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658" r:id="rId5"/>
    <p:sldId id="734" r:id="rId6"/>
    <p:sldId id="724" r:id="rId7"/>
    <p:sldId id="728" r:id="rId8"/>
    <p:sldId id="729" r:id="rId9"/>
    <p:sldId id="735" r:id="rId10"/>
    <p:sldId id="726" r:id="rId11"/>
    <p:sldId id="730" r:id="rId12"/>
    <p:sldId id="731" r:id="rId13"/>
    <p:sldId id="727" r:id="rId14"/>
    <p:sldId id="732" r:id="rId15"/>
    <p:sldId id="736" r:id="rId16"/>
    <p:sldId id="733" r:id="rId17"/>
    <p:sldId id="737" r:id="rId18"/>
    <p:sldId id="738" r:id="rId19"/>
    <p:sldId id="739" r:id="rId20"/>
    <p:sldId id="721" r:id="rId21"/>
    <p:sldId id="740" r:id="rId22"/>
    <p:sldId id="741" r:id="rId23"/>
    <p:sldId id="742" r:id="rId24"/>
    <p:sldId id="743" r:id="rId25"/>
    <p:sldId id="744" r:id="rId26"/>
    <p:sldId id="745" r:id="rId27"/>
    <p:sldId id="746" r:id="rId28"/>
    <p:sldId id="747" r:id="rId29"/>
    <p:sldId id="748" r:id="rId30"/>
    <p:sldId id="72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bhashini Ganesh" initials="SG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4A89B2E-DF31-4296-8B76-F468CB5FD61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3FFC89-0EEA-4A70-AC67-79B99F2D8A9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768770-3BD4-41D8-BC7B-84C1185F750A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BCEC5B-7F65-48C8-B899-8C154FE742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FC94E0-368A-438E-8953-CA3BC44EA7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6EC6C3-66EC-45AF-B6C6-EC00B2295E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2863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D1A7F-64B2-4AD2-943F-B38CC2CA6CBB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9152F-A6E3-479E-8156-65D775399C8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9152F-A6E3-479E-8156-65D775399C8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51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9152F-A6E3-479E-8156-65D775399C8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3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9152F-A6E3-479E-8156-65D775399C8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297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9152F-A6E3-479E-8156-65D775399C8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97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E0C08-2D8E-42B2-AABB-FD90DD71877E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35DD-C875-49B0-BF1B-3C4E65BBC71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E0C08-2D8E-42B2-AABB-FD90DD71877E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35DD-C875-49B0-BF1B-3C4E65BBC71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E0C08-2D8E-42B2-AABB-FD90DD71877E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35DD-C875-49B0-BF1B-3C4E65BBC71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/>
          <p:nvPr userDrawn="1"/>
        </p:nvSpPr>
        <p:spPr>
          <a:xfrm>
            <a:off x="11233151" y="6426200"/>
            <a:ext cx="508000" cy="366184"/>
          </a:xfrm>
          <a:prstGeom prst="rect">
            <a:avLst/>
          </a:prstGeom>
        </p:spPr>
        <p:txBody>
          <a:bodyPr lIns="91440" tIns="45720" rIns="91440" bIns="45720" anchor="ctr"/>
          <a:lstStyle>
            <a:lvl1pPr defTabSz="3429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defTabSz="3429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3429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3429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3429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fld id="{35CE8F52-651D-4239-8B00-C59ADA65524D}" type="slidenum">
              <a:rPr lang="en-US" altLang="en-US" sz="1200" smtClean="0">
                <a:solidFill>
                  <a:srgbClr val="D9D9D9"/>
                </a:solidFill>
                <a:latin typeface="Segoe UI Bold" panose="020B0802040204020203" pitchFamily="34" charset="0"/>
                <a:ea typeface="Open Sans bold" pitchFamily="34" charset="0"/>
                <a:cs typeface="Segoe UI Bold" panose="020B0802040204020203" pitchFamily="34" charset="0"/>
              </a:rPr>
              <a:t>‹#›</a:t>
            </a:fld>
            <a:endParaRPr lang="en-US" altLang="en-US" sz="1200">
              <a:solidFill>
                <a:srgbClr val="D9D9D9"/>
              </a:solidFill>
              <a:latin typeface="Segoe UI Bold" panose="020B0802040204020203" pitchFamily="34" charset="0"/>
              <a:ea typeface="Open Sans bold" pitchFamily="34" charset="0"/>
              <a:cs typeface="Segoe UI Bold" panose="020B0802040204020203" pitchFamily="34" charset="0"/>
            </a:endParaRPr>
          </a:p>
        </p:txBody>
      </p:sp>
      <p:sp>
        <p:nvSpPr>
          <p:cNvPr id="8" name="Freeform 6"/>
          <p:cNvSpPr/>
          <p:nvPr userDrawn="1"/>
        </p:nvSpPr>
        <p:spPr bwMode="auto">
          <a:xfrm>
            <a:off x="11696700" y="6521451"/>
            <a:ext cx="86784" cy="175683"/>
          </a:xfrm>
          <a:custGeom>
            <a:avLst/>
            <a:gdLst>
              <a:gd name="T0" fmla="*/ 0 w 34"/>
              <a:gd name="T1" fmla="*/ 0 h 68"/>
              <a:gd name="T2" fmla="*/ 34 w 34"/>
              <a:gd name="T3" fmla="*/ 33 h 68"/>
              <a:gd name="T4" fmla="*/ 0 w 34"/>
              <a:gd name="T5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" h="68">
                <a:moveTo>
                  <a:pt x="0" y="0"/>
                </a:moveTo>
                <a:lnTo>
                  <a:pt x="34" y="33"/>
                </a:lnTo>
                <a:lnTo>
                  <a:pt x="0" y="68"/>
                </a:ln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5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9" name="Freeform 6"/>
          <p:cNvSpPr/>
          <p:nvPr userDrawn="1"/>
        </p:nvSpPr>
        <p:spPr bwMode="auto">
          <a:xfrm rot="10800000">
            <a:off x="11190818" y="6521451"/>
            <a:ext cx="88900" cy="175683"/>
          </a:xfrm>
          <a:custGeom>
            <a:avLst/>
            <a:gdLst>
              <a:gd name="T0" fmla="*/ 0 w 34"/>
              <a:gd name="T1" fmla="*/ 0 h 68"/>
              <a:gd name="T2" fmla="*/ 34 w 34"/>
              <a:gd name="T3" fmla="*/ 33 h 68"/>
              <a:gd name="T4" fmla="*/ 0 w 34"/>
              <a:gd name="T5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" h="68">
                <a:moveTo>
                  <a:pt x="0" y="0"/>
                </a:moveTo>
                <a:lnTo>
                  <a:pt x="34" y="33"/>
                </a:lnTo>
                <a:lnTo>
                  <a:pt x="0" y="68"/>
                </a:ln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5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10" name="Picture 9" descr="A close up of a sign&#10;&#10;Description generated with very high confidence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6700" y="160867"/>
            <a:ext cx="323083" cy="323083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cxnSp>
        <p:nvCxnSpPr>
          <p:cNvPr id="11" name="Straight Connector 10"/>
          <p:cNvCxnSpPr/>
          <p:nvPr userDrawn="1"/>
        </p:nvCxnSpPr>
        <p:spPr>
          <a:xfrm>
            <a:off x="0" y="6424536"/>
            <a:ext cx="12170453" cy="555"/>
          </a:xfrm>
          <a:prstGeom prst="line">
            <a:avLst/>
          </a:prstGeom>
          <a:ln>
            <a:solidFill>
              <a:srgbClr val="C00000">
                <a:alpha val="70000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2" name="Picture 11" descr="A close up of a sign&#10;&#10;Description generated with high confidence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23" y="6461818"/>
            <a:ext cx="1479028" cy="330567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729521"/>
            <a:ext cx="12192000" cy="0"/>
          </a:xfrm>
          <a:prstGeom prst="line">
            <a:avLst/>
          </a:prstGeom>
          <a:ln w="19050">
            <a:solidFill>
              <a:srgbClr val="C00000">
                <a:alpha val="70000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Content Placeholder 2"/>
          <p:cNvSpPr>
            <a:spLocks noGrp="1"/>
          </p:cNvSpPr>
          <p:nvPr>
            <p:ph sz="quarter" idx="10"/>
          </p:nvPr>
        </p:nvSpPr>
        <p:spPr>
          <a:xfrm>
            <a:off x="419099" y="1020762"/>
            <a:ext cx="11322051" cy="5031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itle 3"/>
          <p:cNvSpPr>
            <a:spLocks noGrp="1"/>
          </p:cNvSpPr>
          <p:nvPr>
            <p:ph type="title"/>
          </p:nvPr>
        </p:nvSpPr>
        <p:spPr>
          <a:xfrm>
            <a:off x="419098" y="66740"/>
            <a:ext cx="11138025" cy="52650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E0C08-2D8E-42B2-AABB-FD90DD71877E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35DD-C875-49B0-BF1B-3C4E65BBC71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E0C08-2D8E-42B2-AABB-FD90DD71877E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35DD-C875-49B0-BF1B-3C4E65BBC71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E0C08-2D8E-42B2-AABB-FD90DD71877E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35DD-C875-49B0-BF1B-3C4E65BBC71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E0C08-2D8E-42B2-AABB-FD90DD71877E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35DD-C875-49B0-BF1B-3C4E65BBC71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E0C08-2D8E-42B2-AABB-FD90DD71877E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35DD-C875-49B0-BF1B-3C4E65BBC71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E0C08-2D8E-42B2-AABB-FD90DD71877E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35DD-C875-49B0-BF1B-3C4E65BBC71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E0C08-2D8E-42B2-AABB-FD90DD71877E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35DD-C875-49B0-BF1B-3C4E65BBC71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E0C08-2D8E-42B2-AABB-FD90DD71877E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035DD-C875-49B0-BF1B-3C4E65BBC718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09637" y="4770308"/>
            <a:ext cx="10615613" cy="1163767"/>
          </a:xfrm>
          <a:prstGeom prst="rect">
            <a:avLst/>
          </a:prstGeom>
          <a:solidFill>
            <a:srgbClr val="EF4B4A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CAN Protocol			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By: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Nageswaridevi Bandaru</a:t>
            </a:r>
          </a:p>
          <a:p>
            <a:r>
              <a:rPr lang="en-US" alt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Software Engineer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9F5DB5-6D3E-4362-A14A-8E50AC6E559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90024" y="1310640"/>
            <a:ext cx="10811952" cy="1788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D4F533-1D18-963D-16C9-BF5C68812465}"/>
              </a:ext>
            </a:extLst>
          </p:cNvPr>
          <p:cNvSpPr txBox="1"/>
          <p:nvPr/>
        </p:nvSpPr>
        <p:spPr>
          <a:xfrm>
            <a:off x="263951" y="113121"/>
            <a:ext cx="3355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Controller: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D53BE5-AE05-E1BF-5182-F681631EB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018" y="1585524"/>
            <a:ext cx="8802255" cy="392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734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1FE5EC8-7BFE-F909-6EFF-9032520E8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with Other Buses: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281A8A-D4C9-312D-FDF4-BF8939F08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923" y="1143688"/>
            <a:ext cx="9085281" cy="502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933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1FE5EC8-7BFE-F909-6EFF-9032520E8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Cables: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AD076B-6DF1-40DD-8BA4-48CD800E5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768" y="2560615"/>
            <a:ext cx="6379211" cy="29813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0B93F4-5F49-070B-076A-039DAD77BDEB}"/>
              </a:ext>
            </a:extLst>
          </p:cNvPr>
          <p:cNvSpPr txBox="1"/>
          <p:nvPr/>
        </p:nvSpPr>
        <p:spPr>
          <a:xfrm>
            <a:off x="829559" y="1253765"/>
            <a:ext cx="9426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Twisted pair cables are used to get higher speeds. The bit rate of the data transmission is high for short distance and low for long distance.</a:t>
            </a:r>
          </a:p>
        </p:txBody>
      </p:sp>
    </p:spTree>
    <p:extLst>
      <p:ext uri="{BB962C8B-B14F-4D97-AF65-F5344CB8AC3E}">
        <p14:creationId xmlns:p14="http://schemas.microsoft.com/office/powerpoint/2010/main" val="1324830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981D29C-2635-D4D7-6102-99F204DFC06F}"/>
              </a:ext>
            </a:extLst>
          </p:cNvPr>
          <p:cNvSpPr txBox="1"/>
          <p:nvPr/>
        </p:nvSpPr>
        <p:spPr>
          <a:xfrm>
            <a:off x="367645" y="179109"/>
            <a:ext cx="5514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Connectors: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F8BE6A-9741-0908-755A-28C0E4728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406" y="1003176"/>
            <a:ext cx="9241653" cy="520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151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D4F533-1D18-963D-16C9-BF5C68812465}"/>
              </a:ext>
            </a:extLst>
          </p:cNvPr>
          <p:cNvSpPr txBox="1"/>
          <p:nvPr/>
        </p:nvSpPr>
        <p:spPr>
          <a:xfrm>
            <a:off x="263951" y="113121"/>
            <a:ext cx="3355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Types: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073A4D-A93F-4EA1-D42D-F509FF7AE3F5}"/>
              </a:ext>
            </a:extLst>
          </p:cNvPr>
          <p:cNvSpPr txBox="1"/>
          <p:nvPr/>
        </p:nvSpPr>
        <p:spPr>
          <a:xfrm>
            <a:off x="379543" y="897430"/>
            <a:ext cx="994280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CAN-A: Standard CAN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11-bit identifier.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Roboto" panose="02000000000000000000" pitchFamily="2" charset="0"/>
              </a:rPr>
              <a:t>It is mostly used in Passenger Vehicles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CAN-B: Extended CAN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29-bit identifier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Roboto" panose="02000000000000000000" pitchFamily="2" charset="0"/>
              </a:rPr>
              <a:t>It is mostly used in Heavy load Vehicles (e</a:t>
            </a:r>
            <a:r>
              <a:rPr lang="en-US" sz="2000" dirty="0">
                <a:latin typeface="Roboto" panose="02000000000000000000" pitchFamily="2" charset="0"/>
              </a:rPr>
              <a:t>x: </a:t>
            </a:r>
            <a:r>
              <a:rPr lang="en-US" sz="2000" b="0" i="0" dirty="0">
                <a:effectLst/>
                <a:latin typeface="Roboto" panose="02000000000000000000" pitchFamily="2" charset="0"/>
              </a:rPr>
              <a:t>Trucks, Buses)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4" descr="standard CAN frame format,standard CAN frame structure">
            <a:extLst>
              <a:ext uri="{FF2B5EF4-FFF2-40B4-BE49-F238E27FC236}">
                <a16:creationId xmlns:a16="http://schemas.microsoft.com/office/drawing/2014/main" id="{F0669387-47FB-D91F-5309-2E65F9D06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1" y="3451975"/>
            <a:ext cx="10738484" cy="127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extended CAN frame format, extended CAN frame structure">
            <a:extLst>
              <a:ext uri="{FF2B5EF4-FFF2-40B4-BE49-F238E27FC236}">
                <a16:creationId xmlns:a16="http://schemas.microsoft.com/office/drawing/2014/main" id="{6AA6B766-A6C7-BD87-1849-F1452F074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" y="4927305"/>
            <a:ext cx="10738484" cy="127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3078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D4F533-1D18-963D-16C9-BF5C68812465}"/>
              </a:ext>
            </a:extLst>
          </p:cNvPr>
          <p:cNvSpPr txBox="1"/>
          <p:nvPr/>
        </p:nvSpPr>
        <p:spPr>
          <a:xfrm>
            <a:off x="263951" y="113121"/>
            <a:ext cx="3355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CAN: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1A5B694-DD2B-382A-6793-CA8BE889F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13" y="1768975"/>
            <a:ext cx="8821399" cy="4424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C16FC0-3435-0A54-4DE6-447B99EBEC3A}"/>
              </a:ext>
            </a:extLst>
          </p:cNvPr>
          <p:cNvSpPr txBox="1"/>
          <p:nvPr/>
        </p:nvSpPr>
        <p:spPr>
          <a:xfrm>
            <a:off x="263951" y="973540"/>
            <a:ext cx="9274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effectLst/>
                <a:latin typeface="Roboto" panose="02000000000000000000" pitchFamily="2" charset="0"/>
              </a:rPr>
              <a:t>Note :</a:t>
            </a:r>
            <a:r>
              <a:rPr lang="en-US" sz="2000" b="0" i="0" dirty="0">
                <a:effectLst/>
                <a:latin typeface="Roboto" panose="02000000000000000000" pitchFamily="2" charset="0"/>
              </a:rPr>
              <a:t> Identifier available in standard CAN is 2048(2^11) but 2032 is available due to some implementation reason.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460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D4F533-1D18-963D-16C9-BF5C68812465}"/>
              </a:ext>
            </a:extLst>
          </p:cNvPr>
          <p:cNvSpPr txBox="1"/>
          <p:nvPr/>
        </p:nvSpPr>
        <p:spPr>
          <a:xfrm>
            <a:off x="263951" y="113121"/>
            <a:ext cx="3355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Extended CAN: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481EF3B-B30C-4BA4-D98A-08DBB55A6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017" y="1681426"/>
            <a:ext cx="8407153" cy="4517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9FBF9B-A1B1-2420-50BA-4E8CA64305A5}"/>
              </a:ext>
            </a:extLst>
          </p:cNvPr>
          <p:cNvSpPr txBox="1"/>
          <p:nvPr/>
        </p:nvSpPr>
        <p:spPr>
          <a:xfrm>
            <a:off x="263951" y="1061089"/>
            <a:ext cx="9274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effectLst/>
                <a:latin typeface="Roboto" panose="02000000000000000000" pitchFamily="2" charset="0"/>
              </a:rPr>
              <a:t>Note :</a:t>
            </a:r>
            <a:r>
              <a:rPr lang="en-US" sz="2000" b="0" i="0" dirty="0">
                <a:effectLst/>
                <a:latin typeface="Roboto" panose="02000000000000000000" pitchFamily="2" charset="0"/>
              </a:rPr>
              <a:t> Available Identifier in Extended CAN is about 500 million (2^29).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610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270933" y="846666"/>
            <a:ext cx="11413067" cy="542995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Data Frame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Remote Frame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Error Frame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Overload Frame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743601-C2CD-96D4-F3AE-F2FE1A986441}"/>
              </a:ext>
            </a:extLst>
          </p:cNvPr>
          <p:cNvSpPr txBox="1"/>
          <p:nvPr/>
        </p:nvSpPr>
        <p:spPr>
          <a:xfrm>
            <a:off x="395925" y="160255"/>
            <a:ext cx="3723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 Formats: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743601-C2CD-96D4-F3AE-F2FE1A986441}"/>
              </a:ext>
            </a:extLst>
          </p:cNvPr>
          <p:cNvSpPr txBox="1"/>
          <p:nvPr/>
        </p:nvSpPr>
        <p:spPr>
          <a:xfrm>
            <a:off x="270933" y="124147"/>
            <a:ext cx="6297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and Remote Frame: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EDEF1A-0E58-00BD-173D-38E4ED143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382" y="912877"/>
            <a:ext cx="10912161" cy="537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779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743601-C2CD-96D4-F3AE-F2FE1A986441}"/>
              </a:ext>
            </a:extLst>
          </p:cNvPr>
          <p:cNvSpPr txBox="1"/>
          <p:nvPr/>
        </p:nvSpPr>
        <p:spPr>
          <a:xfrm>
            <a:off x="395925" y="160255"/>
            <a:ext cx="3723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Frame: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5B8FA5-AACC-C934-AD93-50EC6AB00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491" y="1198485"/>
            <a:ext cx="8886548" cy="483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333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D3924C9-F53E-D402-7AA5-216AA2F474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Layered Structure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CAN types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CAN Frame Formats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Arbitration in CAN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Types of Errors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9F1E14-6AB6-FEA5-6AC1-434D4F1F8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938636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743601-C2CD-96D4-F3AE-F2FE1A986441}"/>
              </a:ext>
            </a:extLst>
          </p:cNvPr>
          <p:cNvSpPr txBox="1"/>
          <p:nvPr/>
        </p:nvSpPr>
        <p:spPr>
          <a:xfrm>
            <a:off x="395925" y="160255"/>
            <a:ext cx="3723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Frame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2FE8F9-C885-6D07-A03C-963A97485454}"/>
              </a:ext>
            </a:extLst>
          </p:cNvPr>
          <p:cNvSpPr txBox="1"/>
          <p:nvPr/>
        </p:nvSpPr>
        <p:spPr>
          <a:xfrm>
            <a:off x="326918" y="1153529"/>
            <a:ext cx="987196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error frame consists of two different fields: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first field is given by the superposition of ERROR FLAGS (6–12 dominant/recessive bits) contributed from different stations.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following second field is the ERROR DELIMITER (8 recessive bits).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two types of error flags: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Active Error Flag 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six dominant bits – Transmitted by a node detecting an error on the network that is in error state error active.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Passive Error Flag 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six recessive bits – Transmitted by a node detecting an active error frame on the network that is in error state error passive.</a:t>
            </a:r>
          </a:p>
        </p:txBody>
      </p:sp>
    </p:spTree>
    <p:extLst>
      <p:ext uri="{BB962C8B-B14F-4D97-AF65-F5344CB8AC3E}">
        <p14:creationId xmlns:p14="http://schemas.microsoft.com/office/powerpoint/2010/main" val="3921177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743601-C2CD-96D4-F3AE-F2FE1A986441}"/>
              </a:ext>
            </a:extLst>
          </p:cNvPr>
          <p:cNvSpPr txBox="1"/>
          <p:nvPr/>
        </p:nvSpPr>
        <p:spPr>
          <a:xfrm>
            <a:off x="395925" y="160255"/>
            <a:ext cx="3723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Fault Confinement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4CB08D-3AD3-82CE-9D32-B151F2BBC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996" y="942680"/>
            <a:ext cx="9012025" cy="499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376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743601-C2CD-96D4-F3AE-F2FE1A986441}"/>
              </a:ext>
            </a:extLst>
          </p:cNvPr>
          <p:cNvSpPr txBox="1"/>
          <p:nvPr/>
        </p:nvSpPr>
        <p:spPr>
          <a:xfrm>
            <a:off x="395925" y="160255"/>
            <a:ext cx="3723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Overload Frame: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F8463A-D1C7-5475-601D-1CCC4214851C}"/>
              </a:ext>
            </a:extLst>
          </p:cNvPr>
          <p:cNvSpPr txBox="1"/>
          <p:nvPr/>
        </p:nvSpPr>
        <p:spPr>
          <a:xfrm>
            <a:off x="612560" y="1127464"/>
            <a:ext cx="96233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The overload frame contains the two-bit fields: Overload Flag and Overload Delimiter. There are two kinds of overload conditions that can lead to the transmission of an overload flag: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Arial" panose="020B0604020202020204" pitchFamily="34" charset="0"/>
              </a:rPr>
              <a:t>The internal conditions of a receiver, which requires a delay of the next data frame or remote frame.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Arial" panose="020B0604020202020204" pitchFamily="34" charset="0"/>
              </a:rPr>
              <a:t>Detection of a dominant bit during intermission.</a:t>
            </a:r>
          </a:p>
          <a:p>
            <a:pPr algn="l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</a:rPr>
              <a:t> The Overload Frame in the CAN protocol is a signaling mechanism to manage network congestion and prevent message collisions by indicating to other nodes that they should delay their transmissions.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469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743601-C2CD-96D4-F3AE-F2FE1A986441}"/>
              </a:ext>
            </a:extLst>
          </p:cNvPr>
          <p:cNvSpPr txBox="1"/>
          <p:nvPr/>
        </p:nvSpPr>
        <p:spPr>
          <a:xfrm>
            <a:off x="395925" y="160255"/>
            <a:ext cx="3723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Errors:</a:t>
            </a:r>
          </a:p>
        </p:txBody>
      </p:sp>
      <p:sp>
        <p:nvSpPr>
          <p:cNvPr id="2" name="Content Placeholder 9">
            <a:extLst>
              <a:ext uri="{FF2B5EF4-FFF2-40B4-BE49-F238E27FC236}">
                <a16:creationId xmlns:a16="http://schemas.microsoft.com/office/drawing/2014/main" id="{A05B86C9-5277-B7B9-55E5-DEA43363C4F3}"/>
              </a:ext>
            </a:extLst>
          </p:cNvPr>
          <p:cNvSpPr txBox="1">
            <a:spLocks/>
          </p:cNvSpPr>
          <p:nvPr/>
        </p:nvSpPr>
        <p:spPr>
          <a:xfrm>
            <a:off x="550863" y="2427370"/>
            <a:ext cx="5429114" cy="35155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open-sans"/>
              </a:rPr>
              <a:t>A CAN bit error occurs when the monitored value is different than the value being sent.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open-sans"/>
              </a:rPr>
              <a:t>For instance, if a node is transmitting dominant (0) to the bus and recessive (1) is detected, this will cause a bit error.</a:t>
            </a:r>
            <a:endParaRPr lang="en-US" sz="1800" dirty="0"/>
          </a:p>
        </p:txBody>
      </p:sp>
      <p:sp>
        <p:nvSpPr>
          <p:cNvPr id="3" name="Content Placeholder 11">
            <a:extLst>
              <a:ext uri="{FF2B5EF4-FFF2-40B4-BE49-F238E27FC236}">
                <a16:creationId xmlns:a16="http://schemas.microsoft.com/office/drawing/2014/main" id="{C7FF6E9D-08B7-A7D4-8136-7FF62DFCF853}"/>
              </a:ext>
            </a:extLst>
          </p:cNvPr>
          <p:cNvSpPr txBox="1">
            <a:spLocks/>
          </p:cNvSpPr>
          <p:nvPr/>
        </p:nvSpPr>
        <p:spPr>
          <a:xfrm>
            <a:off x="6212023" y="2427370"/>
            <a:ext cx="5436391" cy="32454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open-sans"/>
              </a:rPr>
              <a:t>To help ensure synchronization of the bus, bit stuffing is performed. Meaning, after 5 consecutive identical bits have been transmitted, a 6th opposite bit will be inserted by the transmitter into the bit stream.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open-sans"/>
              </a:rPr>
              <a:t>If any node detects that the 6</a:t>
            </a:r>
            <a:r>
              <a:rPr lang="en-US" sz="1800" baseline="30000" dirty="0">
                <a:latin typeface="open-sans"/>
              </a:rPr>
              <a:t>th</a:t>
            </a:r>
            <a:r>
              <a:rPr lang="en-US" sz="1800" dirty="0">
                <a:latin typeface="open-sans"/>
              </a:rPr>
              <a:t> consecutive bit remains of the same level, this will cause an error to be broadcasted on the bus.</a:t>
            </a:r>
            <a:endParaRPr lang="en-US" sz="1800" dirty="0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E9C3E03E-82DA-56EA-BCEF-918C7DB8E777}"/>
              </a:ext>
            </a:extLst>
          </p:cNvPr>
          <p:cNvSpPr txBox="1">
            <a:spLocks/>
          </p:cNvSpPr>
          <p:nvPr/>
        </p:nvSpPr>
        <p:spPr>
          <a:xfrm>
            <a:off x="550863" y="1825643"/>
            <a:ext cx="5437186" cy="53535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Bit Error: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AEE9E1-A26A-5305-3C45-CE8EBF1775F4}"/>
              </a:ext>
            </a:extLst>
          </p:cNvPr>
          <p:cNvSpPr txBox="1">
            <a:spLocks/>
          </p:cNvSpPr>
          <p:nvPr/>
        </p:nvSpPr>
        <p:spPr>
          <a:xfrm>
            <a:off x="6220095" y="1892016"/>
            <a:ext cx="5436392" cy="53535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Bit Stuffing Error:</a:t>
            </a:r>
          </a:p>
        </p:txBody>
      </p:sp>
    </p:spTree>
    <p:extLst>
      <p:ext uri="{BB962C8B-B14F-4D97-AF65-F5344CB8AC3E}">
        <p14:creationId xmlns:p14="http://schemas.microsoft.com/office/powerpoint/2010/main" val="2352203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9">
            <a:extLst>
              <a:ext uri="{FF2B5EF4-FFF2-40B4-BE49-F238E27FC236}">
                <a16:creationId xmlns:a16="http://schemas.microsoft.com/office/drawing/2014/main" id="{6B277B26-016B-4009-A361-B0A5312D25F7}"/>
              </a:ext>
            </a:extLst>
          </p:cNvPr>
          <p:cNvSpPr txBox="1">
            <a:spLocks/>
          </p:cNvSpPr>
          <p:nvPr/>
        </p:nvSpPr>
        <p:spPr>
          <a:xfrm>
            <a:off x="271709" y="1533362"/>
            <a:ext cx="5429114" cy="2322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open-sans"/>
              </a:rPr>
              <a:t>During proper CAN transmission, a receiving node will write a dominant bit into the ACK slot and the transmitting node will acknowledge this message. However, if perhaps the receiver has failed, and the transmitting node doesn’t monitor a dominant bit and doesn’t acknowledge the message, an ACK error is flagged.</a:t>
            </a:r>
            <a:endParaRPr lang="en-US" sz="2000" dirty="0"/>
          </a:p>
        </p:txBody>
      </p:sp>
      <p:sp>
        <p:nvSpPr>
          <p:cNvPr id="3" name="Content Placeholder 11">
            <a:extLst>
              <a:ext uri="{FF2B5EF4-FFF2-40B4-BE49-F238E27FC236}">
                <a16:creationId xmlns:a16="http://schemas.microsoft.com/office/drawing/2014/main" id="{792A2A78-0FF7-DF89-13B7-CCF0FA3E372D}"/>
              </a:ext>
            </a:extLst>
          </p:cNvPr>
          <p:cNvSpPr txBox="1">
            <a:spLocks/>
          </p:cNvSpPr>
          <p:nvPr/>
        </p:nvSpPr>
        <p:spPr>
          <a:xfrm>
            <a:off x="6330707" y="1533362"/>
            <a:ext cx="5436391" cy="14591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open-sans"/>
              </a:rPr>
              <a:t>In CAN, the End of Frame, ACK Delimiter, and CRC Delimiter are all fixed format fields that are always recessive. If a node detects a dominant bit in any of these, a form error will be flagged.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Content Placeholder 11">
            <a:extLst>
              <a:ext uri="{FF2B5EF4-FFF2-40B4-BE49-F238E27FC236}">
                <a16:creationId xmlns:a16="http://schemas.microsoft.com/office/drawing/2014/main" id="{FB0B4196-0C2D-8ED9-6332-229B8E174CF7}"/>
              </a:ext>
            </a:extLst>
          </p:cNvPr>
          <p:cNvSpPr txBox="1">
            <a:spLocks/>
          </p:cNvSpPr>
          <p:nvPr/>
        </p:nvSpPr>
        <p:spPr>
          <a:xfrm>
            <a:off x="6238876" y="4156739"/>
            <a:ext cx="5436391" cy="17821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open-sans"/>
              </a:rPr>
              <a:t>The transmitting node calculates a 15-bit CRC value and then transmits this value in the CRC field. All nodes will receive this message, calculate a CRC itself, and compare the values to determine if they are indeed the same. If not, this will produce a CRC error.</a:t>
            </a:r>
            <a:endParaRPr lang="en-US" sz="2000" dirty="0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C70AD207-AFAC-8CF2-4458-90B49F38AD85}"/>
              </a:ext>
            </a:extLst>
          </p:cNvPr>
          <p:cNvSpPr txBox="1">
            <a:spLocks/>
          </p:cNvSpPr>
          <p:nvPr/>
        </p:nvSpPr>
        <p:spPr>
          <a:xfrm>
            <a:off x="6329912" y="3597795"/>
            <a:ext cx="5437186" cy="53535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CRC Error: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42B7286B-A786-83B9-546E-E7A3668B9DDB}"/>
              </a:ext>
            </a:extLst>
          </p:cNvPr>
          <p:cNvSpPr txBox="1">
            <a:spLocks/>
          </p:cNvSpPr>
          <p:nvPr/>
        </p:nvSpPr>
        <p:spPr>
          <a:xfrm>
            <a:off x="424109" y="1084420"/>
            <a:ext cx="5437186" cy="53535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 Error: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803ADDD-DD43-0BD1-45D3-C83CB195AF17}"/>
              </a:ext>
            </a:extLst>
          </p:cNvPr>
          <p:cNvSpPr txBox="1">
            <a:spLocks/>
          </p:cNvSpPr>
          <p:nvPr/>
        </p:nvSpPr>
        <p:spPr>
          <a:xfrm>
            <a:off x="6238876" y="1084420"/>
            <a:ext cx="5437186" cy="53535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Error:</a:t>
            </a:r>
          </a:p>
        </p:txBody>
      </p:sp>
    </p:spTree>
    <p:extLst>
      <p:ext uri="{BB962C8B-B14F-4D97-AF65-F5344CB8AC3E}">
        <p14:creationId xmlns:p14="http://schemas.microsoft.com/office/powerpoint/2010/main" val="20396833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omputer power supply&#10;&#10;Description automatically generated">
            <a:extLst>
              <a:ext uri="{FF2B5EF4-FFF2-40B4-BE49-F238E27FC236}">
                <a16:creationId xmlns:a16="http://schemas.microsoft.com/office/drawing/2014/main" id="{418958E0-1B41-BDF7-FCD2-078846725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038" y="1123527"/>
            <a:ext cx="6872835" cy="46048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12350F3-DB83-413A-980B-1CEB92498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453265" y="1570814"/>
            <a:ext cx="0" cy="3710227"/>
          </a:xfrm>
          <a:prstGeom prst="line">
            <a:avLst/>
          </a:prstGeom>
          <a:ln w="19050">
            <a:solidFill>
              <a:srgbClr val="568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894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0321835D-2EE6-F6D2-A12D-D8B57C804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110" y="1123527"/>
            <a:ext cx="6771764" cy="460480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12350F3-DB83-413A-980B-1CEB92498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453265" y="1570814"/>
            <a:ext cx="0" cy="3710227"/>
          </a:xfrm>
          <a:prstGeom prst="line">
            <a:avLst/>
          </a:prstGeom>
          <a:ln w="19050">
            <a:solidFill>
              <a:srgbClr val="5F67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9605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3B620C-5D4D-4BFE-A7AA-65984D3AE467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398491" y="918179"/>
            <a:ext cx="6793509" cy="13818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2FB5E453-148A-45B6-96BD-F9175D05A170}"/>
              </a:ext>
            </a:extLst>
          </p:cNvPr>
          <p:cNvGrpSpPr/>
          <p:nvPr/>
        </p:nvGrpSpPr>
        <p:grpSpPr>
          <a:xfrm>
            <a:off x="922750" y="1203712"/>
            <a:ext cx="4437861" cy="4776173"/>
            <a:chOff x="5837375" y="1367790"/>
            <a:chExt cx="2034718" cy="227805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C121F1B-B296-4BC2-B2BF-B3FAE1C57555}"/>
                </a:ext>
              </a:extLst>
            </p:cNvPr>
            <p:cNvSpPr/>
            <p:nvPr/>
          </p:nvSpPr>
          <p:spPr>
            <a:xfrm>
              <a:off x="6008914" y="1367790"/>
              <a:ext cx="1691640" cy="1691640"/>
            </a:xfrm>
            <a:prstGeom prst="ellipse">
              <a:avLst/>
            </a:prstGeom>
            <a:solidFill>
              <a:srgbClr val="EF4B4A">
                <a:alpha val="69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665"/>
            </a:p>
          </p:txBody>
        </p:sp>
        <p:sp>
          <p:nvSpPr>
            <p:cNvPr id="7" name="Title 4">
              <a:extLst>
                <a:ext uri="{FF2B5EF4-FFF2-40B4-BE49-F238E27FC236}">
                  <a16:creationId xmlns:a16="http://schemas.microsoft.com/office/drawing/2014/main" id="{90AEC363-8160-441A-9C4C-FA029E7403F3}"/>
                </a:ext>
              </a:extLst>
            </p:cNvPr>
            <p:cNvSpPr txBox="1"/>
            <p:nvPr/>
          </p:nvSpPr>
          <p:spPr>
            <a:xfrm>
              <a:off x="5837375" y="3122636"/>
              <a:ext cx="2034718" cy="5232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2000">
                  <a:solidFill>
                    <a:schemeClr val="lt1"/>
                  </a:solidFill>
                  <a:latin typeface="+mn-lt"/>
                  <a:ea typeface="+mn-ea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9pPr>
            </a:lstStyle>
            <a:p>
              <a:r>
                <a:rPr lang="en-US" sz="6400" b="1">
                  <a:solidFill>
                    <a:schemeClr val="tx1"/>
                  </a:solidFill>
                </a:rPr>
                <a:t>Thank you</a:t>
              </a: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C075572F-BF6B-4035-A0EF-D5785CE24A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08532" y="1822849"/>
              <a:ext cx="1122884" cy="812002"/>
            </a:xfrm>
            <a:custGeom>
              <a:avLst/>
              <a:gdLst>
                <a:gd name="T0" fmla="*/ 720 w 3384"/>
                <a:gd name="T1" fmla="*/ 1540 h 2454"/>
                <a:gd name="T2" fmla="*/ 940 w 3384"/>
                <a:gd name="T3" fmla="*/ 1713 h 2454"/>
                <a:gd name="T4" fmla="*/ 1145 w 3384"/>
                <a:gd name="T5" fmla="*/ 1887 h 2454"/>
                <a:gd name="T6" fmla="*/ 1321 w 3384"/>
                <a:gd name="T7" fmla="*/ 2068 h 2454"/>
                <a:gd name="T8" fmla="*/ 1305 w 3384"/>
                <a:gd name="T9" fmla="*/ 2389 h 2454"/>
                <a:gd name="T10" fmla="*/ 996 w 3384"/>
                <a:gd name="T11" fmla="*/ 2405 h 2454"/>
                <a:gd name="T12" fmla="*/ 987 w 3384"/>
                <a:gd name="T13" fmla="*/ 2183 h 2454"/>
                <a:gd name="T14" fmla="*/ 739 w 3384"/>
                <a:gd name="T15" fmla="*/ 2115 h 2454"/>
                <a:gd name="T16" fmla="*/ 691 w 3384"/>
                <a:gd name="T17" fmla="*/ 1974 h 2454"/>
                <a:gd name="T18" fmla="*/ 515 w 3384"/>
                <a:gd name="T19" fmla="*/ 1830 h 2454"/>
                <a:gd name="T20" fmla="*/ 432 w 3384"/>
                <a:gd name="T21" fmla="*/ 1753 h 2454"/>
                <a:gd name="T22" fmla="*/ 307 w 3384"/>
                <a:gd name="T23" fmla="*/ 1519 h 2454"/>
                <a:gd name="T24" fmla="*/ 1317 w 3384"/>
                <a:gd name="T25" fmla="*/ 18 h 2454"/>
                <a:gd name="T26" fmla="*/ 1575 w 3384"/>
                <a:gd name="T27" fmla="*/ 134 h 2454"/>
                <a:gd name="T28" fmla="*/ 1358 w 3384"/>
                <a:gd name="T29" fmla="*/ 256 h 2454"/>
                <a:gd name="T30" fmla="*/ 1015 w 3384"/>
                <a:gd name="T31" fmla="*/ 515 h 2454"/>
                <a:gd name="T32" fmla="*/ 1139 w 3384"/>
                <a:gd name="T33" fmla="*/ 974 h 2454"/>
                <a:gd name="T34" fmla="*/ 1554 w 3384"/>
                <a:gd name="T35" fmla="*/ 933 h 2454"/>
                <a:gd name="T36" fmla="*/ 1985 w 3384"/>
                <a:gd name="T37" fmla="*/ 827 h 2454"/>
                <a:gd name="T38" fmla="*/ 2161 w 3384"/>
                <a:gd name="T39" fmla="*/ 991 h 2454"/>
                <a:gd name="T40" fmla="*/ 2254 w 3384"/>
                <a:gd name="T41" fmla="*/ 1084 h 2454"/>
                <a:gd name="T42" fmla="*/ 2448 w 3384"/>
                <a:gd name="T43" fmla="*/ 1279 h 2454"/>
                <a:gd name="T44" fmla="*/ 2725 w 3384"/>
                <a:gd name="T45" fmla="*/ 1630 h 2454"/>
                <a:gd name="T46" fmla="*/ 2492 w 3384"/>
                <a:gd name="T47" fmla="*/ 1740 h 2454"/>
                <a:gd name="T48" fmla="*/ 2328 w 3384"/>
                <a:gd name="T49" fmla="*/ 1582 h 2454"/>
                <a:gd name="T50" fmla="*/ 2216 w 3384"/>
                <a:gd name="T51" fmla="*/ 1514 h 2454"/>
                <a:gd name="T52" fmla="*/ 2397 w 3384"/>
                <a:gd name="T53" fmla="*/ 1729 h 2454"/>
                <a:gd name="T54" fmla="*/ 2447 w 3384"/>
                <a:gd name="T55" fmla="*/ 1949 h 2454"/>
                <a:gd name="T56" fmla="*/ 2217 w 3384"/>
                <a:gd name="T57" fmla="*/ 1968 h 2454"/>
                <a:gd name="T58" fmla="*/ 1992 w 3384"/>
                <a:gd name="T59" fmla="*/ 1768 h 2454"/>
                <a:gd name="T60" fmla="*/ 1899 w 3384"/>
                <a:gd name="T61" fmla="*/ 1728 h 2454"/>
                <a:gd name="T62" fmla="*/ 2104 w 3384"/>
                <a:gd name="T63" fmla="*/ 1929 h 2454"/>
                <a:gd name="T64" fmla="*/ 2183 w 3384"/>
                <a:gd name="T65" fmla="*/ 2081 h 2454"/>
                <a:gd name="T66" fmla="*/ 1951 w 3384"/>
                <a:gd name="T67" fmla="*/ 2191 h 2454"/>
                <a:gd name="T68" fmla="*/ 1771 w 3384"/>
                <a:gd name="T69" fmla="*/ 2014 h 2454"/>
                <a:gd name="T70" fmla="*/ 1653 w 3384"/>
                <a:gd name="T71" fmla="*/ 1934 h 2454"/>
                <a:gd name="T72" fmla="*/ 1821 w 3384"/>
                <a:gd name="T73" fmla="*/ 2129 h 2454"/>
                <a:gd name="T74" fmla="*/ 1837 w 3384"/>
                <a:gd name="T75" fmla="*/ 2357 h 2454"/>
                <a:gd name="T76" fmla="*/ 1593 w 3384"/>
                <a:gd name="T77" fmla="*/ 2323 h 2454"/>
                <a:gd name="T78" fmla="*/ 1526 w 3384"/>
                <a:gd name="T79" fmla="*/ 2078 h 2454"/>
                <a:gd name="T80" fmla="*/ 1229 w 3384"/>
                <a:gd name="T81" fmla="*/ 1732 h 2454"/>
                <a:gd name="T82" fmla="*/ 871 w 3384"/>
                <a:gd name="T83" fmla="*/ 1419 h 2454"/>
                <a:gd name="T84" fmla="*/ 498 w 3384"/>
                <a:gd name="T85" fmla="*/ 1177 h 2454"/>
                <a:gd name="T86" fmla="*/ 130 w 3384"/>
                <a:gd name="T87" fmla="*/ 1409 h 2454"/>
                <a:gd name="T88" fmla="*/ 414 w 3384"/>
                <a:gd name="T89" fmla="*/ 331 h 2454"/>
                <a:gd name="T90" fmla="*/ 638 w 3384"/>
                <a:gd name="T91" fmla="*/ 299 h 2454"/>
                <a:gd name="T92" fmla="*/ 930 w 3384"/>
                <a:gd name="T93" fmla="*/ 130 h 2454"/>
                <a:gd name="T94" fmla="*/ 2179 w 3384"/>
                <a:gd name="T95" fmla="*/ 0 h 2454"/>
                <a:gd name="T96" fmla="*/ 2542 w 3384"/>
                <a:gd name="T97" fmla="*/ 245 h 2454"/>
                <a:gd name="T98" fmla="*/ 2724 w 3384"/>
                <a:gd name="T99" fmla="*/ 400 h 2454"/>
                <a:gd name="T100" fmla="*/ 3043 w 3384"/>
                <a:gd name="T101" fmla="*/ 380 h 2454"/>
                <a:gd name="T102" fmla="*/ 3381 w 3384"/>
                <a:gd name="T103" fmla="*/ 305 h 2454"/>
                <a:gd name="T104" fmla="*/ 3192 w 3384"/>
                <a:gd name="T105" fmla="*/ 1368 h 2454"/>
                <a:gd name="T106" fmla="*/ 2940 w 3384"/>
                <a:gd name="T107" fmla="*/ 1391 h 2454"/>
                <a:gd name="T108" fmla="*/ 2627 w 3384"/>
                <a:gd name="T109" fmla="*/ 1135 h 2454"/>
                <a:gd name="T110" fmla="*/ 2244 w 3384"/>
                <a:gd name="T111" fmla="*/ 754 h 2454"/>
                <a:gd name="T112" fmla="*/ 2097 w 3384"/>
                <a:gd name="T113" fmla="*/ 611 h 2454"/>
                <a:gd name="T114" fmla="*/ 1821 w 3384"/>
                <a:gd name="T115" fmla="*/ 627 h 2454"/>
                <a:gd name="T116" fmla="*/ 1380 w 3384"/>
                <a:gd name="T117" fmla="*/ 853 h 2454"/>
                <a:gd name="T118" fmla="*/ 1112 w 3384"/>
                <a:gd name="T119" fmla="*/ 700 h 2454"/>
                <a:gd name="T120" fmla="*/ 1361 w 3384"/>
                <a:gd name="T121" fmla="*/ 420 h 2454"/>
                <a:gd name="T122" fmla="*/ 1967 w 3384"/>
                <a:gd name="T123" fmla="*/ 77 h 2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84" h="2454">
                  <a:moveTo>
                    <a:pt x="536" y="1331"/>
                  </a:moveTo>
                  <a:lnTo>
                    <a:pt x="567" y="1332"/>
                  </a:lnTo>
                  <a:lnTo>
                    <a:pt x="596" y="1339"/>
                  </a:lnTo>
                  <a:lnTo>
                    <a:pt x="624" y="1350"/>
                  </a:lnTo>
                  <a:lnTo>
                    <a:pt x="651" y="1365"/>
                  </a:lnTo>
                  <a:lnTo>
                    <a:pt x="675" y="1386"/>
                  </a:lnTo>
                  <a:lnTo>
                    <a:pt x="692" y="1408"/>
                  </a:lnTo>
                  <a:lnTo>
                    <a:pt x="706" y="1432"/>
                  </a:lnTo>
                  <a:lnTo>
                    <a:pt x="716" y="1458"/>
                  </a:lnTo>
                  <a:lnTo>
                    <a:pt x="721" y="1485"/>
                  </a:lnTo>
                  <a:lnTo>
                    <a:pt x="722" y="1513"/>
                  </a:lnTo>
                  <a:lnTo>
                    <a:pt x="720" y="1540"/>
                  </a:lnTo>
                  <a:lnTo>
                    <a:pt x="714" y="1568"/>
                  </a:lnTo>
                  <a:lnTo>
                    <a:pt x="741" y="1563"/>
                  </a:lnTo>
                  <a:lnTo>
                    <a:pt x="770" y="1562"/>
                  </a:lnTo>
                  <a:lnTo>
                    <a:pt x="798" y="1565"/>
                  </a:lnTo>
                  <a:lnTo>
                    <a:pt x="823" y="1571"/>
                  </a:lnTo>
                  <a:lnTo>
                    <a:pt x="849" y="1582"/>
                  </a:lnTo>
                  <a:lnTo>
                    <a:pt x="873" y="1596"/>
                  </a:lnTo>
                  <a:lnTo>
                    <a:pt x="894" y="1614"/>
                  </a:lnTo>
                  <a:lnTo>
                    <a:pt x="912" y="1636"/>
                  </a:lnTo>
                  <a:lnTo>
                    <a:pt x="926" y="1660"/>
                  </a:lnTo>
                  <a:lnTo>
                    <a:pt x="935" y="1686"/>
                  </a:lnTo>
                  <a:lnTo>
                    <a:pt x="940" y="1713"/>
                  </a:lnTo>
                  <a:lnTo>
                    <a:pt x="941" y="1740"/>
                  </a:lnTo>
                  <a:lnTo>
                    <a:pt x="939" y="1769"/>
                  </a:lnTo>
                  <a:lnTo>
                    <a:pt x="933" y="1797"/>
                  </a:lnTo>
                  <a:lnTo>
                    <a:pt x="961" y="1792"/>
                  </a:lnTo>
                  <a:lnTo>
                    <a:pt x="989" y="1791"/>
                  </a:lnTo>
                  <a:lnTo>
                    <a:pt x="1016" y="1794"/>
                  </a:lnTo>
                  <a:lnTo>
                    <a:pt x="1043" y="1800"/>
                  </a:lnTo>
                  <a:lnTo>
                    <a:pt x="1069" y="1810"/>
                  </a:lnTo>
                  <a:lnTo>
                    <a:pt x="1092" y="1824"/>
                  </a:lnTo>
                  <a:lnTo>
                    <a:pt x="1114" y="1842"/>
                  </a:lnTo>
                  <a:lnTo>
                    <a:pt x="1131" y="1864"/>
                  </a:lnTo>
                  <a:lnTo>
                    <a:pt x="1145" y="1887"/>
                  </a:lnTo>
                  <a:lnTo>
                    <a:pt x="1154" y="1912"/>
                  </a:lnTo>
                  <a:lnTo>
                    <a:pt x="1160" y="1938"/>
                  </a:lnTo>
                  <a:lnTo>
                    <a:pt x="1162" y="1965"/>
                  </a:lnTo>
                  <a:lnTo>
                    <a:pt x="1161" y="1991"/>
                  </a:lnTo>
                  <a:lnTo>
                    <a:pt x="1156" y="2018"/>
                  </a:lnTo>
                  <a:lnTo>
                    <a:pt x="1148" y="2045"/>
                  </a:lnTo>
                  <a:lnTo>
                    <a:pt x="1178" y="2038"/>
                  </a:lnTo>
                  <a:lnTo>
                    <a:pt x="1208" y="2035"/>
                  </a:lnTo>
                  <a:lnTo>
                    <a:pt x="1238" y="2036"/>
                  </a:lnTo>
                  <a:lnTo>
                    <a:pt x="1268" y="2042"/>
                  </a:lnTo>
                  <a:lnTo>
                    <a:pt x="1296" y="2052"/>
                  </a:lnTo>
                  <a:lnTo>
                    <a:pt x="1321" y="2068"/>
                  </a:lnTo>
                  <a:lnTo>
                    <a:pt x="1344" y="2087"/>
                  </a:lnTo>
                  <a:lnTo>
                    <a:pt x="1363" y="2112"/>
                  </a:lnTo>
                  <a:lnTo>
                    <a:pt x="1379" y="2139"/>
                  </a:lnTo>
                  <a:lnTo>
                    <a:pt x="1388" y="2168"/>
                  </a:lnTo>
                  <a:lnTo>
                    <a:pt x="1393" y="2197"/>
                  </a:lnTo>
                  <a:lnTo>
                    <a:pt x="1394" y="2227"/>
                  </a:lnTo>
                  <a:lnTo>
                    <a:pt x="1390" y="2258"/>
                  </a:lnTo>
                  <a:lnTo>
                    <a:pt x="1381" y="2289"/>
                  </a:lnTo>
                  <a:lnTo>
                    <a:pt x="1368" y="2318"/>
                  </a:lnTo>
                  <a:lnTo>
                    <a:pt x="1349" y="2346"/>
                  </a:lnTo>
                  <a:lnTo>
                    <a:pt x="1326" y="2371"/>
                  </a:lnTo>
                  <a:lnTo>
                    <a:pt x="1305" y="2389"/>
                  </a:lnTo>
                  <a:lnTo>
                    <a:pt x="1281" y="2405"/>
                  </a:lnTo>
                  <a:lnTo>
                    <a:pt x="1257" y="2419"/>
                  </a:lnTo>
                  <a:lnTo>
                    <a:pt x="1229" y="2431"/>
                  </a:lnTo>
                  <a:lnTo>
                    <a:pt x="1201" y="2440"/>
                  </a:lnTo>
                  <a:lnTo>
                    <a:pt x="1171" y="2448"/>
                  </a:lnTo>
                  <a:lnTo>
                    <a:pt x="1143" y="2452"/>
                  </a:lnTo>
                  <a:lnTo>
                    <a:pt x="1114" y="2454"/>
                  </a:lnTo>
                  <a:lnTo>
                    <a:pt x="1087" y="2452"/>
                  </a:lnTo>
                  <a:lnTo>
                    <a:pt x="1061" y="2446"/>
                  </a:lnTo>
                  <a:lnTo>
                    <a:pt x="1037" y="2436"/>
                  </a:lnTo>
                  <a:lnTo>
                    <a:pt x="1014" y="2423"/>
                  </a:lnTo>
                  <a:lnTo>
                    <a:pt x="996" y="2405"/>
                  </a:lnTo>
                  <a:lnTo>
                    <a:pt x="978" y="2383"/>
                  </a:lnTo>
                  <a:lnTo>
                    <a:pt x="967" y="2361"/>
                  </a:lnTo>
                  <a:lnTo>
                    <a:pt x="961" y="2338"/>
                  </a:lnTo>
                  <a:lnTo>
                    <a:pt x="959" y="2317"/>
                  </a:lnTo>
                  <a:lnTo>
                    <a:pt x="961" y="2296"/>
                  </a:lnTo>
                  <a:lnTo>
                    <a:pt x="966" y="2276"/>
                  </a:lnTo>
                  <a:lnTo>
                    <a:pt x="972" y="2255"/>
                  </a:lnTo>
                  <a:lnTo>
                    <a:pt x="980" y="2234"/>
                  </a:lnTo>
                  <a:lnTo>
                    <a:pt x="990" y="2215"/>
                  </a:lnTo>
                  <a:lnTo>
                    <a:pt x="998" y="2195"/>
                  </a:lnTo>
                  <a:lnTo>
                    <a:pt x="1006" y="2177"/>
                  </a:lnTo>
                  <a:lnTo>
                    <a:pt x="987" y="2183"/>
                  </a:lnTo>
                  <a:lnTo>
                    <a:pt x="965" y="2189"/>
                  </a:lnTo>
                  <a:lnTo>
                    <a:pt x="942" y="2195"/>
                  </a:lnTo>
                  <a:lnTo>
                    <a:pt x="919" y="2201"/>
                  </a:lnTo>
                  <a:lnTo>
                    <a:pt x="895" y="2206"/>
                  </a:lnTo>
                  <a:lnTo>
                    <a:pt x="872" y="2208"/>
                  </a:lnTo>
                  <a:lnTo>
                    <a:pt x="849" y="2207"/>
                  </a:lnTo>
                  <a:lnTo>
                    <a:pt x="825" y="2201"/>
                  </a:lnTo>
                  <a:lnTo>
                    <a:pt x="804" y="2193"/>
                  </a:lnTo>
                  <a:lnTo>
                    <a:pt x="783" y="2180"/>
                  </a:lnTo>
                  <a:lnTo>
                    <a:pt x="765" y="2161"/>
                  </a:lnTo>
                  <a:lnTo>
                    <a:pt x="749" y="2138"/>
                  </a:lnTo>
                  <a:lnTo>
                    <a:pt x="739" y="2115"/>
                  </a:lnTo>
                  <a:lnTo>
                    <a:pt x="735" y="2093"/>
                  </a:lnTo>
                  <a:lnTo>
                    <a:pt x="734" y="2072"/>
                  </a:lnTo>
                  <a:lnTo>
                    <a:pt x="737" y="2051"/>
                  </a:lnTo>
                  <a:lnTo>
                    <a:pt x="742" y="2031"/>
                  </a:lnTo>
                  <a:lnTo>
                    <a:pt x="749" y="2011"/>
                  </a:lnTo>
                  <a:lnTo>
                    <a:pt x="758" y="1990"/>
                  </a:lnTo>
                  <a:lnTo>
                    <a:pt x="765" y="1971"/>
                  </a:lnTo>
                  <a:lnTo>
                    <a:pt x="771" y="1951"/>
                  </a:lnTo>
                  <a:lnTo>
                    <a:pt x="753" y="1956"/>
                  </a:lnTo>
                  <a:lnTo>
                    <a:pt x="733" y="1963"/>
                  </a:lnTo>
                  <a:lnTo>
                    <a:pt x="713" y="1969"/>
                  </a:lnTo>
                  <a:lnTo>
                    <a:pt x="691" y="1974"/>
                  </a:lnTo>
                  <a:lnTo>
                    <a:pt x="669" y="1978"/>
                  </a:lnTo>
                  <a:lnTo>
                    <a:pt x="648" y="1980"/>
                  </a:lnTo>
                  <a:lnTo>
                    <a:pt x="626" y="1980"/>
                  </a:lnTo>
                  <a:lnTo>
                    <a:pt x="606" y="1976"/>
                  </a:lnTo>
                  <a:lnTo>
                    <a:pt x="585" y="1967"/>
                  </a:lnTo>
                  <a:lnTo>
                    <a:pt x="565" y="1953"/>
                  </a:lnTo>
                  <a:lnTo>
                    <a:pt x="546" y="1933"/>
                  </a:lnTo>
                  <a:lnTo>
                    <a:pt x="531" y="1910"/>
                  </a:lnTo>
                  <a:lnTo>
                    <a:pt x="521" y="1890"/>
                  </a:lnTo>
                  <a:lnTo>
                    <a:pt x="515" y="1869"/>
                  </a:lnTo>
                  <a:lnTo>
                    <a:pt x="513" y="1849"/>
                  </a:lnTo>
                  <a:lnTo>
                    <a:pt x="515" y="1830"/>
                  </a:lnTo>
                  <a:lnTo>
                    <a:pt x="519" y="1811"/>
                  </a:lnTo>
                  <a:lnTo>
                    <a:pt x="525" y="1794"/>
                  </a:lnTo>
                  <a:lnTo>
                    <a:pt x="532" y="1776"/>
                  </a:lnTo>
                  <a:lnTo>
                    <a:pt x="539" y="1759"/>
                  </a:lnTo>
                  <a:lnTo>
                    <a:pt x="546" y="1741"/>
                  </a:lnTo>
                  <a:lnTo>
                    <a:pt x="551" y="1723"/>
                  </a:lnTo>
                  <a:lnTo>
                    <a:pt x="533" y="1728"/>
                  </a:lnTo>
                  <a:lnTo>
                    <a:pt x="514" y="1734"/>
                  </a:lnTo>
                  <a:lnTo>
                    <a:pt x="495" y="1740"/>
                  </a:lnTo>
                  <a:lnTo>
                    <a:pt x="474" y="1745"/>
                  </a:lnTo>
                  <a:lnTo>
                    <a:pt x="453" y="1750"/>
                  </a:lnTo>
                  <a:lnTo>
                    <a:pt x="432" y="1753"/>
                  </a:lnTo>
                  <a:lnTo>
                    <a:pt x="411" y="1752"/>
                  </a:lnTo>
                  <a:lnTo>
                    <a:pt x="389" y="1747"/>
                  </a:lnTo>
                  <a:lnTo>
                    <a:pt x="369" y="1739"/>
                  </a:lnTo>
                  <a:lnTo>
                    <a:pt x="347" y="1725"/>
                  </a:lnTo>
                  <a:lnTo>
                    <a:pt x="326" y="1705"/>
                  </a:lnTo>
                  <a:lnTo>
                    <a:pt x="311" y="1683"/>
                  </a:lnTo>
                  <a:lnTo>
                    <a:pt x="300" y="1658"/>
                  </a:lnTo>
                  <a:lnTo>
                    <a:pt x="294" y="1631"/>
                  </a:lnTo>
                  <a:lnTo>
                    <a:pt x="292" y="1603"/>
                  </a:lnTo>
                  <a:lnTo>
                    <a:pt x="293" y="1575"/>
                  </a:lnTo>
                  <a:lnTo>
                    <a:pt x="299" y="1547"/>
                  </a:lnTo>
                  <a:lnTo>
                    <a:pt x="307" y="1519"/>
                  </a:lnTo>
                  <a:lnTo>
                    <a:pt x="319" y="1491"/>
                  </a:lnTo>
                  <a:lnTo>
                    <a:pt x="334" y="1464"/>
                  </a:lnTo>
                  <a:lnTo>
                    <a:pt x="350" y="1439"/>
                  </a:lnTo>
                  <a:lnTo>
                    <a:pt x="369" y="1415"/>
                  </a:lnTo>
                  <a:lnTo>
                    <a:pt x="389" y="1393"/>
                  </a:lnTo>
                  <a:lnTo>
                    <a:pt x="416" y="1372"/>
                  </a:lnTo>
                  <a:lnTo>
                    <a:pt x="444" y="1354"/>
                  </a:lnTo>
                  <a:lnTo>
                    <a:pt x="473" y="1342"/>
                  </a:lnTo>
                  <a:lnTo>
                    <a:pt x="504" y="1335"/>
                  </a:lnTo>
                  <a:lnTo>
                    <a:pt x="536" y="1331"/>
                  </a:lnTo>
                  <a:close/>
                  <a:moveTo>
                    <a:pt x="1274" y="16"/>
                  </a:moveTo>
                  <a:lnTo>
                    <a:pt x="1317" y="18"/>
                  </a:lnTo>
                  <a:lnTo>
                    <a:pt x="1356" y="22"/>
                  </a:lnTo>
                  <a:lnTo>
                    <a:pt x="1392" y="30"/>
                  </a:lnTo>
                  <a:lnTo>
                    <a:pt x="1425" y="39"/>
                  </a:lnTo>
                  <a:lnTo>
                    <a:pt x="1454" y="51"/>
                  </a:lnTo>
                  <a:lnTo>
                    <a:pt x="1480" y="63"/>
                  </a:lnTo>
                  <a:lnTo>
                    <a:pt x="1503" y="75"/>
                  </a:lnTo>
                  <a:lnTo>
                    <a:pt x="1523" y="89"/>
                  </a:lnTo>
                  <a:lnTo>
                    <a:pt x="1539" y="101"/>
                  </a:lnTo>
                  <a:lnTo>
                    <a:pt x="1552" y="112"/>
                  </a:lnTo>
                  <a:lnTo>
                    <a:pt x="1563" y="122"/>
                  </a:lnTo>
                  <a:lnTo>
                    <a:pt x="1571" y="129"/>
                  </a:lnTo>
                  <a:lnTo>
                    <a:pt x="1575" y="134"/>
                  </a:lnTo>
                  <a:lnTo>
                    <a:pt x="1576" y="136"/>
                  </a:lnTo>
                  <a:lnTo>
                    <a:pt x="1574" y="137"/>
                  </a:lnTo>
                  <a:lnTo>
                    <a:pt x="1567" y="141"/>
                  </a:lnTo>
                  <a:lnTo>
                    <a:pt x="1555" y="147"/>
                  </a:lnTo>
                  <a:lnTo>
                    <a:pt x="1540" y="156"/>
                  </a:lnTo>
                  <a:lnTo>
                    <a:pt x="1520" y="166"/>
                  </a:lnTo>
                  <a:lnTo>
                    <a:pt x="1499" y="178"/>
                  </a:lnTo>
                  <a:lnTo>
                    <a:pt x="1474" y="192"/>
                  </a:lnTo>
                  <a:lnTo>
                    <a:pt x="1448" y="206"/>
                  </a:lnTo>
                  <a:lnTo>
                    <a:pt x="1419" y="221"/>
                  </a:lnTo>
                  <a:lnTo>
                    <a:pt x="1389" y="239"/>
                  </a:lnTo>
                  <a:lnTo>
                    <a:pt x="1358" y="256"/>
                  </a:lnTo>
                  <a:lnTo>
                    <a:pt x="1327" y="274"/>
                  </a:lnTo>
                  <a:lnTo>
                    <a:pt x="1296" y="292"/>
                  </a:lnTo>
                  <a:lnTo>
                    <a:pt x="1265" y="310"/>
                  </a:lnTo>
                  <a:lnTo>
                    <a:pt x="1235" y="329"/>
                  </a:lnTo>
                  <a:lnTo>
                    <a:pt x="1206" y="346"/>
                  </a:lnTo>
                  <a:lnTo>
                    <a:pt x="1179" y="364"/>
                  </a:lnTo>
                  <a:lnTo>
                    <a:pt x="1154" y="379"/>
                  </a:lnTo>
                  <a:lnTo>
                    <a:pt x="1131" y="394"/>
                  </a:lnTo>
                  <a:lnTo>
                    <a:pt x="1096" y="419"/>
                  </a:lnTo>
                  <a:lnTo>
                    <a:pt x="1066" y="448"/>
                  </a:lnTo>
                  <a:lnTo>
                    <a:pt x="1038" y="480"/>
                  </a:lnTo>
                  <a:lnTo>
                    <a:pt x="1015" y="515"/>
                  </a:lnTo>
                  <a:lnTo>
                    <a:pt x="996" y="554"/>
                  </a:lnTo>
                  <a:lnTo>
                    <a:pt x="983" y="594"/>
                  </a:lnTo>
                  <a:lnTo>
                    <a:pt x="974" y="637"/>
                  </a:lnTo>
                  <a:lnTo>
                    <a:pt x="971" y="682"/>
                  </a:lnTo>
                  <a:lnTo>
                    <a:pt x="974" y="728"/>
                  </a:lnTo>
                  <a:lnTo>
                    <a:pt x="983" y="772"/>
                  </a:lnTo>
                  <a:lnTo>
                    <a:pt x="998" y="813"/>
                  </a:lnTo>
                  <a:lnTo>
                    <a:pt x="1017" y="853"/>
                  </a:lnTo>
                  <a:lnTo>
                    <a:pt x="1041" y="889"/>
                  </a:lnTo>
                  <a:lnTo>
                    <a:pt x="1070" y="922"/>
                  </a:lnTo>
                  <a:lnTo>
                    <a:pt x="1103" y="949"/>
                  </a:lnTo>
                  <a:lnTo>
                    <a:pt x="1139" y="974"/>
                  </a:lnTo>
                  <a:lnTo>
                    <a:pt x="1178" y="994"/>
                  </a:lnTo>
                  <a:lnTo>
                    <a:pt x="1220" y="1008"/>
                  </a:lnTo>
                  <a:lnTo>
                    <a:pt x="1264" y="1017"/>
                  </a:lnTo>
                  <a:lnTo>
                    <a:pt x="1309" y="1021"/>
                  </a:lnTo>
                  <a:lnTo>
                    <a:pt x="1325" y="1020"/>
                  </a:lnTo>
                  <a:lnTo>
                    <a:pt x="1346" y="1017"/>
                  </a:lnTo>
                  <a:lnTo>
                    <a:pt x="1371" y="1011"/>
                  </a:lnTo>
                  <a:lnTo>
                    <a:pt x="1399" y="1002"/>
                  </a:lnTo>
                  <a:lnTo>
                    <a:pt x="1432" y="991"/>
                  </a:lnTo>
                  <a:lnTo>
                    <a:pt x="1468" y="974"/>
                  </a:lnTo>
                  <a:lnTo>
                    <a:pt x="1508" y="955"/>
                  </a:lnTo>
                  <a:lnTo>
                    <a:pt x="1554" y="933"/>
                  </a:lnTo>
                  <a:lnTo>
                    <a:pt x="1604" y="910"/>
                  </a:lnTo>
                  <a:lnTo>
                    <a:pt x="1655" y="887"/>
                  </a:lnTo>
                  <a:lnTo>
                    <a:pt x="1706" y="863"/>
                  </a:lnTo>
                  <a:lnTo>
                    <a:pt x="1757" y="840"/>
                  </a:lnTo>
                  <a:lnTo>
                    <a:pt x="1804" y="819"/>
                  </a:lnTo>
                  <a:lnTo>
                    <a:pt x="1836" y="807"/>
                  </a:lnTo>
                  <a:lnTo>
                    <a:pt x="1865" y="802"/>
                  </a:lnTo>
                  <a:lnTo>
                    <a:pt x="1894" y="801"/>
                  </a:lnTo>
                  <a:lnTo>
                    <a:pt x="1920" y="804"/>
                  </a:lnTo>
                  <a:lnTo>
                    <a:pt x="1945" y="810"/>
                  </a:lnTo>
                  <a:lnTo>
                    <a:pt x="1966" y="818"/>
                  </a:lnTo>
                  <a:lnTo>
                    <a:pt x="1985" y="827"/>
                  </a:lnTo>
                  <a:lnTo>
                    <a:pt x="2001" y="837"/>
                  </a:lnTo>
                  <a:lnTo>
                    <a:pt x="2014" y="845"/>
                  </a:lnTo>
                  <a:lnTo>
                    <a:pt x="2024" y="853"/>
                  </a:lnTo>
                  <a:lnTo>
                    <a:pt x="2030" y="858"/>
                  </a:lnTo>
                  <a:lnTo>
                    <a:pt x="2032" y="860"/>
                  </a:lnTo>
                  <a:lnTo>
                    <a:pt x="2056" y="886"/>
                  </a:lnTo>
                  <a:lnTo>
                    <a:pt x="2079" y="908"/>
                  </a:lnTo>
                  <a:lnTo>
                    <a:pt x="2100" y="929"/>
                  </a:lnTo>
                  <a:lnTo>
                    <a:pt x="2118" y="946"/>
                  </a:lnTo>
                  <a:lnTo>
                    <a:pt x="2133" y="963"/>
                  </a:lnTo>
                  <a:lnTo>
                    <a:pt x="2149" y="977"/>
                  </a:lnTo>
                  <a:lnTo>
                    <a:pt x="2161" y="991"/>
                  </a:lnTo>
                  <a:lnTo>
                    <a:pt x="2172" y="1002"/>
                  </a:lnTo>
                  <a:lnTo>
                    <a:pt x="2183" y="1012"/>
                  </a:lnTo>
                  <a:lnTo>
                    <a:pt x="2192" y="1021"/>
                  </a:lnTo>
                  <a:lnTo>
                    <a:pt x="2200" y="1030"/>
                  </a:lnTo>
                  <a:lnTo>
                    <a:pt x="2207" y="1037"/>
                  </a:lnTo>
                  <a:lnTo>
                    <a:pt x="2215" y="1044"/>
                  </a:lnTo>
                  <a:lnTo>
                    <a:pt x="2221" y="1050"/>
                  </a:lnTo>
                  <a:lnTo>
                    <a:pt x="2227" y="1057"/>
                  </a:lnTo>
                  <a:lnTo>
                    <a:pt x="2233" y="1063"/>
                  </a:lnTo>
                  <a:lnTo>
                    <a:pt x="2240" y="1070"/>
                  </a:lnTo>
                  <a:lnTo>
                    <a:pt x="2246" y="1076"/>
                  </a:lnTo>
                  <a:lnTo>
                    <a:pt x="2254" y="1084"/>
                  </a:lnTo>
                  <a:lnTo>
                    <a:pt x="2262" y="1092"/>
                  </a:lnTo>
                  <a:lnTo>
                    <a:pt x="2271" y="1101"/>
                  </a:lnTo>
                  <a:lnTo>
                    <a:pt x="2281" y="1111"/>
                  </a:lnTo>
                  <a:lnTo>
                    <a:pt x="2293" y="1122"/>
                  </a:lnTo>
                  <a:lnTo>
                    <a:pt x="2305" y="1135"/>
                  </a:lnTo>
                  <a:lnTo>
                    <a:pt x="2319" y="1149"/>
                  </a:lnTo>
                  <a:lnTo>
                    <a:pt x="2335" y="1166"/>
                  </a:lnTo>
                  <a:lnTo>
                    <a:pt x="2353" y="1183"/>
                  </a:lnTo>
                  <a:lnTo>
                    <a:pt x="2374" y="1204"/>
                  </a:lnTo>
                  <a:lnTo>
                    <a:pt x="2395" y="1226"/>
                  </a:lnTo>
                  <a:lnTo>
                    <a:pt x="2421" y="1251"/>
                  </a:lnTo>
                  <a:lnTo>
                    <a:pt x="2448" y="1279"/>
                  </a:lnTo>
                  <a:lnTo>
                    <a:pt x="2478" y="1309"/>
                  </a:lnTo>
                  <a:lnTo>
                    <a:pt x="2512" y="1343"/>
                  </a:lnTo>
                  <a:lnTo>
                    <a:pt x="2548" y="1379"/>
                  </a:lnTo>
                  <a:lnTo>
                    <a:pt x="2588" y="1419"/>
                  </a:lnTo>
                  <a:lnTo>
                    <a:pt x="2632" y="1463"/>
                  </a:lnTo>
                  <a:lnTo>
                    <a:pt x="2680" y="1511"/>
                  </a:lnTo>
                  <a:lnTo>
                    <a:pt x="2682" y="1512"/>
                  </a:lnTo>
                  <a:lnTo>
                    <a:pt x="2699" y="1532"/>
                  </a:lnTo>
                  <a:lnTo>
                    <a:pt x="2711" y="1556"/>
                  </a:lnTo>
                  <a:lnTo>
                    <a:pt x="2721" y="1580"/>
                  </a:lnTo>
                  <a:lnTo>
                    <a:pt x="2725" y="1605"/>
                  </a:lnTo>
                  <a:lnTo>
                    <a:pt x="2725" y="1630"/>
                  </a:lnTo>
                  <a:lnTo>
                    <a:pt x="2721" y="1656"/>
                  </a:lnTo>
                  <a:lnTo>
                    <a:pt x="2711" y="1679"/>
                  </a:lnTo>
                  <a:lnTo>
                    <a:pt x="2699" y="1702"/>
                  </a:lnTo>
                  <a:lnTo>
                    <a:pt x="2682" y="1723"/>
                  </a:lnTo>
                  <a:lnTo>
                    <a:pt x="2661" y="1740"/>
                  </a:lnTo>
                  <a:lnTo>
                    <a:pt x="2639" y="1754"/>
                  </a:lnTo>
                  <a:lnTo>
                    <a:pt x="2614" y="1762"/>
                  </a:lnTo>
                  <a:lnTo>
                    <a:pt x="2589" y="1766"/>
                  </a:lnTo>
                  <a:lnTo>
                    <a:pt x="2564" y="1766"/>
                  </a:lnTo>
                  <a:lnTo>
                    <a:pt x="2539" y="1762"/>
                  </a:lnTo>
                  <a:lnTo>
                    <a:pt x="2514" y="1754"/>
                  </a:lnTo>
                  <a:lnTo>
                    <a:pt x="2492" y="1740"/>
                  </a:lnTo>
                  <a:lnTo>
                    <a:pt x="2471" y="1723"/>
                  </a:lnTo>
                  <a:lnTo>
                    <a:pt x="2470" y="1721"/>
                  </a:lnTo>
                  <a:lnTo>
                    <a:pt x="2465" y="1715"/>
                  </a:lnTo>
                  <a:lnTo>
                    <a:pt x="2457" y="1707"/>
                  </a:lnTo>
                  <a:lnTo>
                    <a:pt x="2446" y="1697"/>
                  </a:lnTo>
                  <a:lnTo>
                    <a:pt x="2433" y="1684"/>
                  </a:lnTo>
                  <a:lnTo>
                    <a:pt x="2418" y="1669"/>
                  </a:lnTo>
                  <a:lnTo>
                    <a:pt x="2401" y="1653"/>
                  </a:lnTo>
                  <a:lnTo>
                    <a:pt x="2384" y="1635"/>
                  </a:lnTo>
                  <a:lnTo>
                    <a:pt x="2365" y="1618"/>
                  </a:lnTo>
                  <a:lnTo>
                    <a:pt x="2347" y="1599"/>
                  </a:lnTo>
                  <a:lnTo>
                    <a:pt x="2328" y="1582"/>
                  </a:lnTo>
                  <a:lnTo>
                    <a:pt x="2309" y="1564"/>
                  </a:lnTo>
                  <a:lnTo>
                    <a:pt x="2290" y="1548"/>
                  </a:lnTo>
                  <a:lnTo>
                    <a:pt x="2274" y="1532"/>
                  </a:lnTo>
                  <a:lnTo>
                    <a:pt x="2258" y="1519"/>
                  </a:lnTo>
                  <a:lnTo>
                    <a:pt x="2243" y="1507"/>
                  </a:lnTo>
                  <a:lnTo>
                    <a:pt x="2231" y="1498"/>
                  </a:lnTo>
                  <a:lnTo>
                    <a:pt x="2221" y="1492"/>
                  </a:lnTo>
                  <a:lnTo>
                    <a:pt x="2212" y="1490"/>
                  </a:lnTo>
                  <a:lnTo>
                    <a:pt x="2208" y="1491"/>
                  </a:lnTo>
                  <a:lnTo>
                    <a:pt x="2207" y="1495"/>
                  </a:lnTo>
                  <a:lnTo>
                    <a:pt x="2209" y="1503"/>
                  </a:lnTo>
                  <a:lnTo>
                    <a:pt x="2216" y="1514"/>
                  </a:lnTo>
                  <a:lnTo>
                    <a:pt x="2225" y="1527"/>
                  </a:lnTo>
                  <a:lnTo>
                    <a:pt x="2235" y="1543"/>
                  </a:lnTo>
                  <a:lnTo>
                    <a:pt x="2248" y="1559"/>
                  </a:lnTo>
                  <a:lnTo>
                    <a:pt x="2264" y="1578"/>
                  </a:lnTo>
                  <a:lnTo>
                    <a:pt x="2280" y="1597"/>
                  </a:lnTo>
                  <a:lnTo>
                    <a:pt x="2297" y="1617"/>
                  </a:lnTo>
                  <a:lnTo>
                    <a:pt x="2314" y="1637"/>
                  </a:lnTo>
                  <a:lnTo>
                    <a:pt x="2333" y="1657"/>
                  </a:lnTo>
                  <a:lnTo>
                    <a:pt x="2350" y="1676"/>
                  </a:lnTo>
                  <a:lnTo>
                    <a:pt x="2366" y="1695"/>
                  </a:lnTo>
                  <a:lnTo>
                    <a:pt x="2383" y="1712"/>
                  </a:lnTo>
                  <a:lnTo>
                    <a:pt x="2397" y="1729"/>
                  </a:lnTo>
                  <a:lnTo>
                    <a:pt x="2411" y="1742"/>
                  </a:lnTo>
                  <a:lnTo>
                    <a:pt x="2421" y="1755"/>
                  </a:lnTo>
                  <a:lnTo>
                    <a:pt x="2429" y="1763"/>
                  </a:lnTo>
                  <a:lnTo>
                    <a:pt x="2434" y="1769"/>
                  </a:lnTo>
                  <a:lnTo>
                    <a:pt x="2436" y="1771"/>
                  </a:lnTo>
                  <a:lnTo>
                    <a:pt x="2452" y="1794"/>
                  </a:lnTo>
                  <a:lnTo>
                    <a:pt x="2463" y="1819"/>
                  </a:lnTo>
                  <a:lnTo>
                    <a:pt x="2469" y="1845"/>
                  </a:lnTo>
                  <a:lnTo>
                    <a:pt x="2471" y="1872"/>
                  </a:lnTo>
                  <a:lnTo>
                    <a:pt x="2468" y="1899"/>
                  </a:lnTo>
                  <a:lnTo>
                    <a:pt x="2460" y="1925"/>
                  </a:lnTo>
                  <a:lnTo>
                    <a:pt x="2447" y="1949"/>
                  </a:lnTo>
                  <a:lnTo>
                    <a:pt x="2429" y="1971"/>
                  </a:lnTo>
                  <a:lnTo>
                    <a:pt x="2409" y="1987"/>
                  </a:lnTo>
                  <a:lnTo>
                    <a:pt x="2387" y="2000"/>
                  </a:lnTo>
                  <a:lnTo>
                    <a:pt x="2363" y="2009"/>
                  </a:lnTo>
                  <a:lnTo>
                    <a:pt x="2340" y="2013"/>
                  </a:lnTo>
                  <a:lnTo>
                    <a:pt x="2315" y="2013"/>
                  </a:lnTo>
                  <a:lnTo>
                    <a:pt x="2290" y="2010"/>
                  </a:lnTo>
                  <a:lnTo>
                    <a:pt x="2267" y="2002"/>
                  </a:lnTo>
                  <a:lnTo>
                    <a:pt x="2245" y="1990"/>
                  </a:lnTo>
                  <a:lnTo>
                    <a:pt x="2225" y="1975"/>
                  </a:lnTo>
                  <a:lnTo>
                    <a:pt x="2223" y="1973"/>
                  </a:lnTo>
                  <a:lnTo>
                    <a:pt x="2217" y="1968"/>
                  </a:lnTo>
                  <a:lnTo>
                    <a:pt x="2208" y="1960"/>
                  </a:lnTo>
                  <a:lnTo>
                    <a:pt x="2196" y="1948"/>
                  </a:lnTo>
                  <a:lnTo>
                    <a:pt x="2182" y="1935"/>
                  </a:lnTo>
                  <a:lnTo>
                    <a:pt x="2164" y="1919"/>
                  </a:lnTo>
                  <a:lnTo>
                    <a:pt x="2146" y="1903"/>
                  </a:lnTo>
                  <a:lnTo>
                    <a:pt x="2126" y="1884"/>
                  </a:lnTo>
                  <a:lnTo>
                    <a:pt x="2105" y="1865"/>
                  </a:lnTo>
                  <a:lnTo>
                    <a:pt x="2082" y="1845"/>
                  </a:lnTo>
                  <a:lnTo>
                    <a:pt x="2059" y="1826"/>
                  </a:lnTo>
                  <a:lnTo>
                    <a:pt x="2037" y="1806"/>
                  </a:lnTo>
                  <a:lnTo>
                    <a:pt x="2014" y="1787"/>
                  </a:lnTo>
                  <a:lnTo>
                    <a:pt x="1992" y="1768"/>
                  </a:lnTo>
                  <a:lnTo>
                    <a:pt x="1971" y="1750"/>
                  </a:lnTo>
                  <a:lnTo>
                    <a:pt x="1952" y="1734"/>
                  </a:lnTo>
                  <a:lnTo>
                    <a:pt x="1933" y="1721"/>
                  </a:lnTo>
                  <a:lnTo>
                    <a:pt x="1917" y="1708"/>
                  </a:lnTo>
                  <a:lnTo>
                    <a:pt x="1903" y="1700"/>
                  </a:lnTo>
                  <a:lnTo>
                    <a:pt x="1892" y="1694"/>
                  </a:lnTo>
                  <a:lnTo>
                    <a:pt x="1884" y="1691"/>
                  </a:lnTo>
                  <a:lnTo>
                    <a:pt x="1880" y="1692"/>
                  </a:lnTo>
                  <a:lnTo>
                    <a:pt x="1879" y="1696"/>
                  </a:lnTo>
                  <a:lnTo>
                    <a:pt x="1882" y="1704"/>
                  </a:lnTo>
                  <a:lnTo>
                    <a:pt x="1889" y="1714"/>
                  </a:lnTo>
                  <a:lnTo>
                    <a:pt x="1899" y="1728"/>
                  </a:lnTo>
                  <a:lnTo>
                    <a:pt x="1913" y="1743"/>
                  </a:lnTo>
                  <a:lnTo>
                    <a:pt x="1928" y="1760"/>
                  </a:lnTo>
                  <a:lnTo>
                    <a:pt x="1945" y="1778"/>
                  </a:lnTo>
                  <a:lnTo>
                    <a:pt x="1964" y="1797"/>
                  </a:lnTo>
                  <a:lnTo>
                    <a:pt x="1982" y="1815"/>
                  </a:lnTo>
                  <a:lnTo>
                    <a:pt x="2003" y="1835"/>
                  </a:lnTo>
                  <a:lnTo>
                    <a:pt x="2023" y="1853"/>
                  </a:lnTo>
                  <a:lnTo>
                    <a:pt x="2042" y="1872"/>
                  </a:lnTo>
                  <a:lnTo>
                    <a:pt x="2059" y="1888"/>
                  </a:lnTo>
                  <a:lnTo>
                    <a:pt x="2077" y="1904"/>
                  </a:lnTo>
                  <a:lnTo>
                    <a:pt x="2091" y="1917"/>
                  </a:lnTo>
                  <a:lnTo>
                    <a:pt x="2104" y="1929"/>
                  </a:lnTo>
                  <a:lnTo>
                    <a:pt x="2113" y="1937"/>
                  </a:lnTo>
                  <a:lnTo>
                    <a:pt x="2119" y="1943"/>
                  </a:lnTo>
                  <a:lnTo>
                    <a:pt x="2121" y="1944"/>
                  </a:lnTo>
                  <a:lnTo>
                    <a:pt x="2125" y="1949"/>
                  </a:lnTo>
                  <a:lnTo>
                    <a:pt x="2131" y="1954"/>
                  </a:lnTo>
                  <a:lnTo>
                    <a:pt x="2136" y="1960"/>
                  </a:lnTo>
                  <a:lnTo>
                    <a:pt x="2140" y="1963"/>
                  </a:lnTo>
                  <a:lnTo>
                    <a:pt x="2157" y="1984"/>
                  </a:lnTo>
                  <a:lnTo>
                    <a:pt x="2170" y="2007"/>
                  </a:lnTo>
                  <a:lnTo>
                    <a:pt x="2179" y="2031"/>
                  </a:lnTo>
                  <a:lnTo>
                    <a:pt x="2183" y="2056"/>
                  </a:lnTo>
                  <a:lnTo>
                    <a:pt x="2183" y="2081"/>
                  </a:lnTo>
                  <a:lnTo>
                    <a:pt x="2179" y="2107"/>
                  </a:lnTo>
                  <a:lnTo>
                    <a:pt x="2170" y="2130"/>
                  </a:lnTo>
                  <a:lnTo>
                    <a:pt x="2157" y="2153"/>
                  </a:lnTo>
                  <a:lnTo>
                    <a:pt x="2140" y="2174"/>
                  </a:lnTo>
                  <a:lnTo>
                    <a:pt x="2119" y="2191"/>
                  </a:lnTo>
                  <a:lnTo>
                    <a:pt x="2096" y="2204"/>
                  </a:lnTo>
                  <a:lnTo>
                    <a:pt x="2073" y="2213"/>
                  </a:lnTo>
                  <a:lnTo>
                    <a:pt x="2047" y="2217"/>
                  </a:lnTo>
                  <a:lnTo>
                    <a:pt x="2023" y="2217"/>
                  </a:lnTo>
                  <a:lnTo>
                    <a:pt x="1997" y="2213"/>
                  </a:lnTo>
                  <a:lnTo>
                    <a:pt x="1973" y="2204"/>
                  </a:lnTo>
                  <a:lnTo>
                    <a:pt x="1951" y="2191"/>
                  </a:lnTo>
                  <a:lnTo>
                    <a:pt x="1930" y="2174"/>
                  </a:lnTo>
                  <a:lnTo>
                    <a:pt x="1927" y="2172"/>
                  </a:lnTo>
                  <a:lnTo>
                    <a:pt x="1921" y="2164"/>
                  </a:lnTo>
                  <a:lnTo>
                    <a:pt x="1912" y="2155"/>
                  </a:lnTo>
                  <a:lnTo>
                    <a:pt x="1899" y="2143"/>
                  </a:lnTo>
                  <a:lnTo>
                    <a:pt x="1886" y="2128"/>
                  </a:lnTo>
                  <a:lnTo>
                    <a:pt x="1870" y="2112"/>
                  </a:lnTo>
                  <a:lnTo>
                    <a:pt x="1851" y="2093"/>
                  </a:lnTo>
                  <a:lnTo>
                    <a:pt x="1833" y="2075"/>
                  </a:lnTo>
                  <a:lnTo>
                    <a:pt x="1812" y="2054"/>
                  </a:lnTo>
                  <a:lnTo>
                    <a:pt x="1792" y="2035"/>
                  </a:lnTo>
                  <a:lnTo>
                    <a:pt x="1771" y="2014"/>
                  </a:lnTo>
                  <a:lnTo>
                    <a:pt x="1750" y="1995"/>
                  </a:lnTo>
                  <a:lnTo>
                    <a:pt x="1731" y="1976"/>
                  </a:lnTo>
                  <a:lnTo>
                    <a:pt x="1712" y="1960"/>
                  </a:lnTo>
                  <a:lnTo>
                    <a:pt x="1696" y="1944"/>
                  </a:lnTo>
                  <a:lnTo>
                    <a:pt x="1681" y="1932"/>
                  </a:lnTo>
                  <a:lnTo>
                    <a:pt x="1667" y="1921"/>
                  </a:lnTo>
                  <a:lnTo>
                    <a:pt x="1657" y="1914"/>
                  </a:lnTo>
                  <a:lnTo>
                    <a:pt x="1649" y="1910"/>
                  </a:lnTo>
                  <a:lnTo>
                    <a:pt x="1645" y="1911"/>
                  </a:lnTo>
                  <a:lnTo>
                    <a:pt x="1645" y="1915"/>
                  </a:lnTo>
                  <a:lnTo>
                    <a:pt x="1647" y="1923"/>
                  </a:lnTo>
                  <a:lnTo>
                    <a:pt x="1653" y="1934"/>
                  </a:lnTo>
                  <a:lnTo>
                    <a:pt x="1662" y="1947"/>
                  </a:lnTo>
                  <a:lnTo>
                    <a:pt x="1673" y="1963"/>
                  </a:lnTo>
                  <a:lnTo>
                    <a:pt x="1687" y="1979"/>
                  </a:lnTo>
                  <a:lnTo>
                    <a:pt x="1702" y="1997"/>
                  </a:lnTo>
                  <a:lnTo>
                    <a:pt x="1718" y="2015"/>
                  </a:lnTo>
                  <a:lnTo>
                    <a:pt x="1734" y="2035"/>
                  </a:lnTo>
                  <a:lnTo>
                    <a:pt x="1750" y="2053"/>
                  </a:lnTo>
                  <a:lnTo>
                    <a:pt x="1767" y="2071"/>
                  </a:lnTo>
                  <a:lnTo>
                    <a:pt x="1782" y="2088"/>
                  </a:lnTo>
                  <a:lnTo>
                    <a:pt x="1798" y="2104"/>
                  </a:lnTo>
                  <a:lnTo>
                    <a:pt x="1810" y="2118"/>
                  </a:lnTo>
                  <a:lnTo>
                    <a:pt x="1821" y="2129"/>
                  </a:lnTo>
                  <a:lnTo>
                    <a:pt x="1830" y="2139"/>
                  </a:lnTo>
                  <a:lnTo>
                    <a:pt x="1835" y="2144"/>
                  </a:lnTo>
                  <a:lnTo>
                    <a:pt x="1837" y="2147"/>
                  </a:lnTo>
                  <a:lnTo>
                    <a:pt x="1854" y="2168"/>
                  </a:lnTo>
                  <a:lnTo>
                    <a:pt x="1868" y="2190"/>
                  </a:lnTo>
                  <a:lnTo>
                    <a:pt x="1876" y="2214"/>
                  </a:lnTo>
                  <a:lnTo>
                    <a:pt x="1880" y="2240"/>
                  </a:lnTo>
                  <a:lnTo>
                    <a:pt x="1880" y="2264"/>
                  </a:lnTo>
                  <a:lnTo>
                    <a:pt x="1876" y="2290"/>
                  </a:lnTo>
                  <a:lnTo>
                    <a:pt x="1868" y="2314"/>
                  </a:lnTo>
                  <a:lnTo>
                    <a:pt x="1854" y="2336"/>
                  </a:lnTo>
                  <a:lnTo>
                    <a:pt x="1837" y="2357"/>
                  </a:lnTo>
                  <a:lnTo>
                    <a:pt x="1816" y="2374"/>
                  </a:lnTo>
                  <a:lnTo>
                    <a:pt x="1794" y="2388"/>
                  </a:lnTo>
                  <a:lnTo>
                    <a:pt x="1770" y="2396"/>
                  </a:lnTo>
                  <a:lnTo>
                    <a:pt x="1744" y="2400"/>
                  </a:lnTo>
                  <a:lnTo>
                    <a:pt x="1720" y="2400"/>
                  </a:lnTo>
                  <a:lnTo>
                    <a:pt x="1694" y="2396"/>
                  </a:lnTo>
                  <a:lnTo>
                    <a:pt x="1670" y="2388"/>
                  </a:lnTo>
                  <a:lnTo>
                    <a:pt x="1648" y="2374"/>
                  </a:lnTo>
                  <a:lnTo>
                    <a:pt x="1627" y="2357"/>
                  </a:lnTo>
                  <a:lnTo>
                    <a:pt x="1616" y="2347"/>
                  </a:lnTo>
                  <a:lnTo>
                    <a:pt x="1605" y="2335"/>
                  </a:lnTo>
                  <a:lnTo>
                    <a:pt x="1593" y="2323"/>
                  </a:lnTo>
                  <a:lnTo>
                    <a:pt x="1582" y="2311"/>
                  </a:lnTo>
                  <a:lnTo>
                    <a:pt x="1572" y="2299"/>
                  </a:lnTo>
                  <a:lnTo>
                    <a:pt x="1563" y="2289"/>
                  </a:lnTo>
                  <a:lnTo>
                    <a:pt x="1555" y="2281"/>
                  </a:lnTo>
                  <a:lnTo>
                    <a:pt x="1550" y="2276"/>
                  </a:lnTo>
                  <a:lnTo>
                    <a:pt x="1548" y="2273"/>
                  </a:lnTo>
                  <a:lnTo>
                    <a:pt x="1548" y="2273"/>
                  </a:lnTo>
                  <a:lnTo>
                    <a:pt x="1552" y="2233"/>
                  </a:lnTo>
                  <a:lnTo>
                    <a:pt x="1552" y="2193"/>
                  </a:lnTo>
                  <a:lnTo>
                    <a:pt x="1548" y="2154"/>
                  </a:lnTo>
                  <a:lnTo>
                    <a:pt x="1539" y="2115"/>
                  </a:lnTo>
                  <a:lnTo>
                    <a:pt x="1526" y="2078"/>
                  </a:lnTo>
                  <a:lnTo>
                    <a:pt x="1508" y="2042"/>
                  </a:lnTo>
                  <a:lnTo>
                    <a:pt x="1486" y="2008"/>
                  </a:lnTo>
                  <a:lnTo>
                    <a:pt x="1459" y="1976"/>
                  </a:lnTo>
                  <a:lnTo>
                    <a:pt x="1427" y="1948"/>
                  </a:lnTo>
                  <a:lnTo>
                    <a:pt x="1392" y="1923"/>
                  </a:lnTo>
                  <a:lnTo>
                    <a:pt x="1354" y="1904"/>
                  </a:lnTo>
                  <a:lnTo>
                    <a:pt x="1314" y="1890"/>
                  </a:lnTo>
                  <a:lnTo>
                    <a:pt x="1304" y="1854"/>
                  </a:lnTo>
                  <a:lnTo>
                    <a:pt x="1291" y="1822"/>
                  </a:lnTo>
                  <a:lnTo>
                    <a:pt x="1273" y="1790"/>
                  </a:lnTo>
                  <a:lnTo>
                    <a:pt x="1253" y="1760"/>
                  </a:lnTo>
                  <a:lnTo>
                    <a:pt x="1229" y="1732"/>
                  </a:lnTo>
                  <a:lnTo>
                    <a:pt x="1198" y="1704"/>
                  </a:lnTo>
                  <a:lnTo>
                    <a:pt x="1164" y="1680"/>
                  </a:lnTo>
                  <a:lnTo>
                    <a:pt x="1128" y="1662"/>
                  </a:lnTo>
                  <a:lnTo>
                    <a:pt x="1090" y="1648"/>
                  </a:lnTo>
                  <a:lnTo>
                    <a:pt x="1077" y="1607"/>
                  </a:lnTo>
                  <a:lnTo>
                    <a:pt x="1058" y="1570"/>
                  </a:lnTo>
                  <a:lnTo>
                    <a:pt x="1036" y="1535"/>
                  </a:lnTo>
                  <a:lnTo>
                    <a:pt x="1009" y="1503"/>
                  </a:lnTo>
                  <a:lnTo>
                    <a:pt x="978" y="1476"/>
                  </a:lnTo>
                  <a:lnTo>
                    <a:pt x="946" y="1453"/>
                  </a:lnTo>
                  <a:lnTo>
                    <a:pt x="909" y="1433"/>
                  </a:lnTo>
                  <a:lnTo>
                    <a:pt x="871" y="1419"/>
                  </a:lnTo>
                  <a:lnTo>
                    <a:pt x="857" y="1380"/>
                  </a:lnTo>
                  <a:lnTo>
                    <a:pt x="840" y="1342"/>
                  </a:lnTo>
                  <a:lnTo>
                    <a:pt x="817" y="1307"/>
                  </a:lnTo>
                  <a:lnTo>
                    <a:pt x="790" y="1275"/>
                  </a:lnTo>
                  <a:lnTo>
                    <a:pt x="760" y="1248"/>
                  </a:lnTo>
                  <a:lnTo>
                    <a:pt x="728" y="1225"/>
                  </a:lnTo>
                  <a:lnTo>
                    <a:pt x="693" y="1207"/>
                  </a:lnTo>
                  <a:lnTo>
                    <a:pt x="656" y="1192"/>
                  </a:lnTo>
                  <a:lnTo>
                    <a:pt x="618" y="1182"/>
                  </a:lnTo>
                  <a:lnTo>
                    <a:pt x="578" y="1177"/>
                  </a:lnTo>
                  <a:lnTo>
                    <a:pt x="538" y="1175"/>
                  </a:lnTo>
                  <a:lnTo>
                    <a:pt x="498" y="1177"/>
                  </a:lnTo>
                  <a:lnTo>
                    <a:pt x="458" y="1183"/>
                  </a:lnTo>
                  <a:lnTo>
                    <a:pt x="419" y="1194"/>
                  </a:lnTo>
                  <a:lnTo>
                    <a:pt x="381" y="1209"/>
                  </a:lnTo>
                  <a:lnTo>
                    <a:pt x="344" y="1228"/>
                  </a:lnTo>
                  <a:lnTo>
                    <a:pt x="310" y="1251"/>
                  </a:lnTo>
                  <a:lnTo>
                    <a:pt x="277" y="1279"/>
                  </a:lnTo>
                  <a:lnTo>
                    <a:pt x="247" y="1312"/>
                  </a:lnTo>
                  <a:lnTo>
                    <a:pt x="221" y="1349"/>
                  </a:lnTo>
                  <a:lnTo>
                    <a:pt x="200" y="1388"/>
                  </a:lnTo>
                  <a:lnTo>
                    <a:pt x="183" y="1428"/>
                  </a:lnTo>
                  <a:lnTo>
                    <a:pt x="157" y="1418"/>
                  </a:lnTo>
                  <a:lnTo>
                    <a:pt x="130" y="1409"/>
                  </a:lnTo>
                  <a:lnTo>
                    <a:pt x="105" y="1399"/>
                  </a:lnTo>
                  <a:lnTo>
                    <a:pt x="81" y="1391"/>
                  </a:lnTo>
                  <a:lnTo>
                    <a:pt x="59" y="1384"/>
                  </a:lnTo>
                  <a:lnTo>
                    <a:pt x="39" y="1378"/>
                  </a:lnTo>
                  <a:lnTo>
                    <a:pt x="24" y="1373"/>
                  </a:lnTo>
                  <a:lnTo>
                    <a:pt x="10" y="1368"/>
                  </a:lnTo>
                  <a:lnTo>
                    <a:pt x="3" y="1366"/>
                  </a:lnTo>
                  <a:lnTo>
                    <a:pt x="0" y="1365"/>
                  </a:lnTo>
                  <a:lnTo>
                    <a:pt x="0" y="190"/>
                  </a:lnTo>
                  <a:lnTo>
                    <a:pt x="337" y="308"/>
                  </a:lnTo>
                  <a:lnTo>
                    <a:pt x="377" y="321"/>
                  </a:lnTo>
                  <a:lnTo>
                    <a:pt x="414" y="331"/>
                  </a:lnTo>
                  <a:lnTo>
                    <a:pt x="449" y="336"/>
                  </a:lnTo>
                  <a:lnTo>
                    <a:pt x="482" y="337"/>
                  </a:lnTo>
                  <a:lnTo>
                    <a:pt x="512" y="336"/>
                  </a:lnTo>
                  <a:lnTo>
                    <a:pt x="539" y="333"/>
                  </a:lnTo>
                  <a:lnTo>
                    <a:pt x="564" y="327"/>
                  </a:lnTo>
                  <a:lnTo>
                    <a:pt x="584" y="321"/>
                  </a:lnTo>
                  <a:lnTo>
                    <a:pt x="602" y="315"/>
                  </a:lnTo>
                  <a:lnTo>
                    <a:pt x="616" y="310"/>
                  </a:lnTo>
                  <a:lnTo>
                    <a:pt x="626" y="305"/>
                  </a:lnTo>
                  <a:lnTo>
                    <a:pt x="632" y="301"/>
                  </a:lnTo>
                  <a:lnTo>
                    <a:pt x="634" y="300"/>
                  </a:lnTo>
                  <a:lnTo>
                    <a:pt x="638" y="299"/>
                  </a:lnTo>
                  <a:lnTo>
                    <a:pt x="645" y="294"/>
                  </a:lnTo>
                  <a:lnTo>
                    <a:pt x="655" y="286"/>
                  </a:lnTo>
                  <a:lnTo>
                    <a:pt x="670" y="277"/>
                  </a:lnTo>
                  <a:lnTo>
                    <a:pt x="690" y="266"/>
                  </a:lnTo>
                  <a:lnTo>
                    <a:pt x="711" y="251"/>
                  </a:lnTo>
                  <a:lnTo>
                    <a:pt x="736" y="237"/>
                  </a:lnTo>
                  <a:lnTo>
                    <a:pt x="764" y="220"/>
                  </a:lnTo>
                  <a:lnTo>
                    <a:pt x="795" y="203"/>
                  </a:lnTo>
                  <a:lnTo>
                    <a:pt x="826" y="185"/>
                  </a:lnTo>
                  <a:lnTo>
                    <a:pt x="859" y="167"/>
                  </a:lnTo>
                  <a:lnTo>
                    <a:pt x="894" y="148"/>
                  </a:lnTo>
                  <a:lnTo>
                    <a:pt x="930" y="130"/>
                  </a:lnTo>
                  <a:lnTo>
                    <a:pt x="967" y="112"/>
                  </a:lnTo>
                  <a:lnTo>
                    <a:pt x="1004" y="95"/>
                  </a:lnTo>
                  <a:lnTo>
                    <a:pt x="1041" y="78"/>
                  </a:lnTo>
                  <a:lnTo>
                    <a:pt x="1078" y="64"/>
                  </a:lnTo>
                  <a:lnTo>
                    <a:pt x="1114" y="49"/>
                  </a:lnTo>
                  <a:lnTo>
                    <a:pt x="1150" y="38"/>
                  </a:lnTo>
                  <a:lnTo>
                    <a:pt x="1184" y="29"/>
                  </a:lnTo>
                  <a:lnTo>
                    <a:pt x="1216" y="22"/>
                  </a:lnTo>
                  <a:lnTo>
                    <a:pt x="1246" y="18"/>
                  </a:lnTo>
                  <a:lnTo>
                    <a:pt x="1274" y="16"/>
                  </a:lnTo>
                  <a:close/>
                  <a:moveTo>
                    <a:pt x="2156" y="0"/>
                  </a:moveTo>
                  <a:lnTo>
                    <a:pt x="2179" y="0"/>
                  </a:lnTo>
                  <a:lnTo>
                    <a:pt x="2202" y="4"/>
                  </a:lnTo>
                  <a:lnTo>
                    <a:pt x="2227" y="10"/>
                  </a:lnTo>
                  <a:lnTo>
                    <a:pt x="2253" y="21"/>
                  </a:lnTo>
                  <a:lnTo>
                    <a:pt x="2280" y="35"/>
                  </a:lnTo>
                  <a:lnTo>
                    <a:pt x="2309" y="53"/>
                  </a:lnTo>
                  <a:lnTo>
                    <a:pt x="2339" y="75"/>
                  </a:lnTo>
                  <a:lnTo>
                    <a:pt x="2372" y="101"/>
                  </a:lnTo>
                  <a:lnTo>
                    <a:pt x="2409" y="132"/>
                  </a:lnTo>
                  <a:lnTo>
                    <a:pt x="2443" y="162"/>
                  </a:lnTo>
                  <a:lnTo>
                    <a:pt x="2477" y="191"/>
                  </a:lnTo>
                  <a:lnTo>
                    <a:pt x="2510" y="218"/>
                  </a:lnTo>
                  <a:lnTo>
                    <a:pt x="2542" y="245"/>
                  </a:lnTo>
                  <a:lnTo>
                    <a:pt x="2572" y="271"/>
                  </a:lnTo>
                  <a:lnTo>
                    <a:pt x="2600" y="295"/>
                  </a:lnTo>
                  <a:lnTo>
                    <a:pt x="2624" y="316"/>
                  </a:lnTo>
                  <a:lnTo>
                    <a:pt x="2647" y="336"/>
                  </a:lnTo>
                  <a:lnTo>
                    <a:pt x="2667" y="352"/>
                  </a:lnTo>
                  <a:lnTo>
                    <a:pt x="2684" y="367"/>
                  </a:lnTo>
                  <a:lnTo>
                    <a:pt x="2697" y="379"/>
                  </a:lnTo>
                  <a:lnTo>
                    <a:pt x="2707" y="387"/>
                  </a:lnTo>
                  <a:lnTo>
                    <a:pt x="2713" y="392"/>
                  </a:lnTo>
                  <a:lnTo>
                    <a:pt x="2716" y="394"/>
                  </a:lnTo>
                  <a:lnTo>
                    <a:pt x="2718" y="396"/>
                  </a:lnTo>
                  <a:lnTo>
                    <a:pt x="2724" y="400"/>
                  </a:lnTo>
                  <a:lnTo>
                    <a:pt x="2733" y="406"/>
                  </a:lnTo>
                  <a:lnTo>
                    <a:pt x="2745" y="411"/>
                  </a:lnTo>
                  <a:lnTo>
                    <a:pt x="2761" y="417"/>
                  </a:lnTo>
                  <a:lnTo>
                    <a:pt x="2780" y="422"/>
                  </a:lnTo>
                  <a:lnTo>
                    <a:pt x="2802" y="424"/>
                  </a:lnTo>
                  <a:lnTo>
                    <a:pt x="2825" y="424"/>
                  </a:lnTo>
                  <a:lnTo>
                    <a:pt x="2853" y="421"/>
                  </a:lnTo>
                  <a:lnTo>
                    <a:pt x="2888" y="413"/>
                  </a:lnTo>
                  <a:lnTo>
                    <a:pt x="2925" y="406"/>
                  </a:lnTo>
                  <a:lnTo>
                    <a:pt x="2964" y="398"/>
                  </a:lnTo>
                  <a:lnTo>
                    <a:pt x="3003" y="388"/>
                  </a:lnTo>
                  <a:lnTo>
                    <a:pt x="3043" y="380"/>
                  </a:lnTo>
                  <a:lnTo>
                    <a:pt x="3082" y="371"/>
                  </a:lnTo>
                  <a:lnTo>
                    <a:pt x="3121" y="363"/>
                  </a:lnTo>
                  <a:lnTo>
                    <a:pt x="3159" y="354"/>
                  </a:lnTo>
                  <a:lnTo>
                    <a:pt x="3196" y="346"/>
                  </a:lnTo>
                  <a:lnTo>
                    <a:pt x="3230" y="339"/>
                  </a:lnTo>
                  <a:lnTo>
                    <a:pt x="3263" y="332"/>
                  </a:lnTo>
                  <a:lnTo>
                    <a:pt x="3291" y="324"/>
                  </a:lnTo>
                  <a:lnTo>
                    <a:pt x="3318" y="319"/>
                  </a:lnTo>
                  <a:lnTo>
                    <a:pt x="3341" y="314"/>
                  </a:lnTo>
                  <a:lnTo>
                    <a:pt x="3358" y="310"/>
                  </a:lnTo>
                  <a:lnTo>
                    <a:pt x="3373" y="307"/>
                  </a:lnTo>
                  <a:lnTo>
                    <a:pt x="3381" y="305"/>
                  </a:lnTo>
                  <a:lnTo>
                    <a:pt x="3384" y="304"/>
                  </a:lnTo>
                  <a:lnTo>
                    <a:pt x="3384" y="1331"/>
                  </a:lnTo>
                  <a:lnTo>
                    <a:pt x="3381" y="1332"/>
                  </a:lnTo>
                  <a:lnTo>
                    <a:pt x="3372" y="1333"/>
                  </a:lnTo>
                  <a:lnTo>
                    <a:pt x="3357" y="1337"/>
                  </a:lnTo>
                  <a:lnTo>
                    <a:pt x="3339" y="1341"/>
                  </a:lnTo>
                  <a:lnTo>
                    <a:pt x="3318" y="1345"/>
                  </a:lnTo>
                  <a:lnTo>
                    <a:pt x="3294" y="1349"/>
                  </a:lnTo>
                  <a:lnTo>
                    <a:pt x="3269" y="1354"/>
                  </a:lnTo>
                  <a:lnTo>
                    <a:pt x="3242" y="1359"/>
                  </a:lnTo>
                  <a:lnTo>
                    <a:pt x="3217" y="1363"/>
                  </a:lnTo>
                  <a:lnTo>
                    <a:pt x="3192" y="1368"/>
                  </a:lnTo>
                  <a:lnTo>
                    <a:pt x="3168" y="1373"/>
                  </a:lnTo>
                  <a:lnTo>
                    <a:pt x="3148" y="1376"/>
                  </a:lnTo>
                  <a:lnTo>
                    <a:pt x="3131" y="1379"/>
                  </a:lnTo>
                  <a:lnTo>
                    <a:pt x="3119" y="1381"/>
                  </a:lnTo>
                  <a:lnTo>
                    <a:pt x="3106" y="1383"/>
                  </a:lnTo>
                  <a:lnTo>
                    <a:pt x="3089" y="1386"/>
                  </a:lnTo>
                  <a:lnTo>
                    <a:pt x="3070" y="1389"/>
                  </a:lnTo>
                  <a:lnTo>
                    <a:pt x="3047" y="1393"/>
                  </a:lnTo>
                  <a:lnTo>
                    <a:pt x="3023" y="1395"/>
                  </a:lnTo>
                  <a:lnTo>
                    <a:pt x="2997" y="1396"/>
                  </a:lnTo>
                  <a:lnTo>
                    <a:pt x="2969" y="1395"/>
                  </a:lnTo>
                  <a:lnTo>
                    <a:pt x="2940" y="1391"/>
                  </a:lnTo>
                  <a:lnTo>
                    <a:pt x="2913" y="1383"/>
                  </a:lnTo>
                  <a:lnTo>
                    <a:pt x="2884" y="1372"/>
                  </a:lnTo>
                  <a:lnTo>
                    <a:pt x="2856" y="1355"/>
                  </a:lnTo>
                  <a:lnTo>
                    <a:pt x="2831" y="1333"/>
                  </a:lnTo>
                  <a:lnTo>
                    <a:pt x="2813" y="1316"/>
                  </a:lnTo>
                  <a:lnTo>
                    <a:pt x="2793" y="1296"/>
                  </a:lnTo>
                  <a:lnTo>
                    <a:pt x="2769" y="1274"/>
                  </a:lnTo>
                  <a:lnTo>
                    <a:pt x="2744" y="1249"/>
                  </a:lnTo>
                  <a:lnTo>
                    <a:pt x="2718" y="1223"/>
                  </a:lnTo>
                  <a:lnTo>
                    <a:pt x="2689" y="1196"/>
                  </a:lnTo>
                  <a:lnTo>
                    <a:pt x="2659" y="1166"/>
                  </a:lnTo>
                  <a:lnTo>
                    <a:pt x="2627" y="1135"/>
                  </a:lnTo>
                  <a:lnTo>
                    <a:pt x="2595" y="1103"/>
                  </a:lnTo>
                  <a:lnTo>
                    <a:pt x="2563" y="1070"/>
                  </a:lnTo>
                  <a:lnTo>
                    <a:pt x="2529" y="1037"/>
                  </a:lnTo>
                  <a:lnTo>
                    <a:pt x="2495" y="1003"/>
                  </a:lnTo>
                  <a:lnTo>
                    <a:pt x="2461" y="970"/>
                  </a:lnTo>
                  <a:lnTo>
                    <a:pt x="2428" y="937"/>
                  </a:lnTo>
                  <a:lnTo>
                    <a:pt x="2394" y="904"/>
                  </a:lnTo>
                  <a:lnTo>
                    <a:pt x="2362" y="871"/>
                  </a:lnTo>
                  <a:lnTo>
                    <a:pt x="2331" y="840"/>
                  </a:lnTo>
                  <a:lnTo>
                    <a:pt x="2300" y="809"/>
                  </a:lnTo>
                  <a:lnTo>
                    <a:pt x="2271" y="781"/>
                  </a:lnTo>
                  <a:lnTo>
                    <a:pt x="2244" y="754"/>
                  </a:lnTo>
                  <a:lnTo>
                    <a:pt x="2219" y="728"/>
                  </a:lnTo>
                  <a:lnTo>
                    <a:pt x="2195" y="705"/>
                  </a:lnTo>
                  <a:lnTo>
                    <a:pt x="2174" y="684"/>
                  </a:lnTo>
                  <a:lnTo>
                    <a:pt x="2156" y="666"/>
                  </a:lnTo>
                  <a:lnTo>
                    <a:pt x="2140" y="651"/>
                  </a:lnTo>
                  <a:lnTo>
                    <a:pt x="2127" y="637"/>
                  </a:lnTo>
                  <a:lnTo>
                    <a:pt x="2118" y="628"/>
                  </a:lnTo>
                  <a:lnTo>
                    <a:pt x="2112" y="623"/>
                  </a:lnTo>
                  <a:lnTo>
                    <a:pt x="2111" y="621"/>
                  </a:lnTo>
                  <a:lnTo>
                    <a:pt x="2109" y="620"/>
                  </a:lnTo>
                  <a:lnTo>
                    <a:pt x="2105" y="616"/>
                  </a:lnTo>
                  <a:lnTo>
                    <a:pt x="2097" y="611"/>
                  </a:lnTo>
                  <a:lnTo>
                    <a:pt x="2087" y="603"/>
                  </a:lnTo>
                  <a:lnTo>
                    <a:pt x="2075" y="597"/>
                  </a:lnTo>
                  <a:lnTo>
                    <a:pt x="2061" y="590"/>
                  </a:lnTo>
                  <a:lnTo>
                    <a:pt x="2042" y="584"/>
                  </a:lnTo>
                  <a:lnTo>
                    <a:pt x="2023" y="579"/>
                  </a:lnTo>
                  <a:lnTo>
                    <a:pt x="2000" y="576"/>
                  </a:lnTo>
                  <a:lnTo>
                    <a:pt x="1976" y="575"/>
                  </a:lnTo>
                  <a:lnTo>
                    <a:pt x="1950" y="577"/>
                  </a:lnTo>
                  <a:lnTo>
                    <a:pt x="1921" y="583"/>
                  </a:lnTo>
                  <a:lnTo>
                    <a:pt x="1890" y="593"/>
                  </a:lnTo>
                  <a:lnTo>
                    <a:pt x="1858" y="608"/>
                  </a:lnTo>
                  <a:lnTo>
                    <a:pt x="1821" y="627"/>
                  </a:lnTo>
                  <a:lnTo>
                    <a:pt x="1781" y="648"/>
                  </a:lnTo>
                  <a:lnTo>
                    <a:pt x="1741" y="669"/>
                  </a:lnTo>
                  <a:lnTo>
                    <a:pt x="1699" y="691"/>
                  </a:lnTo>
                  <a:lnTo>
                    <a:pt x="1658" y="714"/>
                  </a:lnTo>
                  <a:lnTo>
                    <a:pt x="1616" y="734"/>
                  </a:lnTo>
                  <a:lnTo>
                    <a:pt x="1576" y="756"/>
                  </a:lnTo>
                  <a:lnTo>
                    <a:pt x="1538" y="775"/>
                  </a:lnTo>
                  <a:lnTo>
                    <a:pt x="1502" y="794"/>
                  </a:lnTo>
                  <a:lnTo>
                    <a:pt x="1469" y="810"/>
                  </a:lnTo>
                  <a:lnTo>
                    <a:pt x="1439" y="825"/>
                  </a:lnTo>
                  <a:lnTo>
                    <a:pt x="1415" y="837"/>
                  </a:lnTo>
                  <a:lnTo>
                    <a:pt x="1380" y="853"/>
                  </a:lnTo>
                  <a:lnTo>
                    <a:pt x="1346" y="862"/>
                  </a:lnTo>
                  <a:lnTo>
                    <a:pt x="1313" y="865"/>
                  </a:lnTo>
                  <a:lnTo>
                    <a:pt x="1281" y="863"/>
                  </a:lnTo>
                  <a:lnTo>
                    <a:pt x="1253" y="857"/>
                  </a:lnTo>
                  <a:lnTo>
                    <a:pt x="1225" y="845"/>
                  </a:lnTo>
                  <a:lnTo>
                    <a:pt x="1200" y="831"/>
                  </a:lnTo>
                  <a:lnTo>
                    <a:pt x="1178" y="813"/>
                  </a:lnTo>
                  <a:lnTo>
                    <a:pt x="1158" y="793"/>
                  </a:lnTo>
                  <a:lnTo>
                    <a:pt x="1141" y="771"/>
                  </a:lnTo>
                  <a:lnTo>
                    <a:pt x="1127" y="749"/>
                  </a:lnTo>
                  <a:lnTo>
                    <a:pt x="1118" y="725"/>
                  </a:lnTo>
                  <a:lnTo>
                    <a:pt x="1112" y="700"/>
                  </a:lnTo>
                  <a:lnTo>
                    <a:pt x="1110" y="677"/>
                  </a:lnTo>
                  <a:lnTo>
                    <a:pt x="1112" y="647"/>
                  </a:lnTo>
                  <a:lnTo>
                    <a:pt x="1119" y="619"/>
                  </a:lnTo>
                  <a:lnTo>
                    <a:pt x="1130" y="593"/>
                  </a:lnTo>
                  <a:lnTo>
                    <a:pt x="1145" y="570"/>
                  </a:lnTo>
                  <a:lnTo>
                    <a:pt x="1163" y="549"/>
                  </a:lnTo>
                  <a:lnTo>
                    <a:pt x="1185" y="529"/>
                  </a:lnTo>
                  <a:lnTo>
                    <a:pt x="1209" y="511"/>
                  </a:lnTo>
                  <a:lnTo>
                    <a:pt x="1236" y="495"/>
                  </a:lnTo>
                  <a:lnTo>
                    <a:pt x="1274" y="472"/>
                  </a:lnTo>
                  <a:lnTo>
                    <a:pt x="1315" y="447"/>
                  </a:lnTo>
                  <a:lnTo>
                    <a:pt x="1361" y="420"/>
                  </a:lnTo>
                  <a:lnTo>
                    <a:pt x="1410" y="392"/>
                  </a:lnTo>
                  <a:lnTo>
                    <a:pt x="1460" y="364"/>
                  </a:lnTo>
                  <a:lnTo>
                    <a:pt x="1512" y="333"/>
                  </a:lnTo>
                  <a:lnTo>
                    <a:pt x="1566" y="303"/>
                  </a:lnTo>
                  <a:lnTo>
                    <a:pt x="1620" y="272"/>
                  </a:lnTo>
                  <a:lnTo>
                    <a:pt x="1673" y="241"/>
                  </a:lnTo>
                  <a:lnTo>
                    <a:pt x="1728" y="211"/>
                  </a:lnTo>
                  <a:lnTo>
                    <a:pt x="1780" y="181"/>
                  </a:lnTo>
                  <a:lnTo>
                    <a:pt x="1831" y="153"/>
                  </a:lnTo>
                  <a:lnTo>
                    <a:pt x="1880" y="126"/>
                  </a:lnTo>
                  <a:lnTo>
                    <a:pt x="1925" y="101"/>
                  </a:lnTo>
                  <a:lnTo>
                    <a:pt x="1967" y="77"/>
                  </a:lnTo>
                  <a:lnTo>
                    <a:pt x="2006" y="57"/>
                  </a:lnTo>
                  <a:lnTo>
                    <a:pt x="2039" y="39"/>
                  </a:lnTo>
                  <a:lnTo>
                    <a:pt x="2064" y="27"/>
                  </a:lnTo>
                  <a:lnTo>
                    <a:pt x="2087" y="17"/>
                  </a:lnTo>
                  <a:lnTo>
                    <a:pt x="2110" y="8"/>
                  </a:lnTo>
                  <a:lnTo>
                    <a:pt x="2133" y="3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bg1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65"/>
            </a:p>
          </p:txBody>
        </p:sp>
      </p:grpSp>
    </p:spTree>
    <p:extLst>
      <p:ext uri="{BB962C8B-B14F-4D97-AF65-F5344CB8AC3E}">
        <p14:creationId xmlns:p14="http://schemas.microsoft.com/office/powerpoint/2010/main" val="1299653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B1BE92-0D71-E8AD-67A2-DAA23B4C31DC}"/>
              </a:ext>
            </a:extLst>
          </p:cNvPr>
          <p:cNvSpPr txBox="1"/>
          <p:nvPr/>
        </p:nvSpPr>
        <p:spPr>
          <a:xfrm>
            <a:off x="5062655" y="-180731"/>
            <a:ext cx="4491821" cy="1616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571500" indent="-5715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INTRODUCTION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Content Placeholder 1"/>
          <p:cNvSpPr>
            <a:spLocks noGrp="1"/>
          </p:cNvSpPr>
          <p:nvPr>
            <p:ph sz="quarter" idx="10"/>
          </p:nvPr>
        </p:nvSpPr>
        <p:spPr>
          <a:xfrm>
            <a:off x="5062655" y="1658798"/>
            <a:ext cx="6634974" cy="4277171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CAN(Controller Area Network).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has developed by Robert Bosch in 1985.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standard is ISO-11898.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is a broadcast type of bus.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is a Message based protocol.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is an Asynchronous Serial Communication protocol.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is a two wired communication protocol.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 of CAN is 1Mbps.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Half duplex.</a:t>
            </a:r>
          </a:p>
          <a:p>
            <a:pPr marL="0" indent="0">
              <a:buNone/>
            </a:pPr>
            <a:endParaRPr lang="en-US" sz="6400" dirty="0">
              <a:sym typeface="+mn-ea"/>
            </a:endParaRPr>
          </a:p>
          <a:p>
            <a:pPr marL="0"/>
            <a:endParaRPr lang="en-US" sz="4000" dirty="0">
              <a:sym typeface="+mn-ea"/>
            </a:endParaRPr>
          </a:p>
          <a:p>
            <a:pPr marL="0"/>
            <a:endParaRPr lang="en-US" sz="4000" dirty="0">
              <a:sym typeface="+mn-ea"/>
            </a:endParaRPr>
          </a:p>
          <a:p>
            <a:pPr marL="0"/>
            <a:endParaRPr lang="en-US" sz="4000" dirty="0">
              <a:sym typeface="+mn-ea"/>
            </a:endParaRPr>
          </a:p>
          <a:p>
            <a:pPr marL="0"/>
            <a:endParaRPr lang="en-US" sz="4000" dirty="0">
              <a:sym typeface="+mn-ea"/>
            </a:endParaRPr>
          </a:p>
          <a:p>
            <a:pPr marL="0" indent="0">
              <a:buNone/>
            </a:pPr>
            <a:br>
              <a:rPr lang="en-US" sz="4000" dirty="0">
                <a:sym typeface="+mn-ea"/>
              </a:rPr>
            </a:br>
            <a:br>
              <a:rPr lang="en-US" sz="4000" dirty="0">
                <a:sym typeface="+mn-ea"/>
              </a:rPr>
            </a:br>
            <a:endParaRPr lang="en-US" sz="4000" dirty="0">
              <a:sym typeface="+mn-ea"/>
            </a:endParaRPr>
          </a:p>
          <a:p>
            <a:pPr marL="0"/>
            <a:endParaRPr lang="en-US" sz="500" dirty="0">
              <a:sym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C302F9-F694-C529-3DDC-8D9116776B26}"/>
              </a:ext>
            </a:extLst>
          </p:cNvPr>
          <p:cNvSpPr txBox="1"/>
          <p:nvPr/>
        </p:nvSpPr>
        <p:spPr>
          <a:xfrm>
            <a:off x="595290" y="42595"/>
            <a:ext cx="10199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Protocol</a:t>
            </a:r>
          </a:p>
        </p:txBody>
      </p:sp>
      <p:pic>
        <p:nvPicPr>
          <p:cNvPr id="2" name="Picture Placeholder 24" descr="Digital Graph Screen">
            <a:extLst>
              <a:ext uri="{FF2B5EF4-FFF2-40B4-BE49-F238E27FC236}">
                <a16:creationId xmlns:a16="http://schemas.microsoft.com/office/drawing/2014/main" id="{18485B8A-8FA6-2FE1-1B78-3AA14073239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494371" y="1246795"/>
            <a:ext cx="3733395" cy="4619515"/>
          </a:xfrm>
          <a:custGeom>
            <a:avLst/>
            <a:gdLst/>
            <a:ahLst/>
            <a:cxnLst/>
            <a:rect l="l" t="t" r="r" b="b"/>
            <a:pathLst>
              <a:path w="2887197" h="1889919">
                <a:moveTo>
                  <a:pt x="0" y="0"/>
                </a:moveTo>
                <a:lnTo>
                  <a:pt x="2887197" y="0"/>
                </a:lnTo>
                <a:lnTo>
                  <a:pt x="2887197" y="1889919"/>
                </a:lnTo>
                <a:lnTo>
                  <a:pt x="0" y="1889919"/>
                </a:lnTo>
                <a:close/>
              </a:path>
            </a:pathLst>
          </a:cu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CAC6E8-9A91-18BC-2E14-DD7DC560F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66740"/>
            <a:ext cx="11537949" cy="526506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CAN/Advantages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A47705-8A94-0996-76B8-CC130C10174F}"/>
              </a:ext>
            </a:extLst>
          </p:cNvPr>
          <p:cNvSpPr txBox="1"/>
          <p:nvPr/>
        </p:nvSpPr>
        <p:spPr>
          <a:xfrm>
            <a:off x="697584" y="1442301"/>
            <a:ext cx="84369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/>
              <a:t>Prioritization of message.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/>
              <a:t>Guarantee of Latency time.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/>
              <a:t>Configuration flexibility.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/>
              <a:t>Multi master.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/>
              <a:t>Error Detection and Signaling.</a:t>
            </a:r>
          </a:p>
        </p:txBody>
      </p:sp>
    </p:spTree>
    <p:extLst>
      <p:ext uri="{BB962C8B-B14F-4D97-AF65-F5344CB8AC3E}">
        <p14:creationId xmlns:p14="http://schemas.microsoft.com/office/powerpoint/2010/main" val="1757666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92CC32-AC84-DE1E-7B4F-F664D6CE1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90" y="66740"/>
            <a:ext cx="11444234" cy="526506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CAN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93EB32-E293-9659-C9A4-D8E25DE36EAE}"/>
              </a:ext>
            </a:extLst>
          </p:cNvPr>
          <p:cNvSpPr/>
          <p:nvPr/>
        </p:nvSpPr>
        <p:spPr>
          <a:xfrm>
            <a:off x="716437" y="1578667"/>
            <a:ext cx="1329180" cy="7447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Engine Control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6C68EF-10C1-FA0A-E76E-F994986E6648}"/>
              </a:ext>
            </a:extLst>
          </p:cNvPr>
          <p:cNvSpPr/>
          <p:nvPr/>
        </p:nvSpPr>
        <p:spPr>
          <a:xfrm>
            <a:off x="4335960" y="3233394"/>
            <a:ext cx="1545996" cy="7729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Dashboard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3D0615-F75E-CF81-8B36-9D8FE19D340B}"/>
              </a:ext>
            </a:extLst>
          </p:cNvPr>
          <p:cNvSpPr/>
          <p:nvPr/>
        </p:nvSpPr>
        <p:spPr>
          <a:xfrm>
            <a:off x="2696066" y="1550387"/>
            <a:ext cx="1404594" cy="7729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Anti-Lock Brakes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B8F86E-F07C-F8B6-73C7-36A3E1CDF7C5}"/>
              </a:ext>
            </a:extLst>
          </p:cNvPr>
          <p:cNvSpPr/>
          <p:nvPr/>
        </p:nvSpPr>
        <p:spPr>
          <a:xfrm>
            <a:off x="6328758" y="1261851"/>
            <a:ext cx="1404594" cy="7729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Lightning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1931CC-60DA-B0BD-13E4-D724934CBABD}"/>
              </a:ext>
            </a:extLst>
          </p:cNvPr>
          <p:cNvSpPr/>
          <p:nvPr/>
        </p:nvSpPr>
        <p:spPr>
          <a:xfrm>
            <a:off x="848412" y="4930540"/>
            <a:ext cx="1423448" cy="7447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Transmission Control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0DD91C-49CD-0968-FE65-7BF316DA0155}"/>
              </a:ext>
            </a:extLst>
          </p:cNvPr>
          <p:cNvSpPr/>
          <p:nvPr/>
        </p:nvSpPr>
        <p:spPr>
          <a:xfrm>
            <a:off x="2894029" y="4902260"/>
            <a:ext cx="1329180" cy="7729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Active Suspension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244805-0306-F5E9-4745-1E43A584B996}"/>
              </a:ext>
            </a:extLst>
          </p:cNvPr>
          <p:cNvSpPr/>
          <p:nvPr/>
        </p:nvSpPr>
        <p:spPr>
          <a:xfrm>
            <a:off x="6096000" y="4798243"/>
            <a:ext cx="1404594" cy="7729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 Windows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2BBEA0-7492-DC83-17AF-C698FEFE10C4}"/>
              </a:ext>
            </a:extLst>
          </p:cNvPr>
          <p:cNvSpPr/>
          <p:nvPr/>
        </p:nvSpPr>
        <p:spPr>
          <a:xfrm>
            <a:off x="8741789" y="4666268"/>
            <a:ext cx="1263192" cy="7447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Air Condition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FD9A86-AA27-BD5E-E9ED-A1674E498202}"/>
              </a:ext>
            </a:extLst>
          </p:cNvPr>
          <p:cNvSpPr/>
          <p:nvPr/>
        </p:nvSpPr>
        <p:spPr>
          <a:xfrm>
            <a:off x="8364578" y="1199238"/>
            <a:ext cx="1376314" cy="7447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 Seats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B86545-BBB4-83C4-F8AF-21D7421CAEA8}"/>
              </a:ext>
            </a:extLst>
          </p:cNvPr>
          <p:cNvSpPr/>
          <p:nvPr/>
        </p:nvSpPr>
        <p:spPr>
          <a:xfrm>
            <a:off x="10114685" y="2878172"/>
            <a:ext cx="1338607" cy="8578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Airbag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8507F79-D2EB-37F7-0B57-BE418A1B6D45}"/>
              </a:ext>
            </a:extLst>
          </p:cNvPr>
          <p:cNvCxnSpPr>
            <a:cxnSpLocks/>
            <a:stCxn id="8" idx="0"/>
            <a:endCxn id="9" idx="3"/>
          </p:cNvCxnSpPr>
          <p:nvPr/>
        </p:nvCxnSpPr>
        <p:spPr>
          <a:xfrm flipH="1" flipV="1">
            <a:off x="4100660" y="1936886"/>
            <a:ext cx="1008298" cy="12965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566C982-2F2F-9EE5-0C76-53E666B7437A}"/>
              </a:ext>
            </a:extLst>
          </p:cNvPr>
          <p:cNvCxnSpPr>
            <a:cxnSpLocks/>
            <a:endCxn id="7" idx="2"/>
          </p:cNvCxnSpPr>
          <p:nvPr/>
        </p:nvCxnSpPr>
        <p:spPr>
          <a:xfrm flipH="1" flipV="1">
            <a:off x="1381027" y="2323385"/>
            <a:ext cx="2954933" cy="1089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318C90-07F8-6B4B-0F19-025FC758559E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1560136" y="3784862"/>
            <a:ext cx="2775824" cy="11456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6662D50-BBB0-B482-5506-BFF329A1FB31}"/>
              </a:ext>
            </a:extLst>
          </p:cNvPr>
          <p:cNvCxnSpPr>
            <a:stCxn id="8" idx="2"/>
            <a:endCxn id="12" idx="3"/>
          </p:cNvCxnSpPr>
          <p:nvPr/>
        </p:nvCxnSpPr>
        <p:spPr>
          <a:xfrm flipH="1">
            <a:off x="4223209" y="4006392"/>
            <a:ext cx="885749" cy="12823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4" name="Straight Connector 1023">
            <a:extLst>
              <a:ext uri="{FF2B5EF4-FFF2-40B4-BE49-F238E27FC236}">
                <a16:creationId xmlns:a16="http://schemas.microsoft.com/office/drawing/2014/main" id="{CF4DD19B-11C9-5CAF-891D-0C67A3CAD282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2045617" y="1936886"/>
            <a:ext cx="650449" cy="14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7" name="Straight Connector 1026">
            <a:extLst>
              <a:ext uri="{FF2B5EF4-FFF2-40B4-BE49-F238E27FC236}">
                <a16:creationId xmlns:a16="http://schemas.microsoft.com/office/drawing/2014/main" id="{65295F7C-40F7-7A92-74C0-9125FFFFAB6B}"/>
              </a:ext>
            </a:extLst>
          </p:cNvPr>
          <p:cNvCxnSpPr>
            <a:cxnSpLocks/>
          </p:cNvCxnSpPr>
          <p:nvPr/>
        </p:nvCxnSpPr>
        <p:spPr>
          <a:xfrm>
            <a:off x="970961" y="2323385"/>
            <a:ext cx="410066" cy="26071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0" name="Straight Connector 1029">
            <a:extLst>
              <a:ext uri="{FF2B5EF4-FFF2-40B4-BE49-F238E27FC236}">
                <a16:creationId xmlns:a16="http://schemas.microsoft.com/office/drawing/2014/main" id="{B92E3B13-5A30-B09F-62F4-056DD22CB194}"/>
              </a:ext>
            </a:extLst>
          </p:cNvPr>
          <p:cNvCxnSpPr>
            <a:stCxn id="11" idx="0"/>
          </p:cNvCxnSpPr>
          <p:nvPr/>
        </p:nvCxnSpPr>
        <p:spPr>
          <a:xfrm flipV="1">
            <a:off x="1560136" y="2323385"/>
            <a:ext cx="1513002" cy="26071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15220009-4D6A-E3F4-A25A-805D5FD53D51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3398363" y="2323385"/>
            <a:ext cx="160256" cy="2578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4" name="Straight Connector 1033">
            <a:extLst>
              <a:ext uri="{FF2B5EF4-FFF2-40B4-BE49-F238E27FC236}">
                <a16:creationId xmlns:a16="http://schemas.microsoft.com/office/drawing/2014/main" id="{1A03D508-3F7E-0903-D7E4-18E58040633A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5476973" y="1648350"/>
            <a:ext cx="851785" cy="15850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6" name="Straight Connector 1035">
            <a:extLst>
              <a:ext uri="{FF2B5EF4-FFF2-40B4-BE49-F238E27FC236}">
                <a16:creationId xmlns:a16="http://schemas.microsoft.com/office/drawing/2014/main" id="{CF671C6C-A871-2AAE-5FC3-ABE0DDCB8FAC}"/>
              </a:ext>
            </a:extLst>
          </p:cNvPr>
          <p:cNvCxnSpPr>
            <a:endCxn id="13" idx="0"/>
          </p:cNvCxnSpPr>
          <p:nvPr/>
        </p:nvCxnSpPr>
        <p:spPr>
          <a:xfrm>
            <a:off x="5476973" y="4006392"/>
            <a:ext cx="1321324" cy="791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8" name="Straight Connector 1037">
            <a:extLst>
              <a:ext uri="{FF2B5EF4-FFF2-40B4-BE49-F238E27FC236}">
                <a16:creationId xmlns:a16="http://schemas.microsoft.com/office/drawing/2014/main" id="{97B0C2B2-8196-ECB2-2B0F-C3DB3F37D7A8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5869870" y="1943956"/>
            <a:ext cx="3182865" cy="1519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0" name="Straight Connector 1039">
            <a:extLst>
              <a:ext uri="{FF2B5EF4-FFF2-40B4-BE49-F238E27FC236}">
                <a16:creationId xmlns:a16="http://schemas.microsoft.com/office/drawing/2014/main" id="{922C1DC6-C29F-9888-D88E-52E603A66DB9}"/>
              </a:ext>
            </a:extLst>
          </p:cNvPr>
          <p:cNvCxnSpPr>
            <a:cxnSpLocks/>
            <a:stCxn id="8" idx="3"/>
            <a:endCxn id="16" idx="1"/>
          </p:cNvCxnSpPr>
          <p:nvPr/>
        </p:nvCxnSpPr>
        <p:spPr>
          <a:xfrm flipV="1">
            <a:off x="5881956" y="3307092"/>
            <a:ext cx="4232729" cy="3128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0F47F34A-DE04-290C-DE63-B83A42B7D986}"/>
              </a:ext>
            </a:extLst>
          </p:cNvPr>
          <p:cNvCxnSpPr>
            <a:endCxn id="14" idx="1"/>
          </p:cNvCxnSpPr>
          <p:nvPr/>
        </p:nvCxnSpPr>
        <p:spPr>
          <a:xfrm>
            <a:off x="5881956" y="3784862"/>
            <a:ext cx="2859833" cy="12537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8" name="Straight Connector 1047">
            <a:extLst>
              <a:ext uri="{FF2B5EF4-FFF2-40B4-BE49-F238E27FC236}">
                <a16:creationId xmlns:a16="http://schemas.microsoft.com/office/drawing/2014/main" id="{601A3220-B664-EF15-BFB1-3CFFEC0428C5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 flipV="1">
            <a:off x="7500594" y="5038627"/>
            <a:ext cx="1241195" cy="1461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1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92CC32-AC84-DE1E-7B4F-F664D6CE1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90" y="66740"/>
            <a:ext cx="11444234" cy="526506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b="1" dirty="0"/>
              <a:t>With CAN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93EB32-E293-9659-C9A4-D8E25DE36EAE}"/>
              </a:ext>
            </a:extLst>
          </p:cNvPr>
          <p:cNvSpPr/>
          <p:nvPr/>
        </p:nvSpPr>
        <p:spPr>
          <a:xfrm>
            <a:off x="716437" y="1578667"/>
            <a:ext cx="1329180" cy="7447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Engine Control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6C68EF-10C1-FA0A-E76E-F994986E6648}"/>
              </a:ext>
            </a:extLst>
          </p:cNvPr>
          <p:cNvSpPr/>
          <p:nvPr/>
        </p:nvSpPr>
        <p:spPr>
          <a:xfrm>
            <a:off x="4335960" y="3233394"/>
            <a:ext cx="1545996" cy="7729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Dashboard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3D0615-F75E-CF81-8B36-9D8FE19D340B}"/>
              </a:ext>
            </a:extLst>
          </p:cNvPr>
          <p:cNvSpPr/>
          <p:nvPr/>
        </p:nvSpPr>
        <p:spPr>
          <a:xfrm>
            <a:off x="2696066" y="1550387"/>
            <a:ext cx="1404594" cy="7729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Anti-Lock Brakes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B8F86E-F07C-F8B6-73C7-36A3E1CDF7C5}"/>
              </a:ext>
            </a:extLst>
          </p:cNvPr>
          <p:cNvSpPr/>
          <p:nvPr/>
        </p:nvSpPr>
        <p:spPr>
          <a:xfrm>
            <a:off x="6328758" y="1261851"/>
            <a:ext cx="1404594" cy="7729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Lightning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1931CC-60DA-B0BD-13E4-D724934CBABD}"/>
              </a:ext>
            </a:extLst>
          </p:cNvPr>
          <p:cNvSpPr/>
          <p:nvPr/>
        </p:nvSpPr>
        <p:spPr>
          <a:xfrm>
            <a:off x="848412" y="4930540"/>
            <a:ext cx="1423448" cy="7447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Transmission Control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0DD91C-49CD-0968-FE65-7BF316DA0155}"/>
              </a:ext>
            </a:extLst>
          </p:cNvPr>
          <p:cNvSpPr/>
          <p:nvPr/>
        </p:nvSpPr>
        <p:spPr>
          <a:xfrm>
            <a:off x="2894029" y="4902260"/>
            <a:ext cx="1329180" cy="7729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Active Suspension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244805-0306-F5E9-4745-1E43A584B996}"/>
              </a:ext>
            </a:extLst>
          </p:cNvPr>
          <p:cNvSpPr/>
          <p:nvPr/>
        </p:nvSpPr>
        <p:spPr>
          <a:xfrm>
            <a:off x="6096000" y="4798243"/>
            <a:ext cx="1404594" cy="7729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 Windows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2BBEA0-7492-DC83-17AF-C698FEFE10C4}"/>
              </a:ext>
            </a:extLst>
          </p:cNvPr>
          <p:cNvSpPr/>
          <p:nvPr/>
        </p:nvSpPr>
        <p:spPr>
          <a:xfrm>
            <a:off x="8741789" y="4666268"/>
            <a:ext cx="1263192" cy="7447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Air Condition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FD9A86-AA27-BD5E-E9ED-A1674E498202}"/>
              </a:ext>
            </a:extLst>
          </p:cNvPr>
          <p:cNvSpPr/>
          <p:nvPr/>
        </p:nvSpPr>
        <p:spPr>
          <a:xfrm>
            <a:off x="8364578" y="1199238"/>
            <a:ext cx="1376314" cy="7447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 Seats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B86545-BBB4-83C4-F8AF-21D7421CAEA8}"/>
              </a:ext>
            </a:extLst>
          </p:cNvPr>
          <p:cNvSpPr/>
          <p:nvPr/>
        </p:nvSpPr>
        <p:spPr>
          <a:xfrm>
            <a:off x="10004981" y="1821409"/>
            <a:ext cx="1338607" cy="8578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Airbag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4E41D28-0688-43A9-95D6-E0A147715C3F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395926" y="3601039"/>
            <a:ext cx="3940034" cy="188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5A72A8-D9EF-AD4C-55CC-6431900CCC64}"/>
              </a:ext>
            </a:extLst>
          </p:cNvPr>
          <p:cNvCxnSpPr>
            <a:stCxn id="8" idx="3"/>
          </p:cNvCxnSpPr>
          <p:nvPr/>
        </p:nvCxnSpPr>
        <p:spPr>
          <a:xfrm flipV="1">
            <a:off x="5881956" y="3601039"/>
            <a:ext cx="5948683" cy="188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4FCF438-2D8F-AC8B-D0E1-FB499468EE7F}"/>
              </a:ext>
            </a:extLst>
          </p:cNvPr>
          <p:cNvSpPr txBox="1"/>
          <p:nvPr/>
        </p:nvSpPr>
        <p:spPr>
          <a:xfrm>
            <a:off x="1819188" y="3252248"/>
            <a:ext cx="1404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Speed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F4B189-4596-3145-31EA-DA868E9A6D17}"/>
              </a:ext>
            </a:extLst>
          </p:cNvPr>
          <p:cNvSpPr txBox="1"/>
          <p:nvPr/>
        </p:nvSpPr>
        <p:spPr>
          <a:xfrm>
            <a:off x="7500594" y="3232551"/>
            <a:ext cx="146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Speed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0821D6E-E978-1303-37DD-D2AD8D9BB704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1381027" y="2323385"/>
            <a:ext cx="0" cy="12965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4B2B5EB-5F94-289E-3157-EB48E49CB09F}"/>
              </a:ext>
            </a:extLst>
          </p:cNvPr>
          <p:cNvCxnSpPr>
            <a:endCxn id="9" idx="2"/>
          </p:cNvCxnSpPr>
          <p:nvPr/>
        </p:nvCxnSpPr>
        <p:spPr>
          <a:xfrm flipV="1">
            <a:off x="3398363" y="2323385"/>
            <a:ext cx="0" cy="12965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67172B9-553D-8DE2-2F85-F589C292A5D8}"/>
              </a:ext>
            </a:extLst>
          </p:cNvPr>
          <p:cNvCxnSpPr>
            <a:endCxn id="11" idx="0"/>
          </p:cNvCxnSpPr>
          <p:nvPr/>
        </p:nvCxnSpPr>
        <p:spPr>
          <a:xfrm>
            <a:off x="1560136" y="3619893"/>
            <a:ext cx="0" cy="13106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6287B27-6553-F248-93BE-540C2FC3BD6B}"/>
              </a:ext>
            </a:extLst>
          </p:cNvPr>
          <p:cNvCxnSpPr>
            <a:endCxn id="12" idx="0"/>
          </p:cNvCxnSpPr>
          <p:nvPr/>
        </p:nvCxnSpPr>
        <p:spPr>
          <a:xfrm>
            <a:off x="3558619" y="3601039"/>
            <a:ext cx="0" cy="13012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5" name="Straight Connector 1024">
            <a:extLst>
              <a:ext uri="{FF2B5EF4-FFF2-40B4-BE49-F238E27FC236}">
                <a16:creationId xmlns:a16="http://schemas.microsoft.com/office/drawing/2014/main" id="{82209E87-F2BD-F21A-1B62-4C89EB1634BD}"/>
              </a:ext>
            </a:extLst>
          </p:cNvPr>
          <p:cNvCxnSpPr>
            <a:endCxn id="10" idx="2"/>
          </p:cNvCxnSpPr>
          <p:nvPr/>
        </p:nvCxnSpPr>
        <p:spPr>
          <a:xfrm flipV="1">
            <a:off x="7031055" y="2034849"/>
            <a:ext cx="0" cy="15661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8" name="Straight Connector 1027">
            <a:extLst>
              <a:ext uri="{FF2B5EF4-FFF2-40B4-BE49-F238E27FC236}">
                <a16:creationId xmlns:a16="http://schemas.microsoft.com/office/drawing/2014/main" id="{5A0D0432-7AA6-65E3-642D-28DE61194F69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6798297" y="3619893"/>
            <a:ext cx="0" cy="11783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28A54B57-80E0-AC5D-B4B1-FEA813050ADE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9052735" y="1943956"/>
            <a:ext cx="0" cy="16759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759ECA9A-6641-E4F1-9E1C-820E15082C56}"/>
              </a:ext>
            </a:extLst>
          </p:cNvPr>
          <p:cNvCxnSpPr>
            <a:stCxn id="16" idx="2"/>
          </p:cNvCxnSpPr>
          <p:nvPr/>
        </p:nvCxnSpPr>
        <p:spPr>
          <a:xfrm flipH="1">
            <a:off x="10674284" y="2679248"/>
            <a:ext cx="1" cy="9217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E9C7CB9E-649A-BCDE-A676-B3FBFEE654D0}"/>
              </a:ext>
            </a:extLst>
          </p:cNvPr>
          <p:cNvCxnSpPr>
            <a:stCxn id="14" idx="0"/>
          </p:cNvCxnSpPr>
          <p:nvPr/>
        </p:nvCxnSpPr>
        <p:spPr>
          <a:xfrm flipV="1">
            <a:off x="9373385" y="3619893"/>
            <a:ext cx="0" cy="10463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387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93CD2A-3426-357E-95DD-55177F96E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Voltages at Logic H and L:</a:t>
            </a:r>
          </a:p>
        </p:txBody>
      </p:sp>
      <p:pic>
        <p:nvPicPr>
          <p:cNvPr id="8" name="Picture 2" descr="Voltage level on the CAN bus.">
            <a:extLst>
              <a:ext uri="{FF2B5EF4-FFF2-40B4-BE49-F238E27FC236}">
                <a16:creationId xmlns:a16="http://schemas.microsoft.com/office/drawing/2014/main" id="{B6BCD1FA-3CE6-7F20-F609-2782E6C62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1414462"/>
            <a:ext cx="7296150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0715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948CE5-6F5F-C1CB-341D-702EF8A2C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Layered Structure</a:t>
            </a:r>
            <a:endParaRPr lang="en-US" sz="36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Picture 9" descr="A diagram of a data link layer&#10;&#10;Description automatically generated">
            <a:extLst>
              <a:ext uri="{FF2B5EF4-FFF2-40B4-BE49-F238E27FC236}">
                <a16:creationId xmlns:a16="http://schemas.microsoft.com/office/drawing/2014/main" id="{567C7BAB-A8CC-165C-A3B0-D3201B1C9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3466" y="858594"/>
            <a:ext cx="6481187" cy="545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095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20EF4C-C3C6-6BB2-DA33-B30CE50D3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867" y="1118680"/>
            <a:ext cx="7305473" cy="480546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EF32027-0C31-D8D8-37CA-5DA7FAA4405C}"/>
              </a:ext>
            </a:extLst>
          </p:cNvPr>
          <p:cNvCxnSpPr>
            <a:cxnSpLocks/>
          </p:cNvCxnSpPr>
          <p:nvPr/>
        </p:nvCxnSpPr>
        <p:spPr>
          <a:xfrm>
            <a:off x="8026522" y="4803858"/>
            <a:ext cx="102321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A80BE78-4198-3593-A805-A1E7948A11EF}"/>
              </a:ext>
            </a:extLst>
          </p:cNvPr>
          <p:cNvSpPr txBox="1"/>
          <p:nvPr/>
        </p:nvSpPr>
        <p:spPr>
          <a:xfrm>
            <a:off x="9209987" y="4619192"/>
            <a:ext cx="252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Speed CAN-125kbps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C222255-D068-2D7A-344E-3C0D04E70403}"/>
              </a:ext>
            </a:extLst>
          </p:cNvPr>
          <p:cNvCxnSpPr/>
          <p:nvPr/>
        </p:nvCxnSpPr>
        <p:spPr>
          <a:xfrm>
            <a:off x="8026522" y="4496586"/>
            <a:ext cx="872381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9083E44-63C1-D04A-6697-AAC0058A6DAE}"/>
              </a:ext>
            </a:extLst>
          </p:cNvPr>
          <p:cNvSpPr txBox="1"/>
          <p:nvPr/>
        </p:nvSpPr>
        <p:spPr>
          <a:xfrm>
            <a:off x="8898903" y="4311920"/>
            <a:ext cx="268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Speed CAN-1Mbps</a:t>
            </a:r>
          </a:p>
        </p:txBody>
      </p:sp>
    </p:spTree>
    <p:extLst>
      <p:ext uri="{BB962C8B-B14F-4D97-AF65-F5344CB8AC3E}">
        <p14:creationId xmlns:p14="http://schemas.microsoft.com/office/powerpoint/2010/main" val="3702636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4a03d57-90d3-45a4-bf02-e60aa9a2316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CC84FCEF65534BB8C5D7DE400A45A1" ma:contentTypeVersion="14" ma:contentTypeDescription="Create a new document." ma:contentTypeScope="" ma:versionID="e93a18ce590415c9d63863eb9be1ef0a">
  <xsd:schema xmlns:xsd="http://www.w3.org/2001/XMLSchema" xmlns:xs="http://www.w3.org/2001/XMLSchema" xmlns:p="http://schemas.microsoft.com/office/2006/metadata/properties" xmlns:ns3="d8852c9f-79b7-4429-8acf-fbaa911a3257" xmlns:ns4="54a03d57-90d3-45a4-bf02-e60aa9a2316f" targetNamespace="http://schemas.microsoft.com/office/2006/metadata/properties" ma:root="true" ma:fieldsID="e120f1340e18634cabec42c51de1c1e7" ns3:_="" ns4:_="">
    <xsd:import namespace="d8852c9f-79b7-4429-8acf-fbaa911a3257"/>
    <xsd:import namespace="54a03d57-90d3-45a4-bf02-e60aa9a2316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LengthInSeconds" minOccurs="0"/>
                <xsd:element ref="ns4:_activity" minOccurs="0"/>
                <xsd:element ref="ns4:MediaServiceLocation" minOccurs="0"/>
                <xsd:element ref="ns4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852c9f-79b7-4429-8acf-fbaa911a325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a03d57-90d3-45a4-bf02-e60aa9a231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4BDB4C4-E3C6-4CDF-9206-17C432B9E469}">
  <ds:schemaRefs/>
</ds:datastoreItem>
</file>

<file path=customXml/itemProps2.xml><?xml version="1.0" encoding="utf-8"?>
<ds:datastoreItem xmlns:ds="http://schemas.openxmlformats.org/officeDocument/2006/customXml" ds:itemID="{3C906A75-73B8-4BB3-A525-3853E88C909B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d8852c9f-79b7-4429-8acf-fbaa911a3257"/>
    <ds:schemaRef ds:uri="http://purl.org/dc/elements/1.1/"/>
    <ds:schemaRef ds:uri="http://schemas.microsoft.com/office/2006/metadata/properties"/>
    <ds:schemaRef ds:uri="http://purl.org/dc/terms/"/>
    <ds:schemaRef ds:uri="54a03d57-90d3-45a4-bf02-e60aa9a2316f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047109E-3BA0-4195-BB1F-F13BC6FEF1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852c9f-79b7-4429-8acf-fbaa911a3257"/>
    <ds:schemaRef ds:uri="54a03d57-90d3-45a4-bf02-e60aa9a2316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3371</TotalTime>
  <Words>812</Words>
  <Application>Microsoft Office PowerPoint</Application>
  <PresentationFormat>Widescreen</PresentationFormat>
  <Paragraphs>117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Calibri</vt:lpstr>
      <vt:lpstr>Calibri Light</vt:lpstr>
      <vt:lpstr>Open Sans</vt:lpstr>
      <vt:lpstr>open-sans</vt:lpstr>
      <vt:lpstr>Roboto</vt:lpstr>
      <vt:lpstr>Segoe UI Bold</vt:lpstr>
      <vt:lpstr>Times New Roman</vt:lpstr>
      <vt:lpstr>Wingdings</vt:lpstr>
      <vt:lpstr>Office Theme</vt:lpstr>
      <vt:lpstr>PowerPoint Presentation</vt:lpstr>
      <vt:lpstr>Agenda</vt:lpstr>
      <vt:lpstr>PowerPoint Presentation</vt:lpstr>
      <vt:lpstr>Why CAN/Advantages</vt:lpstr>
      <vt:lpstr>Before CAN</vt:lpstr>
      <vt:lpstr>With CAN</vt:lpstr>
      <vt:lpstr>CAN Voltages at Logic H and L:</vt:lpstr>
      <vt:lpstr>Layered Structure</vt:lpstr>
      <vt:lpstr>PowerPoint Presentation</vt:lpstr>
      <vt:lpstr>PowerPoint Presentation</vt:lpstr>
      <vt:lpstr>Comparing with Other Buses:</vt:lpstr>
      <vt:lpstr>Cables: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Alert Requirements</dc:title>
  <dc:creator>Subhashini Ganesh</dc:creator>
  <cp:lastModifiedBy>Nageswaridevi Bandaru</cp:lastModifiedBy>
  <cp:revision>136</cp:revision>
  <dcterms:created xsi:type="dcterms:W3CDTF">2019-09-21T17:59:00Z</dcterms:created>
  <dcterms:modified xsi:type="dcterms:W3CDTF">2023-11-07T18:35:52Z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0x01010010CC84FCEF65534BB8C5D7DE400A45A1</vt:lpwstr>
  </property>
  <property fmtid="{D5CDD505-2E9C-101B-9397-08002B2CF9AE}" pid="3" name="ICV">
    <vt:lpwstr>4CE18FA03CE045E7B49E9AB9C2DF03F5_13</vt:lpwstr>
  </property>
  <property fmtid="{D5CDD505-2E9C-101B-9397-08002B2CF9AE}" pid="4" name="KSOProductBuildVer">
    <vt:lpwstr>1033-12.2.0.13193</vt:lpwstr>
  </property>
</Properties>
</file>