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g"/>
  <Override PartName="/ppt/media/image5.JPG" ContentType="image/unknown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malwarebytes.com/spywar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57904" y="5389009"/>
            <a:ext cx="1066800" cy="935591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3351" y="5042631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4200" y="3519829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5B63D-AA03-0A38-AC56-A7EF184C88F4}"/>
              </a:ext>
            </a:extLst>
          </p:cNvPr>
          <p:cNvSpPr txBox="1"/>
          <p:nvPr/>
        </p:nvSpPr>
        <p:spPr>
          <a:xfrm>
            <a:off x="2895600" y="24384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rebuchet MS" panose="020B0603020202020204" pitchFamily="34" charset="0"/>
                <a:cs typeface="Times New Roman" panose="02020603050405020304" pitchFamily="18" charset="0"/>
              </a:rPr>
              <a:t>Rampathoti Khajababu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A62A0-6DFA-6BCE-3D48-8399F313AE75}"/>
              </a:ext>
            </a:extLst>
          </p:cNvPr>
          <p:cNvSpPr txBox="1"/>
          <p:nvPr/>
        </p:nvSpPr>
        <p:spPr>
          <a:xfrm>
            <a:off x="892175" y="1847850"/>
            <a:ext cx="7566025" cy="462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E429B-0510-0CE7-89FA-2D894891BCE7}"/>
              </a:ext>
            </a:extLst>
          </p:cNvPr>
          <p:cNvSpPr txBox="1"/>
          <p:nvPr/>
        </p:nvSpPr>
        <p:spPr>
          <a:xfrm>
            <a:off x="1044575" y="2000250"/>
            <a:ext cx="7566025" cy="462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6181A-239A-3A07-F42C-1C31CD538953}"/>
              </a:ext>
            </a:extLst>
          </p:cNvPr>
          <p:cNvSpPr txBox="1"/>
          <p:nvPr/>
        </p:nvSpPr>
        <p:spPr>
          <a:xfrm>
            <a:off x="682108" y="1650705"/>
            <a:ext cx="78708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Flow Diagram:</a:t>
            </a:r>
            <a:endParaRPr lang="en-US" sz="2000" dirty="0"/>
          </a:p>
          <a:p>
            <a:r>
              <a:rPr lang="en-US" b="1" dirty="0">
                <a:latin typeface="Sitka Small" pitchFamily="2" charset="0"/>
              </a:rPr>
              <a:t>Initialization: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Sitka Small" pitchFamily="2" charset="0"/>
              </a:rPr>
              <a:t>Set up the main GUI window.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Sitka Small" pitchFamily="2" charset="0"/>
              </a:rPr>
              <a:t>Initialize global variables for key logging.</a:t>
            </a:r>
          </a:p>
          <a:p>
            <a:r>
              <a:rPr lang="en-US" b="1" dirty="0">
                <a:latin typeface="Sitka Small" pitchFamily="2" charset="0"/>
              </a:rPr>
              <a:t>Event Capture: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Sitka Small" pitchFamily="2" charset="0"/>
              </a:rPr>
              <a:t>Start capturing key events when the "Start" button is pressed.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Sitka Small" pitchFamily="2" charset="0"/>
              </a:rPr>
              <a:t>Log key press and release events.</a:t>
            </a:r>
          </a:p>
          <a:p>
            <a:r>
              <a:rPr lang="en-US" b="1" dirty="0">
                <a:latin typeface="Sitka Small" pitchFamily="2" charset="0"/>
              </a:rPr>
              <a:t>Data Logging: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Sitka Small" pitchFamily="2" charset="0"/>
              </a:rPr>
              <a:t>Continuously update text and JSON log files with captured key events</a:t>
            </a:r>
            <a:r>
              <a:rPr lang="en-US" dirty="0">
                <a:latin typeface="Sitka Small" pitchFamily="2" charset="0"/>
              </a:rPr>
              <a:t>.</a:t>
            </a:r>
          </a:p>
          <a:p>
            <a:r>
              <a:rPr lang="en-US" b="1" dirty="0">
                <a:latin typeface="Sitka Small" pitchFamily="2" charset="0"/>
              </a:rPr>
              <a:t>Stop Logging: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Sitka Small" pitchFamily="2" charset="0"/>
              </a:rPr>
              <a:t>Stop capturing key events when the "Stop" button is pressed.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Sitka Small" pitchFamily="2" charset="0"/>
              </a:rPr>
              <a:t>Update the GUI status to indicate the keylogger is stopped.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Sitka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5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A2F10-63DA-2EEB-724F-1941D8311C63}"/>
              </a:ext>
            </a:extLst>
          </p:cNvPr>
          <p:cNvSpPr txBox="1"/>
          <p:nvPr/>
        </p:nvSpPr>
        <p:spPr>
          <a:xfrm>
            <a:off x="543674" y="4069913"/>
            <a:ext cx="9001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result of a keylogger program typically involves capturing and logging keystrokes entered by a user on a keyboard.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These logged keystrokes can then be used for various purposes, depending on the intent of the keylogger user.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covert nature of keyloggers allows them to capture sensitive information, including passwords, personal messages, and financial details, without the user's knowledge or consent.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This poses serious risks to individuals, organizations, and society at large, including identity theft, financial fraud, and unauthorized access to confidential data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6B6F38-25FE-EC65-AC10-F80AC088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3" y="1066800"/>
            <a:ext cx="3562847" cy="27806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CCE3AA-D500-1FED-C746-9395B93C3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66800"/>
            <a:ext cx="3543795" cy="2780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C0317C-9A81-2455-A784-DB775681C5E7}"/>
              </a:ext>
            </a:extLst>
          </p:cNvPr>
          <p:cNvSpPr txBox="1"/>
          <p:nvPr/>
        </p:nvSpPr>
        <p:spPr>
          <a:xfrm>
            <a:off x="10086593" y="6311929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Freestyle Script" panose="030804020302050B0404" pitchFamily="66" charset="0"/>
              </a:rPr>
              <a:t>Khajababu </a:t>
            </a:r>
            <a:r>
              <a:rPr lang="en-IN" sz="2400" dirty="0" err="1">
                <a:latin typeface="Freestyle Script" panose="030804020302050B0404" pitchFamily="66" charset="0"/>
              </a:rPr>
              <a:t>Ramapthoti</a:t>
            </a:r>
            <a:r>
              <a:rPr lang="en-IN" sz="2400" u="sng" dirty="0">
                <a:latin typeface="Freestyle Script" panose="030804020302050B0404" pitchFamily="66" charset="0"/>
              </a:rPr>
              <a:t> </a:t>
            </a:r>
          </a:p>
          <a:p>
            <a:endParaRPr lang="en-IN" sz="240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KEY LOGGER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830BED-4E8B-7831-3B8B-C9892B1672F4}"/>
              </a:ext>
            </a:extLst>
          </p:cNvPr>
          <p:cNvSpPr txBox="1"/>
          <p:nvPr/>
        </p:nvSpPr>
        <p:spPr>
          <a:xfrm>
            <a:off x="734610" y="1903391"/>
            <a:ext cx="617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D3D3D"/>
                </a:solidFill>
                <a:effectLst/>
                <a:latin typeface="Roboto" panose="020F0502020204030204" pitchFamily="2" charset="0"/>
              </a:rPr>
              <a:t>Keyloggers are a particularly insidious type of </a:t>
            </a:r>
            <a:r>
              <a:rPr lang="en-US" sz="2000" b="0" i="0" u="none" strike="noStrike" dirty="0">
                <a:solidFill>
                  <a:srgbClr val="0D3ECC"/>
                </a:solidFill>
                <a:effectLst/>
                <a:latin typeface="Roboto" panose="020F0502020204030204" pitchFamily="2" charset="0"/>
                <a:hlinkClick r:id="rId2"/>
              </a:rPr>
              <a:t>spyware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Roboto" panose="020F0502020204030204" pitchFamily="2" charset="0"/>
              </a:rPr>
              <a:t> that can record and steal consecutive keystrokes (and much more) that the user enters on a device. </a:t>
            </a:r>
            <a:endParaRPr lang="en-US" sz="2000" dirty="0">
              <a:solidFill>
                <a:srgbClr val="3D3D3D"/>
              </a:solidFill>
              <a:latin typeface="Roboto" panose="020F05020202040302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D3D3D"/>
                </a:solidFill>
                <a:effectLst/>
                <a:latin typeface="Roboto" panose="020F0502020204030204" pitchFamily="2" charset="0"/>
              </a:rPr>
              <a:t>The term keylogger, or “keystroke logger,” is self-explanatory: Software that logs what you type on your keyboard.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D3D3D"/>
                </a:solidFill>
                <a:effectLst/>
                <a:latin typeface="Roboto" panose="020F0502020204030204" pitchFamily="2" charset="0"/>
              </a:rPr>
              <a:t>However, keyloggers can also enable cybercriminals to eavesdrop on you, watch you on your system camera, or listen over your smartphone’s microphone.</a:t>
            </a:r>
            <a:endParaRPr lang="en-IN" sz="2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E65D9F-B480-C050-20C2-E795C0A98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47" y="2105681"/>
            <a:ext cx="4897755" cy="3163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9586" y="1993217"/>
            <a:ext cx="4448175" cy="3799541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CF3CA4-8EC8-57BA-ED22-0E73EE69C9D1}"/>
              </a:ext>
            </a:extLst>
          </p:cNvPr>
          <p:cNvSpPr txBox="1"/>
          <p:nvPr/>
        </p:nvSpPr>
        <p:spPr>
          <a:xfrm>
            <a:off x="2198067" y="2108344"/>
            <a:ext cx="4848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Results</a:t>
            </a:r>
          </a:p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932749-3F91-2A66-2E9E-C6BABEA3B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1993217"/>
            <a:ext cx="4789528" cy="3596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1168" y="3048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ROB</a:t>
            </a:r>
            <a:r>
              <a:rPr sz="4000" spc="55" dirty="0"/>
              <a:t>L</a:t>
            </a:r>
            <a:r>
              <a:rPr sz="4000" spc="-20" dirty="0"/>
              <a:t>E</a:t>
            </a:r>
            <a:r>
              <a:rPr sz="4000" spc="20" dirty="0"/>
              <a:t>M</a:t>
            </a:r>
            <a:r>
              <a:rPr sz="4000" dirty="0"/>
              <a:t>	</a:t>
            </a:r>
            <a:r>
              <a:rPr sz="4000" spc="10" dirty="0"/>
              <a:t>S</a:t>
            </a:r>
            <a:r>
              <a:rPr sz="4000" spc="-370" dirty="0"/>
              <a:t>T</a:t>
            </a:r>
            <a:r>
              <a:rPr sz="4000" spc="-375" dirty="0"/>
              <a:t>A</a:t>
            </a:r>
            <a:r>
              <a:rPr sz="4000" spc="15" dirty="0"/>
              <a:t>T</a:t>
            </a:r>
            <a:r>
              <a:rPr sz="4000" spc="-10" dirty="0"/>
              <a:t>E</a:t>
            </a:r>
            <a:r>
              <a:rPr sz="4000" spc="-20" dirty="0"/>
              <a:t>ME</a:t>
            </a:r>
            <a:r>
              <a:rPr sz="4000" spc="10" dirty="0"/>
              <a:t>NT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84698-7CD5-2E4C-C1D8-B967A59833EF}"/>
              </a:ext>
            </a:extLst>
          </p:cNvPr>
          <p:cNvSpPr txBox="1"/>
          <p:nvPr/>
        </p:nvSpPr>
        <p:spPr>
          <a:xfrm>
            <a:off x="834072" y="1695450"/>
            <a:ext cx="7395528" cy="453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400" spc="-105" dirty="0">
                <a:latin typeface="Sitka Small" pitchFamily="2" charset="0"/>
                <a:cs typeface="Times New Roman" panose="02020603050405020304" pitchFamily="18" charset="0"/>
              </a:rPr>
              <a:t>Keylogge</a:t>
            </a:r>
            <a:r>
              <a:rPr lang="en-US" sz="2400" spc="-75" dirty="0">
                <a:latin typeface="Sitka Small" pitchFamily="2" charset="0"/>
                <a:cs typeface="Times New Roman" panose="02020603050405020304" pitchFamily="18" charset="0"/>
              </a:rPr>
              <a:t>r</a:t>
            </a:r>
            <a:r>
              <a:rPr lang="en-US" sz="2400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Sitka Small" pitchFamily="2" charset="0"/>
                <a:cs typeface="Times New Roman" panose="02020603050405020304" pitchFamily="18" charset="0"/>
              </a:rPr>
              <a:t>Threats</a:t>
            </a:r>
            <a:endParaRPr lang="en-US" sz="2400" dirty="0">
              <a:latin typeface="Sitka Small" pitchFamily="2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Keylogger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14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pose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serious 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securit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risk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2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b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secretly 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recording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user's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keyboard 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input,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potentiall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exposing 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sensitiv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information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like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password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and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financial  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data.</a:t>
            </a:r>
          </a:p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lang="en-US" sz="2000" spc="-55" dirty="0">
                <a:latin typeface="Sitka Small" pitchFamily="2" charset="0"/>
                <a:cs typeface="Times New Roman" panose="02020603050405020304" pitchFamily="18" charset="0"/>
              </a:rPr>
              <a:t>Lack</a:t>
            </a:r>
            <a:r>
              <a:rPr lang="en-US" sz="2000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2000" spc="-85" dirty="0">
                <a:latin typeface="Sitka Small" pitchFamily="2" charset="0"/>
                <a:cs typeface="Times New Roman" panose="02020603050405020304" pitchFamily="18" charset="0"/>
              </a:rPr>
              <a:t>o</a:t>
            </a:r>
            <a:r>
              <a:rPr lang="en-US" sz="2000" spc="-50" dirty="0">
                <a:latin typeface="Sitka Small" pitchFamily="2" charset="0"/>
                <a:cs typeface="Times New Roman" panose="02020603050405020304" pitchFamily="18" charset="0"/>
              </a:rPr>
              <a:t>f</a:t>
            </a:r>
            <a:r>
              <a:rPr lang="en-US" sz="2000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2000" spc="-60" dirty="0">
                <a:latin typeface="Sitka Small" pitchFamily="2" charset="0"/>
                <a:cs typeface="Times New Roman" panose="02020603050405020304" pitchFamily="18" charset="0"/>
              </a:rPr>
              <a:t>User  </a:t>
            </a:r>
            <a:r>
              <a:rPr lang="en-US" sz="2000" spc="-105" dirty="0">
                <a:latin typeface="Sitka Small" pitchFamily="2" charset="0"/>
                <a:cs typeface="Times New Roman" panose="02020603050405020304" pitchFamily="18" charset="0"/>
              </a:rPr>
              <a:t>Awareness</a:t>
            </a:r>
            <a:endParaRPr lang="en-US" sz="2000" dirty="0">
              <a:latin typeface="Sitka Small" pitchFamily="2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Man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user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are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unawar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of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keylogger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threats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lack 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knowledge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effectively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safeguar</a:t>
            </a:r>
            <a:r>
              <a:rPr lang="en-US" sz="1800" spc="-114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thei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device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and 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onlin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activities.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lang="en-US" sz="2400" spc="-100" dirty="0">
                <a:latin typeface="Sitka Small" pitchFamily="2" charset="0"/>
                <a:cs typeface="Times New Roman" panose="02020603050405020304" pitchFamily="18" charset="0"/>
              </a:rPr>
              <a:t>Inadequate</a:t>
            </a:r>
            <a:r>
              <a:rPr lang="en-US" sz="2400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Sitka Small" pitchFamily="2" charset="0"/>
                <a:cs typeface="Times New Roman" panose="02020603050405020304" pitchFamily="18" charset="0"/>
              </a:rPr>
              <a:t>Security  Measures</a:t>
            </a:r>
            <a:endParaRPr lang="en-US" sz="2400" dirty="0">
              <a:latin typeface="Sitka Small" pitchFamily="2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Existin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g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securit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solutions  </a:t>
            </a:r>
            <a:r>
              <a:rPr lang="en-US" sz="1800" spc="-1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may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not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provide 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comprehensiv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protection 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against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sophisticated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keylogger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attacks,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leaving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user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vulnerable.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endParaRPr lang="en-IN" dirty="0">
              <a:latin typeface="Sitka Small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15285-26C2-9A22-249C-163AE215E216}"/>
              </a:ext>
            </a:extLst>
          </p:cNvPr>
          <p:cNvSpPr txBox="1"/>
          <p:nvPr/>
        </p:nvSpPr>
        <p:spPr>
          <a:xfrm>
            <a:off x="739774" y="2019299"/>
            <a:ext cx="8328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their types, how they work, and effective security measures to 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Scope:</a:t>
            </a:r>
            <a:endParaRPr lang="en-US" altLang="en-US" dirty="0">
              <a:latin typeface="Sitka Small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Includes an analysis of hardware and software keyloggers, legal and ethical implications, security measures, and best practices. </a:t>
            </a:r>
          </a:p>
          <a:p>
            <a:endParaRPr lang="en-IN" dirty="0">
              <a:latin typeface="Sitka Small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F4A54-DDF9-41DD-6ACE-7B9617B7C60E}"/>
              </a:ext>
            </a:extLst>
          </p:cNvPr>
          <p:cNvSpPr txBox="1"/>
          <p:nvPr/>
        </p:nvSpPr>
        <p:spPr>
          <a:xfrm>
            <a:off x="693459" y="1695450"/>
            <a:ext cx="8069541" cy="464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0" dirty="0">
                <a:latin typeface="Sitka Small" pitchFamily="2" charset="0"/>
                <a:cs typeface="Times New Roman" panose="02020603050405020304" pitchFamily="18" charset="0"/>
              </a:rPr>
              <a:t>IT</a:t>
            </a:r>
            <a:r>
              <a:rPr lang="en-US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Sitka Small" pitchFamily="2" charset="0"/>
                <a:cs typeface="Times New Roman" panose="02020603050405020304" pitchFamily="18" charset="0"/>
              </a:rPr>
              <a:t>Securit</a:t>
            </a:r>
            <a:r>
              <a:rPr lang="en-US" spc="-105" dirty="0"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Sitka Small" pitchFamily="2" charset="0"/>
                <a:cs typeface="Times New Roman" panose="02020603050405020304" pitchFamily="18" charset="0"/>
              </a:rPr>
              <a:t>Professionals</a:t>
            </a:r>
            <a:endParaRPr lang="en-US" dirty="0">
              <a:latin typeface="Sitka Small" pitchFamily="2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5000"/>
              </a:lnSpc>
              <a:spcBef>
                <a:spcPts val="765"/>
              </a:spcBef>
            </a:pP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primary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en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user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fo</a:t>
            </a:r>
            <a:r>
              <a:rPr lang="en-US" spc="-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this 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keylogger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securit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solutio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n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are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IT  </a:t>
            </a:r>
            <a:r>
              <a:rPr lang="en-US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professionals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responsible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for  </a:t>
            </a:r>
            <a:r>
              <a:rPr lang="en-US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protectin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g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thei</a:t>
            </a:r>
            <a:r>
              <a:rPr lang="en-US" spc="-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organization's 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networks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and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device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fro</a:t>
            </a:r>
            <a:r>
              <a:rPr lang="en-US" spc="-114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m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cyber 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threats.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n-US" spc="-85" dirty="0">
                <a:latin typeface="Sitka Small" pitchFamily="2" charset="0"/>
                <a:cs typeface="Times New Roman" panose="02020603050405020304" pitchFamily="18" charset="0"/>
              </a:rPr>
              <a:t>Business</a:t>
            </a:r>
            <a:r>
              <a:rPr lang="en-US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Sitka Small" pitchFamily="2" charset="0"/>
                <a:cs typeface="Times New Roman" panose="02020603050405020304" pitchFamily="18" charset="0"/>
              </a:rPr>
              <a:t>Executives</a:t>
            </a:r>
            <a:endParaRPr lang="en-US" dirty="0">
              <a:latin typeface="Sitka Small" pitchFamily="2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5000"/>
              </a:lnSpc>
              <a:spcBef>
                <a:spcPts val="765"/>
              </a:spcBef>
            </a:pP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Business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leaders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and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decision- 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makers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wh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need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safeguard 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sensitiv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compan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dat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and 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ensure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overal</a:t>
            </a:r>
            <a:r>
              <a:rPr lang="en-US" spc="-4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securit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of  thei</a:t>
            </a:r>
            <a:r>
              <a:rPr lang="en-US" spc="-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digita</a:t>
            </a:r>
            <a:r>
              <a:rPr lang="en-US" spc="-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infrastructure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will 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also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benefi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fro</a:t>
            </a:r>
            <a:r>
              <a:rPr lang="en-US" spc="-114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m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thi</a:t>
            </a:r>
            <a:r>
              <a:rPr lang="en-US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solution.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00" dirty="0">
                <a:latin typeface="Sitka Small" pitchFamily="2" charset="0"/>
                <a:cs typeface="Times New Roman" panose="02020603050405020304" pitchFamily="18" charset="0"/>
              </a:rPr>
              <a:t>Remote</a:t>
            </a:r>
            <a:r>
              <a:rPr lang="en-US" spc="-175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Sitka Small" pitchFamily="2" charset="0"/>
                <a:cs typeface="Times New Roman" panose="02020603050405020304" pitchFamily="18" charset="0"/>
              </a:rPr>
              <a:t>Employees</a:t>
            </a:r>
            <a:endParaRPr lang="en-US" dirty="0">
              <a:latin typeface="Sitka Small" pitchFamily="2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5000"/>
              </a:lnSpc>
              <a:spcBef>
                <a:spcPts val="765"/>
              </a:spcBef>
            </a:pPr>
            <a:r>
              <a:rPr lang="en-US" spc="-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With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rise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</a:t>
            </a:r>
            <a:r>
              <a:rPr lang="en-US" spc="-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f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remote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work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,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this 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keylogger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securit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too</a:t>
            </a:r>
            <a:r>
              <a:rPr lang="en-US" spc="-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ca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n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help 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protec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2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employee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accessing  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compan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3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system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and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dat</a:t>
            </a:r>
            <a:r>
              <a:rPr lang="en-US" spc="-11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from  thei</a:t>
            </a:r>
            <a:r>
              <a:rPr lang="en-US" spc="-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r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persona</a:t>
            </a:r>
            <a:r>
              <a:rPr lang="en-US" spc="-4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device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outsid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the  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offic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network.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endParaRPr lang="en-IN" dirty="0">
              <a:latin typeface="Sitka Small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F265B-178F-8E3C-ECDC-C221AC04E2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62" y="2504217"/>
            <a:ext cx="3109447" cy="2067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199"/>
            <a:ext cx="2438400" cy="42957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Y</a:t>
            </a: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8C622-0151-B93A-0F00-A0FCEDB204FC}"/>
              </a:ext>
            </a:extLst>
          </p:cNvPr>
          <p:cNvSpPr txBox="1"/>
          <p:nvPr/>
        </p:nvSpPr>
        <p:spPr>
          <a:xfrm>
            <a:off x="1914996" y="2207474"/>
            <a:ext cx="7671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Solution: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Implement a multi-layered security strategy that includes anti-keylogging software, regular system scans, software updates ,and user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Value Proposition: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Small" pitchFamily="2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Enhanced 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Reduces the risk of data breaches and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identity theft.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User Awareness: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Educates users about keylogging threats and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protection methods.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Compliance: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Helps businesses and organizations comply with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Small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/>
              <a:t>THE</a:t>
            </a:r>
            <a:r>
              <a:rPr sz="4000" spc="20" dirty="0"/>
              <a:t> </a:t>
            </a:r>
            <a:r>
              <a:rPr sz="4000" spc="10" dirty="0"/>
              <a:t>WOW</a:t>
            </a:r>
            <a:r>
              <a:rPr sz="4000" spc="85" dirty="0"/>
              <a:t> </a:t>
            </a:r>
            <a:r>
              <a:rPr sz="4000" spc="10" dirty="0"/>
              <a:t>IN</a:t>
            </a:r>
            <a:r>
              <a:rPr sz="4000" spc="-5" dirty="0"/>
              <a:t> </a:t>
            </a:r>
            <a:r>
              <a:rPr sz="4000" spc="15" dirty="0"/>
              <a:t>YOUR</a:t>
            </a:r>
            <a:r>
              <a:rPr sz="4000" spc="-10" dirty="0"/>
              <a:t> </a:t>
            </a:r>
            <a:r>
              <a:rPr sz="4000" spc="20" dirty="0"/>
              <a:t>SOLUTION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27078-16B5-81B7-0F7E-90C8C82AB11B}"/>
              </a:ext>
            </a:extLst>
          </p:cNvPr>
          <p:cNvSpPr txBox="1"/>
          <p:nvPr/>
        </p:nvSpPr>
        <p:spPr>
          <a:xfrm>
            <a:off x="2362200" y="2412454"/>
            <a:ext cx="5638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Our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security </a:t>
            </a:r>
            <a:r>
              <a:rPr lang="en-US" spc="-6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solution </a:t>
            </a:r>
            <a:r>
              <a:rPr lang="en-US" spc="-1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goes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beyond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traditional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keylogger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detection </a:t>
            </a:r>
            <a:r>
              <a:rPr lang="en-US" spc="-12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by </a:t>
            </a:r>
            <a:r>
              <a:rPr lang="en-US" spc="-114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leveraging</a:t>
            </a:r>
            <a:r>
              <a:rPr lang="en-US" spc="-14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advanced</a:t>
            </a:r>
            <a:r>
              <a:rPr lang="en-US" spc="-14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machine</a:t>
            </a:r>
            <a:r>
              <a:rPr lang="en-US" spc="-14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learning</a:t>
            </a:r>
            <a:r>
              <a:rPr lang="en-US" spc="-14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algorithms</a:t>
            </a:r>
            <a:r>
              <a:rPr lang="en-US" spc="-14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to</a:t>
            </a:r>
            <a:r>
              <a:rPr lang="en-US" spc="-14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proactively</a:t>
            </a:r>
            <a:r>
              <a:rPr lang="en-US" spc="-14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identify</a:t>
            </a:r>
            <a:r>
              <a:rPr lang="en-US" spc="-14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and </a:t>
            </a:r>
            <a:r>
              <a:rPr lang="en-US" spc="-459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neutralize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evolvin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g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threats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.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pc="-155" dirty="0">
              <a:solidFill>
                <a:schemeClr val="tx2">
                  <a:lumMod val="75000"/>
                </a:schemeClr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pc="-4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This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cutting-edg</a:t>
            </a:r>
            <a:r>
              <a:rPr lang="en-US" spc="-10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e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technolog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y</a:t>
            </a:r>
            <a:r>
              <a:rPr lang="en-US" spc="-15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provides 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unparalleled </a:t>
            </a:r>
            <a:r>
              <a:rPr lang="en-US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protection,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delivering </a:t>
            </a:r>
            <a:r>
              <a:rPr lang="en-US" spc="-13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a </a:t>
            </a:r>
            <a:r>
              <a:rPr lang="en-US" spc="-12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seamless </a:t>
            </a:r>
            <a:r>
              <a:rPr lang="en-US" spc="-10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user experience </a:t>
            </a:r>
            <a:r>
              <a:rPr lang="en-US" spc="-7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without </a:t>
            </a:r>
            <a:r>
              <a:rPr lang="en-US" spc="-7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compromising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solidFill>
                  <a:schemeClr val="tx2">
                    <a:lumMod val="75000"/>
                  </a:schemeClr>
                </a:solidFill>
                <a:latin typeface="Sitka Small" pitchFamily="2" charset="0"/>
                <a:cs typeface="Times New Roman" panose="02020603050405020304" pitchFamily="18" charset="0"/>
              </a:rPr>
              <a:t>security.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What Is a keylogger and how to detect ...">
            <a:extLst>
              <a:ext uri="{FF2B5EF4-FFF2-40B4-BE49-F238E27FC236}">
                <a16:creationId xmlns:a16="http://schemas.microsoft.com/office/drawing/2014/main" id="{41F2D990-8958-4FBF-AC46-5A15EAD67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797" y="2412454"/>
            <a:ext cx="3030403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A62A0-6DFA-6BCE-3D48-8399F313AE75}"/>
              </a:ext>
            </a:extLst>
          </p:cNvPr>
          <p:cNvSpPr txBox="1"/>
          <p:nvPr/>
        </p:nvSpPr>
        <p:spPr>
          <a:xfrm>
            <a:off x="892175" y="1847850"/>
            <a:ext cx="7566025" cy="462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E429B-0510-0CE7-89FA-2D894891BCE7}"/>
              </a:ext>
            </a:extLst>
          </p:cNvPr>
          <p:cNvSpPr txBox="1"/>
          <p:nvPr/>
        </p:nvSpPr>
        <p:spPr>
          <a:xfrm>
            <a:off x="1044575" y="2000250"/>
            <a:ext cx="7566025" cy="462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716C9-8ACD-28EA-6BC6-5195D98BC3A1}"/>
              </a:ext>
            </a:extLst>
          </p:cNvPr>
          <p:cNvSpPr txBox="1"/>
          <p:nvPr/>
        </p:nvSpPr>
        <p:spPr>
          <a:xfrm>
            <a:off x="1196975" y="2152650"/>
            <a:ext cx="7566025" cy="462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6181A-239A-3A07-F42C-1C31CD538953}"/>
              </a:ext>
            </a:extLst>
          </p:cNvPr>
          <p:cNvSpPr txBox="1"/>
          <p:nvPr/>
        </p:nvSpPr>
        <p:spPr>
          <a:xfrm>
            <a:off x="739775" y="1695450"/>
            <a:ext cx="7870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Sitka Small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The program begins its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Intercept Keystrokes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 The keylogger intercepts keystrokes entered by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Log Keystrokes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 The intercepted keystrokes are logged.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Store Keystrokes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 The logged keystrokes are stored, usually in a local file or                                                                                   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Optional: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Transmit Keystrokes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Sitka Small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Optionally, the logged keystrokes may be transmitted to a remote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Sitka Small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server for storage or further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itka Small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itka Small" pitchFamily="2" charset="0"/>
              </a:rPr>
              <a:t> The program finishes its execution.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722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Freestyle Script</vt:lpstr>
      <vt:lpstr>Roboto</vt:lpstr>
      <vt:lpstr>Sitka Small</vt:lpstr>
      <vt:lpstr>Times New Roman</vt:lpstr>
      <vt:lpstr>Trebuchet MS</vt:lpstr>
      <vt:lpstr>Wingdings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RAMPATHOTI KHAJABABU</cp:lastModifiedBy>
  <cp:revision>2</cp:revision>
  <dcterms:created xsi:type="dcterms:W3CDTF">2024-06-03T05:48:59Z</dcterms:created>
  <dcterms:modified xsi:type="dcterms:W3CDTF">2024-06-14T03:58:20Z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