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57" r:id="rId4"/>
    <p:sldId id="259" r:id="rId5"/>
    <p:sldId id="260" r:id="rId6"/>
    <p:sldId id="262" r:id="rId7"/>
    <p:sldId id="263" r:id="rId8"/>
    <p:sldId id="264" r:id="rId9"/>
    <p:sldId id="265" r:id="rId10"/>
    <p:sldId id="266" r:id="rId11"/>
    <p:sldId id="267" r:id="rId12"/>
    <p:sldId id="268" r:id="rId13"/>
    <p:sldId id="272" r:id="rId14"/>
    <p:sldId id="261"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p:cViewPr varScale="1">
        <p:scale>
          <a:sx n="70" d="100"/>
          <a:sy n="70" d="100"/>
        </p:scale>
        <p:origin x="618"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3F3016-75CE-164B-ADBB-F1757DC0ED9B}"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F3016-75CE-164B-ADBB-F1757DC0ED9B}"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F3016-75CE-164B-ADBB-F1757DC0ED9B}"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F3016-75CE-164B-ADBB-F1757DC0ED9B}"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F3016-75CE-164B-ADBB-F1757DC0ED9B}"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3F3016-75CE-164B-ADBB-F1757DC0ED9B}"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3F3016-75CE-164B-ADBB-F1757DC0ED9B}" type="datetimeFigureOut">
              <a:rPr lang="en-US" smtClean="0"/>
              <a:pPr/>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3F3016-75CE-164B-ADBB-F1757DC0ED9B}" type="datetimeFigureOut">
              <a:rPr lang="en-US" smtClean="0"/>
              <a:pPr/>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F3016-75CE-164B-ADBB-F1757DC0ED9B}" type="datetimeFigureOut">
              <a:rPr lang="en-US" smtClean="0"/>
              <a:pPr/>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F3016-75CE-164B-ADBB-F1757DC0ED9B}"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F3016-75CE-164B-ADBB-F1757DC0ED9B}"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FBCA-6934-4842-B92C-F83BBB3B88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F3016-75CE-164B-ADBB-F1757DC0ED9B}" type="datetimeFigureOut">
              <a:rPr lang="en-US" smtClean="0"/>
              <a:pPr/>
              <a:t>6/23/2022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9FBCA-6934-4842-B92C-F83BBB3B88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2F334-C07D-8D44-BDA8-B0BFD63C1727}"/>
              </a:ext>
            </a:extLst>
          </p:cNvPr>
          <p:cNvSpPr>
            <a:spLocks noGrp="1"/>
          </p:cNvSpPr>
          <p:nvPr>
            <p:ph type="ctrTitle"/>
          </p:nvPr>
        </p:nvSpPr>
        <p:spPr>
          <a:xfrm>
            <a:off x="642937" y="-4268391"/>
            <a:ext cx="10983514" cy="10054829"/>
          </a:xfrm>
        </p:spPr>
        <p:txBody>
          <a:bodyPr>
            <a:normAutofit fontScale="90000"/>
          </a:bodyPr>
          <a:lstStyle/>
          <a:p>
            <a:r>
              <a:rPr lang="en-US" altLang="zh-CN" dirty="0"/>
              <a:t/>
            </a:r>
            <a:br>
              <a:rPr lang="en-US" altLang="zh-CN" dirty="0"/>
            </a:br>
            <a:r>
              <a:rPr lang="en-US" altLang="zh-CN" dirty="0"/>
              <a:t/>
            </a:r>
            <a:br>
              <a:rPr lang="en-US" altLang="zh-CN" dirty="0"/>
            </a:br>
            <a:r>
              <a:rPr lang="zh-CN" altLang="en-US" dirty="0"/>
              <a:t>   </a:t>
            </a: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AALIM</a:t>
            </a:r>
            <a:r>
              <a:rPr lang="zh-CN" altLang="en-US" dirty="0" smtClean="0"/>
              <a:t> </a:t>
            </a:r>
            <a:r>
              <a:rPr lang="en-US" altLang="zh-CN" dirty="0"/>
              <a:t>MUHAMMED</a:t>
            </a:r>
            <a:r>
              <a:rPr lang="zh-CN" altLang="en-US" dirty="0"/>
              <a:t> </a:t>
            </a:r>
            <a:r>
              <a:rPr lang="en-US" altLang="zh-CN" dirty="0"/>
              <a:t>SALEGH</a:t>
            </a:r>
            <a:r>
              <a:rPr lang="zh-CN" altLang="en-US" dirty="0"/>
              <a:t> </a:t>
            </a:r>
            <a:r>
              <a:rPr lang="en-US" altLang="zh-CN" dirty="0"/>
              <a:t>COLLEGE</a:t>
            </a:r>
            <a:r>
              <a:rPr lang="zh-CN" altLang="en-US" dirty="0"/>
              <a:t> </a:t>
            </a:r>
            <a:r>
              <a:rPr lang="en-US" altLang="zh-CN" dirty="0"/>
              <a:t>OF</a:t>
            </a:r>
            <a:r>
              <a:rPr lang="zh-CN" altLang="en-US" dirty="0"/>
              <a:t> </a:t>
            </a:r>
            <a:r>
              <a:rPr lang="en-US" altLang="zh-CN" dirty="0"/>
              <a:t>ENGINEERING</a:t>
            </a:r>
            <a:br>
              <a:rPr lang="en-US" altLang="zh-CN" dirty="0"/>
            </a:br>
            <a:r>
              <a:rPr lang="en-US" altLang="zh-CN" dirty="0"/>
              <a:t>DEPARTMENT</a:t>
            </a:r>
            <a:r>
              <a:rPr lang="zh-CN" altLang="en-US" dirty="0"/>
              <a:t> </a:t>
            </a:r>
            <a:r>
              <a:rPr lang="en-US" altLang="zh-CN" dirty="0"/>
              <a:t>OF</a:t>
            </a:r>
            <a:r>
              <a:rPr lang="zh-CN" altLang="en-US" dirty="0"/>
              <a:t> </a:t>
            </a:r>
            <a:r>
              <a:rPr lang="en-US" altLang="zh-CN" dirty="0"/>
              <a:t>MECHANICAL</a:t>
            </a:r>
            <a:r>
              <a:rPr lang="zh-CN" altLang="en-US" dirty="0"/>
              <a:t> </a:t>
            </a:r>
            <a:r>
              <a:rPr lang="en-US" altLang="zh-CN" dirty="0"/>
              <a:t>ENGINEERING</a:t>
            </a:r>
            <a:br>
              <a:rPr lang="en-US" altLang="zh-CN" dirty="0"/>
            </a:br>
            <a:r>
              <a:rPr lang="en-US" altLang="zh-CN" dirty="0"/>
              <a:t/>
            </a:r>
            <a:br>
              <a:rPr lang="en-US" altLang="zh-CN" dirty="0"/>
            </a:br>
            <a:r>
              <a:rPr lang="en-US" altLang="zh-CN" dirty="0"/>
              <a:t/>
            </a:r>
            <a:br>
              <a:rPr lang="en-US" altLang="zh-CN" dirty="0"/>
            </a:br>
            <a:endParaRPr lang="en-US" dirty="0"/>
          </a:p>
        </p:txBody>
      </p:sp>
      <p:sp>
        <p:nvSpPr>
          <p:cNvPr id="3" name="Subtitle 2">
            <a:extLst>
              <a:ext uri="{FF2B5EF4-FFF2-40B4-BE49-F238E27FC236}">
                <a16:creationId xmlns:a16="http://schemas.microsoft.com/office/drawing/2014/main" xmlns="" id="{6C60F947-65EF-6043-BF0D-3770BA2971B8}"/>
              </a:ext>
            </a:extLst>
          </p:cNvPr>
          <p:cNvSpPr>
            <a:spLocks noGrp="1"/>
          </p:cNvSpPr>
          <p:nvPr>
            <p:ph type="subTitle" idx="1"/>
          </p:nvPr>
        </p:nvSpPr>
        <p:spPr>
          <a:xfrm>
            <a:off x="565549" y="3696890"/>
            <a:ext cx="11197827" cy="2946798"/>
          </a:xfrm>
        </p:spPr>
        <p:txBody>
          <a:bodyPr>
            <a:normAutofit fontScale="77500" lnSpcReduction="20000"/>
          </a:bodyPr>
          <a:lstStyle/>
          <a:p>
            <a:endParaRPr lang="en-US" altLang="zh-CN" sz="6000" u="sng" dirty="0" smtClean="0">
              <a:solidFill>
                <a:schemeClr val="bg1">
                  <a:lumMod val="10000"/>
                </a:schemeClr>
              </a:solidFill>
            </a:endParaRPr>
          </a:p>
          <a:p>
            <a:r>
              <a:rPr lang="en-US" altLang="zh-CN" sz="6000" u="sng" dirty="0" smtClean="0">
                <a:solidFill>
                  <a:schemeClr val="bg1">
                    <a:lumMod val="10000"/>
                  </a:schemeClr>
                </a:solidFill>
              </a:rPr>
              <a:t>FINAL</a:t>
            </a:r>
            <a:r>
              <a:rPr lang="zh-CN" altLang="en-US" sz="6000" u="sng" dirty="0" smtClean="0">
                <a:solidFill>
                  <a:schemeClr val="bg1">
                    <a:lumMod val="10000"/>
                  </a:schemeClr>
                </a:solidFill>
              </a:rPr>
              <a:t> </a:t>
            </a:r>
            <a:r>
              <a:rPr lang="en-US" altLang="zh-CN" sz="6000" u="sng" dirty="0">
                <a:solidFill>
                  <a:schemeClr val="bg1">
                    <a:lumMod val="10000"/>
                  </a:schemeClr>
                </a:solidFill>
              </a:rPr>
              <a:t>REVIEW</a:t>
            </a:r>
          </a:p>
          <a:p>
            <a:r>
              <a:rPr lang="en-US" altLang="zh-CN" sz="6000" dirty="0">
                <a:solidFill>
                  <a:schemeClr val="bg1">
                    <a:lumMod val="10000"/>
                  </a:schemeClr>
                </a:solidFill>
              </a:rPr>
              <a:t>Date:25-06-2022</a:t>
            </a:r>
          </a:p>
          <a:p>
            <a:r>
              <a:rPr lang="zh-CN" altLang="en-US" sz="6000" dirty="0">
                <a:solidFill>
                  <a:schemeClr val="bg1">
                    <a:lumMod val="10000"/>
                  </a:schemeClr>
                </a:solidFill>
              </a:rPr>
              <a:t> </a:t>
            </a:r>
            <a:endParaRPr lang="en-US" altLang="zh-CN" sz="6000" dirty="0">
              <a:solidFill>
                <a:schemeClr val="bg1">
                  <a:lumMod val="10000"/>
                </a:schemeClr>
              </a:solidFill>
            </a:endParaRPr>
          </a:p>
          <a:p>
            <a:endParaRPr lang="en-US" altLang="zh-CN" sz="6000" dirty="0">
              <a:solidFill>
                <a:schemeClr val="bg1">
                  <a:lumMod val="10000"/>
                </a:schemeClr>
              </a:solidFill>
            </a:endParaRPr>
          </a:p>
          <a:p>
            <a:endParaRPr lang="en-US" altLang="zh-CN" sz="6000" dirty="0">
              <a:solidFill>
                <a:schemeClr val="bg1">
                  <a:lumMod val="10000"/>
                </a:schemeClr>
              </a:solidFill>
            </a:endParaRPr>
          </a:p>
          <a:p>
            <a:endParaRPr lang="en-US" sz="6000" dirty="0"/>
          </a:p>
        </p:txBody>
      </p:sp>
      <p:pic>
        <p:nvPicPr>
          <p:cNvPr id="4" name="Picture 3" descr="https://img.collegedekhocdn.com/media/img/institute/logo/images-19-32.jpg?tr=h-150,w-150"/>
          <p:cNvPicPr/>
          <p:nvPr/>
        </p:nvPicPr>
        <p:blipFill>
          <a:blip r:embed="rId2"/>
          <a:srcRect/>
          <a:stretch>
            <a:fillRect/>
          </a:stretch>
        </p:blipFill>
        <p:spPr bwMode="auto">
          <a:xfrm>
            <a:off x="5032334" y="152400"/>
            <a:ext cx="2204720" cy="1663700"/>
          </a:xfrm>
          <a:prstGeom prst="rect">
            <a:avLst/>
          </a:prstGeom>
          <a:noFill/>
          <a:ln w="9525">
            <a:noFill/>
            <a:miter lim="800000"/>
            <a:headEnd/>
            <a:tailEnd/>
          </a:ln>
        </p:spPr>
      </p:pic>
    </p:spTree>
    <p:extLst>
      <p:ext uri="{BB962C8B-B14F-4D97-AF65-F5344CB8AC3E}">
        <p14:creationId xmlns:p14="http://schemas.microsoft.com/office/powerpoint/2010/main" val="341658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63EB3-9DB7-C448-BABA-B9CFA5933EDC}"/>
              </a:ext>
            </a:extLst>
          </p:cNvPr>
          <p:cNvSpPr>
            <a:spLocks noGrp="1"/>
          </p:cNvSpPr>
          <p:nvPr>
            <p:ph type="title"/>
          </p:nvPr>
        </p:nvSpPr>
        <p:spPr/>
        <p:txBody>
          <a:bodyPr/>
          <a:lstStyle/>
          <a:p>
            <a:r>
              <a:rPr lang="en-US" b="1" u="sng" dirty="0"/>
              <a:t>FIGURE NO </a:t>
            </a:r>
            <a:r>
              <a:rPr lang="en-US" altLang="zh-CN" b="1" dirty="0" smtClean="0"/>
              <a:t>-</a:t>
            </a:r>
            <a:r>
              <a:rPr lang="zh-CN" altLang="en-US" b="1" dirty="0" smtClean="0"/>
              <a:t> </a:t>
            </a:r>
            <a:r>
              <a:rPr lang="en-US" altLang="zh-CN" b="1" dirty="0"/>
              <a:t>II</a:t>
            </a:r>
            <a:endParaRPr lang="en-US" b="1"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1843881"/>
            <a:ext cx="5384800" cy="4038600"/>
          </a:xfrm>
          <a:prstGeom prst="rect">
            <a:avLst/>
          </a:prstGeom>
          <a:ln>
            <a:noFill/>
          </a:ln>
          <a:effectLst>
            <a:outerShdw blurRad="292100" dist="139700" dir="2700000" algn="tl" rotWithShape="0">
              <a:srgbClr val="333333">
                <a:alpha val="65000"/>
              </a:srgbClr>
            </a:outerShdw>
          </a:effectLst>
        </p:spPr>
      </p:pic>
      <p:pic>
        <p:nvPicPr>
          <p:cNvPr id="5" name="Picture 5">
            <a:extLst>
              <a:ext uri="{FF2B5EF4-FFF2-40B4-BE49-F238E27FC236}">
                <a16:creationId xmlns:a16="http://schemas.microsoft.com/office/drawing/2014/main" xmlns="" id="{E7542675-545C-BD4B-A275-93700A5F5C03}"/>
              </a:ext>
            </a:extLst>
          </p:cNvPr>
          <p:cNvPicPr>
            <a:picLocks noGrp="1" noChangeAspect="1"/>
          </p:cNvPicPr>
          <p:nvPr>
            <p:ph sz="half" idx="2"/>
          </p:nvPr>
        </p:nvPicPr>
        <p:blipFill rotWithShape="1">
          <a:blip r:embed="rId3"/>
          <a:srcRect t="3682" r="1613" b="10431"/>
          <a:stretch/>
        </p:blipFill>
        <p:spPr>
          <a:xfrm>
            <a:off x="6705600" y="1295400"/>
            <a:ext cx="4648200" cy="5334000"/>
          </a:xfrm>
        </p:spPr>
      </p:pic>
    </p:spTree>
    <p:extLst>
      <p:ext uri="{BB962C8B-B14F-4D97-AF65-F5344CB8AC3E}">
        <p14:creationId xmlns:p14="http://schemas.microsoft.com/office/powerpoint/2010/main" val="64135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15C00-BB55-DD4E-8515-DBC4E6AF2F9B}"/>
              </a:ext>
            </a:extLst>
          </p:cNvPr>
          <p:cNvSpPr>
            <a:spLocks noGrp="1"/>
          </p:cNvSpPr>
          <p:nvPr>
            <p:ph type="title"/>
          </p:nvPr>
        </p:nvSpPr>
        <p:spPr/>
        <p:txBody>
          <a:bodyPr/>
          <a:lstStyle/>
          <a:p>
            <a:r>
              <a:rPr lang="en-US" b="1" u="sng" dirty="0"/>
              <a:t>FIGURE NO </a:t>
            </a:r>
            <a:r>
              <a:rPr lang="en-US" altLang="zh-CN" b="1" dirty="0" smtClean="0"/>
              <a:t>-</a:t>
            </a:r>
            <a:r>
              <a:rPr lang="en-US" altLang="zh-CN" b="1" dirty="0"/>
              <a:t>III</a:t>
            </a:r>
            <a:endParaRPr lang="en-US" b="1"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1843881"/>
            <a:ext cx="5384800" cy="4038600"/>
          </a:xfrm>
          <a:prstGeom prst="rect">
            <a:avLst/>
          </a:prstGeom>
          <a:ln>
            <a:noFill/>
          </a:ln>
          <a:effectLst>
            <a:outerShdw blurRad="292100" dist="139700" dir="2700000" algn="tl" rotWithShape="0">
              <a:srgbClr val="333333">
                <a:alpha val="65000"/>
              </a:srgbClr>
            </a:outerShdw>
          </a:effectLst>
        </p:spPr>
      </p:pic>
      <p:pic>
        <p:nvPicPr>
          <p:cNvPr id="5" name="Picture 5">
            <a:extLst>
              <a:ext uri="{FF2B5EF4-FFF2-40B4-BE49-F238E27FC236}">
                <a16:creationId xmlns:a16="http://schemas.microsoft.com/office/drawing/2014/main" xmlns="" id="{98010177-29D6-834F-A3AB-8AE13F9B1465}"/>
              </a:ext>
            </a:extLst>
          </p:cNvPr>
          <p:cNvPicPr>
            <a:picLocks noGrp="1" noChangeAspect="1"/>
          </p:cNvPicPr>
          <p:nvPr>
            <p:ph sz="half" idx="2"/>
          </p:nvPr>
        </p:nvPicPr>
        <p:blipFill rotWithShape="1">
          <a:blip r:embed="rId3"/>
          <a:srcRect l="6000" t="4039" r="4000" b="353"/>
          <a:stretch/>
        </p:blipFill>
        <p:spPr>
          <a:xfrm>
            <a:off x="7467600" y="1310480"/>
            <a:ext cx="3429000" cy="51054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647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740D8-5197-8A41-B9F7-228ED6EEB582}"/>
              </a:ext>
            </a:extLst>
          </p:cNvPr>
          <p:cNvSpPr>
            <a:spLocks noGrp="1"/>
          </p:cNvSpPr>
          <p:nvPr>
            <p:ph type="title"/>
          </p:nvPr>
        </p:nvSpPr>
        <p:spPr/>
        <p:txBody>
          <a:bodyPr/>
          <a:lstStyle/>
          <a:p>
            <a:r>
              <a:rPr lang="en-US" b="1" u="sng" dirty="0"/>
              <a:t>FIGURE NO </a:t>
            </a:r>
            <a:r>
              <a:rPr lang="en-US" altLang="zh-CN" b="1" dirty="0" smtClean="0"/>
              <a:t>-IV</a:t>
            </a:r>
            <a:endParaRPr lang="en-US" b="1" dirty="0"/>
          </a:p>
        </p:txBody>
      </p:sp>
      <p:pic>
        <p:nvPicPr>
          <p:cNvPr id="4" name="Content Placeholder 3"/>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9434"/>
          <a:stretch/>
        </p:blipFill>
        <p:spPr>
          <a:xfrm rot="10800000">
            <a:off x="6553195" y="1981196"/>
            <a:ext cx="5410204" cy="2773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C:\Users\ADMIN\Downloads\WhatsApp Image 2022-06-21 at 8.11.04 PM (1).jpeg"/>
          <p:cNvPicPr/>
          <p:nvPr/>
        </p:nvPicPr>
        <p:blipFill rotWithShape="1">
          <a:blip r:embed="rId3" cstate="print">
            <a:extLst>
              <a:ext uri="{28A0092B-C50C-407E-A947-70E740481C1C}">
                <a14:useLocalDpi xmlns:a14="http://schemas.microsoft.com/office/drawing/2010/main" val="0"/>
              </a:ext>
            </a:extLst>
          </a:blip>
          <a:srcRect l="11693" t="4619" r="6456" b="13122"/>
          <a:stretch/>
        </p:blipFill>
        <p:spPr bwMode="auto">
          <a:xfrm>
            <a:off x="1219200" y="1676400"/>
            <a:ext cx="4114800" cy="3352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9717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33600" y="609600"/>
            <a:ext cx="6096000" cy="5939062"/>
          </a:xfrm>
          <a:prstGeom prst="rect">
            <a:avLst/>
          </a:prstGeom>
        </p:spPr>
        <p:txBody>
          <a:bodyPr wrap="square">
            <a:spAutoFit/>
          </a:bodyPr>
          <a:lstStyle/>
          <a:p>
            <a:pPr>
              <a:lnSpc>
                <a:spcPct val="115000"/>
              </a:lnSpc>
              <a:spcAft>
                <a:spcPts val="800"/>
              </a:spcAft>
            </a:pPr>
            <a:r>
              <a:rPr lang="en-US" sz="3200" b="1" u="sng" dirty="0">
                <a:latin typeface="Copperplate Gothic Bold" panose="020E0705020206020404" pitchFamily="34" charset="0"/>
                <a:ea typeface="Times New Roman" panose="02020603050405020304" pitchFamily="18" charset="0"/>
                <a:cs typeface="Times New Roman" panose="02020603050405020304" pitchFamily="18" charset="0"/>
              </a:rPr>
              <a:t>COST ESTIMATION</a:t>
            </a:r>
            <a:r>
              <a:rPr lang="en-US" sz="3200" b="1" u="sng" dirty="0" smtClean="0">
                <a:latin typeface="Copperplate Gothic Bold" panose="020E0705020206020404" pitchFamily="34" charset="0"/>
                <a:ea typeface="Times New Roman" panose="02020603050405020304" pitchFamily="18" charset="0"/>
                <a:cs typeface="Times New Roman" panose="02020603050405020304" pitchFamily="18" charset="0"/>
              </a:rPr>
              <a:t>:</a:t>
            </a:r>
            <a:endParaRPr lang="en-IN" sz="3200" dirty="0" smtClean="0">
              <a:latin typeface="Copperplate Gothic Bold" panose="020E0705020206020404" pitchFamily="34" charset="0"/>
              <a:ea typeface="Times New Roman" panose="02020603050405020304" pitchFamily="18" charset="0"/>
              <a:cs typeface="Times New Roman" panose="02020603050405020304" pitchFamily="18" charset="0"/>
            </a:endParaRPr>
          </a:p>
          <a:p>
            <a:pPr>
              <a:lnSpc>
                <a:spcPct val="115000"/>
              </a:lnSpc>
              <a:spcAft>
                <a:spcPts val="800"/>
              </a:spcAft>
            </a:pP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Stainless sheet metal</a:t>
            </a:r>
            <a:r>
              <a:rPr lang="en-US" sz="2800" dirty="0">
                <a:latin typeface="Calibri" panose="020F0502020204030204" pitchFamily="34" charset="0"/>
                <a:ea typeface="Times New Roman" panose="02020603050405020304" pitchFamily="18" charset="0"/>
                <a:cs typeface="Times New Roman" panose="02020603050405020304" pitchFamily="18" charset="0"/>
              </a:rPr>
              <a:t>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3,500</a:t>
            </a:r>
            <a:r>
              <a:rPr lang="en-US" sz="2800" dirty="0">
                <a:latin typeface="Calibri" panose="020F0502020204030204" pitchFamily="34" charset="0"/>
                <a:ea typeface="Times New Roman" panose="02020603050405020304" pitchFamily="18" charset="0"/>
                <a:cs typeface="Times New Roman" panose="02020603050405020304" pitchFamily="18" charset="0"/>
              </a:rPr>
              <a:t> </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Welding cost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250</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Bending:                              350</a:t>
            </a:r>
            <a:endParaRPr lang="en-IN" sz="28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Painting :                             250</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Labour</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charge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200</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Report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cost</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200</a:t>
            </a:r>
          </a:p>
          <a:p>
            <a:pPr marL="342900" lvl="0" indent="-342900">
              <a:lnSpc>
                <a:spcPct val="115000"/>
              </a:lnSpc>
              <a:spcAft>
                <a:spcPts val="800"/>
              </a:spcAft>
              <a:buFont typeface="Wingdings" panose="05000000000000000000" pitchFamily="2" charset="2"/>
              <a:buChar cha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Total cost:                           4,750</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latin typeface="Calibri" panose="020F0502020204030204" pitchFamily="34" charset="0"/>
                <a:ea typeface="Times New Roman" panose="02020603050405020304" pitchFamily="18" charset="0"/>
                <a:cs typeface="Times New Roman" panose="02020603050405020304" pitchFamily="18" charset="0"/>
              </a:rPr>
              <a:t> </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 name="Straight Connector 2"/>
          <p:cNvCxnSpPr/>
          <p:nvPr/>
        </p:nvCxnSpPr>
        <p:spPr>
          <a:xfrm flipH="1">
            <a:off x="6248400" y="5257800"/>
            <a:ext cx="1219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FE30F-7042-4A40-921B-F4E581477B10}"/>
              </a:ext>
            </a:extLst>
          </p:cNvPr>
          <p:cNvSpPr>
            <a:spLocks noGrp="1"/>
          </p:cNvSpPr>
          <p:nvPr>
            <p:ph type="title"/>
          </p:nvPr>
        </p:nvSpPr>
        <p:spPr/>
        <p:txBody>
          <a:bodyPr>
            <a:normAutofit/>
          </a:bodyPr>
          <a:lstStyle/>
          <a:p>
            <a:pPr lvl="0"/>
            <a:r>
              <a:rPr lang="en-US" b="1" dirty="0"/>
              <a:t>ADVANTAGES AND </a:t>
            </a:r>
            <a:r>
              <a:rPr lang="en-US" b="1" dirty="0" smtClean="0"/>
              <a:t>DISADVANTAGES</a:t>
            </a:r>
            <a:r>
              <a:rPr lang="en-US" b="1" i="1" u="sng" dirty="0"/>
              <a:t>:</a:t>
            </a:r>
            <a:endParaRPr lang="en-US" dirty="0"/>
          </a:p>
        </p:txBody>
      </p:sp>
      <p:sp>
        <p:nvSpPr>
          <p:cNvPr id="3" name="Content Placeholder 2">
            <a:extLst>
              <a:ext uri="{FF2B5EF4-FFF2-40B4-BE49-F238E27FC236}">
                <a16:creationId xmlns:a16="http://schemas.microsoft.com/office/drawing/2014/main" xmlns="" id="{1E7A9629-19D5-B445-A6BC-5D7EC1C687BA}"/>
              </a:ext>
            </a:extLst>
          </p:cNvPr>
          <p:cNvSpPr>
            <a:spLocks noGrp="1"/>
          </p:cNvSpPr>
          <p:nvPr>
            <p:ph sz="half" idx="1"/>
          </p:nvPr>
        </p:nvSpPr>
        <p:spPr/>
        <p:txBody>
          <a:bodyPr>
            <a:normAutofit fontScale="77500" lnSpcReduction="20000"/>
          </a:bodyPr>
          <a:lstStyle/>
          <a:p>
            <a:r>
              <a:rPr lang="en-US" b="1" u="sng" dirty="0" smtClean="0"/>
              <a:t>ADVANTAGES</a:t>
            </a:r>
            <a:r>
              <a:rPr lang="en-US" b="1" u="sng" dirty="0"/>
              <a:t>:</a:t>
            </a:r>
            <a:endParaRPr lang="en-IN" dirty="0"/>
          </a:p>
          <a:p>
            <a:pPr marL="0" indent="0">
              <a:buNone/>
            </a:pPr>
            <a:r>
              <a:rPr lang="en-US" b="1" dirty="0"/>
              <a:t> </a:t>
            </a:r>
            <a:endParaRPr lang="en-IN" dirty="0"/>
          </a:p>
          <a:p>
            <a:pPr lvl="0" fontAlgn="base"/>
            <a:r>
              <a:rPr lang="en-US" dirty="0"/>
              <a:t>Increased resistance against any impact or debris found on the road.</a:t>
            </a:r>
            <a:endParaRPr lang="en-IN" dirty="0"/>
          </a:p>
          <a:p>
            <a:pPr marL="0" indent="0" fontAlgn="base">
              <a:buNone/>
            </a:pPr>
            <a:r>
              <a:rPr lang="en-US" dirty="0"/>
              <a:t> </a:t>
            </a:r>
            <a:endParaRPr lang="en-IN" dirty="0"/>
          </a:p>
          <a:p>
            <a:pPr lvl="0" fontAlgn="base"/>
            <a:r>
              <a:rPr lang="en-US" dirty="0"/>
              <a:t>It covers the front compartment of the car, so the engine is more protected against dust and dirt.</a:t>
            </a:r>
            <a:endParaRPr lang="en-IN" dirty="0"/>
          </a:p>
          <a:p>
            <a:pPr marL="0" indent="0" fontAlgn="base">
              <a:buNone/>
            </a:pPr>
            <a:r>
              <a:rPr lang="en-US" dirty="0"/>
              <a:t> </a:t>
            </a:r>
            <a:endParaRPr lang="en-IN" dirty="0"/>
          </a:p>
          <a:p>
            <a:pPr lvl="0" fontAlgn="base"/>
            <a:r>
              <a:rPr lang="en-US" dirty="0"/>
              <a:t>Longer lifespan compared to skid plates made of plastic or </a:t>
            </a:r>
            <a:r>
              <a:rPr lang="en-US" dirty="0" err="1"/>
              <a:t>fibre</a:t>
            </a:r>
            <a:r>
              <a:rPr lang="en-US" dirty="0"/>
              <a:t> glass.</a:t>
            </a:r>
            <a:endParaRPr lang="en-IN" dirty="0"/>
          </a:p>
          <a:p>
            <a:pPr marL="0" indent="0" fontAlgn="base">
              <a:buNone/>
            </a:pPr>
            <a:r>
              <a:rPr lang="en-US" dirty="0"/>
              <a:t> </a:t>
            </a:r>
            <a:endParaRPr lang="en-IN" dirty="0"/>
          </a:p>
          <a:p>
            <a:pPr lvl="0" fontAlgn="base"/>
            <a:r>
              <a:rPr lang="en-US" dirty="0"/>
              <a:t>It protects the frame, motor and linkage on an off-road motorcycle.</a:t>
            </a:r>
            <a:endParaRPr lang="en-IN" dirty="0"/>
          </a:p>
          <a:p>
            <a:endParaRPr lang="en-US" dirty="0"/>
          </a:p>
        </p:txBody>
      </p:sp>
      <p:sp>
        <p:nvSpPr>
          <p:cNvPr id="4" name="Content Placeholder 3"/>
          <p:cNvSpPr>
            <a:spLocks noGrp="1"/>
          </p:cNvSpPr>
          <p:nvPr>
            <p:ph sz="half" idx="2"/>
          </p:nvPr>
        </p:nvSpPr>
        <p:spPr/>
        <p:txBody>
          <a:bodyPr>
            <a:normAutofit fontScale="77500" lnSpcReduction="20000"/>
          </a:bodyPr>
          <a:lstStyle/>
          <a:p>
            <a:r>
              <a:rPr lang="en-US" b="1" u="sng" dirty="0"/>
              <a:t>DISADVANTAGES:</a:t>
            </a:r>
            <a:endParaRPr lang="en-IN" dirty="0"/>
          </a:p>
          <a:p>
            <a:pPr marL="0" indent="0">
              <a:buNone/>
            </a:pPr>
            <a:r>
              <a:rPr lang="en-US" b="1" dirty="0"/>
              <a:t> </a:t>
            </a:r>
            <a:endParaRPr lang="en-IN" dirty="0"/>
          </a:p>
          <a:p>
            <a:pPr lvl="0"/>
            <a:r>
              <a:rPr lang="en-US" dirty="0"/>
              <a:t>The material is much heavier compare to </a:t>
            </a:r>
            <a:r>
              <a:rPr lang="en-US" dirty="0" err="1"/>
              <a:t>aluminium</a:t>
            </a:r>
            <a:endParaRPr lang="en-IN" dirty="0"/>
          </a:p>
          <a:p>
            <a:pPr marL="0" indent="0">
              <a:buNone/>
            </a:pPr>
            <a:r>
              <a:rPr lang="en-US" dirty="0"/>
              <a:t> </a:t>
            </a:r>
            <a:endParaRPr lang="en-IN" dirty="0"/>
          </a:p>
          <a:p>
            <a:pPr lvl="0"/>
            <a:r>
              <a:rPr lang="en-US" dirty="0"/>
              <a:t>Cost is higher than normal sheet metal</a:t>
            </a:r>
            <a:endParaRPr lang="en-IN" dirty="0"/>
          </a:p>
          <a:p>
            <a:endParaRPr lang="en-IN" dirty="0"/>
          </a:p>
        </p:txBody>
      </p:sp>
    </p:spTree>
    <p:extLst>
      <p:ext uri="{BB962C8B-B14F-4D97-AF65-F5344CB8AC3E}">
        <p14:creationId xmlns:p14="http://schemas.microsoft.com/office/powerpoint/2010/main" val="30234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300BA-68EB-C34D-818A-4484417A9FD3}"/>
              </a:ext>
            </a:extLst>
          </p:cNvPr>
          <p:cNvSpPr>
            <a:spLocks noGrp="1"/>
          </p:cNvSpPr>
          <p:nvPr>
            <p:ph type="title"/>
          </p:nvPr>
        </p:nvSpPr>
        <p:spPr/>
        <p:txBody>
          <a:bodyPr>
            <a:normAutofit/>
          </a:bodyPr>
          <a:lstStyle/>
          <a:p>
            <a:r>
              <a:rPr lang="en-US" sz="3200" b="1" u="sng" dirty="0">
                <a:latin typeface="Castellar" panose="020A0402060406010301" pitchFamily="18" charset="0"/>
                <a:ea typeface="Times New Roman" panose="02020603050405020304" pitchFamily="18" charset="0"/>
                <a:cs typeface="Times New Roman" panose="02020603050405020304" pitchFamily="18" charset="0"/>
              </a:rPr>
              <a:t>Conclusion</a:t>
            </a:r>
            <a:r>
              <a:rPr lang="en-US" b="1" u="sng" dirty="0" smtClean="0">
                <a:latin typeface="Castellar" panose="020A0402060406010301" pitchFamily="18" charset="0"/>
                <a:ea typeface="Times New Roman" panose="02020603050405020304" pitchFamily="18" charset="0"/>
                <a:cs typeface="Times New Roman" panose="02020603050405020304" pitchFamily="18" charset="0"/>
              </a:rPr>
              <a:t>:</a:t>
            </a:r>
            <a:endParaRPr lang="en-US" b="1" dirty="0"/>
          </a:p>
        </p:txBody>
      </p:sp>
      <p:sp>
        <p:nvSpPr>
          <p:cNvPr id="5" name="Content Placeholder 4"/>
          <p:cNvSpPr>
            <a:spLocks noGrp="1"/>
          </p:cNvSpPr>
          <p:nvPr>
            <p:ph sz="half" idx="1"/>
          </p:nvPr>
        </p:nvSpPr>
        <p:spPr>
          <a:xfrm>
            <a:off x="1816100" y="1443204"/>
            <a:ext cx="8559800" cy="4932363"/>
          </a:xfrm>
        </p:spPr>
        <p:txBody>
          <a:bodyPr>
            <a:noAutofit/>
          </a:bodyPr>
          <a:lstStyle/>
          <a:p>
            <a:pPr lvl="0">
              <a:lnSpc>
                <a:spcPct val="115000"/>
              </a:lnSpc>
              <a:spcAft>
                <a:spcPts val="800"/>
              </a:spcAft>
              <a:buFont typeface="Symbol" panose="05050102010706020507" pitchFamily="18" charset="2"/>
              <a:buChar char=""/>
            </a:pPr>
            <a:r>
              <a:rPr lang="en-US" sz="2400" dirty="0" smtClean="0">
                <a:latin typeface="Calibri" panose="020F0502020204030204" pitchFamily="34" charset="0"/>
                <a:ea typeface="Times New Roman" panose="02020603050405020304" pitchFamily="18" charset="0"/>
                <a:cs typeface="Times New Roman" panose="02020603050405020304" pitchFamily="18" charset="0"/>
              </a:rPr>
              <a:t>SKID </a:t>
            </a:r>
            <a:r>
              <a:rPr lang="en-US" sz="2400" dirty="0">
                <a:latin typeface="Calibri" panose="020F0502020204030204" pitchFamily="34" charset="0"/>
                <a:ea typeface="Times New Roman" panose="02020603050405020304" pitchFamily="18" charset="0"/>
                <a:cs typeface="Times New Roman" panose="02020603050405020304" pitchFamily="18" charset="0"/>
              </a:rPr>
              <a:t>PLATE  protects the </a:t>
            </a:r>
            <a:r>
              <a:rPr lang="en-US" sz="2400" dirty="0" err="1">
                <a:latin typeface="Calibri" panose="020F0502020204030204" pitchFamily="34" charset="0"/>
                <a:ea typeface="Times New Roman" panose="02020603050405020304" pitchFamily="18" charset="0"/>
                <a:cs typeface="Times New Roman" panose="02020603050405020304" pitchFamily="18" charset="0"/>
              </a:rPr>
              <a:t>vechile</a:t>
            </a:r>
            <a:r>
              <a:rPr lang="en-US" sz="2400" dirty="0">
                <a:latin typeface="Calibri" panose="020F0502020204030204" pitchFamily="34" charset="0"/>
                <a:ea typeface="Times New Roman" panose="02020603050405020304" pitchFamily="18" charset="0"/>
                <a:cs typeface="Times New Roman" panose="02020603050405020304" pitchFamily="18" charset="0"/>
              </a:rPr>
              <a:t> from the damage of the engine.</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800"/>
              </a:spcAft>
              <a:buNone/>
            </a:pP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spcAft>
                <a:spcPts val="800"/>
              </a:spcAft>
              <a:buFont typeface="Symbol" panose="05050102010706020507" pitchFamily="18" charset="2"/>
              <a:buChar char=""/>
            </a:pPr>
            <a:r>
              <a:rPr lang="en-US" sz="2400" dirty="0">
                <a:latin typeface="Calibri" panose="020F0502020204030204" pitchFamily="34" charset="0"/>
                <a:ea typeface="Times New Roman" panose="02020603050405020304" pitchFamily="18" charset="0"/>
                <a:cs typeface="Times New Roman" panose="02020603050405020304" pitchFamily="18" charset="0"/>
              </a:rPr>
              <a:t>It also prevent the </a:t>
            </a:r>
            <a:r>
              <a:rPr lang="en-US" sz="2400" dirty="0" err="1">
                <a:latin typeface="Calibri" panose="020F0502020204030204" pitchFamily="34" charset="0"/>
                <a:ea typeface="Times New Roman" panose="02020603050405020304" pitchFamily="18" charset="0"/>
                <a:cs typeface="Times New Roman" panose="02020603050405020304" pitchFamily="18" charset="0"/>
              </a:rPr>
              <a:t>the</a:t>
            </a:r>
            <a:r>
              <a:rPr lang="en-US" sz="2400" dirty="0">
                <a:latin typeface="Calibri" panose="020F0502020204030204" pitchFamily="34" charset="0"/>
                <a:ea typeface="Times New Roman" panose="02020603050405020304" pitchFamily="18" charset="0"/>
                <a:cs typeface="Times New Roman" panose="02020603050405020304" pitchFamily="18" charset="0"/>
              </a:rPr>
              <a:t> silencer and engine in rainy days from the </a:t>
            </a:r>
            <a:r>
              <a:rPr lang="en-US" sz="2400" dirty="0" err="1">
                <a:latin typeface="Calibri" panose="020F0502020204030204" pitchFamily="34" charset="0"/>
                <a:ea typeface="Times New Roman" panose="02020603050405020304" pitchFamily="18" charset="0"/>
                <a:cs typeface="Times New Roman" panose="02020603050405020304" pitchFamily="18" charset="0"/>
              </a:rPr>
              <a:t>staganent</a:t>
            </a:r>
            <a:r>
              <a:rPr lang="en-US" sz="2400" dirty="0">
                <a:latin typeface="Calibri" panose="020F0502020204030204" pitchFamily="34" charset="0"/>
                <a:ea typeface="Times New Roman" panose="02020603050405020304" pitchFamily="18" charset="0"/>
                <a:cs typeface="Times New Roman" panose="02020603050405020304" pitchFamily="18" charset="0"/>
              </a:rPr>
              <a:t> water.</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800"/>
              </a:spcAft>
              <a:buNone/>
            </a:pP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spcAft>
                <a:spcPts val="800"/>
              </a:spcAft>
              <a:buFont typeface="Symbol" panose="05050102010706020507" pitchFamily="18" charset="2"/>
              <a:buChar char=""/>
            </a:pPr>
            <a:r>
              <a:rPr lang="en-US" sz="2400" dirty="0">
                <a:latin typeface="Calibri" panose="020F0502020204030204" pitchFamily="34" charset="0"/>
                <a:ea typeface="Times New Roman" panose="02020603050405020304" pitchFamily="18" charset="0"/>
                <a:cs typeface="Times New Roman" panose="02020603050405020304" pitchFamily="18" charset="0"/>
              </a:rPr>
              <a:t>This skid plate is made up of stainless steel and it also can be done in </a:t>
            </a:r>
            <a:r>
              <a:rPr lang="en-US" sz="2400" dirty="0" err="1">
                <a:latin typeface="Calibri" panose="020F0502020204030204" pitchFamily="34" charset="0"/>
                <a:ea typeface="Times New Roman" panose="02020603050405020304" pitchFamily="18" charset="0"/>
                <a:cs typeface="Times New Roman" panose="02020603050405020304" pitchFamily="18" charset="0"/>
              </a:rPr>
              <a:t>aluminium</a:t>
            </a:r>
            <a:r>
              <a:rPr lang="en-US" sz="2400" dirty="0">
                <a:latin typeface="Calibri" panose="020F0502020204030204" pitchFamily="34" charset="0"/>
                <a:ea typeface="Times New Roman" panose="02020603050405020304" pitchFamily="18" charset="0"/>
                <a:cs typeface="Times New Roman" panose="02020603050405020304" pitchFamily="18" charset="0"/>
              </a:rPr>
              <a:t> sheet.</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800"/>
              </a:spcAft>
              <a:buNone/>
            </a:pP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spcAft>
                <a:spcPts val="800"/>
              </a:spcAft>
              <a:buFont typeface="Symbol" panose="05050102010706020507" pitchFamily="18" charset="2"/>
              <a:buChar char=""/>
            </a:pPr>
            <a:r>
              <a:rPr lang="en-US" sz="2400" dirty="0" err="1">
                <a:latin typeface="Calibri" panose="020F0502020204030204" pitchFamily="34" charset="0"/>
                <a:ea typeface="Times New Roman" panose="02020603050405020304" pitchFamily="18" charset="0"/>
                <a:cs typeface="Times New Roman" panose="02020603050405020304" pitchFamily="18" charset="0"/>
              </a:rPr>
              <a:t>Aluminium</a:t>
            </a:r>
            <a:r>
              <a:rPr lang="en-US" sz="2400" dirty="0">
                <a:latin typeface="Calibri" panose="020F0502020204030204" pitchFamily="34" charset="0"/>
                <a:ea typeface="Times New Roman" panose="02020603050405020304" pitchFamily="18" charset="0"/>
                <a:cs typeface="Times New Roman" panose="02020603050405020304" pitchFamily="18" charset="0"/>
              </a:rPr>
              <a:t> is costly than the stainless steel sheet </a:t>
            </a:r>
            <a:r>
              <a:rPr lang="en-US" sz="2400" dirty="0" smtClean="0">
                <a:latin typeface="Calibri" panose="020F0502020204030204" pitchFamily="34" charset="0"/>
                <a:ea typeface="Times New Roman" panose="02020603050405020304" pitchFamily="18" charset="0"/>
                <a:cs typeface="Times New Roman" panose="02020603050405020304" pitchFamily="18" charset="0"/>
              </a:rPr>
              <a:t>metal</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78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99BB85-4031-8F41-A705-D95F04D2AC46}"/>
              </a:ext>
            </a:extLst>
          </p:cNvPr>
          <p:cNvSpPr>
            <a:spLocks noGrp="1"/>
          </p:cNvSpPr>
          <p:nvPr>
            <p:ph type="title"/>
          </p:nvPr>
        </p:nvSpPr>
        <p:spPr>
          <a:xfrm>
            <a:off x="1066800" y="228600"/>
            <a:ext cx="9862940" cy="6276672"/>
          </a:xfrm>
        </p:spPr>
        <p:txBody>
          <a:bodyPr/>
          <a:lstStyle/>
          <a:p>
            <a:r>
              <a:rPr lang="zh-CN" altLang="en-US" dirty="0" smtClean="0">
                <a:latin typeface="Copperplate Gothic Bold" panose="020E0705020206020404" pitchFamily="34" charset="0"/>
              </a:rPr>
              <a:t> </a:t>
            </a:r>
            <a:r>
              <a:rPr lang="en-US" altLang="zh-CN" sz="6000" b="1" dirty="0">
                <a:latin typeface="Copperplate Gothic Bold" panose="020E0705020206020404" pitchFamily="34" charset="0"/>
              </a:rPr>
              <a:t>THANK</a:t>
            </a:r>
            <a:r>
              <a:rPr lang="zh-CN" altLang="en-US" sz="6000" b="1" dirty="0">
                <a:latin typeface="Copperplate Gothic Bold" panose="020E0705020206020404" pitchFamily="34" charset="0"/>
              </a:rPr>
              <a:t> </a:t>
            </a:r>
            <a:r>
              <a:rPr lang="en-US" altLang="zh-CN" sz="6000" b="1" dirty="0" smtClean="0">
                <a:latin typeface="Copperplate Gothic Bold" panose="020E0705020206020404" pitchFamily="34" charset="0"/>
              </a:rPr>
              <a:t>YOU</a:t>
            </a:r>
            <a:endParaRPr lang="en-US" sz="6000" dirty="0">
              <a:latin typeface="Copperplate Gothic Bold" panose="020E0705020206020404" pitchFamily="34" charset="0"/>
            </a:endParaRPr>
          </a:p>
        </p:txBody>
      </p:sp>
    </p:spTree>
    <p:extLst>
      <p:ext uri="{BB962C8B-B14F-4D97-AF65-F5344CB8AC3E}">
        <p14:creationId xmlns:p14="http://schemas.microsoft.com/office/powerpoint/2010/main" val="330899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DD30E4-3B20-6640-A668-6A28D367B8A8}"/>
              </a:ext>
            </a:extLst>
          </p:cNvPr>
          <p:cNvSpPr>
            <a:spLocks noGrp="1"/>
          </p:cNvSpPr>
          <p:nvPr>
            <p:ph type="title"/>
          </p:nvPr>
        </p:nvSpPr>
        <p:spPr/>
        <p:txBody>
          <a:bodyPr>
            <a:normAutofit fontScale="90000"/>
          </a:bodyPr>
          <a:lstStyle/>
          <a:p>
            <a:r>
              <a:rPr lang="en-US" b="1" u="sng" dirty="0" smtClean="0">
                <a:latin typeface="Copperplate Gothic Bold" panose="020E0705020206020404" pitchFamily="34" charset="0"/>
              </a:rPr>
              <a:t>PROJECT</a:t>
            </a:r>
            <a:r>
              <a:rPr lang="en-US" dirty="0" smtClean="0"/>
              <a:t>: </a:t>
            </a:r>
            <a:r>
              <a:rPr lang="en-US" sz="4000" dirty="0" smtClean="0">
                <a:latin typeface="Copperplate Gothic Bold" panose="020E0705020206020404" pitchFamily="34" charset="0"/>
              </a:rPr>
              <a:t>DESIGN </a:t>
            </a:r>
            <a:r>
              <a:rPr lang="en-US" sz="4000" dirty="0">
                <a:latin typeface="Copperplate Gothic Bold" panose="020E0705020206020404" pitchFamily="34" charset="0"/>
              </a:rPr>
              <a:t>AND FABRICATION OF SKID PLATE</a:t>
            </a:r>
          </a:p>
        </p:txBody>
      </p:sp>
      <p:sp>
        <p:nvSpPr>
          <p:cNvPr id="3" name="Content Placeholder 2">
            <a:extLst>
              <a:ext uri="{FF2B5EF4-FFF2-40B4-BE49-F238E27FC236}">
                <a16:creationId xmlns:a16="http://schemas.microsoft.com/office/drawing/2014/main" xmlns="" id="{3153A992-888F-A449-AFA1-7D115FC4B67E}"/>
              </a:ext>
            </a:extLst>
          </p:cNvPr>
          <p:cNvSpPr>
            <a:spLocks noGrp="1"/>
          </p:cNvSpPr>
          <p:nvPr>
            <p:ph idx="1"/>
          </p:nvPr>
        </p:nvSpPr>
        <p:spPr/>
        <p:txBody>
          <a:bodyPr>
            <a:normAutofit fontScale="55000" lnSpcReduction="20000"/>
          </a:bodyPr>
          <a:lstStyle/>
          <a:p>
            <a:pPr marL="0" indent="0">
              <a:buNone/>
            </a:pPr>
            <a:endParaRPr lang="en-US" altLang="zh-CN" dirty="0" smtClean="0"/>
          </a:p>
          <a:p>
            <a:pPr marL="0" indent="0">
              <a:buNone/>
            </a:pPr>
            <a:endParaRPr lang="en-US" altLang="zh-CN" dirty="0"/>
          </a:p>
          <a:p>
            <a:r>
              <a:rPr lang="en-US" altLang="zh-CN" b="1" u="sng" dirty="0">
                <a:latin typeface="Castellar" panose="020A0402060406010301" pitchFamily="18" charset="0"/>
              </a:rPr>
              <a:t>PROJECT</a:t>
            </a:r>
            <a:r>
              <a:rPr lang="zh-CN" altLang="en-US" b="1" u="sng" dirty="0">
                <a:latin typeface="Castellar" panose="020A0402060406010301" pitchFamily="18" charset="0"/>
              </a:rPr>
              <a:t> </a:t>
            </a:r>
            <a:r>
              <a:rPr lang="en-US" altLang="zh-CN" b="1" u="sng" dirty="0">
                <a:latin typeface="Castellar" panose="020A0402060406010301" pitchFamily="18" charset="0"/>
              </a:rPr>
              <a:t>MEMEBERS</a:t>
            </a:r>
            <a:r>
              <a:rPr lang="zh-CN" altLang="en-US" b="1" u="sng" dirty="0">
                <a:latin typeface="Castellar" panose="020A0402060406010301" pitchFamily="18" charset="0"/>
              </a:rPr>
              <a:t> </a:t>
            </a:r>
            <a:r>
              <a:rPr lang="en-US" altLang="zh-CN" dirty="0"/>
              <a:t>: </a:t>
            </a:r>
            <a:endParaRPr lang="en-US" altLang="zh-CN" dirty="0" smtClean="0"/>
          </a:p>
          <a:p>
            <a:endParaRPr lang="en-US" altLang="zh-CN" dirty="0"/>
          </a:p>
          <a:p>
            <a:pPr marL="0" indent="0">
              <a:buNone/>
            </a:pPr>
            <a:r>
              <a:rPr lang="en-US" altLang="zh-CN" dirty="0" smtClean="0"/>
              <a:t>    1)N.MOHAMMED</a:t>
            </a:r>
            <a:r>
              <a:rPr lang="zh-CN" altLang="en-US" dirty="0" smtClean="0"/>
              <a:t> </a:t>
            </a:r>
            <a:r>
              <a:rPr lang="en-US" altLang="zh-CN" dirty="0"/>
              <a:t>BILAL</a:t>
            </a:r>
          </a:p>
          <a:p>
            <a:pPr marL="0" indent="0">
              <a:buNone/>
            </a:pPr>
            <a:r>
              <a:rPr lang="en-US" altLang="zh-CN" dirty="0" smtClean="0"/>
              <a:t>    2)JOGESHWARE</a:t>
            </a:r>
            <a:r>
              <a:rPr lang="zh-CN" altLang="en-US" dirty="0" smtClean="0"/>
              <a:t> </a:t>
            </a:r>
            <a:r>
              <a:rPr lang="en-US" altLang="zh-CN" dirty="0"/>
              <a:t>RAO</a:t>
            </a:r>
          </a:p>
          <a:p>
            <a:pPr marL="0" indent="0">
              <a:buNone/>
            </a:pPr>
            <a:r>
              <a:rPr lang="en-US" altLang="zh-CN" dirty="0" smtClean="0"/>
              <a:t>    3)F.KHAJA</a:t>
            </a:r>
            <a:r>
              <a:rPr lang="zh-CN" altLang="en-US" dirty="0" smtClean="0"/>
              <a:t> </a:t>
            </a:r>
            <a:r>
              <a:rPr lang="en-US" altLang="zh-CN" dirty="0"/>
              <a:t>EZZAZUDTHEEN</a:t>
            </a:r>
            <a:r>
              <a:rPr lang="zh-CN" altLang="en-US" dirty="0"/>
              <a:t> </a:t>
            </a:r>
            <a:r>
              <a:rPr lang="en-US" altLang="zh-CN" dirty="0"/>
              <a:t>AHAMED</a:t>
            </a:r>
          </a:p>
          <a:p>
            <a:pPr marL="0" indent="0">
              <a:buNone/>
            </a:pPr>
            <a:r>
              <a:rPr lang="en-US" altLang="zh-CN" dirty="0" smtClean="0"/>
              <a:t>    4)A.ARSHAD</a:t>
            </a:r>
            <a:r>
              <a:rPr lang="zh-CN" altLang="en-US" dirty="0" smtClean="0"/>
              <a:t> </a:t>
            </a:r>
            <a:r>
              <a:rPr lang="en-US" altLang="zh-CN" dirty="0"/>
              <a:t>HASAN</a:t>
            </a:r>
            <a:r>
              <a:rPr lang="zh-CN" altLang="en-US" dirty="0"/>
              <a:t> </a:t>
            </a:r>
            <a:endParaRPr lang="en-GB" altLang="zh-CN" dirty="0" smtClean="0"/>
          </a:p>
          <a:p>
            <a:endParaRPr lang="en-GB" dirty="0"/>
          </a:p>
          <a:p>
            <a:endParaRPr lang="en-GB" dirty="0" smtClean="0"/>
          </a:p>
          <a:p>
            <a:endParaRPr lang="en-GB" dirty="0"/>
          </a:p>
          <a:p>
            <a:endParaRPr lang="en-US" dirty="0"/>
          </a:p>
          <a:p>
            <a:pPr marL="0" indent="0">
              <a:buNone/>
            </a:pPr>
            <a:r>
              <a:rPr lang="en-US" altLang="zh-CN" dirty="0" smtClean="0"/>
              <a:t>                                                                          </a:t>
            </a:r>
            <a:r>
              <a:rPr lang="en-US" sz="2500" b="1" dirty="0" smtClean="0"/>
              <a:t>SIGNATURE                                                                                                        </a:t>
            </a:r>
            <a:r>
              <a:rPr lang="en-US" sz="2500" b="1" dirty="0" err="1" smtClean="0"/>
              <a:t>SIGNATURE</a:t>
            </a:r>
            <a:endParaRPr lang="en-IN" sz="2500" dirty="0"/>
          </a:p>
          <a:p>
            <a:pPr marL="0" indent="0">
              <a:buNone/>
            </a:pPr>
            <a:r>
              <a:rPr lang="en-US" sz="2500" dirty="0" smtClean="0"/>
              <a:t>                                                                                                 DR.S.RAMKUMAR</a:t>
            </a:r>
            <a:r>
              <a:rPr lang="en-US" sz="2500" b="1" dirty="0" smtClean="0"/>
              <a:t>                                                                                             </a:t>
            </a:r>
            <a:r>
              <a:rPr lang="en-US" sz="2500" dirty="0" err="1"/>
              <a:t>Mr.T.N</a:t>
            </a:r>
            <a:r>
              <a:rPr lang="en-US" sz="2500" dirty="0"/>
              <a:t> </a:t>
            </a:r>
            <a:r>
              <a:rPr lang="en-US" sz="2500" dirty="0" smtClean="0"/>
              <a:t>JAFFER ALI</a:t>
            </a:r>
            <a:endParaRPr lang="en-IN" sz="2500" dirty="0"/>
          </a:p>
          <a:p>
            <a:pPr marL="0" indent="0">
              <a:buNone/>
            </a:pPr>
            <a:r>
              <a:rPr lang="en-US" sz="2500" b="1" dirty="0" smtClean="0"/>
              <a:t>                                                                                                 HEAD OF THE DEPARTMENT                                                                          SUPERVISOR</a:t>
            </a:r>
            <a:endParaRPr lang="en-IN" sz="2500" dirty="0" smtClean="0"/>
          </a:p>
          <a:p>
            <a:pPr marL="0" indent="0">
              <a:buNone/>
            </a:pPr>
            <a:r>
              <a:rPr lang="en-US" sz="2500" dirty="0" smtClean="0"/>
              <a:t>                                                                                                 Professor </a:t>
            </a:r>
            <a:r>
              <a:rPr lang="en-US" sz="2500" dirty="0"/>
              <a:t>And Head Of The Department,                                                   </a:t>
            </a:r>
            <a:r>
              <a:rPr lang="en-US" sz="2500" dirty="0" smtClean="0"/>
              <a:t>  </a:t>
            </a:r>
            <a:r>
              <a:rPr lang="en-US" sz="2500" dirty="0"/>
              <a:t>Assistant Professor,</a:t>
            </a:r>
            <a:endParaRPr lang="en-IN" sz="2500" dirty="0"/>
          </a:p>
          <a:p>
            <a:pPr marL="0" indent="0">
              <a:buNone/>
            </a:pPr>
            <a:r>
              <a:rPr lang="en-US" dirty="0" smtClean="0"/>
              <a:t>                                                                                                                                                                 </a:t>
            </a:r>
            <a:endParaRPr lang="en-IN" dirty="0"/>
          </a:p>
          <a:p>
            <a:endParaRPr lang="en-US" altLang="zh-CN" dirty="0" smtClean="0"/>
          </a:p>
          <a:p>
            <a:pPr marL="0" indent="0">
              <a:buNone/>
            </a:pPr>
            <a:endParaRPr lang="en-US" altLang="zh-CN" dirty="0"/>
          </a:p>
        </p:txBody>
      </p:sp>
    </p:spTree>
    <p:extLst>
      <p:ext uri="{BB962C8B-B14F-4D97-AF65-F5344CB8AC3E}">
        <p14:creationId xmlns:p14="http://schemas.microsoft.com/office/powerpoint/2010/main" val="96662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304801"/>
            <a:ext cx="11049000" cy="6141168"/>
          </a:xfrm>
          <a:prstGeom prst="rect">
            <a:avLst/>
          </a:prstGeom>
        </p:spPr>
        <p:txBody>
          <a:bodyPr wrap="square">
            <a:spAutoFit/>
          </a:bodyPr>
          <a:lstStyle/>
          <a:p>
            <a:pPr>
              <a:lnSpc>
                <a:spcPct val="115000"/>
              </a:lnSpc>
              <a:spcAft>
                <a:spcPts val="800"/>
              </a:spcAft>
            </a:pPr>
            <a:r>
              <a:rPr lang="en-US" sz="2400" b="1" u="sng" dirty="0">
                <a:latin typeface="Calibri" panose="020F0502020204030204" pitchFamily="34" charset="0"/>
                <a:ea typeface="Times New Roman" panose="02020603050405020304" pitchFamily="18" charset="0"/>
                <a:cs typeface="Times New Roman" panose="02020603050405020304" pitchFamily="18" charset="0"/>
              </a:rPr>
              <a:t>INTRODUCTION:</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dirty="0">
                <a:latin typeface="Calibri" panose="020F0502020204030204" pitchFamily="34" charset="0"/>
                <a:ea typeface="Times New Roman" panose="02020603050405020304" pitchFamily="18" charset="0"/>
                <a:cs typeface="Times New Roman" panose="02020603050405020304" pitchFamily="18" charset="0"/>
              </a:rPr>
              <a:t> </a:t>
            </a:r>
            <a:r>
              <a:rPr lang="en-US" sz="2400" dirty="0" smtClean="0"/>
              <a:t>The idea behind skid plates is simple to understand. These plates work as a protective barrier between your vehicle's base framework and the road underneath. By absorbing the shock of any impact with the road, these skid plates keep your vehicle delicate components safe from being exposed to extensive damage Skid plates are thicker and are made from aluminum or steel. Aluminum skid plates are great when it comes to lightweight materials. They are not as strong as steel and tend to develop holes or rips. Steel skid plates are heavier but stronger than the aluminum. these skid plates act as a protective shield for its undercarriage. This is much like a vehicle which externally covers the engine and its </a:t>
            </a:r>
            <a:r>
              <a:rPr lang="en-US" sz="2400" dirty="0" err="1" smtClean="0"/>
              <a:t>closeby</a:t>
            </a:r>
            <a:r>
              <a:rPr lang="en-US" sz="2400" dirty="0" smtClean="0"/>
              <a:t> components. But even in this </a:t>
            </a:r>
            <a:r>
              <a:rPr lang="en-US" sz="2400" dirty="0" err="1" smtClean="0"/>
              <a:t>smiliary</a:t>
            </a:r>
            <a:r>
              <a:rPr lang="en-US" sz="2400" dirty="0" smtClean="0"/>
              <a:t>, there’s a stark difference between a the </a:t>
            </a:r>
            <a:r>
              <a:rPr lang="en-US" sz="2400" dirty="0" err="1" smtClean="0"/>
              <a:t>differen</a:t>
            </a:r>
            <a:r>
              <a:rPr lang="en-US" sz="2400" dirty="0" smtClean="0"/>
              <a:t> vehicles and its skid plates. A bike offers more cosmetic appeal than a functional use. On the other hand, skid plates serve a very crucial safety need for all types of bikes especially those with a lowered height or off-road usage.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62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0C7E9-87BF-A64A-BD3D-2A8500FC7990}"/>
              </a:ext>
            </a:extLst>
          </p:cNvPr>
          <p:cNvSpPr>
            <a:spLocks noGrp="1"/>
          </p:cNvSpPr>
          <p:nvPr>
            <p:ph type="title"/>
          </p:nvPr>
        </p:nvSpPr>
        <p:spPr>
          <a:xfrm>
            <a:off x="609600" y="237803"/>
            <a:ext cx="10972800" cy="1143000"/>
          </a:xfrm>
        </p:spPr>
        <p:txBody>
          <a:bodyPr>
            <a:normAutofit fontScale="90000"/>
          </a:bodyPr>
          <a:lstStyle/>
          <a:p>
            <a:r>
              <a:rPr lang="en-US" b="1" u="sng" dirty="0">
                <a:latin typeface="Calibri" panose="020F0502020204030204" pitchFamily="34" charset="0"/>
                <a:ea typeface="Times New Roman" panose="02020603050405020304" pitchFamily="18" charset="0"/>
                <a:cs typeface="Times New Roman" panose="02020603050405020304" pitchFamily="18" charset="0"/>
              </a:rPr>
              <a:t>COMPONENTS</a:t>
            </a:r>
            <a:r>
              <a:rPr lang="en-US" b="1" u="sng" dirty="0" smtClean="0">
                <a:latin typeface="Calibri" panose="020F0502020204030204" pitchFamily="34" charset="0"/>
                <a:ea typeface="Times New Roman" panose="02020603050405020304" pitchFamily="18" charset="0"/>
                <a:cs typeface="Times New Roman" panose="02020603050405020304" pitchFamily="18" charset="0"/>
              </a:rPr>
              <a:t>:</a:t>
            </a:r>
            <a:r>
              <a:rPr lang="en-US" altLang="zh-CN" b="1" u="sng" dirty="0" smtClean="0">
                <a:latin typeface="Calibri" panose="020F0502020204030204" pitchFamily="34" charset="0"/>
                <a:ea typeface="Times New Roman" panose="02020603050405020304" pitchFamily="18" charset="0"/>
                <a:cs typeface="Times New Roman" panose="02020603050405020304" pitchFamily="18" charset="0"/>
              </a:rPr>
              <a:t/>
            </a:r>
            <a:br>
              <a:rPr lang="en-US" altLang="zh-CN" b="1" u="sng" dirty="0" smtClean="0">
                <a:latin typeface="Calibri" panose="020F0502020204030204" pitchFamily="34" charset="0"/>
                <a:ea typeface="Times New Roman" panose="02020603050405020304" pitchFamily="18" charset="0"/>
                <a:cs typeface="Times New Roman" panose="02020603050405020304" pitchFamily="18" charset="0"/>
              </a:rPr>
            </a:br>
            <a:r>
              <a:rPr lang="en-US" altLang="zh-CN" u="sng" dirty="0" smtClean="0">
                <a:latin typeface="Calibri" panose="020F0502020204030204" pitchFamily="34" charset="0"/>
                <a:ea typeface="Times New Roman" panose="02020603050405020304" pitchFamily="18" charset="0"/>
                <a:cs typeface="Times New Roman" panose="02020603050405020304" pitchFamily="18" charset="0"/>
              </a:rPr>
              <a:t>STAINLESS </a:t>
            </a:r>
            <a:r>
              <a:rPr lang="en-US" altLang="zh-CN" u="sng" dirty="0">
                <a:latin typeface="Calibri" panose="020F0502020204030204" pitchFamily="34" charset="0"/>
                <a:ea typeface="Times New Roman" panose="02020603050405020304" pitchFamily="18" charset="0"/>
                <a:cs typeface="Times New Roman" panose="02020603050405020304" pitchFamily="18" charset="0"/>
              </a:rPr>
              <a:t>STEEL </a:t>
            </a:r>
            <a:r>
              <a:rPr lang="en-US" altLang="zh-CN" u="sng" dirty="0">
                <a:latin typeface="Times New Roman" panose="02020603050405020304" pitchFamily="18" charset="0"/>
                <a:ea typeface="Times New Roman" panose="02020603050405020304" pitchFamily="18" charset="0"/>
                <a:cs typeface="Times New Roman" panose="02020603050405020304" pitchFamily="18" charset="0"/>
              </a:rPr>
              <a:t>SHEET </a:t>
            </a:r>
            <a:r>
              <a:rPr lang="en-US" altLang="zh-CN" u="sng" dirty="0" smtClean="0">
                <a:latin typeface="Times New Roman" panose="02020603050405020304" pitchFamily="18" charset="0"/>
                <a:ea typeface="Times New Roman" panose="02020603050405020304" pitchFamily="18" charset="0"/>
                <a:cs typeface="Times New Roman" panose="02020603050405020304" pitchFamily="18" charset="0"/>
              </a:rPr>
              <a:t>METAL</a:t>
            </a:r>
            <a:endParaRPr lang="en-US" dirty="0"/>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l="14162" t="6689"/>
          <a:stretch/>
        </p:blipFill>
        <p:spPr bwMode="auto">
          <a:xfrm>
            <a:off x="609600" y="1981200"/>
            <a:ext cx="5384800" cy="339132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8" name="Rectangle 3"/>
          <p:cNvSpPr>
            <a:spLocks noChangeArrowheads="1"/>
          </p:cNvSpPr>
          <p:nvPr/>
        </p:nvSpPr>
        <p:spPr bwMode="auto">
          <a:xfrm>
            <a:off x="6250745" y="2501795"/>
            <a:ext cx="738905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sheet metal is used for </a:t>
            </a:r>
          </a:p>
          <a:p>
            <a:pPr marL="0" marR="0" lvl="0" indent="0" algn="l" defTabSz="914400" rtl="0" eaLnBrk="0" fontAlgn="base" latinLnBrk="0" hangingPunct="0">
              <a:lnSpc>
                <a:spcPct val="100000"/>
              </a:lnSpc>
              <a:spcBef>
                <a:spcPct val="0"/>
              </a:spcBef>
              <a:spcAft>
                <a:spcPct val="0"/>
              </a:spcAft>
              <a:buClrTx/>
              <a:buSzTx/>
              <a:tabLst/>
            </a:pPr>
            <a:r>
              <a:rPr lang="en-US" sz="2800" dirty="0">
                <a:latin typeface="Calibri" panose="020F0502020204030204" pitchFamily="34" charset="0"/>
                <a:ea typeface="Times New Roman" panose="02020603050405020304" pitchFamily="18" charset="0"/>
                <a:cs typeface="Times New Roman" panose="02020603050405020304" pitchFamily="18" charset="0"/>
              </a:rPr>
              <a:t> </a:t>
            </a:r>
            <a:r>
              <a:rPr kumimoji="0" lang="en-US" sz="28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fabrication work.</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80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Sheet metal length 127*76cm</a:t>
            </a:r>
          </a:p>
          <a:p>
            <a:pPr marR="0" lvl="0" algn="l" defTabSz="914400" rtl="0" eaLnBrk="0" fontAlgn="base" latinLnBrk="0" hangingPunct="0">
              <a:lnSpc>
                <a:spcPct val="100000"/>
              </a:lnSpc>
              <a:spcBef>
                <a:spcPct val="0"/>
              </a:spcBef>
              <a:spcAft>
                <a:spcPct val="0"/>
              </a:spcAft>
              <a:buClrTx/>
              <a:buSzTx/>
              <a:tabLst/>
            </a:pPr>
            <a:r>
              <a:rPr kumimoji="0" lang="en-US" altLang="zh-CN" sz="2800" i="0" u="none" strike="noStrike" cap="none" normalizeH="0" baseline="0" dirty="0" smtClean="0">
                <a:ln>
                  <a:noFill/>
                </a:ln>
                <a:solidFill>
                  <a:schemeClr val="tx1"/>
                </a:solidFill>
                <a:effectLst/>
                <a:latin typeface="+mj-lt"/>
                <a:ea typeface="Times New Roman" panose="02020603050405020304" pitchFamily="18" charset="0"/>
              </a:rPr>
              <a:t>Thickness 2mm</a:t>
            </a:r>
            <a:r>
              <a:rPr kumimoji="0" lang="en-US" altLang="zh-CN" sz="2800" i="0" u="none" strike="noStrike" cap="none" normalizeH="0" baseline="0" dirty="0" smtClean="0">
                <a:ln>
                  <a:noFill/>
                </a:ln>
                <a:solidFill>
                  <a:schemeClr val="tx1"/>
                </a:solidFill>
                <a:effectLst/>
                <a:latin typeface="+mj-lt"/>
              </a:rPr>
              <a:t> </a:t>
            </a:r>
          </a:p>
        </p:txBody>
      </p:sp>
    </p:spTree>
    <p:extLst>
      <p:ext uri="{BB962C8B-B14F-4D97-AF65-F5344CB8AC3E}">
        <p14:creationId xmlns:p14="http://schemas.microsoft.com/office/powerpoint/2010/main" val="28966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D8C8BA-18FE-2F47-AE86-4CCD34796363}"/>
              </a:ext>
            </a:extLst>
          </p:cNvPr>
          <p:cNvSpPr>
            <a:spLocks noGrp="1"/>
          </p:cNvSpPr>
          <p:nvPr>
            <p:ph type="title"/>
          </p:nvPr>
        </p:nvSpPr>
        <p:spPr/>
        <p:txBody>
          <a:bodyPr/>
          <a:lstStyle/>
          <a:p>
            <a:endParaRPr lang="en-US"/>
          </a:p>
        </p:txBody>
      </p:sp>
      <p:sp>
        <p:nvSpPr>
          <p:cNvPr id="4" name="Content Placeholder 3"/>
          <p:cNvSpPr>
            <a:spLocks noGrp="1"/>
          </p:cNvSpPr>
          <p:nvPr>
            <p:ph sz="half" idx="2"/>
          </p:nvPr>
        </p:nvSpPr>
        <p:spPr>
          <a:xfrm>
            <a:off x="6197600" y="1600201"/>
            <a:ext cx="5384800" cy="4525962"/>
          </a:xfrm>
        </p:spPr>
        <p:txBody>
          <a:bodyPr>
            <a:normAutofit fontScale="32500" lnSpcReduction="20000"/>
          </a:bodyPr>
          <a:lstStyle/>
          <a:p>
            <a:pPr>
              <a:buFont typeface="Wingdings" panose="05000000000000000000" pitchFamily="2" charset="2"/>
              <a:buChar char="v"/>
            </a:pPr>
            <a:r>
              <a:rPr lang="en-US" sz="9800" b="1" u="sng" dirty="0"/>
              <a:t>Process</a:t>
            </a:r>
            <a:r>
              <a:rPr lang="en-US" sz="9800" b="1" u="sng" dirty="0" smtClean="0"/>
              <a:t>:</a:t>
            </a:r>
            <a:r>
              <a:rPr lang="en-US" sz="8000" dirty="0"/>
              <a:t> </a:t>
            </a:r>
            <a:endParaRPr lang="en-IN" sz="8000" dirty="0"/>
          </a:p>
          <a:p>
            <a:pPr lvl="0"/>
            <a:r>
              <a:rPr lang="en-US" sz="8000" dirty="0"/>
              <a:t>First process to buy stainless sheet metal with length of </a:t>
            </a:r>
            <a:r>
              <a:rPr lang="en-US" sz="8000" dirty="0" smtClean="0"/>
              <a:t>127*76cm  </a:t>
            </a:r>
            <a:r>
              <a:rPr lang="en-US" sz="8000" dirty="0"/>
              <a:t>and thickness </a:t>
            </a:r>
            <a:r>
              <a:rPr lang="en-US" sz="8000" dirty="0" smtClean="0"/>
              <a:t>2mm.</a:t>
            </a:r>
            <a:r>
              <a:rPr lang="en-IN" sz="8000" dirty="0"/>
              <a:t> </a:t>
            </a:r>
            <a:r>
              <a:rPr lang="en-US" sz="8000" dirty="0" smtClean="0"/>
              <a:t>Then </a:t>
            </a:r>
            <a:r>
              <a:rPr lang="en-US" sz="8000" dirty="0"/>
              <a:t>cut the one part of the  sheet metal into the length with 61.5 cm length </a:t>
            </a:r>
            <a:r>
              <a:rPr lang="en-US" sz="8000" dirty="0" smtClean="0"/>
              <a:t>25cm </a:t>
            </a:r>
            <a:r>
              <a:rPr lang="en-US" sz="8000" dirty="0"/>
              <a:t>breadth with 2mm </a:t>
            </a:r>
            <a:r>
              <a:rPr lang="en-US" sz="8000" dirty="0" smtClean="0"/>
              <a:t>thickness.</a:t>
            </a:r>
            <a:r>
              <a:rPr lang="en-IN" sz="8000" dirty="0"/>
              <a:t> </a:t>
            </a:r>
            <a:endParaRPr lang="en-IN" sz="8000" dirty="0" smtClean="0"/>
          </a:p>
          <a:p>
            <a:pPr lvl="0"/>
            <a:r>
              <a:rPr lang="en-US" sz="8000" dirty="0" smtClean="0"/>
              <a:t>Then </a:t>
            </a:r>
            <a:r>
              <a:rPr lang="en-US" sz="8000" dirty="0"/>
              <a:t>bend the sheet metal according to the </a:t>
            </a:r>
            <a:r>
              <a:rPr lang="en-US" sz="8000" dirty="0" smtClean="0"/>
              <a:t>dimensions</a:t>
            </a:r>
            <a:r>
              <a:rPr lang="en-IN" sz="8000" dirty="0"/>
              <a:t> </a:t>
            </a:r>
            <a:r>
              <a:rPr lang="en-US" sz="8000" dirty="0" smtClean="0"/>
              <a:t>Skid plate will be completed by some minor </a:t>
            </a:r>
            <a:r>
              <a:rPr lang="en-US" sz="8000" dirty="0" err="1" smtClean="0"/>
              <a:t>process.Then</a:t>
            </a:r>
            <a:r>
              <a:rPr lang="en-US" sz="8000" dirty="0" smtClean="0"/>
              <a:t> </a:t>
            </a:r>
            <a:r>
              <a:rPr lang="en-US" sz="8000" dirty="0"/>
              <a:t>paint or coat the skid plate with fully furnished .</a:t>
            </a:r>
            <a:endParaRPr lang="en-IN" sz="8000" dirty="0"/>
          </a:p>
          <a:p>
            <a:endParaRPr lang="en-IN" dirty="0"/>
          </a:p>
        </p:txBody>
      </p:sp>
      <p:pic>
        <p:nvPicPr>
          <p:cNvPr id="6" name="Content Placeholder 5" descr="SS SHEET 316/316L Buy Ss Sheet Metal Fabrication for best price at INR 150  / Kilogram ( Approx )"/>
          <p:cNvPicPr>
            <a:picLocks noGrp="1"/>
          </p:cNvPicPr>
          <p:nvPr>
            <p:ph sz="half" idx="1"/>
          </p:nvPr>
        </p:nvPicPr>
        <p:blipFill>
          <a:blip r:embed="rId2"/>
          <a:srcRect/>
          <a:stretch>
            <a:fillRect/>
          </a:stretch>
        </p:blipFill>
        <p:spPr bwMode="auto">
          <a:xfrm>
            <a:off x="1039018" y="1600200"/>
            <a:ext cx="4525963" cy="4525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651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C552EF-D57C-4B4D-88A4-E6C9DC0D83BD}"/>
              </a:ext>
            </a:extLst>
          </p:cNvPr>
          <p:cNvSpPr>
            <a:spLocks noGrp="1"/>
          </p:cNvSpPr>
          <p:nvPr>
            <p:ph type="title"/>
          </p:nvPr>
        </p:nvSpPr>
        <p:spPr/>
        <p:txBody>
          <a:bodyPr/>
          <a:lstStyle/>
          <a:p>
            <a:r>
              <a:rPr lang="en-US" b="1" u="sng" dirty="0"/>
              <a:t>AUTOCAD 2D DIAGRAM </a:t>
            </a:r>
            <a:r>
              <a:rPr lang="en-US" altLang="zh-CN" b="1" dirty="0" smtClean="0"/>
              <a:t>-1</a:t>
            </a:r>
            <a:endParaRPr lang="en-US" b="1" dirty="0"/>
          </a:p>
        </p:txBody>
      </p:sp>
      <p:sp>
        <p:nvSpPr>
          <p:cNvPr id="8" name="Rectangle 4"/>
          <p:cNvSpPr>
            <a:spLocks noChangeArrowheads="1"/>
          </p:cNvSpPr>
          <p:nvPr/>
        </p:nvSpPr>
        <p:spPr bwMode="auto">
          <a:xfrm>
            <a:off x="4277655" y="-473391"/>
            <a:ext cx="9398818" cy="335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3172550267"/>
              </p:ext>
            </p:extLst>
          </p:nvPr>
        </p:nvGraphicFramePr>
        <p:xfrm>
          <a:off x="3352800" y="1246570"/>
          <a:ext cx="4953000" cy="5592096"/>
        </p:xfrm>
        <a:graphic>
          <a:graphicData uri="http://schemas.openxmlformats.org/presentationml/2006/ole">
            <mc:AlternateContent xmlns:mc="http://schemas.openxmlformats.org/markup-compatibility/2006">
              <mc:Choice xmlns:v="urn:schemas-microsoft-com:vml" Requires="v">
                <p:oleObj spid="_x0000_s2062" name="Acrobat Document" r:id="rId3" imgW="10695600" imgH="7558200" progId="AcroExch.Document.DC">
                  <p:embed/>
                </p:oleObj>
              </mc:Choice>
              <mc:Fallback>
                <p:oleObj name="Acrobat Document" r:id="rId3" imgW="10695600" imgH="7558200" progId="AcroExch.Document.DC">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9911" t="5267" r="17027" b="6865"/>
                      <a:stretch>
                        <a:fillRect/>
                      </a:stretch>
                    </p:blipFill>
                    <p:spPr bwMode="auto">
                      <a:xfrm>
                        <a:off x="3352800" y="1246570"/>
                        <a:ext cx="4953000" cy="5592096"/>
                      </a:xfrm>
                      <a:prstGeom prst="rect">
                        <a:avLst/>
                      </a:prstGeom>
                      <a:noFill/>
                    </p:spPr>
                  </p:pic>
                </p:oleObj>
              </mc:Fallback>
            </mc:AlternateContent>
          </a:graphicData>
        </a:graphic>
      </p:graphicFrame>
    </p:spTree>
    <p:extLst>
      <p:ext uri="{BB962C8B-B14F-4D97-AF65-F5344CB8AC3E}">
        <p14:creationId xmlns:p14="http://schemas.microsoft.com/office/powerpoint/2010/main" val="322580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69345-5E4F-1741-9CA7-18E45DB12BC7}"/>
              </a:ext>
            </a:extLst>
          </p:cNvPr>
          <p:cNvSpPr>
            <a:spLocks noGrp="1"/>
          </p:cNvSpPr>
          <p:nvPr>
            <p:ph type="title"/>
          </p:nvPr>
        </p:nvSpPr>
        <p:spPr/>
        <p:txBody>
          <a:bodyPr/>
          <a:lstStyle/>
          <a:p>
            <a:r>
              <a:rPr lang="en-US" b="1" u="sng" dirty="0"/>
              <a:t>AUTOCAD 2D DIAGRAM </a:t>
            </a:r>
            <a:r>
              <a:rPr lang="en-US" altLang="zh-CN" b="1" dirty="0" smtClean="0"/>
              <a:t>-</a:t>
            </a:r>
            <a:r>
              <a:rPr lang="en-US" altLang="zh-CN" b="1" dirty="0"/>
              <a:t>II</a:t>
            </a:r>
            <a:endParaRPr lang="en-US" b="1" dirty="0"/>
          </a:p>
        </p:txBody>
      </p:sp>
      <p:sp>
        <p:nvSpPr>
          <p:cNvPr id="7" name="Rectangle 2"/>
          <p:cNvSpPr>
            <a:spLocks noChangeArrowheads="1"/>
          </p:cNvSpPr>
          <p:nvPr/>
        </p:nvSpPr>
        <p:spPr bwMode="auto">
          <a:xfrm>
            <a:off x="3657600" y="960436"/>
            <a:ext cx="9721726" cy="27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1003574546"/>
              </p:ext>
            </p:extLst>
          </p:nvPr>
        </p:nvGraphicFramePr>
        <p:xfrm>
          <a:off x="3657600" y="1417638"/>
          <a:ext cx="4648200" cy="5445686"/>
        </p:xfrm>
        <a:graphic>
          <a:graphicData uri="http://schemas.openxmlformats.org/presentationml/2006/ole">
            <mc:AlternateContent xmlns:mc="http://schemas.openxmlformats.org/markup-compatibility/2006">
              <mc:Choice xmlns:v="urn:schemas-microsoft-com:vml" Requires="v">
                <p:oleObj spid="_x0000_s3084" name="Acrobat Document" r:id="rId3" imgW="10695600" imgH="7558200" progId="AcroExch.Document.DC">
                  <p:embed/>
                </p:oleObj>
              </mc:Choice>
              <mc:Fallback>
                <p:oleObj name="Acrobat Document" r:id="rId3" imgW="10695600" imgH="7558200" progId="AcroExch.Document.DC">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4655" t="15456" r="60516" b="18927"/>
                      <a:stretch>
                        <a:fillRect/>
                      </a:stretch>
                    </p:blipFill>
                    <p:spPr bwMode="auto">
                      <a:xfrm>
                        <a:off x="3657600" y="1417638"/>
                        <a:ext cx="4648200" cy="5445686"/>
                      </a:xfrm>
                      <a:prstGeom prst="rect">
                        <a:avLst/>
                      </a:prstGeom>
                      <a:noFill/>
                    </p:spPr>
                  </p:pic>
                </p:oleObj>
              </mc:Fallback>
            </mc:AlternateContent>
          </a:graphicData>
        </a:graphic>
      </p:graphicFrame>
    </p:spTree>
    <p:extLst>
      <p:ext uri="{BB962C8B-B14F-4D97-AF65-F5344CB8AC3E}">
        <p14:creationId xmlns:p14="http://schemas.microsoft.com/office/powerpoint/2010/main" val="286976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B51BF-CB68-D040-8B4E-9B69BE299BFC}"/>
              </a:ext>
            </a:extLst>
          </p:cNvPr>
          <p:cNvSpPr>
            <a:spLocks noGrp="1"/>
          </p:cNvSpPr>
          <p:nvPr>
            <p:ph type="title"/>
          </p:nvPr>
        </p:nvSpPr>
        <p:spPr/>
        <p:txBody>
          <a:bodyPr/>
          <a:lstStyle/>
          <a:p>
            <a:r>
              <a:rPr lang="en-US" b="1" u="sng" dirty="0"/>
              <a:t>AUTOCAD 2D DIAGRAM </a:t>
            </a:r>
            <a:r>
              <a:rPr lang="en-US" altLang="zh-CN" b="1" dirty="0" smtClean="0"/>
              <a:t>-</a:t>
            </a:r>
            <a:r>
              <a:rPr lang="zh-CN" altLang="en-US" b="1" dirty="0" smtClean="0"/>
              <a:t> </a:t>
            </a:r>
            <a:r>
              <a:rPr lang="en-US" altLang="zh-CN" b="1" dirty="0"/>
              <a:t>III</a:t>
            </a:r>
            <a:endParaRPr lang="en-US" b="1" dirty="0"/>
          </a:p>
        </p:txBody>
      </p:sp>
      <p:sp>
        <p:nvSpPr>
          <p:cNvPr id="6" name="Rectangle 2"/>
          <p:cNvSpPr>
            <a:spLocks noChangeArrowheads="1"/>
          </p:cNvSpPr>
          <p:nvPr/>
        </p:nvSpPr>
        <p:spPr bwMode="auto">
          <a:xfrm>
            <a:off x="2819401" y="1262583"/>
            <a:ext cx="12271686" cy="46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4189295456"/>
              </p:ext>
            </p:extLst>
          </p:nvPr>
        </p:nvGraphicFramePr>
        <p:xfrm>
          <a:off x="2819400" y="1676400"/>
          <a:ext cx="5883375" cy="5181600"/>
        </p:xfrm>
        <a:graphic>
          <a:graphicData uri="http://schemas.openxmlformats.org/presentationml/2006/ole">
            <mc:AlternateContent xmlns:mc="http://schemas.openxmlformats.org/markup-compatibility/2006">
              <mc:Choice xmlns:v="urn:schemas-microsoft-com:vml" Requires="v">
                <p:oleObj spid="_x0000_s4108" name="Acrobat Document" r:id="rId3" imgW="10695600" imgH="7558200" progId="AcroExch.Document.DC">
                  <p:embed/>
                </p:oleObj>
              </mc:Choice>
              <mc:Fallback>
                <p:oleObj name="Acrobat Document" r:id="rId3" imgW="10695600" imgH="7558200" progId="AcroExch.Document.DC">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50746" t="15504" r="2785" b="18927"/>
                      <a:stretch>
                        <a:fillRect/>
                      </a:stretch>
                    </p:blipFill>
                    <p:spPr bwMode="auto">
                      <a:xfrm>
                        <a:off x="2819400" y="1676400"/>
                        <a:ext cx="5883375" cy="5181600"/>
                      </a:xfrm>
                      <a:prstGeom prst="rect">
                        <a:avLst/>
                      </a:prstGeom>
                      <a:noFill/>
                    </p:spPr>
                  </p:pic>
                </p:oleObj>
              </mc:Fallback>
            </mc:AlternateContent>
          </a:graphicData>
        </a:graphic>
      </p:graphicFrame>
    </p:spTree>
    <p:extLst>
      <p:ext uri="{BB962C8B-B14F-4D97-AF65-F5344CB8AC3E}">
        <p14:creationId xmlns:p14="http://schemas.microsoft.com/office/powerpoint/2010/main" val="270814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AE171-8FAE-3649-9164-2EF4A99DA225}"/>
              </a:ext>
            </a:extLst>
          </p:cNvPr>
          <p:cNvSpPr>
            <a:spLocks noGrp="1"/>
          </p:cNvSpPr>
          <p:nvPr>
            <p:ph type="title"/>
          </p:nvPr>
        </p:nvSpPr>
        <p:spPr/>
        <p:txBody>
          <a:bodyPr/>
          <a:lstStyle/>
          <a:p>
            <a:r>
              <a:rPr lang="en-US" b="1" u="sng" dirty="0"/>
              <a:t>FIGURE NO </a:t>
            </a:r>
            <a:r>
              <a:rPr lang="en-US" altLang="zh-CN" b="1" u="sng" dirty="0" smtClean="0"/>
              <a:t>-</a:t>
            </a:r>
            <a:r>
              <a:rPr lang="en-US" altLang="zh-CN" b="1" u="sng" dirty="0"/>
              <a:t>I</a:t>
            </a:r>
            <a:endParaRPr lang="en-US" b="1" u="sng" dirty="0"/>
          </a:p>
        </p:txBody>
      </p:sp>
      <p:pic>
        <p:nvPicPr>
          <p:cNvPr id="4" name="Picture 5">
            <a:extLst>
              <a:ext uri="{FF2B5EF4-FFF2-40B4-BE49-F238E27FC236}">
                <a16:creationId xmlns:a16="http://schemas.microsoft.com/office/drawing/2014/main" xmlns="" id="{5434D737-EDDB-354B-BF9F-84A3C0120E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7219" y="2232422"/>
            <a:ext cx="5000625" cy="3393281"/>
          </a:xfrm>
        </p:spPr>
      </p:pic>
      <p:pic>
        <p:nvPicPr>
          <p:cNvPr id="5" name="Picture 5">
            <a:extLst>
              <a:ext uri="{FF2B5EF4-FFF2-40B4-BE49-F238E27FC236}">
                <a16:creationId xmlns:a16="http://schemas.microsoft.com/office/drawing/2014/main" xmlns="" id="{A9102E57-C96B-C04B-8AB2-09DF6318F3CD}"/>
              </a:ext>
            </a:extLst>
          </p:cNvPr>
          <p:cNvPicPr>
            <a:picLocks noGrp="1" noChangeAspect="1"/>
          </p:cNvPicPr>
          <p:nvPr>
            <p:ph sz="half" idx="2"/>
          </p:nvPr>
        </p:nvPicPr>
        <p:blipFill>
          <a:blip r:embed="rId3"/>
          <a:stretch>
            <a:fillRect/>
          </a:stretch>
        </p:blipFill>
        <p:spPr>
          <a:xfrm>
            <a:off x="6389687" y="1824831"/>
            <a:ext cx="5000625" cy="4076700"/>
          </a:xfrm>
        </p:spPr>
      </p:pic>
    </p:spTree>
    <p:extLst>
      <p:ext uri="{BB962C8B-B14F-4D97-AF65-F5344CB8AC3E}">
        <p14:creationId xmlns:p14="http://schemas.microsoft.com/office/powerpoint/2010/main" val="141621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184</Words>
  <Application>Microsoft Office PowerPoint</Application>
  <PresentationFormat>Widescreen</PresentationFormat>
  <Paragraphs>75</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宋体</vt:lpstr>
      <vt:lpstr>Arial</vt:lpstr>
      <vt:lpstr>Calibri</vt:lpstr>
      <vt:lpstr>Castellar</vt:lpstr>
      <vt:lpstr>Copperplate Gothic Bold</vt:lpstr>
      <vt:lpstr>Symbol</vt:lpstr>
      <vt:lpstr>Times New Roman</vt:lpstr>
      <vt:lpstr>Wingdings</vt:lpstr>
      <vt:lpstr>Office Theme</vt:lpstr>
      <vt:lpstr>Acrobat Document</vt:lpstr>
      <vt:lpstr>              AALIM MUHAMMED SALEGH COLLEGE OF ENGINEERING DEPARTMENT OF MECHANICAL ENGINEERING   </vt:lpstr>
      <vt:lpstr>PROJECT: DESIGN AND FABRICATION OF SKID PLATE</vt:lpstr>
      <vt:lpstr>PowerPoint Presentation</vt:lpstr>
      <vt:lpstr>COMPONENTS: STAINLESS STEEL SHEET METAL</vt:lpstr>
      <vt:lpstr>PowerPoint Presentation</vt:lpstr>
      <vt:lpstr>AUTOCAD 2D DIAGRAM -1</vt:lpstr>
      <vt:lpstr>AUTOCAD 2D DIAGRAM -II</vt:lpstr>
      <vt:lpstr>AUTOCAD 2D DIAGRAM - III</vt:lpstr>
      <vt:lpstr>FIGURE NO -I</vt:lpstr>
      <vt:lpstr>FIGURE NO - II</vt:lpstr>
      <vt:lpstr>FIGURE NO -III</vt:lpstr>
      <vt:lpstr>FIGURE NO -IV</vt:lpstr>
      <vt:lpstr>PowerPoint Presentation</vt:lpstr>
      <vt:lpstr>ADVANTAGES AND DISADVANTAGES:</vt:lpstr>
      <vt:lpstr>Conclusion: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ADMIN</cp:lastModifiedBy>
  <cp:revision>21</cp:revision>
  <dcterms:created xsi:type="dcterms:W3CDTF">2022-06-16T16:26:20Z</dcterms:created>
  <dcterms:modified xsi:type="dcterms:W3CDTF">2022-06-23T07:16:04Z</dcterms:modified>
</cp:coreProperties>
</file>