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1"/>
  </p:notesMasterIdLst>
  <p:handoutMasterIdLst>
    <p:handoutMasterId r:id="rId102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87" r:id="rId23"/>
    <p:sldId id="388" r:id="rId24"/>
    <p:sldId id="389" r:id="rId25"/>
    <p:sldId id="348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90" r:id="rId35"/>
    <p:sldId id="330" r:id="rId36"/>
    <p:sldId id="331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351" r:id="rId51"/>
    <p:sldId id="386" r:id="rId52"/>
    <p:sldId id="433" r:id="rId53"/>
    <p:sldId id="434" r:id="rId54"/>
    <p:sldId id="435" r:id="rId55"/>
    <p:sldId id="436" r:id="rId56"/>
    <p:sldId id="437" r:id="rId57"/>
    <p:sldId id="438" r:id="rId58"/>
    <p:sldId id="418" r:id="rId59"/>
    <p:sldId id="419" r:id="rId60"/>
    <p:sldId id="420" r:id="rId61"/>
    <p:sldId id="423" r:id="rId62"/>
    <p:sldId id="421" r:id="rId63"/>
    <p:sldId id="427" r:id="rId64"/>
    <p:sldId id="428" r:id="rId65"/>
    <p:sldId id="429" r:id="rId66"/>
    <p:sldId id="430" r:id="rId67"/>
    <p:sldId id="422" r:id="rId68"/>
    <p:sldId id="426" r:id="rId69"/>
    <p:sldId id="431" r:id="rId70"/>
    <p:sldId id="432" r:id="rId71"/>
    <p:sldId id="403" r:id="rId72"/>
    <p:sldId id="391" r:id="rId73"/>
    <p:sldId id="362" r:id="rId74"/>
    <p:sldId id="363" r:id="rId75"/>
    <p:sldId id="364" r:id="rId76"/>
    <p:sldId id="365" r:id="rId77"/>
    <p:sldId id="366" r:id="rId78"/>
    <p:sldId id="401" r:id="rId79"/>
    <p:sldId id="402" r:id="rId80"/>
    <p:sldId id="367" r:id="rId81"/>
    <p:sldId id="368" r:id="rId82"/>
    <p:sldId id="369" r:id="rId83"/>
    <p:sldId id="383" r:id="rId84"/>
    <p:sldId id="370" r:id="rId85"/>
    <p:sldId id="372" r:id="rId86"/>
    <p:sldId id="373" r:id="rId87"/>
    <p:sldId id="374" r:id="rId88"/>
    <p:sldId id="375" r:id="rId89"/>
    <p:sldId id="376" r:id="rId90"/>
    <p:sldId id="377" r:id="rId91"/>
    <p:sldId id="378" r:id="rId92"/>
    <p:sldId id="379" r:id="rId93"/>
    <p:sldId id="380" r:id="rId94"/>
    <p:sldId id="381" r:id="rId95"/>
    <p:sldId id="382" r:id="rId96"/>
    <p:sldId id="371" r:id="rId97"/>
    <p:sldId id="384" r:id="rId98"/>
    <p:sldId id="385" r:id="rId99"/>
    <p:sldId id="306" r:id="rId10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6" d="100"/>
          <a:sy n="76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99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636912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83718"/>
            <a:ext cx="2971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002060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„Mreža svih mreža“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Internet, usluge i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Arhitektura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93721"/>
            <a:ext cx="5593680" cy="355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</a:t>
            </a:r>
            <a:r>
              <a:rPr lang="sr-Latn-RS" altLang="en-US" dirty="0" smtClean="0"/>
              <a:t>slučaju prikazanom na slici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br>
              <a:rPr lang="sr-Latn-RS" altLang="en-US" dirty="0" smtClean="0"/>
            </a:b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br>
              <a:rPr lang="sr-Latn-RS" altLang="en-US" dirty="0"/>
            </a:b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(2)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 smtClean="0"/>
              <a:t>Elementi mrežnog hardvera koji se koriste: </a:t>
            </a: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Hab</a:t>
            </a:r>
            <a:r>
              <a:rPr lang="vi-VN" altLang="en-US" dirty="0" smtClean="0"/>
              <a:t> </a:t>
            </a:r>
            <a:r>
              <a:rPr lang="vi-VN" altLang="en-US" dirty="0"/>
              <a:t>(hub) - dobijene poruke prosleđuje svim priključenim ure</a:t>
            </a:r>
            <a:r>
              <a:rPr lang="vi-VN" altLang="en-US" dirty="0" smtClean="0"/>
              <a:t>đajima 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Ne može kontrolisati propuštanje paketa koje šalje povezanim uređajima</a:t>
            </a:r>
          </a:p>
          <a:p>
            <a:pPr lvl="2" eaLnBrk="1" hangingPunct="1"/>
            <a:r>
              <a:rPr lang="sr-Latn-RS" altLang="en-US" dirty="0" smtClean="0"/>
              <a:t>Ne može odrediti najbolji put za slanje paketa </a:t>
            </a:r>
          </a:p>
          <a:p>
            <a:pPr lvl="2" eaLnBrk="1" hangingPunct="1"/>
            <a:r>
              <a:rPr lang="sr-Latn-RS" altLang="en-US" dirty="0" smtClean="0"/>
              <a:t>Nisu efikasni</a:t>
            </a:r>
          </a:p>
          <a:p>
            <a:pPr lvl="2" eaLnBrk="1" hangingPunct="1"/>
            <a:r>
              <a:rPr lang="sr-Latn-RS" altLang="en-US" dirty="0" smtClean="0"/>
              <a:t>Koriste se u malim mrežama, sa niskim nivoom komunikacije</a:t>
            </a:r>
          </a:p>
          <a:p>
            <a:pPr lvl="2" eaLnBrk="1" hangingPunct="1"/>
            <a:r>
              <a:rPr lang="sr-Latn-RS" altLang="en-US" dirty="0"/>
              <a:t>Radi na nivou sloja veze podataka – </a:t>
            </a:r>
            <a:r>
              <a:rPr lang="sr-Latn-RS" altLang="en-US" dirty="0" smtClean="0"/>
              <a:t>nisko, najbliže </a:t>
            </a:r>
            <a:r>
              <a:rPr lang="sr-Latn-RS" altLang="en-US" dirty="0"/>
              <a:t>fizičkom </a:t>
            </a:r>
            <a:r>
              <a:rPr lang="sr-Latn-RS" altLang="en-US" dirty="0" smtClean="0"/>
              <a:t>sloju</a:t>
            </a:r>
            <a:endParaRPr lang="vi-VN" altLang="en-US" dirty="0"/>
          </a:p>
          <a:p>
            <a:pPr lvl="1" eaLnBrk="1" hangingPunct="1"/>
            <a:r>
              <a:rPr lang="vi-VN" altLang="en-US" dirty="0">
                <a:solidFill>
                  <a:schemeClr val="accent1">
                    <a:lumMod val="25000"/>
                  </a:schemeClr>
                </a:solidFill>
              </a:rPr>
              <a:t>Most</a:t>
            </a:r>
            <a:r>
              <a:rPr lang="vi-VN" altLang="en-US" dirty="0"/>
              <a:t> (bridge) - povezuje </a:t>
            </a:r>
            <a:r>
              <a:rPr lang="sr-Latn-RS" altLang="en-US" dirty="0" smtClean="0"/>
              <a:t>lokalnu mrežu sa drugom lokalnim mrežom koja koristi isti protokol</a:t>
            </a:r>
          </a:p>
          <a:p>
            <a:pPr lvl="2" eaLnBrk="1" hangingPunct="1"/>
            <a:r>
              <a:rPr lang="sr-Latn-RS" altLang="en-US" dirty="0" smtClean="0"/>
              <a:t>Ima jedinstveni ulazni i jedinstveni izlazni port</a:t>
            </a:r>
          </a:p>
          <a:p>
            <a:pPr lvl="2" eaLnBrk="1" hangingPunct="1"/>
            <a:r>
              <a:rPr lang="sr-Latn-RS" altLang="en-US" dirty="0" smtClean="0"/>
              <a:t>Kontroliše propuštanje paketa na mreži na osnovu MAC adrese odredišta – ne šalje sve pakete bez kontrole</a:t>
            </a:r>
          </a:p>
          <a:p>
            <a:pPr lvl="2" eaLnBrk="1" hangingPunct="1"/>
            <a:r>
              <a:rPr lang="sr-Latn-RS" altLang="en-US" dirty="0" smtClean="0"/>
              <a:t>P</a:t>
            </a:r>
            <a:r>
              <a:rPr lang="vi-VN" altLang="en-US" dirty="0" smtClean="0"/>
              <a:t>akete </a:t>
            </a:r>
            <a:r>
              <a:rPr lang="vi-VN" altLang="en-US" dirty="0"/>
              <a:t>prosleđuje samo </a:t>
            </a:r>
            <a:r>
              <a:rPr lang="vi-VN" altLang="en-US" dirty="0" smtClean="0"/>
              <a:t>mreži </a:t>
            </a:r>
            <a:r>
              <a:rPr lang="vi-VN" altLang="en-US" dirty="0"/>
              <a:t>u kojoj se nalazi primalac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sr-Latn-RS" altLang="en-US" dirty="0" smtClean="0"/>
              <a:t>Radi na nivou sloja veze podataka</a:t>
            </a:r>
            <a:endParaRPr lang="vi-VN" altLang="en-US" dirty="0"/>
          </a:p>
          <a:p>
            <a:pPr lvl="1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39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(3)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568951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  <a:endParaRPr lang="sr-Latn-RS" alt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Svič</a:t>
            </a:r>
            <a:r>
              <a:rPr lang="vi-VN" altLang="en-US" dirty="0" smtClean="0"/>
              <a:t> </a:t>
            </a:r>
            <a:r>
              <a:rPr lang="vi-VN" altLang="en-US" dirty="0"/>
              <a:t>(switch) - povezuje </a:t>
            </a:r>
            <a:r>
              <a:rPr lang="sr-Latn-RS" altLang="en-US" dirty="0" smtClean="0"/>
              <a:t>dve ili </a:t>
            </a:r>
            <a:r>
              <a:rPr lang="vi-VN" altLang="en-US" dirty="0" smtClean="0"/>
              <a:t>više nezavisn</a:t>
            </a:r>
            <a:r>
              <a:rPr lang="sr-Latn-RS" altLang="en-US" dirty="0" smtClean="0"/>
              <a:t>ih</a:t>
            </a:r>
            <a:r>
              <a:rPr lang="vi-VN" altLang="en-US" dirty="0" smtClean="0"/>
              <a:t> mrež</a:t>
            </a:r>
            <a:r>
              <a:rPr lang="sr-Latn-RS" altLang="en-US" dirty="0" smtClean="0"/>
              <a:t>a</a:t>
            </a:r>
          </a:p>
          <a:p>
            <a:pPr lvl="2" eaLnBrk="1" hangingPunct="1"/>
            <a:r>
              <a:rPr lang="sr-Latn-RS" altLang="en-US" dirty="0" smtClean="0"/>
              <a:t>Podržava veći broj ulaznih </a:t>
            </a:r>
            <a:r>
              <a:rPr lang="sr-Latn-RS" altLang="en-US" dirty="0"/>
              <a:t>i </a:t>
            </a:r>
            <a:r>
              <a:rPr lang="sr-Latn-RS" altLang="en-US" dirty="0" smtClean="0"/>
              <a:t>izlaznih </a:t>
            </a:r>
            <a:r>
              <a:rPr lang="sr-Latn-RS" altLang="en-US" dirty="0" err="1" smtClean="0"/>
              <a:t>portova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/>
              <a:t>Vrši kontrolu greške pre </a:t>
            </a:r>
            <a:r>
              <a:rPr lang="sr-Latn-RS" altLang="en-US" dirty="0" err="1" smtClean="0"/>
              <a:t>prosleđivanja</a:t>
            </a:r>
            <a:r>
              <a:rPr lang="sr-Latn-RS" altLang="en-US" dirty="0" smtClean="0"/>
              <a:t> paketa</a:t>
            </a:r>
          </a:p>
          <a:p>
            <a:pPr lvl="2" eaLnBrk="1" hangingPunct="1"/>
            <a:r>
              <a:rPr lang="sr-Latn-RS" dirty="0" smtClean="0"/>
              <a:t>U zavisnosti od tipa, realizuju prosleđivanje na nivou veze podataka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MAC </a:t>
            </a:r>
            <a:r>
              <a:rPr lang="sr-Latn-RS" dirty="0" smtClean="0"/>
              <a:t>adresama</a:t>
            </a:r>
            <a:r>
              <a:rPr lang="en-US" dirty="0" smtClean="0"/>
              <a:t>) </a:t>
            </a:r>
            <a:r>
              <a:rPr lang="sr-Latn-RS" dirty="0" smtClean="0"/>
              <a:t>i na nivou mreže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 smtClean="0"/>
              <a:t>adres</a:t>
            </a:r>
            <a:r>
              <a:rPr lang="sr-Latn-RS" dirty="0" smtClean="0"/>
              <a:t>ama</a:t>
            </a:r>
            <a:r>
              <a:rPr lang="en-US" dirty="0" smtClean="0"/>
              <a:t>)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</a:t>
            </a:r>
            <a:r>
              <a:rPr lang="vi-VN" altLang="en-US" dirty="0"/>
              <a:t>akete prosleđuje samo mreži u kojoj se nalazi primalac</a:t>
            </a:r>
            <a:r>
              <a:rPr lang="sr-Latn-RS" altLang="en-US" dirty="0"/>
              <a:t> </a:t>
            </a:r>
          </a:p>
          <a:p>
            <a:pPr lvl="2" eaLnBrk="1" hangingPunct="1"/>
            <a:r>
              <a:rPr lang="sr-Latn-RS" altLang="en-US" dirty="0" smtClean="0"/>
              <a:t>Kod velikih mreža se svičevi  koriste umesto </a:t>
            </a:r>
            <a:r>
              <a:rPr lang="sr-Latn-RS" altLang="en-US" dirty="0" err="1" smtClean="0"/>
              <a:t>habova</a:t>
            </a:r>
            <a:r>
              <a:rPr lang="sr-Latn-RS" altLang="en-US" dirty="0" smtClean="0"/>
              <a:t> za </a:t>
            </a:r>
            <a:br>
              <a:rPr lang="sr-Latn-RS" altLang="en-US" dirty="0" smtClean="0"/>
            </a:br>
            <a:r>
              <a:rPr lang="sr-Latn-RS" altLang="en-US" dirty="0" smtClean="0"/>
              <a:t>povezivanje računara u </a:t>
            </a:r>
            <a:r>
              <a:rPr lang="sr-Latn-RS" altLang="en-US" dirty="0" err="1" smtClean="0"/>
              <a:t>podmrežama</a:t>
            </a:r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37913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ub-switch-bridge-and-router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8" y="3573017"/>
            <a:ext cx="483903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(4)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Ruter</a:t>
            </a:r>
            <a:r>
              <a:rPr lang="vi-VN" altLang="en-US" dirty="0" smtClean="0"/>
              <a:t> </a:t>
            </a:r>
            <a:r>
              <a:rPr lang="vi-VN" altLang="en-US" dirty="0"/>
              <a:t>(router) - kompleksniji uređaj namenjen povezivanju raznorodnih mreža i povezivanju mreža sa </a:t>
            </a:r>
            <a:r>
              <a:rPr lang="vi-VN" altLang="en-US" dirty="0" smtClean="0"/>
              <a:t>Internetom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Obično ima javnu </a:t>
            </a:r>
            <a:r>
              <a:rPr lang="en-US" altLang="en-US" dirty="0" smtClean="0"/>
              <a:t>IP </a:t>
            </a:r>
            <a:r>
              <a:rPr lang="en-US" altLang="en-US" dirty="0" err="1" smtClean="0"/>
              <a:t>adres</a:t>
            </a:r>
            <a:r>
              <a:rPr lang="sr-Latn-RS" altLang="en-US" dirty="0" smtClean="0"/>
              <a:t>u koju deli cela mreža</a:t>
            </a:r>
          </a:p>
          <a:p>
            <a:pPr lvl="2" eaLnBrk="1" hangingPunct="1"/>
            <a:r>
              <a:rPr lang="sr-Latn-RS" altLang="en-US" dirty="0" smtClean="0"/>
              <a:t>Koristi IP adrese za prosleđivanje paketa, što dopušta mrežnu komunikaciju po različitim protokolima</a:t>
            </a:r>
          </a:p>
          <a:p>
            <a:pPr lvl="2" eaLnBrk="1" hangingPunct="1"/>
            <a:r>
              <a:rPr lang="sr-Latn-RS" altLang="en-US" dirty="0" smtClean="0"/>
              <a:t>Prosleđuje pakete na osnovu softvera, dok svič radi hardverski</a:t>
            </a:r>
          </a:p>
          <a:p>
            <a:pPr lvl="2" eaLnBrk="1" hangingPunct="1"/>
            <a:r>
              <a:rPr lang="sr-Latn-RS" altLang="en-US" dirty="0" smtClean="0"/>
              <a:t>Podržava različite WAN tehnologije</a:t>
            </a:r>
          </a:p>
          <a:p>
            <a:pPr lvl="2" eaLnBrk="1" hangingPunct="1"/>
            <a:r>
              <a:rPr lang="sr-Latn-RS" altLang="en-US" dirty="0" smtClean="0"/>
              <a:t>Radi na sloju mreže – višem nivou</a:t>
            </a:r>
            <a:endParaRPr lang="vi-VN" altLang="en-US" dirty="0"/>
          </a:p>
          <a:p>
            <a:pPr lvl="1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Tehnologije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pristupa Internetu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Internetu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002060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002060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(3)</a:t>
            </a:r>
            <a:endParaRPr lang="en-US" altLang="en-US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r="2749" b="2945"/>
          <a:stretch/>
        </p:blipFill>
        <p:spPr bwMode="auto">
          <a:xfrm>
            <a:off x="5364088" y="3554416"/>
            <a:ext cx="3411494" cy="32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</a:t>
            </a:r>
            <a:r>
              <a:rPr lang="sr-Latn-RS" altLang="en-US" dirty="0" err="1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Opis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/>
              <a:t>Filtriranje frekvencija van standardnih frekvencija ljudskog govora na kraju telefonskih linija ograničava mogućnost prenosa podataka</a:t>
            </a:r>
          </a:p>
          <a:p>
            <a:pPr lvl="2" eaLnBrk="1" hangingPunct="1"/>
            <a:r>
              <a:rPr lang="sr-Latn-RS" altLang="en-US" dirty="0"/>
              <a:t>Kako bi se </a:t>
            </a:r>
            <a:r>
              <a:rPr lang="sr-Latn-RS" altLang="en-US" dirty="0" err="1"/>
              <a:t>se</a:t>
            </a:r>
            <a:r>
              <a:rPr lang="sr-Latn-RS" altLang="en-US" dirty="0"/>
              <a:t> povećao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opseg, filtri se modifikuju i odsecanje frekvencija se ne vrši, čime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 veze postaje zavisan samo od dužine kabla (jer na dugačkim paricama dolazi do slabljenja </a:t>
            </a:r>
            <a:r>
              <a:rPr lang="sr-Latn-RS" altLang="en-US" dirty="0" err="1"/>
              <a:t>visokofrekvencijskih</a:t>
            </a:r>
            <a:r>
              <a:rPr lang="sr-Latn-RS" altLang="en-US" dirty="0"/>
              <a:t> signala) </a:t>
            </a:r>
          </a:p>
          <a:p>
            <a:pPr lvl="2" eaLnBrk="1" hangingPunct="1"/>
            <a:r>
              <a:rPr lang="sr-Latn-RS" altLang="en-US" dirty="0"/>
              <a:t>Ograničenje DSL tehnologije je nemogućnost instalacije na mestima koje su fizički previše udaljeni od telefonske centrale (DSL pristojne brzine se obično može ugraditi na rastojanjima do 4km) </a:t>
            </a:r>
          </a:p>
          <a:p>
            <a:pPr lvl="2" eaLnBrk="1" hangingPunct="1"/>
            <a:r>
              <a:rPr lang="sr-Latn-RS" altLang="en-US" dirty="0" smtClean="0"/>
              <a:t>Između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002060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(7)</a:t>
            </a:r>
            <a:endParaRPr lang="en-US" altLang="en-US" b="1" dirty="0" smtClean="0"/>
          </a:p>
        </p:txBody>
      </p:sp>
      <p:pic>
        <p:nvPicPr>
          <p:cNvPr id="5" name="Picture 2" descr="Ð¡ÑÐ¾Ð´Ð½Ð° ÑÐ»Ð¸Ðº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4408" b="4853"/>
          <a:stretch/>
        </p:blipFill>
        <p:spPr bwMode="auto">
          <a:xfrm>
            <a:off x="4183008" y="2348880"/>
            <a:ext cx="4960991" cy="43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4320479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002060"/>
                </a:solidFill>
              </a:rPr>
              <a:t>HFC</a:t>
            </a:r>
            <a:r>
              <a:rPr lang="sr-Latn-RS" altLang="en-US" dirty="0" smtClean="0"/>
              <a:t>*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/>
              <a:t>Ruter u centrali ISP se povezuje optičkim kablovima sa čvorovima, koji su dalje povezani sa korisnicima korišćenjem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(obično već postojećih kablova kablovske televizije) </a:t>
            </a:r>
          </a:p>
          <a:p>
            <a:pPr marL="1257300" lvl="2" indent="-457200" eaLnBrk="1" hangingPunct="1"/>
            <a:r>
              <a:rPr lang="sr-Latn-RS" altLang="en-US" dirty="0"/>
              <a:t>Signal iz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se zatim razdeljuje na radio i TV signal i na digitalne podatke </a:t>
            </a:r>
          </a:p>
          <a:p>
            <a:pPr marL="1257300" lvl="2" indent="-457200" eaLnBrk="1" hangingPunct="1"/>
            <a:r>
              <a:rPr lang="sr-Latn-RS" altLang="en-US" dirty="0"/>
              <a:t>Veza sa računarom se ostvaruje preko tzv. kablovskog modema </a:t>
            </a:r>
          </a:p>
          <a:p>
            <a:pPr marL="1257300" lvl="2" indent="-457200" eaLnBrk="1" hangingPunct="1"/>
            <a:r>
              <a:rPr lang="sr-Latn-RS" altLang="en-US" dirty="0"/>
              <a:t>Na jedan čvor se obično povezuje oko 500 korisnika</a:t>
            </a:r>
          </a:p>
          <a:p>
            <a:pPr marL="1257300" lvl="2" indent="-457200" eaLnBrk="1" hangingPunct="1"/>
            <a:r>
              <a:rPr lang="sr-Latn-RS" altLang="en-US" dirty="0"/>
              <a:t>Signal u kablovima se obično prostire radio talasima frekvencije između 5MHz i 1GHz </a:t>
            </a:r>
          </a:p>
          <a:p>
            <a:pPr marL="1257300" lvl="2" indent="-457200" eaLnBrk="1" hangingPunct="1"/>
            <a:r>
              <a:rPr lang="sr-Latn-RS" altLang="en-US" dirty="0"/>
              <a:t>Obično se početni pojas širine nekoliko desetina MHz koristi za odlazni saobraćaj, a ostatak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pojasa se koristi za dolazni saobraćaj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Svi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istovremeno dostavljeni svim kablovskim modemima koji su priključeni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Zbog ovoga, brzina prenosa može da varira u zavisnosti od aktivnosti korisnika priključenih na lokalni 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 b="3025"/>
          <a:stretch/>
        </p:blipFill>
        <p:spPr bwMode="auto">
          <a:xfrm>
            <a:off x="5775378" y="4077073"/>
            <a:ext cx="3333126" cy="267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mobilne telefonije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11)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Internet servisi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Elektronska po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3680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2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Internet</a:t>
            </a:r>
            <a:r>
              <a:rPr lang="en-US" altLang="en-US" dirty="0"/>
              <a:t> 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strukturni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opisi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funkcionalni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opisi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Protokoli koji se koriste u okviru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su SMTP, POP3 i IMAP</a:t>
            </a:r>
            <a:r>
              <a:rPr lang="sr-Latn-RS" altLang="en-US" dirty="0" smtClean="0"/>
              <a:t>. Oni </a:t>
            </a:r>
            <a:r>
              <a:rPr lang="sr-Latn-RS" altLang="en-US" dirty="0"/>
              <a:t>koriste TCP i to (podrazumevano) </a:t>
            </a:r>
            <a:r>
              <a:rPr lang="sr-Latn-RS" altLang="en-US" dirty="0" smtClean="0"/>
              <a:t> na portovima </a:t>
            </a:r>
            <a:r>
              <a:rPr lang="sr-Latn-RS" altLang="en-US" dirty="0"/>
              <a:t>25, 110 i </a:t>
            </a:r>
            <a:r>
              <a:rPr lang="sr-Latn-RS" altLang="en-US" dirty="0" smtClean="0"/>
              <a:t>143 respektivno</a:t>
            </a:r>
            <a:endParaRPr lang="sr-Latn-R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3315508" y="3861048"/>
            <a:ext cx="5865004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404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002060"/>
                </a:solidFill>
              </a:rPr>
              <a:t>ra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Telnet </a:t>
            </a:r>
            <a:r>
              <a:rPr lang="sr-Latn-RS" altLang="en-US" dirty="0" smtClean="0"/>
              <a:t>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526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</a:t>
            </a:r>
            <a:r>
              <a:rPr lang="en-US" altLang="en-US" sz="3200" dirty="0" smtClean="0">
                <a:solidFill>
                  <a:schemeClr val="hlink"/>
                </a:solidFill>
              </a:rPr>
              <a:t>7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</a:t>
            </a:r>
            <a:r>
              <a:rPr lang="sr-Latn-RS" altLang="en-US" dirty="0" smtClean="0"/>
              <a:t>protokol, kao i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</a:t>
            </a:r>
            <a:r>
              <a:rPr lang="sr-Latn-RS" altLang="en-US" dirty="0" smtClean="0"/>
              <a:t>datoteka.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</a:t>
            </a:r>
            <a:r>
              <a:rPr lang="sr-Latn-RS" altLang="en-US" sz="3200" dirty="0">
                <a:solidFill>
                  <a:schemeClr val="hlink"/>
                </a:solidFill>
              </a:rPr>
              <a:t>8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</a:t>
            </a:r>
            <a:r>
              <a:rPr lang="sr-Latn-RS" altLang="en-US" sz="3200" dirty="0">
                <a:solidFill>
                  <a:schemeClr val="hlink"/>
                </a:solidFill>
              </a:rPr>
              <a:t>9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Ćaskanje</a:t>
            </a:r>
            <a:r>
              <a:rPr lang="sr-Latn-RS" altLang="en-US" dirty="0" smtClean="0"/>
              <a:t> 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Skype, ICQ, . . 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Klijentske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za </a:t>
            </a:r>
            <a:r>
              <a:rPr lang="sr-Latn-RS" altLang="en-US" dirty="0"/>
              <a:t>slanje instant poruka </a:t>
            </a:r>
            <a:r>
              <a:rPr lang="sr-Latn-RS" altLang="en-US" dirty="0" smtClean="0"/>
              <a:t>su specijalizovane </a:t>
            </a:r>
            <a:r>
              <a:rPr lang="sr-Latn-RS" altLang="en-US" dirty="0"/>
              <a:t>aplikacije koje odgovaraju navedenim servisima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0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Veb</a:t>
            </a:r>
            <a:r>
              <a:rPr lang="sr-Latn-RS" altLang="en-US" dirty="0"/>
              <a:t>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Dostava </a:t>
            </a:r>
            <a:r>
              <a:rPr lang="sr-Latn-RS" altLang="en-US" dirty="0" smtClean="0"/>
              <a:t>veb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je zasnovana na HTTP </a:t>
            </a:r>
            <a:r>
              <a:rPr lang="sr-Latn-RS" altLang="en-US" dirty="0" smtClean="0"/>
              <a:t>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(11)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4107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(12)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Socijalne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</a:t>
            </a:r>
          </a:p>
          <a:p>
            <a:pPr marL="1257300" lvl="2" indent="-457200" eaLnBrk="1" hangingPunct="1"/>
            <a:r>
              <a:rPr lang="sr-Latn-RS" altLang="en-US" dirty="0"/>
              <a:t>Iako 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socijalne </a:t>
            </a:r>
            <a:r>
              <a:rPr lang="sr-Latn-RS" altLang="en-US" dirty="0" smtClean="0"/>
              <a:t>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</a:t>
            </a:r>
            <a:r>
              <a:rPr lang="sr-Latn-RS" altLang="en-US" dirty="0" err="1" smtClean="0"/>
              <a:t>Tweeter</a:t>
            </a:r>
            <a:r>
              <a:rPr lang="sr-Latn-RS" altLang="en-US" dirty="0" smtClean="0"/>
              <a:t> </a:t>
            </a:r>
            <a:r>
              <a:rPr lang="sr-Latn-RS" altLang="en-US" dirty="0"/>
              <a:t>i </a:t>
            </a:r>
            <a:r>
              <a:rPr lang="sr-Latn-RS" altLang="en-US" dirty="0" smtClean="0"/>
              <a:t>MySpace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</a:t>
            </a:r>
            <a:r>
              <a:rPr lang="sr-Latn-RS" altLang="en-US" dirty="0" err="1" smtClean="0"/>
              <a:t>LinkedIn</a:t>
            </a:r>
            <a:r>
              <a:rPr lang="sr-Latn-RS" altLang="en-US" dirty="0" smtClean="0"/>
              <a:t>, </a:t>
            </a:r>
            <a:r>
              <a:rPr lang="sr-Latn-RS" dirty="0" err="1" smtClean="0"/>
              <a:t>Foursquare</a:t>
            </a:r>
            <a:endParaRPr lang="sr-Latn-RS" dirty="0" smtClean="0"/>
          </a:p>
          <a:p>
            <a:pPr marL="1257300" lvl="2" indent="-457200" eaLnBrk="1" hangingPunct="1"/>
            <a:r>
              <a:rPr lang="sr-Latn-RS" dirty="0" smtClean="0"/>
              <a:t>Izuzetno dinamična dešavanja – primer </a:t>
            </a:r>
            <a:r>
              <a:rPr lang="sr-Latn-RS" dirty="0" err="1" smtClean="0"/>
              <a:t>Instagram</a:t>
            </a:r>
            <a:endParaRPr lang="sr-Latn-RS" dirty="0"/>
          </a:p>
          <a:p>
            <a:pPr marL="800100" lvl="2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Mrežni i Internet </a:t>
            </a:r>
            <a:r>
              <a:rPr lang="sr-Latn-RS" altLang="en-US" sz="5400" dirty="0">
                <a:solidFill>
                  <a:schemeClr val="hlink"/>
                </a:solidFill>
              </a:rPr>
              <a:t>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Shematski prikaz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fizičkom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pl-PL" altLang="en-US" dirty="0"/>
              <a:t>Na </a:t>
            </a:r>
            <a:r>
              <a:rPr lang="pl-PL" altLang="en-US" dirty="0" err="1" smtClean="0"/>
              <a:t>najni</a:t>
            </a:r>
            <a:r>
              <a:rPr lang="pl-PL" altLang="en-US" dirty="0" err="1"/>
              <a:t>ž</a:t>
            </a:r>
            <a:r>
              <a:rPr lang="pl-PL" altLang="en-US" dirty="0" err="1" smtClean="0"/>
              <a:t>em</a:t>
            </a:r>
            <a:r>
              <a:rPr lang="pl-PL" altLang="en-US" dirty="0" smtClean="0"/>
              <a:t> </a:t>
            </a:r>
            <a:r>
              <a:rPr lang="pl-PL" altLang="en-US" dirty="0" err="1"/>
              <a:t>nivou</a:t>
            </a:r>
            <a:r>
              <a:rPr lang="pl-PL" altLang="en-US" dirty="0"/>
              <a:t> </a:t>
            </a:r>
            <a:r>
              <a:rPr lang="pl-PL" altLang="en-US" dirty="0" err="1"/>
              <a:t>komunikacije</a:t>
            </a:r>
            <a:r>
              <a:rPr lang="pl-PL" altLang="en-US" dirty="0"/>
              <a:t> </a:t>
            </a:r>
            <a:r>
              <a:rPr lang="pl-PL" altLang="en-US" dirty="0" err="1" smtClean="0"/>
              <a:t>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proučava</a:t>
            </a:r>
            <a:r>
              <a:rPr lang="pl-PL" altLang="en-US" dirty="0" smtClean="0"/>
              <a:t> </a:t>
            </a:r>
            <a:r>
              <a:rPr lang="pl-PL" altLang="en-US" dirty="0" err="1"/>
              <a:t>mehanizam</a:t>
            </a:r>
            <a:r>
              <a:rPr lang="pl-PL" altLang="en-US" dirty="0"/>
              <a:t> </a:t>
            </a:r>
            <a:r>
              <a:rPr lang="pl-PL" altLang="en-US" dirty="0" err="1" smtClean="0"/>
              <a:t>slanja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pojedinačnih</a:t>
            </a:r>
            <a:r>
              <a:rPr lang="pl-PL" altLang="en-US" dirty="0" smtClean="0"/>
              <a:t> </a:t>
            </a:r>
            <a:r>
              <a:rPr lang="pl-PL" altLang="en-US" dirty="0" err="1"/>
              <a:t>bitova</a:t>
            </a:r>
            <a:r>
              <a:rPr lang="pl-PL" altLang="en-US" dirty="0"/>
              <a:t> od </a:t>
            </a:r>
            <a:r>
              <a:rPr lang="pl-PL" altLang="en-US" dirty="0" err="1"/>
              <a:t>jednog</a:t>
            </a:r>
            <a:r>
              <a:rPr lang="pl-PL" altLang="en-US" dirty="0"/>
              <a:t> do </a:t>
            </a:r>
            <a:r>
              <a:rPr lang="pl-PL" altLang="en-US" dirty="0" err="1"/>
              <a:t>drugog</a:t>
            </a:r>
            <a:r>
              <a:rPr lang="pl-PL" altLang="en-US" dirty="0"/>
              <a:t> </a:t>
            </a:r>
            <a:r>
              <a:rPr lang="pl-PL" altLang="en-US" dirty="0" err="1" smtClean="0"/>
              <a:t>uređaja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kroz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komunikacioni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medijum</a:t>
            </a:r>
            <a:endParaRPr lang="pl-PL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Potreba za velikom efikasnošću</a:t>
            </a:r>
          </a:p>
          <a:p>
            <a:pPr marL="857250" lvl="1" indent="-457200" eaLnBrk="1" hangingPunct="1"/>
            <a:r>
              <a:rPr lang="sr-Latn-RS" altLang="en-US" dirty="0"/>
              <a:t>Zavisi od tipa </a:t>
            </a:r>
            <a:r>
              <a:rPr lang="sr-Latn-RS" altLang="en-US" dirty="0" smtClean="0"/>
              <a:t>komunikacionog medijuma - žičana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bežična veza, koja vrsta </a:t>
            </a:r>
            <a:r>
              <a:rPr lang="sr-Latn-RS" altLang="en-US" dirty="0"/>
              <a:t>kablova je u pitanju </a:t>
            </a:r>
            <a:r>
              <a:rPr lang="sr-Latn-RS" altLang="en-US" dirty="0" smtClean="0"/>
              <a:t>i </a:t>
            </a:r>
            <a:r>
              <a:rPr lang="sr-Latn-RS" altLang="en-US" dirty="0"/>
              <a:t>sl.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Sloj veze podataka od uređaja koji rade na mrežnom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dobija zadatak da se paket (ako se na mrežnom sloju koristi IP protokol, tada se paket 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IP </a:t>
            </a:r>
            <a:r>
              <a:rPr lang="sr-Latn-RS" altLang="en-US" dirty="0" err="1" smtClean="0">
                <a:solidFill>
                  <a:schemeClr val="accent1">
                    <a:lumMod val="50000"/>
                  </a:schemeClr>
                </a:solidFill>
              </a:rPr>
              <a:t>datagram</a:t>
            </a:r>
            <a:r>
              <a:rPr lang="sr-Latn-RS" altLang="en-US" dirty="0" smtClean="0"/>
              <a:t>) </a:t>
            </a:r>
            <a:r>
              <a:rPr lang="sr-Latn-RS" altLang="en-US" dirty="0"/>
              <a:t>prenese:</a:t>
            </a:r>
          </a:p>
          <a:p>
            <a:pPr marL="1257300" lvl="2" indent="-457200" eaLnBrk="1" hangingPunct="1"/>
            <a:r>
              <a:rPr lang="sr-Latn-RS" altLang="en-US" dirty="0"/>
              <a:t>sa jednog rutera na drugi</a:t>
            </a:r>
          </a:p>
          <a:p>
            <a:pPr marL="1257300" lvl="2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jednog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na drugi u okviru lokalne </a:t>
            </a:r>
            <a:r>
              <a:rPr lang="sr-Latn-RS" altLang="en-US" dirty="0" smtClean="0"/>
              <a:t>mreže</a:t>
            </a:r>
          </a:p>
          <a:p>
            <a:pPr marL="857250" lvl="1" indent="-457200" eaLnBrk="1" hangingPunct="1"/>
            <a:r>
              <a:rPr lang="sr-Latn-RS" altLang="en-US" dirty="0" smtClean="0"/>
              <a:t>Taj zadatak se realizuje tako što se </a:t>
            </a:r>
            <a:r>
              <a:rPr lang="pt-BR" altLang="en-US" dirty="0"/>
              <a:t>IP </a:t>
            </a:r>
            <a:r>
              <a:rPr lang="pt-BR" altLang="en-US" dirty="0" err="1"/>
              <a:t>datagram</a:t>
            </a:r>
            <a:r>
              <a:rPr lang="pt-BR" altLang="en-US" dirty="0"/>
              <a:t> se </a:t>
            </a:r>
            <a:r>
              <a:rPr lang="pt-BR" altLang="en-US" dirty="0" err="1"/>
              <a:t>obmotava</a:t>
            </a:r>
            <a:r>
              <a:rPr lang="pt-BR" altLang="en-US" dirty="0"/>
              <a:t> </a:t>
            </a:r>
            <a:r>
              <a:rPr lang="pt-BR" altLang="en-US" dirty="0" err="1"/>
              <a:t>dodatnim</a:t>
            </a:r>
            <a:r>
              <a:rPr lang="pt-BR" altLang="en-US" dirty="0"/>
              <a:t> </a:t>
            </a:r>
            <a:r>
              <a:rPr lang="pt-BR" altLang="en-US" dirty="0" err="1"/>
              <a:t>podacima</a:t>
            </a:r>
            <a:r>
              <a:rPr lang="pt-BR" altLang="en-US" dirty="0"/>
              <a:t> i </a:t>
            </a:r>
            <a:r>
              <a:rPr lang="pt-BR" altLang="en-US" dirty="0" err="1" smtClean="0"/>
              <a:t>kreira</a:t>
            </a:r>
            <a:r>
              <a:rPr lang="sr-Latn-RS" altLang="en-US" dirty="0" smtClean="0"/>
              <a:t>ju</a:t>
            </a:r>
            <a:r>
              <a:rPr lang="pt-BR" altLang="en-US" dirty="0" smtClean="0"/>
              <a:t> </a:t>
            </a:r>
            <a:r>
              <a:rPr lang="pt-BR" altLang="en-US" dirty="0"/>
              <a:t>se </a:t>
            </a:r>
            <a:r>
              <a:rPr lang="pt-BR" altLang="en-US" dirty="0" err="1" smtClean="0">
                <a:solidFill>
                  <a:schemeClr val="accent1">
                    <a:lumMod val="50000"/>
                  </a:schemeClr>
                </a:solidFill>
              </a:rPr>
              <a:t>okvir</a:t>
            </a:r>
            <a:r>
              <a:rPr lang="sr-Latn-RS" altLang="en-US" dirty="0" smtClean="0"/>
              <a:t>i </a:t>
            </a:r>
            <a:r>
              <a:rPr lang="pt-BR" altLang="en-US" dirty="0" smtClean="0"/>
              <a:t>(frame</a:t>
            </a:r>
            <a:r>
              <a:rPr lang="pt-BR" altLang="en-US" dirty="0"/>
              <a:t>)</a:t>
            </a:r>
            <a:r>
              <a:rPr lang="sr-Latn-RS" altLang="en-US" dirty="0" smtClean="0"/>
              <a:t> </a:t>
            </a:r>
            <a:endParaRPr lang="sr-Latn-RS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 r="1416"/>
          <a:stretch/>
        </p:blipFill>
        <p:spPr bwMode="auto">
          <a:xfrm>
            <a:off x="899592" y="3990075"/>
            <a:ext cx="7200799" cy="28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6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Potrebno je </a:t>
            </a:r>
            <a:r>
              <a:rPr lang="sr-Latn-RS" altLang="en-US" dirty="0" smtClean="0"/>
              <a:t>spre</a:t>
            </a:r>
            <a:r>
              <a:rPr lang="sr-Latn-RS" altLang="en-US" dirty="0"/>
              <a:t>č</a:t>
            </a:r>
            <a:r>
              <a:rPr lang="sr-Latn-RS" altLang="en-US" dirty="0" smtClean="0"/>
              <a:t>iti </a:t>
            </a:r>
            <a:r>
              <a:rPr lang="sr-Latn-RS" altLang="en-US" dirty="0"/>
              <a:t>izmenu podataka prilikom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prenosa (</a:t>
            </a:r>
            <a:r>
              <a:rPr lang="sr-Latn-RS" altLang="en-US" dirty="0"/>
              <a:t>preskakanje bitova, izmena bitova, ponavljanje, ...)</a:t>
            </a:r>
          </a:p>
          <a:p>
            <a:pPr marL="857250" lvl="1" indent="-457200" eaLnBrk="1" hangingPunct="1"/>
            <a:r>
              <a:rPr lang="sr-Latn-RS" altLang="en-US" dirty="0"/>
              <a:t>Na kraj okvira dodaje se sekvenca za proveru okvira:</a:t>
            </a:r>
          </a:p>
          <a:p>
            <a:pPr marL="1257300" lvl="2" indent="-457200" eaLnBrk="1" hangingPunct="1"/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 </a:t>
            </a:r>
            <a:r>
              <a:rPr lang="sr-Latn-RS" altLang="en-US" dirty="0"/>
              <a:t>primaocu da proveri da li je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do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neke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se mogu ispraviti</a:t>
            </a:r>
          </a:p>
          <a:p>
            <a:pPr marL="857250" lvl="1" indent="-457200" eaLnBrk="1" hangingPunct="1"/>
            <a:r>
              <a:rPr lang="sr-Latn-RS" altLang="en-US" dirty="0" smtClean="0"/>
              <a:t>Moguće </a:t>
            </a:r>
            <a:r>
              <a:rPr lang="sr-Latn-RS" altLang="en-US" dirty="0"/>
              <a:t>je detektovati i ispraviti </a:t>
            </a:r>
            <a:r>
              <a:rPr lang="sr-Latn-RS" altLang="en-US" dirty="0" smtClean="0"/>
              <a:t>slo</a:t>
            </a:r>
            <a:r>
              <a:rPr lang="sr-Latn-RS" altLang="en-US" dirty="0"/>
              <a:t>ž</a:t>
            </a:r>
            <a:r>
              <a:rPr lang="sr-Latn-RS" altLang="en-US" dirty="0" smtClean="0"/>
              <a:t>enije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korišćenjem sekvenci od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bitova, kodiranih kodovima za otkrivanje i ispravljanje </a:t>
            </a:r>
            <a:r>
              <a:rPr lang="sr-Latn-RS" altLang="en-US" dirty="0" smtClean="0"/>
              <a:t>grešaka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obično su povezani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na </a:t>
            </a:r>
            <a:r>
              <a:rPr lang="sr-Latn-RS" altLang="en-US" dirty="0" smtClean="0"/>
              <a:t>tačku (</a:t>
            </a:r>
            <a:r>
              <a:rPr lang="sr-Latn-RS" altLang="en-US" dirty="0" err="1"/>
              <a:t>point</a:t>
            </a:r>
            <a:r>
              <a:rPr lang="sr-Latn-RS" altLang="en-US" dirty="0"/>
              <a:t>-to-</a:t>
            </a:r>
            <a:r>
              <a:rPr lang="sr-Latn-RS" altLang="en-US" dirty="0" err="1"/>
              <a:t>point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</a:t>
            </a:r>
            <a:r>
              <a:rPr lang="sr-Latn-RS" altLang="en-US" dirty="0"/>
              <a:t>Interneta koji spajaju velike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povezani </a:t>
            </a:r>
            <a:r>
              <a:rPr lang="sr-Latn-RS" altLang="en-US" dirty="0" smtClean="0"/>
              <a:t>su brzim </a:t>
            </a:r>
            <a:r>
              <a:rPr lang="sr-Latn-RS" altLang="en-US" dirty="0"/>
              <a:t>vezama (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kim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Ku</a:t>
            </a:r>
            <a:r>
              <a:rPr lang="sr-Latn-RS" altLang="en-US" dirty="0"/>
              <a:t>ć</a:t>
            </a:r>
            <a:r>
              <a:rPr lang="sr-Latn-RS" altLang="en-US" dirty="0" smtClean="0"/>
              <a:t>ni </a:t>
            </a:r>
            <a:r>
              <a:rPr lang="sr-Latn-RS" altLang="en-US" dirty="0"/>
              <a:t>ruter je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direktnom vezom (preko modema, a </a:t>
            </a:r>
            <a:r>
              <a:rPr lang="sr-Latn-RS" altLang="en-US" dirty="0" smtClean="0"/>
              <a:t>zatim telefonskog </a:t>
            </a:r>
            <a:r>
              <a:rPr lang="sr-Latn-RS" altLang="en-US" dirty="0"/>
              <a:t>ili </a:t>
            </a:r>
            <a:r>
              <a:rPr lang="sr-Latn-RS" altLang="en-US" dirty="0" err="1"/>
              <a:t>koaksijalnog</a:t>
            </a:r>
            <a:r>
              <a:rPr lang="sr-Latn-RS" altLang="en-US" dirty="0"/>
              <a:t> kabla) povezan sa </a:t>
            </a:r>
            <a:r>
              <a:rPr lang="sr-Latn-RS" altLang="en-US" dirty="0" err="1"/>
              <a:t>ruterom</a:t>
            </a:r>
            <a:r>
              <a:rPr lang="sr-Latn-RS" altLang="en-US" dirty="0"/>
              <a:t> </a:t>
            </a:r>
            <a:r>
              <a:rPr lang="sr-Latn-RS" altLang="en-US" dirty="0" smtClean="0"/>
              <a:t>dobavljača 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56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(3)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komunikacija se zasniva na tehnologijama:</a:t>
            </a:r>
          </a:p>
          <a:p>
            <a:pPr marL="1257300" lvl="2" indent="-457200" eaLnBrk="1" hangingPunct="1"/>
            <a:r>
              <a:rPr lang="sr-Latn-RS" altLang="en-US" dirty="0"/>
              <a:t>Ethernet </a:t>
            </a:r>
            <a:r>
              <a:rPr lang="sr-Latn-RS" altLang="en-US" dirty="0" smtClean="0"/>
              <a:t>(žičano </a:t>
            </a:r>
            <a:r>
              <a:rPr lang="sr-Latn-RS" altLang="en-US" dirty="0"/>
              <a:t>povezivanje)</a:t>
            </a:r>
          </a:p>
          <a:p>
            <a:pPr marL="1257300" lvl="2" indent="-457200" eaLnBrk="1" hangingPunct="1"/>
            <a:r>
              <a:rPr lang="sr-Latn-RS" altLang="en-US" dirty="0" err="1"/>
              <a:t>Wi</a:t>
            </a:r>
            <a:r>
              <a:rPr lang="sr-Latn-RS" altLang="en-US" dirty="0"/>
              <a:t>-</a:t>
            </a:r>
            <a:r>
              <a:rPr lang="sr-Latn-RS" altLang="en-US" dirty="0" err="1"/>
              <a:t>Fi</a:t>
            </a:r>
            <a:r>
              <a:rPr lang="sr-Latn-RS" altLang="en-US" dirty="0"/>
              <a:t> (</a:t>
            </a:r>
            <a:r>
              <a:rPr lang="sr-Latn-RS" altLang="en-US" dirty="0" smtClean="0"/>
              <a:t>bežično </a:t>
            </a:r>
            <a:r>
              <a:rPr lang="sr-Latn-RS" altLang="en-US" dirty="0"/>
              <a:t>povezivanje)</a:t>
            </a:r>
          </a:p>
          <a:p>
            <a:pPr marL="857250" lvl="1" indent="-457200" eaLnBrk="1" hangingPunct="1"/>
            <a:r>
              <a:rPr lang="sr-Latn-RS" altLang="en-US" dirty="0"/>
              <a:t>Brzina prenosa podataka u ovakvim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ve</a:t>
            </a:r>
            <a:r>
              <a:rPr lang="sr-Latn-RS" altLang="en-US" dirty="0"/>
              <a:t>ć</a:t>
            </a:r>
            <a:r>
              <a:rPr lang="sr-Latn-RS" altLang="en-US" dirty="0" smtClean="0"/>
              <a:t>a </a:t>
            </a:r>
            <a:r>
              <a:rPr lang="sr-Latn-RS" altLang="en-US" dirty="0"/>
              <a:t>od </a:t>
            </a:r>
            <a:r>
              <a:rPr lang="sr-Latn-RS" altLang="en-US" dirty="0" smtClean="0"/>
              <a:t>1Gbps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sloju veze podataka koriste </a:t>
            </a:r>
            <a:r>
              <a:rPr lang="sr-Latn-RS" altLang="en-US" dirty="0"/>
              <a:t>se MAC adrese</a:t>
            </a:r>
          </a:p>
          <a:p>
            <a:pPr marL="1257300" lvl="2" indent="-457200" eaLnBrk="1" hangingPunct="1"/>
            <a:r>
              <a:rPr lang="sr-Latn-RS" altLang="en-US" dirty="0"/>
              <a:t>Predstavljaju se </a:t>
            </a:r>
            <a:r>
              <a:rPr lang="sr-Latn-RS" altLang="en-US" dirty="0" smtClean="0"/>
              <a:t>pomoću </a:t>
            </a:r>
            <a:r>
              <a:rPr lang="sr-Latn-RS" altLang="en-US" dirty="0"/>
              <a:t>48 bita</a:t>
            </a:r>
          </a:p>
          <a:p>
            <a:pPr marL="1257300" lvl="2" indent="-457200" eaLnBrk="1" hangingPunct="1"/>
            <a:r>
              <a:rPr lang="sr-Latn-RS" altLang="en-US" dirty="0"/>
              <a:t>Zapisuju se u obliku 6 dvocifrenih </a:t>
            </a:r>
            <a:r>
              <a:rPr lang="sr-Latn-RS" altLang="en-US" dirty="0" err="1"/>
              <a:t>heksadekadnih</a:t>
            </a:r>
            <a:r>
              <a:rPr lang="sr-Latn-RS" altLang="en-US" dirty="0"/>
              <a:t> brojeva (primer</a:t>
            </a:r>
            <a:r>
              <a:rPr lang="sr-Latn-RS" altLang="en-US" dirty="0" smtClean="0"/>
              <a:t>: 2c:d4:44:a8:be:3b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okvira dodaju se MAC adresa primaoca 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Ako se u okviru nalaze IP </a:t>
            </a:r>
            <a:r>
              <a:rPr lang="sr-Latn-RS" altLang="en-US" dirty="0" err="1"/>
              <a:t>datagrami</a:t>
            </a:r>
            <a:r>
              <a:rPr lang="sr-Latn-RS" altLang="en-US" dirty="0"/>
              <a:t>, tada </a:t>
            </a:r>
            <a:r>
              <a:rPr lang="sr-Latn-RS" altLang="en-US" dirty="0" smtClean="0"/>
              <a:t>okvir sadrži </a:t>
            </a:r>
            <a:r>
              <a:rPr lang="sr-Latn-RS" altLang="en-US" dirty="0"/>
              <a:t>i IP </a:t>
            </a:r>
            <a:r>
              <a:rPr lang="sr-Latn-RS" altLang="en-US" dirty="0" smtClean="0"/>
              <a:t>adrese primaoca </a:t>
            </a:r>
            <a:r>
              <a:rPr lang="sr-Latn-RS" altLang="en-US" dirty="0"/>
              <a:t>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 ali one se na ovom nivou ne analiziraju</a:t>
            </a:r>
          </a:p>
          <a:p>
            <a:pPr marL="857250" lvl="1" indent="-457200" eaLnBrk="1" hangingPunct="1"/>
            <a:r>
              <a:rPr lang="sr-Latn-RS" altLang="en-US" dirty="0"/>
              <a:t>MAC adresa i IP adresa mogu da se odnose na </a:t>
            </a:r>
            <a:r>
              <a:rPr lang="sr-Latn-RS" altLang="en-US" dirty="0" err="1" smtClean="0"/>
              <a:t>različiite</a:t>
            </a:r>
            <a:r>
              <a:rPr lang="sr-Latn-RS" altLang="en-US" dirty="0" smtClean="0"/>
              <a:t> uređ</a:t>
            </a:r>
            <a:r>
              <a:rPr lang="sr-Latn-RS" altLang="en-US" dirty="0"/>
              <a:t>aje: </a:t>
            </a:r>
            <a:r>
              <a:rPr lang="sr-Latn-RS" altLang="en-US" dirty="0" smtClean="0"/>
              <a:t>na uređaj </a:t>
            </a:r>
            <a:r>
              <a:rPr lang="sr-Latn-RS" altLang="en-US" dirty="0"/>
              <a:t>koji ć</a:t>
            </a:r>
            <a:r>
              <a:rPr lang="sr-Latn-RS" altLang="en-US" dirty="0" smtClean="0"/>
              <a:t>e </a:t>
            </a:r>
            <a:r>
              <a:rPr lang="sr-Latn-RS" altLang="en-US" dirty="0"/>
              <a:t>proslediti </a:t>
            </a:r>
            <a:r>
              <a:rPr lang="sr-Latn-RS" altLang="en-US" dirty="0" err="1"/>
              <a:t>datagram</a:t>
            </a:r>
            <a:r>
              <a:rPr lang="sr-Latn-RS" altLang="en-US" dirty="0"/>
              <a:t> dalje i na krajnje </a:t>
            </a:r>
            <a:r>
              <a:rPr lang="sr-Latn-RS" altLang="en-US" dirty="0" smtClean="0"/>
              <a:t>odredište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711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Povezivanje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ure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đaja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>
                <a:solidFill>
                  <a:schemeClr val="hlink"/>
                </a:solidFill>
              </a:rPr>
              <a:t>u </a:t>
            </a:r>
            <a:r>
              <a:rPr lang="pl-PL" altLang="en-US" sz="3200" dirty="0" err="1">
                <a:solidFill>
                  <a:schemeClr val="hlink"/>
                </a:solidFill>
              </a:rPr>
              <a:t>lokalnoj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 err="1">
                <a:solidFill>
                  <a:schemeClr val="hlink"/>
                </a:solidFill>
              </a:rPr>
              <a:t>ž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 r="2822" b="2989"/>
          <a:stretch/>
        </p:blipFill>
        <p:spPr bwMode="auto">
          <a:xfrm>
            <a:off x="5436096" y="3717032"/>
            <a:ext cx="3596726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haba</a:t>
            </a:r>
            <a:r>
              <a:rPr lang="sr-Latn-RS" altLang="en-US" dirty="0" smtClean="0"/>
              <a:t> između povezanih uređaja - primljeni paketi se prosleđuju svim uređajima povezanim na njega (jednostavno, ali je verovatnoća sudara velika)</a:t>
            </a:r>
          </a:p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sviča</a:t>
            </a:r>
            <a:r>
              <a:rPr lang="sr-Latn-RS" altLang="en-US" dirty="0" smtClean="0"/>
              <a:t> između povezanih uređaja - poruka se prosleđuje samo uređaju kome je namenjena (efikasnija komunikacija)</a:t>
            </a:r>
          </a:p>
          <a:p>
            <a:pPr marL="857250" lvl="1" indent="-457200" eaLnBrk="1" hangingPunct="1"/>
            <a:r>
              <a:rPr lang="sr-Latn-RS" altLang="en-US" dirty="0" smtClean="0"/>
              <a:t>Svič čuva tabelu koja preslikava MAC adrese priključenih uređaja na redne brojeve priključaka</a:t>
            </a:r>
          </a:p>
          <a:p>
            <a:pPr marL="857250" lvl="1" indent="-457200" eaLnBrk="1" hangingPunct="1"/>
            <a:r>
              <a:rPr lang="sr-Latn-RS" altLang="en-US" dirty="0" smtClean="0"/>
              <a:t>Tabela se gradi i održava automatski</a:t>
            </a:r>
            <a:br>
              <a:rPr lang="sr-Latn-RS" altLang="en-US" dirty="0" smtClean="0"/>
            </a:br>
            <a:r>
              <a:rPr lang="sr-Latn-RS" altLang="en-US" dirty="0" smtClean="0"/>
              <a:t>tokom komunikacije</a:t>
            </a:r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25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Protokol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razre</a:t>
            </a:r>
            <a:r>
              <a:rPr lang="pl-PL" altLang="en-US" sz="3200" dirty="0" err="1">
                <a:solidFill>
                  <a:schemeClr val="hlink"/>
                </a:solidFill>
              </a:rPr>
              <a:t>š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avanja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adresa</a:t>
            </a:r>
            <a:endParaRPr lang="en-US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1907" b="2018"/>
          <a:stretch/>
        </p:blipFill>
        <p:spPr bwMode="auto">
          <a:xfrm>
            <a:off x="5345722" y="3195376"/>
            <a:ext cx="3710999" cy="358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Kako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koji zna IP adresu primaoca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uje MAC adresu </a:t>
            </a:r>
            <a:r>
              <a:rPr lang="sr-Latn-RS" altLang="en-US" dirty="0" smtClean="0"/>
              <a:t>na koju </a:t>
            </a:r>
            <a:r>
              <a:rPr lang="sr-Latn-RS" altLang="en-US" dirty="0"/>
              <a:t>prosle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IP </a:t>
            </a:r>
            <a:r>
              <a:rPr lang="sr-Latn-RS" altLang="en-US" dirty="0" err="1"/>
              <a:t>datagram</a:t>
            </a:r>
            <a:r>
              <a:rPr lang="sr-Latn-RS" altLang="en-US" dirty="0"/>
              <a:t>?</a:t>
            </a:r>
          </a:p>
          <a:p>
            <a:pPr marL="1257300" lvl="2" indent="-457200" eaLnBrk="1" hangingPunct="1"/>
            <a:r>
              <a:rPr lang="sr-Latn-RS" altLang="en-US" dirty="0"/>
              <a:t>na osnovu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maske utvr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da li je primalac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r>
              <a:rPr lang="sr-Latn-RS" altLang="en-US" dirty="0"/>
              <a:t>; </a:t>
            </a:r>
            <a:r>
              <a:rPr lang="sr-Latn-RS" altLang="en-US" dirty="0" smtClean="0"/>
              <a:t>ako jeste šalje </a:t>
            </a:r>
            <a:r>
              <a:rPr lang="sr-Latn-RS" altLang="en-US" dirty="0"/>
              <a:t>njemu, ako nije </a:t>
            </a:r>
            <a:r>
              <a:rPr lang="sr-Latn-RS" altLang="en-US" dirty="0" smtClean="0"/>
              <a:t>šalje izlaznoj </a:t>
            </a:r>
            <a:r>
              <a:rPr lang="sr-Latn-RS" altLang="en-US" dirty="0"/>
              <a:t>kapiji</a:t>
            </a:r>
          </a:p>
          <a:p>
            <a:pPr marL="1257300" lvl="2" indent="-457200" eaLnBrk="1" hangingPunct="1"/>
            <a:r>
              <a:rPr lang="sr-Latn-RS" altLang="en-US" dirty="0"/>
              <a:t>u oba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aja </a:t>
            </a:r>
            <a:r>
              <a:rPr lang="sr-Latn-RS" altLang="en-US" dirty="0"/>
              <a:t>zna IP adresu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u lokalnoj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za dobijanje adrese koristi se protokol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razrešavanja</a:t>
            </a:r>
            <a:r>
              <a:rPr lang="sr-Latn-RS" altLang="en-US" dirty="0" smtClean="0"/>
              <a:t> </a:t>
            </a:r>
            <a:r>
              <a:rPr lang="sr-Latn-RS" altLang="en-US" dirty="0"/>
              <a:t>adresa (</a:t>
            </a:r>
            <a:r>
              <a:rPr lang="sr-Latn-RS" altLang="en-US" dirty="0" err="1" smtClean="0"/>
              <a:t>address</a:t>
            </a:r>
            <a:r>
              <a:rPr lang="sr-Latn-RS" altLang="en-US" dirty="0" smtClean="0"/>
              <a:t> </a:t>
            </a:r>
            <a:br>
              <a:rPr lang="sr-Latn-RS" altLang="en-US" dirty="0" smtClean="0"/>
            </a:br>
            <a:r>
              <a:rPr lang="sr-Latn-RS" altLang="en-US" dirty="0" err="1" smtClean="0"/>
              <a:t>resolution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protocol</a:t>
            </a:r>
            <a:r>
              <a:rPr lang="sr-Latn-RS" altLang="en-US" dirty="0"/>
              <a:t>, ARP)</a:t>
            </a:r>
          </a:p>
          <a:p>
            <a:pPr marL="1257300" lvl="2" indent="-457200" eaLnBrk="1" hangingPunct="1"/>
            <a:r>
              <a:rPr lang="sr-Latn-RS" altLang="en-US" dirty="0"/>
              <a:t>javno se emituje ARP zahtev sa IP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uređ</a:t>
            </a:r>
            <a:r>
              <a:rPr lang="sr-Latn-RS" altLang="en-US" dirty="0"/>
              <a:t>aj sa tom IP adresom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ARP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odgovor </a:t>
            </a:r>
            <a:r>
              <a:rPr lang="sr-Latn-RS" altLang="en-US" dirty="0"/>
              <a:t>sa svojom MAC adresom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7012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v-SE" altLang="en-US" sz="3200" dirty="0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 smtClean="0">
                <a:solidFill>
                  <a:schemeClr val="hlink"/>
                </a:solidFill>
              </a:rPr>
              <a:t>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002060"/>
                </a:solidFill>
              </a:rPr>
              <a:t>IPv4</a:t>
            </a:r>
            <a:r>
              <a:rPr lang="sr-Latn-RS" altLang="en-US" dirty="0"/>
              <a:t> i </a:t>
            </a:r>
            <a:r>
              <a:rPr lang="sr-Latn-RS" altLang="en-US" dirty="0" smtClean="0">
                <a:solidFill>
                  <a:srgbClr val="002060"/>
                </a:solidFill>
              </a:rPr>
              <a:t>IPv6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4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v-SE" altLang="en-US" sz="3200" dirty="0" err="1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>
                <a:solidFill>
                  <a:schemeClr val="hlink"/>
                </a:solidFill>
              </a:rPr>
              <a:t>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ivanju paketa sa </a:t>
            </a:r>
            <a:r>
              <a:rPr lang="sr-Latn-RS" altLang="en-US" dirty="0" smtClean="0"/>
              <a:t>sloja veze podataka na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 dodaju se:</a:t>
            </a:r>
          </a:p>
          <a:p>
            <a:pPr marL="1257300" lvl="2" indent="-457200" eaLnBrk="1" hangingPunct="1"/>
            <a:r>
              <a:rPr lang="sr-Latn-RS" altLang="en-US" dirty="0"/>
              <a:t>adresa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</a:t>
            </a:r>
          </a:p>
          <a:p>
            <a:pPr marL="1257300" lvl="2" indent="-457200" eaLnBrk="1" hangingPunct="1"/>
            <a:r>
              <a:rPr lang="sr-Latn-RS" altLang="en-US" dirty="0"/>
              <a:t>adresa primaoca, </a:t>
            </a:r>
            <a:r>
              <a:rPr lang="sr-Latn-RS" altLang="en-US" dirty="0" smtClean="0"/>
              <a:t>…</a:t>
            </a:r>
          </a:p>
          <a:p>
            <a:pPr marL="857250" lvl="1" indent="-457200" eaLnBrk="1" hangingPunct="1"/>
            <a:r>
              <a:rPr lang="pl-PL" altLang="en-US" dirty="0"/>
              <a:t>IP </a:t>
            </a:r>
            <a:r>
              <a:rPr lang="pl-PL" altLang="en-US" dirty="0" err="1"/>
              <a:t>datagram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/>
              <a:t>ide</a:t>
            </a:r>
            <a:r>
              <a:rPr lang="pl-PL" altLang="en-US" dirty="0"/>
              <a:t> od </a:t>
            </a:r>
            <a:r>
              <a:rPr lang="pl-PL" altLang="en-US" dirty="0" err="1" smtClean="0"/>
              <a:t>po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iljaoca</a:t>
            </a:r>
            <a:r>
              <a:rPr lang="pl-PL" altLang="en-US" dirty="0" smtClean="0"/>
              <a:t> </a:t>
            </a:r>
            <a:r>
              <a:rPr lang="pl-PL" altLang="en-US" dirty="0"/>
              <a:t>do </a:t>
            </a:r>
            <a:r>
              <a:rPr lang="pl-PL" altLang="en-US" dirty="0" err="1"/>
              <a:t>primaoca</a:t>
            </a:r>
            <a:r>
              <a:rPr lang="pl-PL" altLang="en-US" dirty="0"/>
              <a:t>, </a:t>
            </a:r>
            <a:r>
              <a:rPr lang="pl-PL" altLang="en-US" dirty="0" err="1"/>
              <a:t>preko</a:t>
            </a:r>
            <a:r>
              <a:rPr lang="pl-PL" altLang="en-US" dirty="0"/>
              <a:t> </a:t>
            </a:r>
            <a:r>
              <a:rPr lang="pl-PL" altLang="en-US" dirty="0" err="1"/>
              <a:t>serije</a:t>
            </a:r>
            <a:r>
              <a:rPr lang="pl-PL" altLang="en-US" dirty="0"/>
              <a:t> </a:t>
            </a:r>
            <a:r>
              <a:rPr lang="pl-PL" altLang="en-US" dirty="0" smtClean="0"/>
              <a:t>rutera</a:t>
            </a:r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2163" r="1594" b="2390"/>
          <a:stretch/>
        </p:blipFill>
        <p:spPr bwMode="auto">
          <a:xfrm>
            <a:off x="1778558" y="3376840"/>
            <a:ext cx="5968721" cy="343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, tj. oko 4.3 milijarde različitih adresa</a:t>
            </a:r>
            <a:r>
              <a:rPr lang="sr-Latn-RS" altLang="en-US" dirty="0"/>
              <a:t> 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pokazuje 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10010011 1011011 01000000 00000010.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7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Statičke </a:t>
            </a:r>
            <a:r>
              <a:rPr lang="sr-Latn-RS" altLang="en-US" dirty="0"/>
              <a:t>adrese pogodnije za servere, </a:t>
            </a:r>
            <a:r>
              <a:rPr lang="sr-Latn-RS" altLang="en-US" dirty="0" smtClean="0"/>
              <a:t>inače </a:t>
            </a:r>
            <a:r>
              <a:rPr lang="sr-Latn-RS" altLang="en-US" dirty="0"/>
              <a:t>pogodnije </a:t>
            </a:r>
            <a:r>
              <a:rPr lang="sr-Latn-RS" altLang="en-US" dirty="0" smtClean="0"/>
              <a:t>dinamičke (</a:t>
            </a:r>
            <a:r>
              <a:rPr lang="sr-Latn-RS" altLang="en-US" dirty="0"/>
              <a:t>smanjuju </a:t>
            </a:r>
            <a:r>
              <a:rPr lang="sr-Latn-RS" altLang="en-US" dirty="0" smtClean="0"/>
              <a:t>mogućnost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</a:t>
            </a:r>
            <a:r>
              <a:rPr lang="sr-Latn-RS" altLang="en-US" dirty="0"/>
              <a:t>, jednostavnije administriranje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Ranije </a:t>
            </a:r>
            <a:r>
              <a:rPr lang="sr-Latn-RS" altLang="en-US" dirty="0" smtClean="0"/>
              <a:t>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 smtClean="0"/>
              <a:t>Adrese klase A (</a:t>
            </a:r>
            <a:r>
              <a:rPr lang="pl-PL" altLang="en-US" dirty="0" err="1" smtClean="0"/>
              <a:t>prvi</a:t>
            </a:r>
            <a:r>
              <a:rPr lang="pl-PL" altLang="en-US" dirty="0" smtClean="0"/>
              <a:t> </a:t>
            </a:r>
            <a:r>
              <a:rPr lang="pl-PL" altLang="en-US" dirty="0"/>
              <a:t>bit u zapisu je 0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izmeđ</a:t>
            </a:r>
            <a:r>
              <a:rPr lang="pl-PL" altLang="en-US" dirty="0" err="1"/>
              <a:t>u</a:t>
            </a:r>
            <a:r>
              <a:rPr lang="pl-PL" altLang="en-US" dirty="0"/>
              <a:t> 0.0.0.0 </a:t>
            </a:r>
            <a:r>
              <a:rPr lang="pl-PL" altLang="en-US" dirty="0" smtClean="0"/>
              <a:t>i 27.255.255.255) </a:t>
            </a:r>
            <a:r>
              <a:rPr lang="sr-Latn-RS" altLang="en-US" dirty="0" smtClean="0"/>
              <a:t>su bile dodeljivane jako velikim mrežama (8+24 bita - 128 mreža sa mogućih preko 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</a:t>
            </a:r>
            <a:r>
              <a:rPr lang="sr-Latn-RS" altLang="en-US" dirty="0" smtClean="0"/>
              <a:t>(počinje </a:t>
            </a:r>
            <a:r>
              <a:rPr lang="sr-Latn-RS" altLang="en-US" dirty="0"/>
              <a:t>sa 10 </a:t>
            </a:r>
            <a:r>
              <a:rPr lang="sr-Latn-RS" altLang="en-US" dirty="0" smtClean="0"/>
              <a:t>- između </a:t>
            </a:r>
            <a:r>
              <a:rPr lang="sr-Latn-RS" altLang="en-US" dirty="0"/>
              <a:t>128.0.0.0 </a:t>
            </a:r>
            <a:r>
              <a:rPr lang="sr-Latn-RS" altLang="en-US" dirty="0" smtClean="0"/>
              <a:t>i 191.255.255.255) </a:t>
            </a:r>
            <a:r>
              <a:rPr lang="sr-Latn-RS" altLang="en-US" dirty="0"/>
              <a:t>su </a:t>
            </a:r>
            <a:r>
              <a:rPr lang="sr-Latn-RS" altLang="en-US" dirty="0"/>
              <a:t>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</a:t>
            </a:r>
            <a:r>
              <a:rPr lang="sr-Latn-RS" altLang="en-US" dirty="0"/>
              <a:t>(</a:t>
            </a:r>
            <a:r>
              <a:rPr lang="sr-Latn-RS" altLang="en-US" dirty="0" err="1" smtClean="0"/>
              <a:t>poćinje</a:t>
            </a:r>
            <a:r>
              <a:rPr lang="sr-Latn-RS" altLang="en-US" dirty="0" smtClean="0"/>
              <a:t> </a:t>
            </a:r>
            <a:r>
              <a:rPr lang="sr-Latn-RS" altLang="en-US" dirty="0"/>
              <a:t>sa 110 </a:t>
            </a:r>
            <a:r>
              <a:rPr lang="sr-Latn-RS" altLang="en-US" dirty="0" smtClean="0"/>
              <a:t>- izmeđ</a:t>
            </a:r>
            <a:r>
              <a:rPr lang="sr-Latn-RS" altLang="en-US" dirty="0"/>
              <a:t>u 192.0.0.0 </a:t>
            </a:r>
            <a:r>
              <a:rPr lang="sr-Latn-RS" altLang="en-US" dirty="0" smtClean="0"/>
              <a:t>i 223.255.255.255) </a:t>
            </a:r>
            <a:r>
              <a:rPr lang="sr-Latn-RS" altLang="en-US" dirty="0" smtClean="0"/>
              <a:t>su </a:t>
            </a:r>
            <a:r>
              <a:rPr lang="sr-Latn-RS" altLang="en-US" dirty="0"/>
              <a:t>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pa </a:t>
            </a:r>
            <a:r>
              <a:rPr lang="sr-Latn-RS" altLang="en-US" dirty="0"/>
              <a:t>je veliki broj adresa ostajao </a:t>
            </a:r>
            <a:r>
              <a:rPr lang="sr-Latn-RS" altLang="en-US" dirty="0" smtClean="0"/>
              <a:t>nedodeljen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 DHCP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002060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 r="1710" b="3849"/>
          <a:stretch/>
        </p:blipFill>
        <p:spPr bwMode="auto">
          <a:xfrm>
            <a:off x="4905443" y="4732774"/>
            <a:ext cx="4138073" cy="203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1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strukturirane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hijerarhijski</a:t>
            </a:r>
            <a:r>
              <a:rPr lang="sr-Latn-RS" altLang="en-US" dirty="0"/>
              <a:t>: adresa se deli na bitove </a:t>
            </a:r>
            <a:r>
              <a:rPr lang="sr-Latn-RS" altLang="en-US" dirty="0" smtClean="0"/>
              <a:t>koji adresiraju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(</a:t>
            </a:r>
            <a:r>
              <a:rPr lang="sr-Latn-RS" altLang="en-US" dirty="0" smtClean="0"/>
              <a:t>vode</a:t>
            </a:r>
            <a:r>
              <a:rPr lang="sr-Latn-RS" altLang="en-US" dirty="0"/>
              <a:t>ć</a:t>
            </a:r>
            <a:r>
              <a:rPr lang="sr-Latn-RS" altLang="en-US" dirty="0" smtClean="0"/>
              <a:t>i</a:t>
            </a:r>
            <a:r>
              <a:rPr lang="sr-Latn-RS" altLang="en-US" dirty="0"/>
              <a:t>) i bitove koji adresiraju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Paket se dostavlja:</a:t>
            </a:r>
          </a:p>
          <a:p>
            <a:pPr marL="1257300" lvl="2" indent="-457200" eaLnBrk="1" hangingPunct="1"/>
            <a:r>
              <a:rPr lang="sr-Latn-RS" altLang="en-US" dirty="0" smtClean="0"/>
              <a:t>korišćenjem </a:t>
            </a:r>
            <a:r>
              <a:rPr lang="sr-Latn-RS" altLang="en-US" dirty="0"/>
              <a:t>lokalnog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saobra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aja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van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"u </a:t>
            </a:r>
            <a:r>
              <a:rPr lang="sr-Latn-RS" altLang="en-US" dirty="0" smtClean="0"/>
              <a:t>svet“ -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enog rutera koji se </a:t>
            </a:r>
            <a:r>
              <a:rPr lang="sr-Latn-RS" altLang="en-US" dirty="0" smtClean="0"/>
              <a:t>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izlazna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kapija </a:t>
            </a:r>
            <a:r>
              <a:rPr lang="sr-Latn-RS" altLang="en-US" dirty="0" smtClean="0"/>
              <a:t>(</a:t>
            </a:r>
            <a:r>
              <a:rPr lang="sr-Latn-RS" altLang="en-US" dirty="0" err="1"/>
              <a:t>gateway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Svi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aji iz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dele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IP adrese</a:t>
            </a:r>
          </a:p>
          <a:p>
            <a:pPr marL="1257300" lvl="2" indent="-457200" eaLnBrk="1" hangingPunct="1"/>
            <a:r>
              <a:rPr lang="sr-Latn-RS" altLang="en-US" dirty="0"/>
              <a:t>Primer: od </a:t>
            </a:r>
            <a:r>
              <a:rPr lang="sr-Latn-RS" altLang="en-US" dirty="0" smtClean="0"/>
              <a:t>147.91.67.0 </a:t>
            </a:r>
            <a:r>
              <a:rPr lang="sr-Latn-RS" altLang="en-US" dirty="0"/>
              <a:t>do 147.91.67</a:t>
            </a:r>
            <a:r>
              <a:rPr lang="sr-Latn-RS" altLang="en-US" dirty="0" smtClean="0"/>
              <a:t>.255 - </a:t>
            </a:r>
            <a:r>
              <a:rPr lang="sr-Latn-RS" altLang="en-US" dirty="0"/>
              <a:t>ista prva 24 bita</a:t>
            </a:r>
            <a:r>
              <a:rPr lang="sr-Latn-RS" altLang="en-US" dirty="0" smtClean="0"/>
              <a:t>, razlikuju </a:t>
            </a:r>
            <a:r>
              <a:rPr lang="sr-Latn-RS" altLang="en-US" dirty="0"/>
              <a:t>se poslednjih </a:t>
            </a:r>
            <a:r>
              <a:rPr lang="sr-Latn-RS" altLang="en-US" dirty="0" smtClean="0"/>
              <a:t>8</a:t>
            </a:r>
          </a:p>
          <a:p>
            <a:pPr marL="857250" lvl="1" indent="-457200" eaLnBrk="1" hangingPunct="1"/>
            <a:r>
              <a:rPr lang="sr-Latn-RS" altLang="en-US" dirty="0"/>
              <a:t>Dva </a:t>
            </a:r>
            <a:r>
              <a:rPr lang="sr-Latn-RS" altLang="en-US" dirty="0" smtClean="0"/>
              <a:t>načina </a:t>
            </a:r>
            <a:r>
              <a:rPr lang="sr-Latn-RS" altLang="en-US" dirty="0"/>
              <a:t>zapisa:</a:t>
            </a:r>
          </a:p>
          <a:p>
            <a:pPr marL="1257300" lvl="2" indent="-457200" eaLnBrk="1" hangingPunct="1"/>
            <a:r>
              <a:rPr lang="sr-Latn-RS" altLang="en-US" dirty="0"/>
              <a:t>CIDR </a:t>
            </a:r>
            <a:r>
              <a:rPr lang="sr-Latn-RS" altLang="en-US" dirty="0" err="1"/>
              <a:t>notacija</a:t>
            </a:r>
            <a:r>
              <a:rPr lang="sr-Latn-RS" altLang="en-US" dirty="0"/>
              <a:t> </a:t>
            </a:r>
            <a:r>
              <a:rPr lang="sr-Latn-RS" altLang="en-US" dirty="0" smtClean="0"/>
              <a:t>- adresa 147.91.67.138/24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Maska </a:t>
            </a:r>
            <a:r>
              <a:rPr lang="sr-Latn-RS" altLang="en-US" dirty="0" err="1" smtClean="0"/>
              <a:t>podmreže</a:t>
            </a:r>
            <a:r>
              <a:rPr lang="sr-Latn-RS" altLang="en-US" dirty="0" smtClean="0"/>
              <a:t> </a:t>
            </a:r>
            <a:r>
              <a:rPr lang="sr-Latn-RS" altLang="en-US" dirty="0"/>
              <a:t>(</a:t>
            </a:r>
            <a:r>
              <a:rPr lang="sr-Latn-RS" altLang="en-US" dirty="0" err="1"/>
              <a:t>subnet</a:t>
            </a:r>
            <a:r>
              <a:rPr lang="sr-Latn-RS" altLang="en-US" dirty="0"/>
              <a:t> </a:t>
            </a:r>
            <a:r>
              <a:rPr lang="sr-Latn-RS" altLang="en-US" dirty="0" err="1"/>
              <a:t>mask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uz adresu </a:t>
            </a:r>
            <a:r>
              <a:rPr lang="sr-Latn-RS" altLang="en-US" dirty="0" smtClean="0"/>
              <a:t>147.91.67.138  </a:t>
            </a:r>
            <a:r>
              <a:rPr lang="sr-Latn-RS" altLang="en-US" dirty="0"/>
              <a:t>navodi </a:t>
            </a:r>
            <a:r>
              <a:rPr lang="sr-Latn-RS" altLang="en-US" dirty="0" smtClean="0"/>
              <a:t>se maska </a:t>
            </a:r>
            <a:r>
              <a:rPr lang="sr-Latn-RS" altLang="en-US" dirty="0" err="1" smtClean="0"/>
              <a:t>podmreže</a:t>
            </a:r>
            <a:r>
              <a:rPr lang="sr-Latn-RS" altLang="en-US" dirty="0" smtClean="0"/>
              <a:t> 255.255.255.0 </a:t>
            </a:r>
            <a:r>
              <a:rPr lang="sr-Latn-RS" altLang="en-US" dirty="0"/>
              <a:t>(24 jedinice i 8 nula)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0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</a:t>
            </a:r>
            <a:r>
              <a:rPr lang="en-U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6125" y="6021288"/>
            <a:ext cx="8712522" cy="296317"/>
          </a:xfrm>
        </p:spPr>
        <p:txBody>
          <a:bodyPr/>
          <a:lstStyle/>
          <a:p>
            <a:pPr marL="0" lvl="2" indent="0" algn="ctr" eaLnBrk="1" hangingPunct="1">
              <a:buNone/>
            </a:pPr>
            <a:r>
              <a:rPr lang="sr-Latn-RS" altLang="en-US" sz="1200" dirty="0" smtClean="0"/>
              <a:t>IP adresa računara sa čiji je broj dat na prethodnom slajdu</a:t>
            </a:r>
            <a:endParaRPr lang="sr-Latn-RS" altLang="en-US" sz="1200" dirty="0" smtClean="0"/>
          </a:p>
        </p:txBody>
      </p:sp>
      <p:pic>
        <p:nvPicPr>
          <p:cNvPr id="3074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4980524" y="1855752"/>
            <a:ext cx="3623924" cy="40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326125" y="1844824"/>
            <a:ext cx="4654399" cy="40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7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r>
              <a:rPr lang="en-U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" r="1575" b="3155"/>
          <a:stretch/>
        </p:blipFill>
        <p:spPr bwMode="auto">
          <a:xfrm>
            <a:off x="2123728" y="2974993"/>
            <a:ext cx="5509774" cy="377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okviru svake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postoje dve adrese sa specijalnom namenom:</a:t>
            </a:r>
          </a:p>
          <a:p>
            <a:pPr marL="1257300" lvl="2" indent="-457200" eaLnBrk="1" hangingPunct="1"/>
            <a:r>
              <a:rPr lang="sr-Latn-RS" altLang="en-US" dirty="0"/>
              <a:t>prva adresa (250.150.100.0) smatra se adresom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poslednja adresa (250.150.100.255) </a:t>
            </a:r>
            <a:r>
              <a:rPr lang="sr-Latn-RS" altLang="en-US" dirty="0" smtClean="0"/>
              <a:t>- adresa </a:t>
            </a:r>
            <a:r>
              <a:rPr lang="sr-Latn-RS" altLang="en-US" dirty="0"/>
              <a:t>za javno </a:t>
            </a:r>
            <a:r>
              <a:rPr lang="sr-Latn-RS" altLang="en-US" dirty="0" smtClean="0"/>
              <a:t>emitovanje (</a:t>
            </a:r>
            <a:r>
              <a:rPr lang="sr-Latn-RS" altLang="en-US" dirty="0" err="1"/>
              <a:t>broadcast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svaka poruka poslata na tu adresu dostavlja </a:t>
            </a:r>
            <a:r>
              <a:rPr lang="sr-Latn-RS" altLang="en-US" dirty="0" smtClean="0"/>
              <a:t>se svim uređ</a:t>
            </a:r>
            <a:r>
              <a:rPr lang="sr-Latn-RS" altLang="en-US" dirty="0"/>
              <a:t>ajima 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Da ne bi </a:t>
            </a:r>
            <a:r>
              <a:rPr lang="sr-Latn-RS" altLang="en-US" dirty="0" smtClean="0"/>
              <a:t>došlo </a:t>
            </a:r>
            <a:r>
              <a:rPr lang="sr-Latn-RS" altLang="en-US" dirty="0"/>
              <a:t>do </a:t>
            </a:r>
            <a:r>
              <a:rPr lang="sr-Latn-RS" altLang="en-US" dirty="0" smtClean="0"/>
              <a:t>nesta</a:t>
            </a:r>
            <a:r>
              <a:rPr lang="sr-Latn-RS" altLang="en-US" dirty="0"/>
              <a:t>š</a:t>
            </a:r>
            <a:r>
              <a:rPr lang="sr-Latn-RS" altLang="en-US" dirty="0" smtClean="0"/>
              <a:t>ice </a:t>
            </a:r>
            <a:r>
              <a:rPr lang="sr-Latn-RS" altLang="en-US" dirty="0"/>
              <a:t>IPv4 adresa uvode se privatne adrese:</a:t>
            </a:r>
          </a:p>
          <a:p>
            <a:pPr marL="1257300" lvl="2" indent="-457200" eaLnBrk="1" hangingPunct="1"/>
            <a:r>
              <a:rPr lang="sr-Latn-RS" altLang="en-US" dirty="0"/>
              <a:t>10.0.0.0/8 (od 10.0.0.0 do 10.255.255.255</a:t>
            </a:r>
            <a:r>
              <a:rPr lang="sr-Latn-RS" altLang="en-US" dirty="0" smtClean="0"/>
              <a:t>)  - 16.7 </a:t>
            </a:r>
            <a:r>
              <a:rPr lang="sr-Latn-RS" altLang="en-US" dirty="0"/>
              <a:t>miliona adresa </a:t>
            </a:r>
          </a:p>
          <a:p>
            <a:pPr marL="1257300" lvl="2" indent="-457200" eaLnBrk="1" hangingPunct="1"/>
            <a:r>
              <a:rPr lang="sr-Latn-RS" altLang="en-US" dirty="0"/>
              <a:t>172.16.0.0/12 (od 172.16.0.0 do 172.31.255.255</a:t>
            </a:r>
            <a:r>
              <a:rPr lang="sr-Latn-RS" altLang="en-US" dirty="0" smtClean="0"/>
              <a:t>) - milion adresa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192.168.0.0/16 (od 192.168.0.0 do 192.168.255.255</a:t>
            </a:r>
            <a:r>
              <a:rPr lang="sr-Latn-RS" altLang="en-US" dirty="0" smtClean="0"/>
              <a:t>) - </a:t>
            </a:r>
            <a:r>
              <a:rPr lang="sr-Latn-RS" altLang="en-US" dirty="0"/>
              <a:t>65536 adresa </a:t>
            </a:r>
          </a:p>
          <a:p>
            <a:pPr marL="857250" lvl="1" indent="-457200" eaLnBrk="1" hangingPunct="1"/>
            <a:r>
              <a:rPr lang="sr-Latn-RS" altLang="en-US" dirty="0"/>
              <a:t>Privatne adrese se koriste samo za lokalnu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komunikaciju</a:t>
            </a:r>
          </a:p>
          <a:p>
            <a:pPr marL="857250" lvl="1" indent="-457200" eaLnBrk="1" hangingPunct="1"/>
            <a:r>
              <a:rPr lang="sr-Latn-RS" altLang="en-US" dirty="0"/>
              <a:t>Prilikom pristupa Internetu:</a:t>
            </a:r>
          </a:p>
          <a:p>
            <a:pPr marL="1257300" lvl="2" indent="-457200" eaLnBrk="1" hangingPunct="1"/>
            <a:r>
              <a:rPr lang="sr-Latn-RS" altLang="en-US" dirty="0"/>
              <a:t>ruter (izlazna kapija) menja lokalnu adresu svojom (javnom) adresom</a:t>
            </a:r>
          </a:p>
          <a:p>
            <a:pPr marL="1257300" lvl="2" indent="-457200" eaLnBrk="1" hangingPunct="1"/>
            <a:r>
              <a:rPr lang="sr-Latn-RS" altLang="en-US" dirty="0"/>
              <a:t>primalac odgovor 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</a:t>
            </a:r>
            <a:r>
              <a:rPr lang="sr-Latn-RS" altLang="en-US" dirty="0" err="1"/>
              <a:t>ruteru</a:t>
            </a:r>
            <a:r>
              <a:rPr lang="sr-Latn-RS" altLang="en-US" dirty="0"/>
              <a:t>, a on menja adresu </a:t>
            </a:r>
            <a:r>
              <a:rPr lang="sr-Latn-RS" altLang="en-US" dirty="0" smtClean="0"/>
              <a:t>privatnom adresom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koji je poslao zahtev 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uje odgovor</a:t>
            </a:r>
            <a:endParaRPr lang="sr-Latn-RS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r="1893" b="8481"/>
          <a:stretch/>
        </p:blipFill>
        <p:spPr bwMode="auto">
          <a:xfrm>
            <a:off x="1979712" y="4581128"/>
            <a:ext cx="4591910" cy="22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4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adrese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proces </a:t>
            </a:r>
            <a:r>
              <a:rPr lang="sr-Latn-RS" altLang="en-US" dirty="0"/>
              <a:t>se naziva preslikavanja mrežnih adresa (</a:t>
            </a:r>
            <a:r>
              <a:rPr lang="sr-Latn-RS" altLang="en-US" dirty="0" err="1"/>
              <a:t>network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 </a:t>
            </a:r>
            <a:r>
              <a:rPr lang="sr-Latn-RS" altLang="en-US" dirty="0" err="1"/>
              <a:t>translation</a:t>
            </a:r>
            <a:r>
              <a:rPr lang="sr-Latn-RS" altLang="en-US" dirty="0"/>
              <a:t> - NAT</a:t>
            </a:r>
            <a:r>
              <a:rPr lang="sr-Latn-RS" altLang="en-US" dirty="0" smtClean="0"/>
              <a:t>)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/>
              <a:t>U slučaju da ruter detektuje </a:t>
            </a:r>
            <a:r>
              <a:rPr lang="sr-Latn-RS" altLang="en-US" dirty="0" err="1"/>
              <a:t>odredišnu</a:t>
            </a:r>
            <a:r>
              <a:rPr lang="sr-Latn-RS" altLang="en-US" dirty="0"/>
              <a:t> adresu </a:t>
            </a:r>
            <a:r>
              <a:rPr lang="sr-Latn-RS" altLang="en-US" dirty="0" smtClean="0"/>
              <a:t>iz opsega adresa privatne mreže sa kojom je povezan, </a:t>
            </a:r>
            <a:r>
              <a:rPr lang="sr-Latn-RS" altLang="en-US" dirty="0"/>
              <a:t>jasno je da je paket namenjen za lokalnu komunikaciju i šalje se jedinstvenom </a:t>
            </a:r>
            <a:r>
              <a:rPr lang="sr-Latn-RS" altLang="en-US" dirty="0" err="1"/>
              <a:t>uredaju</a:t>
            </a:r>
            <a:r>
              <a:rPr lang="sr-Latn-RS" altLang="en-US" dirty="0"/>
              <a:t> sa navedenom lokalnom adresom</a:t>
            </a:r>
          </a:p>
          <a:p>
            <a:pPr marL="1257300" lvl="2" indent="-457200" eaLnBrk="1" hangingPunct="1"/>
            <a:r>
              <a:rPr lang="sr-Latn-RS" altLang="en-US" dirty="0"/>
              <a:t>Ako je </a:t>
            </a:r>
            <a:r>
              <a:rPr lang="sr-Latn-RS" altLang="en-US" dirty="0" err="1"/>
              <a:t>odredišna</a:t>
            </a:r>
            <a:r>
              <a:rPr lang="sr-Latn-RS" altLang="en-US" dirty="0"/>
              <a:t> adresa javna, ruter adresu pošiljaoca zamenjuje svojom adresom (globalno jedinstvenom) i paket </a:t>
            </a:r>
            <a:r>
              <a:rPr lang="sr-Latn-RS" altLang="en-US" dirty="0" err="1"/>
              <a:t>prosleduje</a:t>
            </a:r>
            <a:r>
              <a:rPr lang="sr-Latn-RS" altLang="en-US" dirty="0"/>
              <a:t> na odredište. </a:t>
            </a:r>
          </a:p>
        </p:txBody>
      </p:sp>
    </p:spTree>
    <p:extLst>
      <p:ext uri="{BB962C8B-B14F-4D97-AF65-F5344CB8AC3E}">
        <p14:creationId xmlns:p14="http://schemas.microsoft.com/office/powerpoint/2010/main" val="29971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32057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postoji veliki broj povezanih rutera</a:t>
            </a:r>
          </a:p>
          <a:p>
            <a:pPr marL="857250" lvl="1" indent="-457200" eaLnBrk="1" hangingPunct="1"/>
            <a:r>
              <a:rPr lang="sr-Latn-RS" altLang="en-US" dirty="0"/>
              <a:t>Uloga rutera: na osnovu IP adrese primaoca i na osnovu tabela </a:t>
            </a:r>
            <a:r>
              <a:rPr lang="sr-Latn-RS" altLang="en-US" dirty="0" smtClean="0"/>
              <a:t>koje su </a:t>
            </a:r>
            <a:r>
              <a:rPr lang="sr-Latn-RS" altLang="en-US" dirty="0"/>
              <a:t>zapisane u njihovoj memoriji (tabela </a:t>
            </a:r>
            <a:r>
              <a:rPr lang="sr-Latn-RS" altLang="en-US" dirty="0" err="1"/>
              <a:t>rutiranja</a:t>
            </a:r>
            <a:r>
              <a:rPr lang="sr-Latn-RS" altLang="en-US" dirty="0"/>
              <a:t>) odrediti kome </a:t>
            </a:r>
            <a:r>
              <a:rPr lang="sr-Latn-RS" altLang="en-US" dirty="0" smtClean="0"/>
              <a:t>od povezanih </a:t>
            </a:r>
            <a:r>
              <a:rPr lang="sr-Latn-RS" altLang="en-US" dirty="0"/>
              <a:t>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treba proslediti paket da bi </a:t>
            </a:r>
            <a:r>
              <a:rPr lang="sr-Latn-RS" altLang="en-US" dirty="0" smtClean="0"/>
              <a:t>efikasno </a:t>
            </a:r>
            <a:r>
              <a:rPr lang="sr-Latn-RS" altLang="en-US" dirty="0"/>
              <a:t>stigao do cilja</a:t>
            </a:r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spisak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različitog nivoa hijerarhije </a:t>
            </a:r>
            <a:r>
              <a:rPr lang="sr-Latn-RS" altLang="en-US" dirty="0"/>
              <a:t>i za svaku od njih kom ure</a:t>
            </a:r>
            <a:r>
              <a:rPr lang="sr-Latn-RS" altLang="en-US" dirty="0" smtClean="0"/>
              <a:t>đaju </a:t>
            </a:r>
            <a:r>
              <a:rPr lang="sr-Latn-RS" altLang="en-US" dirty="0"/>
              <a:t>treba dostaviti </a:t>
            </a:r>
            <a:r>
              <a:rPr lang="sr-Latn-RS" altLang="en-US" dirty="0" smtClean="0"/>
              <a:t>paket</a:t>
            </a:r>
          </a:p>
          <a:p>
            <a:pPr marL="857250" lvl="1" indent="-457200" eaLnBrk="1" hangingPunct="1"/>
            <a:r>
              <a:rPr lang="sr-Latn-RS" altLang="en-US" dirty="0" smtClean="0"/>
              <a:t>Primer: Neka je u tabeli </a:t>
            </a:r>
            <a:r>
              <a:rPr lang="sr-Latn-RS" altLang="en-US" dirty="0" err="1" smtClean="0"/>
              <a:t>rutiranja</a:t>
            </a:r>
            <a:r>
              <a:rPr lang="sr-Latn-RS" altLang="en-US" dirty="0" smtClean="0"/>
              <a:t> rutera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Ako ruter primi paket namenjen adresi </a:t>
            </a:r>
            <a:r>
              <a:rPr lang="sr-Latn-RS" altLang="en-US" dirty="0" smtClean="0"/>
              <a:t>200.150.100.23, </a:t>
            </a:r>
            <a:r>
              <a:rPr lang="sr-Latn-RS" altLang="en-US" dirty="0"/>
              <a:t>on se dostavlja preko rutera 200.100.5.20</a:t>
            </a:r>
          </a:p>
          <a:p>
            <a:pPr marL="1257300" lvl="2" indent="-457200" eaLnBrk="1" hangingPunct="1"/>
            <a:r>
              <a:rPr lang="sr-Latn-RS" altLang="en-US" dirty="0" smtClean="0"/>
              <a:t>Šablonom </a:t>
            </a:r>
            <a:r>
              <a:rPr lang="sr-Latn-RS" altLang="en-US" dirty="0"/>
              <a:t>0.0.0.0/0 zadaje se gde proslediti paket ako adresa </a:t>
            </a:r>
            <a:r>
              <a:rPr lang="sr-Latn-RS" altLang="en-US" dirty="0" smtClean="0"/>
              <a:t>nije prepoznata </a:t>
            </a:r>
            <a:r>
              <a:rPr lang="sr-Latn-RS" altLang="en-US" dirty="0"/>
              <a:t>na neki drugi </a:t>
            </a:r>
            <a:r>
              <a:rPr lang="sr-Latn-RS" altLang="en-US" dirty="0" smtClean="0"/>
              <a:t>način</a:t>
            </a:r>
          </a:p>
          <a:p>
            <a:pPr marL="1257300" lvl="2" indent="-457200" eaLnBrk="1" hangingPunct="1"/>
            <a:r>
              <a:rPr lang="sr-Latn-RS" altLang="en-US" dirty="0" smtClean="0"/>
              <a:t>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se </a:t>
            </a:r>
            <a:r>
              <a:rPr lang="sr-Latn-RS" altLang="en-US" dirty="0" smtClean="0"/>
              <a:t>najpreciznije poklapanje sa šablonom - </a:t>
            </a:r>
            <a:r>
              <a:rPr lang="sr-Latn-RS" altLang="en-US" dirty="0"/>
              <a:t>poklapanje sa </a:t>
            </a:r>
            <a:r>
              <a:rPr lang="sr-Latn-RS" altLang="en-US" dirty="0" smtClean="0"/>
              <a:t>najvećim </a:t>
            </a:r>
            <a:r>
              <a:rPr lang="sr-Latn-RS" altLang="en-US" dirty="0"/>
              <a:t>brojem bitova</a:t>
            </a:r>
            <a:endParaRPr lang="sr-Latn-RS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505" r="1255"/>
          <a:stretch/>
        </p:blipFill>
        <p:spPr bwMode="auto">
          <a:xfrm>
            <a:off x="1763688" y="4216587"/>
            <a:ext cx="6104171" cy="72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Kvalitet </a:t>
            </a:r>
            <a:r>
              <a:rPr lang="sr-Latn-RS" altLang="en-US" dirty="0" err="1"/>
              <a:t>rutiranja</a:t>
            </a:r>
            <a:r>
              <a:rPr lang="sr-Latn-RS" altLang="en-US" dirty="0"/>
              <a:t> zavisi od tabela </a:t>
            </a:r>
            <a:r>
              <a:rPr lang="sr-Latn-RS" altLang="en-US" dirty="0" err="1"/>
              <a:t>rutiranja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se mogu graditi </a:t>
            </a:r>
            <a:r>
              <a:rPr lang="sr-Latn-RS" altLang="en-US" dirty="0" err="1"/>
              <a:t>staticki</a:t>
            </a:r>
            <a:r>
              <a:rPr lang="sr-Latn-RS" altLang="en-US" dirty="0"/>
              <a:t> ili </a:t>
            </a:r>
            <a:r>
              <a:rPr lang="sr-Latn-RS" altLang="en-US" dirty="0" err="1"/>
              <a:t>dinamicki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5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Poruka se deli 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pakete</a:t>
            </a:r>
            <a:r>
              <a:rPr lang="sr-Latn-RS" altLang="en-US" dirty="0">
                <a:solidFill>
                  <a:srgbClr val="002060"/>
                </a:solidFill>
              </a:rPr>
              <a:t> koji se nezavisno š</a:t>
            </a:r>
            <a:r>
              <a:rPr lang="sr-Latn-RS" altLang="en-US" dirty="0" smtClean="0">
                <a:solidFill>
                  <a:srgbClr val="002060"/>
                </a:solidFill>
              </a:rPr>
              <a:t>alju </a:t>
            </a:r>
            <a:r>
              <a:rPr lang="sr-Latn-RS" altLang="en-US" dirty="0">
                <a:solidFill>
                  <a:srgbClr val="002060"/>
                </a:solidFill>
              </a:rPr>
              <a:t>(komutiranje paketa)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Vi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delova iste poruke </a:t>
            </a:r>
            <a:r>
              <a:rPr lang="sr-Latn-RS" altLang="en-US" dirty="0" smtClean="0">
                <a:solidFill>
                  <a:srgbClr val="002060"/>
                </a:solidFill>
              </a:rPr>
              <a:t>mo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paralelno da putuje kroz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Svaki paket se dopunjuje informacijama potrebnim za njegovu dostavu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sloju paketi se nazivaju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segmenti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Komunikacija se organizuje ne samo kao komunikacija izme</a:t>
            </a:r>
            <a:r>
              <a:rPr lang="sr-Latn-RS" altLang="en-US" dirty="0" smtClean="0">
                <a:solidFill>
                  <a:srgbClr val="002060"/>
                </a:solidFill>
              </a:rPr>
              <a:t>đu dva uređaja</a:t>
            </a:r>
            <a:r>
              <a:rPr lang="sr-Latn-RS" altLang="en-US" dirty="0">
                <a:solidFill>
                  <a:srgbClr val="002060"/>
                </a:solidFill>
              </a:rPr>
              <a:t>, </a:t>
            </a:r>
            <a:r>
              <a:rPr lang="sr-Latn-RS" altLang="en-US" dirty="0" smtClean="0">
                <a:solidFill>
                  <a:srgbClr val="002060"/>
                </a:solidFill>
              </a:rPr>
              <a:t>već izmeđ</a:t>
            </a:r>
            <a:r>
              <a:rPr lang="sr-Latn-RS" altLang="en-US" dirty="0">
                <a:solidFill>
                  <a:srgbClr val="002060"/>
                </a:solidFill>
              </a:rPr>
              <a:t>u dva programa koji se na njima </a:t>
            </a:r>
            <a:r>
              <a:rPr lang="sr-Latn-RS" altLang="en-US" dirty="0" smtClean="0">
                <a:solidFill>
                  <a:srgbClr val="002060"/>
                </a:solidFill>
              </a:rPr>
              <a:t>izvr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avaju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Paket mora da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i </a:t>
            </a:r>
            <a:r>
              <a:rPr lang="sr-Latn-RS" altLang="en-US" dirty="0">
                <a:solidFill>
                  <a:srgbClr val="002060"/>
                </a:solidFill>
              </a:rPr>
              <a:t>informaciju o </a:t>
            </a:r>
            <a:r>
              <a:rPr lang="sr-Latn-RS" altLang="en-US" dirty="0" smtClean="0">
                <a:solidFill>
                  <a:srgbClr val="002060"/>
                </a:solidFill>
              </a:rPr>
              <a:t>uređ</a:t>
            </a:r>
            <a:r>
              <a:rPr lang="sr-Latn-RS" altLang="en-US" dirty="0">
                <a:solidFill>
                  <a:srgbClr val="002060"/>
                </a:solidFill>
              </a:rPr>
              <a:t>aju i softveru koji paket </a:t>
            </a:r>
            <a:r>
              <a:rPr lang="sr-Latn-RS" altLang="en-US" dirty="0" smtClean="0">
                <a:solidFill>
                  <a:srgbClr val="002060"/>
                </a:solidFill>
              </a:rPr>
              <a:t>prima i </a:t>
            </a:r>
            <a:r>
              <a:rPr lang="sr-Latn-RS" altLang="en-US" dirty="0">
                <a:solidFill>
                  <a:srgbClr val="002060"/>
                </a:solidFill>
              </a:rPr>
              <a:t>koji paket š</a:t>
            </a:r>
            <a:r>
              <a:rPr lang="sr-Latn-RS" altLang="en-US" dirty="0" smtClean="0">
                <a:solidFill>
                  <a:srgbClr val="002060"/>
                </a:solidFill>
              </a:rPr>
              <a:t>alje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nivou se paketima dodaju </a:t>
            </a:r>
            <a:r>
              <a:rPr lang="sr-Latn-RS" altLang="en-US" dirty="0" smtClean="0">
                <a:solidFill>
                  <a:srgbClr val="002060"/>
                </a:solidFill>
              </a:rPr>
              <a:t>identifikatori </a:t>
            </a:r>
            <a:r>
              <a:rPr lang="sr-Latn-RS" altLang="en-US" dirty="0">
                <a:solidFill>
                  <a:srgbClr val="002060"/>
                </a:solidFill>
              </a:rPr>
              <a:t>softvera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err="1" smtClean="0">
                <a:solidFill>
                  <a:srgbClr val="002060"/>
                </a:solidFill>
              </a:rPr>
              <a:t>portovi</a:t>
            </a:r>
            <a:r>
              <a:rPr lang="sr-Latn-RS" altLang="en-US" dirty="0">
                <a:solidFill>
                  <a:srgbClr val="002060"/>
                </a:solidFill>
              </a:rPr>
              <a:t>, a adrese ure</a:t>
            </a:r>
            <a:r>
              <a:rPr lang="sr-Latn-RS" altLang="en-US" dirty="0" smtClean="0">
                <a:solidFill>
                  <a:srgbClr val="002060"/>
                </a:solidFill>
              </a:rPr>
              <a:t>đaja </a:t>
            </a:r>
            <a:r>
              <a:rPr lang="sr-Latn-RS" altLang="en-US" dirty="0">
                <a:solidFill>
                  <a:srgbClr val="002060"/>
                </a:solidFill>
              </a:rPr>
              <a:t>tek na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nom </a:t>
            </a:r>
            <a:r>
              <a:rPr lang="sr-Latn-RS" altLang="en-US" dirty="0">
                <a:solidFill>
                  <a:srgbClr val="002060"/>
                </a:solidFill>
              </a:rPr>
              <a:t>sloju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r="2166"/>
          <a:stretch/>
        </p:blipFill>
        <p:spPr bwMode="auto">
          <a:xfrm>
            <a:off x="4644008" y="4340888"/>
            <a:ext cx="4461468" cy="24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TCP</a:t>
            </a:r>
            <a:r>
              <a:rPr lang="sr-Latn-RS" altLang="en-US" dirty="0"/>
              <a:t> 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Prava </a:t>
            </a:r>
            <a:r>
              <a:rPr lang="sr-Latn-RS" altLang="en-US" dirty="0" smtClean="0"/>
              <a:t>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da </a:t>
            </a:r>
            <a:r>
              <a:rPr lang="sr-Latn-RS" altLang="en-US" dirty="0" smtClean="0"/>
              <a:t>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konenkcija</a:t>
            </a:r>
            <a:r>
              <a:rPr lang="sr-Latn-RS" altLang="en-US" dirty="0" smtClean="0"/>
              <a:t> </a:t>
            </a:r>
            <a:r>
              <a:rPr lang="sr-Latn-RS" altLang="en-US" dirty="0"/>
              <a:t>uspostavljena,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što </a:t>
            </a:r>
            <a:r>
              <a:rPr lang="sr-Latn-RS" altLang="en-US" dirty="0" smtClean="0"/>
              <a:t>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3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niˇzi mreˇzni slojevi ne garantuju dostavu paketa,</a:t>
            </a:r>
          </a:p>
          <a:p>
            <a:pPr marL="857250" lvl="1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857250" lvl="1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857250" lvl="1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</a:t>
            </a:r>
            <a:r>
              <a:rPr lang="sr-Latn-RS" altLang="en-US" dirty="0" smtClean="0"/>
              <a:t>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857250" lvl="1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857250" lvl="1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857250" lvl="1" indent="-457200" eaLnBrk="1" hangingPunct="1"/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Važna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857250" lvl="1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857250" lvl="1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857250" lvl="1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857250" lvl="1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Činjenica </a:t>
            </a:r>
            <a:r>
              <a:rPr lang="sr-Latn-RS" altLang="en-US" dirty="0" smtClean="0"/>
              <a:t>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UDP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UDP</a:t>
            </a:r>
            <a:r>
              <a:rPr lang="sr-Latn-RS" altLang="en-US" dirty="0"/>
              <a:t> 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Stoga je uveden je sistem imena domena (</a:t>
            </a:r>
            <a:r>
              <a:rPr lang="sr-Latn-RS" altLang="en-US" dirty="0" err="1" smtClean="0"/>
              <a:t>domain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name</a:t>
            </a:r>
            <a:r>
              <a:rPr lang="sr-Latn-RS" altLang="en-US" dirty="0" smtClean="0"/>
              <a:t> system - DNS) –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adrese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hostova</a:t>
            </a:r>
            <a:r>
              <a:rPr lang="pl-PL" altLang="en-US" dirty="0" smtClean="0"/>
              <a:t> </a:t>
            </a:r>
            <a:r>
              <a:rPr lang="pl-PL" altLang="en-US" dirty="0"/>
              <a:t>(</a:t>
            </a:r>
            <a:r>
              <a:rPr lang="pl-PL" altLang="en-US" dirty="0" err="1"/>
              <a:t>servera</a:t>
            </a:r>
            <a:r>
              <a:rPr lang="pl-PL" altLang="en-US" dirty="0"/>
              <a:t>) </a:t>
            </a:r>
            <a:r>
              <a:rPr lang="pl-PL" altLang="en-US" dirty="0" err="1"/>
              <a:t>zadaju</a:t>
            </a:r>
            <a:r>
              <a:rPr lang="pl-PL" altLang="en-US" dirty="0"/>
              <a:t> </a:t>
            </a:r>
            <a:r>
              <a:rPr lang="pl-PL" altLang="en-US" dirty="0" err="1"/>
              <a:t>se</a:t>
            </a:r>
            <a:r>
              <a:rPr lang="pl-PL" altLang="en-US" dirty="0"/>
              <a:t> u </a:t>
            </a:r>
            <a:r>
              <a:rPr lang="pl-PL" altLang="en-US" dirty="0" err="1"/>
              <a:t>tekstualnom</a:t>
            </a:r>
            <a:r>
              <a:rPr lang="pl-PL" altLang="en-US" dirty="0"/>
              <a:t> </a:t>
            </a:r>
            <a:r>
              <a:rPr lang="pl-PL" altLang="en-US" dirty="0" err="1"/>
              <a:t>obliku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1761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interfejs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straniama </a:t>
            </a:r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ˇsto 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Istorijat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latin typeface="+mn-lt"/>
              </a:rPr>
              <a:t>Primer SMTP </a:t>
            </a:r>
            <a:r>
              <a:rPr lang="sr-Latn-RS" altLang="en-US" sz="1600" dirty="0">
                <a:latin typeface="+mn-lt"/>
              </a:rPr>
              <a:t>sesije izmedu klijenta </a:t>
            </a:r>
            <a:r>
              <a:rPr lang="sr-Latn-RS" altLang="en-US" sz="1600" dirty="0" smtClean="0">
                <a:latin typeface="+mn-lt"/>
              </a:rPr>
              <a:t>koji šalje </a:t>
            </a:r>
            <a:r>
              <a:rPr lang="sr-Latn-RS" altLang="en-US" sz="1600" dirty="0">
                <a:latin typeface="+mn-lt"/>
              </a:rPr>
              <a:t>poštu i servera koji je prima, </a:t>
            </a:r>
            <a:r>
              <a:rPr lang="sr-Latn-RS" altLang="en-US" sz="1600" dirty="0" smtClean="0">
                <a:latin typeface="+mn-lt"/>
              </a:rPr>
              <a:t>kako bi je </a:t>
            </a:r>
            <a:r>
              <a:rPr lang="sr-Latn-RS" altLang="en-US" sz="1600" dirty="0">
                <a:latin typeface="+mn-lt"/>
              </a:rPr>
              <a:t>dalje </a:t>
            </a:r>
            <a:r>
              <a:rPr lang="sr-Latn-RS" altLang="en-US" sz="1600" dirty="0" smtClean="0">
                <a:latin typeface="+mn-lt"/>
              </a:rPr>
              <a:t> prosledio</a:t>
            </a:r>
            <a:endParaRPr lang="sr-Latn-R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>
                <a:solidFill>
                  <a:schemeClr val="hlink"/>
                </a:solidFill>
              </a:rPr>
              <a:t>F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(obiˇcno 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(obiˇcno 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11046</TotalTime>
  <Words>9126</Words>
  <Application>Microsoft Office PowerPoint</Application>
  <PresentationFormat>On-screen Show (4:3)</PresentationFormat>
  <Paragraphs>690</Paragraphs>
  <Slides>99</Slides>
  <Notes>72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4_Watermark</vt:lpstr>
      <vt:lpstr>Uvod u veb i internet tehnologije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Interneta </vt:lpstr>
      <vt:lpstr>Arhitektura Interneta (2) </vt:lpstr>
      <vt:lpstr>Arhitektura Interneta (3) </vt:lpstr>
      <vt:lpstr>Arhitektura Interneta (4)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Tehnologije pristupa Internetu (11)</vt:lpstr>
      <vt:lpstr>Internet servisi</vt:lpstr>
      <vt:lpstr>Internet servisi</vt:lpstr>
      <vt:lpstr>Internet servisi (2)</vt:lpstr>
      <vt:lpstr>Internet servisi (3)</vt:lpstr>
      <vt:lpstr>Internet servisi (4)</vt:lpstr>
      <vt:lpstr>Internet servisi (5)</vt:lpstr>
      <vt:lpstr>Internet servisi (6)</vt:lpstr>
      <vt:lpstr>Internet servisi (7)</vt:lpstr>
      <vt:lpstr>Internet servisi (8)</vt:lpstr>
      <vt:lpstr>Internet servisi (9)</vt:lpstr>
      <vt:lpstr>Internet servisi (10)</vt:lpstr>
      <vt:lpstr>Internet servisi (11)</vt:lpstr>
      <vt:lpstr>Internet servisi (12)</vt:lpstr>
      <vt:lpstr>Mrežni i Internet protokoli</vt:lpstr>
      <vt:lpstr>Shematski prikaz protokola</vt:lpstr>
      <vt:lpstr>Komunikacija na fizičkom sloju</vt:lpstr>
      <vt:lpstr>Komunikacija na sloju veze podataka </vt:lpstr>
      <vt:lpstr>Komunikacija na sloju veze podataka (2) </vt:lpstr>
      <vt:lpstr>Komunikacija na sloju veze podataka (3) </vt:lpstr>
      <vt:lpstr>Povezivanje uređaja u lokalnoj mreži</vt:lpstr>
      <vt:lpstr>Protokol razrešavanja adresa</vt:lpstr>
      <vt:lpstr>IP protokol mrežnog sloja </vt:lpstr>
      <vt:lpstr>IP protokol mrežnog sloja (2) </vt:lpstr>
      <vt:lpstr>IP adrese</vt:lpstr>
      <vt:lpstr>IP adrese (2)</vt:lpstr>
      <vt:lpstr>IP adrese i DHCP</vt:lpstr>
      <vt:lpstr>Hijerarhijska struktura IP adresa</vt:lpstr>
      <vt:lpstr>Hijerarhijska struktura IP adresa (2)</vt:lpstr>
      <vt:lpstr>Hijerarhijska struktura IP adresa (3)</vt:lpstr>
      <vt:lpstr>Javne i privatne IP adrese</vt:lpstr>
      <vt:lpstr>Javne i privatne IP adrese (4)</vt:lpstr>
      <vt:lpstr>Javne i privatne IP adrese (5)</vt:lpstr>
      <vt:lpstr>Rutiranje</vt:lpstr>
      <vt:lpstr>Rutiranje (2)</vt:lpstr>
      <vt:lpstr>Protokoli transportnog sloja</vt:lpstr>
      <vt:lpstr>TCP protokol transportnog sloja</vt:lpstr>
      <vt:lpstr>TCP protokol transportnog sloja (2)</vt:lpstr>
      <vt:lpstr>TCP protokol transportnog sloja (3)</vt:lpstr>
      <vt:lpstr>TCP protokol transportnog sloja (4)</vt:lpstr>
      <vt:lpstr>TCP protokol transportnog sloja (5)</vt:lpstr>
      <vt:lpstr>UDP protokol transportnog sloja</vt:lpstr>
      <vt:lpstr>Sistem imena domena</vt:lpstr>
      <vt:lpstr>Sistem imena domena (2)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813</cp:revision>
  <dcterms:created xsi:type="dcterms:W3CDTF">1601-01-01T00:00:00Z</dcterms:created>
  <dcterms:modified xsi:type="dcterms:W3CDTF">2018-10-03T11:55:02Z</dcterms:modified>
</cp:coreProperties>
</file>