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96" r:id="rId2"/>
    <p:sldId id="372" r:id="rId3"/>
    <p:sldId id="374" r:id="rId4"/>
    <p:sldId id="377" r:id="rId5"/>
    <p:sldId id="379" r:id="rId6"/>
    <p:sldId id="378" r:id="rId7"/>
    <p:sldId id="3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225" y="-107034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69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Cyrl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6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dirty="0" smtClean="0"/>
              <a:t>Увод</a:t>
            </a:r>
            <a:r>
              <a:rPr lang="sr-Cyrl-RS" baseline="0" dirty="0" smtClean="0"/>
              <a:t> у веб и интернет </a:t>
            </a:r>
            <a:r>
              <a:rPr lang="sr-Cyrl-RS" altLang="en-US" sz="1000" dirty="0" smtClean="0">
                <a:solidFill>
                  <a:srgbClr val="3366FF"/>
                </a:solidFill>
              </a:rPr>
              <a:t>технлогогије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696" y="3933056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1495" y="116632"/>
            <a:ext cx="8062913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Cyrl-RS" altLang="en-US" sz="4800" dirty="0" smtClean="0">
                <a:solidFill>
                  <a:srgbClr val="3366FF"/>
                </a:solidFill>
              </a:rPr>
              <a:t>Увод у веб и интернет технологије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Концепција курса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RS" altLang="en-US" sz="3200" dirty="0" smtClean="0"/>
              <a:t>Предавања</a:t>
            </a:r>
          </a:p>
          <a:p>
            <a:pPr eaLnBrk="1" hangingPunct="1"/>
            <a:r>
              <a:rPr lang="sr-Cyrl-RS" sz="3200" dirty="0" smtClean="0">
                <a:solidFill>
                  <a:srgbClr val="000000"/>
                </a:solidFill>
              </a:rPr>
              <a:t>Вежбе</a:t>
            </a:r>
          </a:p>
          <a:p>
            <a:pPr eaLnBrk="1" hangingPunct="1"/>
            <a:r>
              <a:rPr lang="sr-Cyrl-RS" altLang="en-US" sz="3200" dirty="0">
                <a:solidFill>
                  <a:srgbClr val="000000"/>
                </a:solidFill>
              </a:rPr>
              <a:t>Практични рад</a:t>
            </a:r>
            <a:endParaRPr lang="sr-Latn-CS" altLang="en-US" sz="3200" dirty="0">
              <a:solidFill>
                <a:srgbClr val="000000"/>
              </a:solidFill>
            </a:endParaRPr>
          </a:p>
          <a:p>
            <a:pPr eaLnBrk="1" hangingPunct="1"/>
            <a:r>
              <a:rPr lang="sr-Cyrl-RS" sz="3200" dirty="0" smtClean="0">
                <a:solidFill>
                  <a:srgbClr val="000000"/>
                </a:solidFill>
              </a:rPr>
              <a:t>Домаћи </a:t>
            </a:r>
            <a:r>
              <a:rPr lang="sr-Cyrl-RS" sz="3200" dirty="0">
                <a:solidFill>
                  <a:srgbClr val="000000"/>
                </a:solidFill>
              </a:rPr>
              <a:t>задаци, консултације и завршни испит</a:t>
            </a:r>
            <a:endParaRPr lang="sr-Latn-CS" sz="3200" dirty="0">
              <a:solidFill>
                <a:srgbClr val="000000"/>
              </a:solidFill>
            </a:endParaRPr>
          </a:p>
          <a:p>
            <a:pPr eaLnBrk="1" hangingPunct="1"/>
            <a:endParaRPr lang="sr-Latn-CS" sz="2400" dirty="0">
              <a:solidFill>
                <a:srgbClr val="000000"/>
              </a:solidFill>
              <a:latin typeface="Garamond" pitchFamily="18" charset="0"/>
            </a:endParaRPr>
          </a:p>
          <a:p>
            <a:pPr eaLnBrk="1" hangingPunct="1"/>
            <a:endParaRPr lang="sr-Latn-CS" altLang="en-US" dirty="0" smtClean="0">
              <a:latin typeface="Garamond" panose="02020404030301010803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3940268"/>
            <a:ext cx="83724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CCFF"/>
              </a:buClr>
            </a:pPr>
            <a:endParaRPr lang="sr-Latn-CS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3429000"/>
            <a:ext cx="83724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CCFF"/>
              </a:buClr>
              <a:buFont typeface="Wingdings" pitchFamily="2" charset="2"/>
              <a:buChar char="l"/>
              <a:defRPr/>
            </a:pPr>
            <a:endParaRPr lang="sr-Latn-CS" sz="3200" kern="0" dirty="0">
              <a:solidFill>
                <a:srgbClr val="00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0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20713"/>
            <a:ext cx="6769100" cy="7620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Садржај курса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41325" y="1184275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04800" y="1435100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ru-RU" altLang="en-US" sz="2800" dirty="0">
                <a:solidFill>
                  <a:srgbClr val="000000"/>
                </a:solidFill>
                <a:latin typeface="+mn-lt"/>
              </a:rPr>
              <a:t>Увод у рачунарске мреже  и  </a:t>
            </a:r>
            <a:r>
              <a:rPr lang="ru-RU" altLang="en-US" sz="2800" dirty="0" smtClean="0">
                <a:solidFill>
                  <a:srgbClr val="000000"/>
                </a:solidFill>
                <a:latin typeface="+mn-lt"/>
              </a:rPr>
              <a:t>Интернет</a:t>
            </a:r>
            <a:endParaRPr lang="sr-Latn-R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Језици за обележавање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SGML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и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XML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Latn-RS" altLang="en-US" sz="2800" dirty="0" smtClean="0">
                <a:solidFill>
                  <a:srgbClr val="000000"/>
                </a:solidFill>
                <a:latin typeface="+mn-lt"/>
              </a:rPr>
              <a:t>HTML 5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Latn-RS" altLang="en-US" sz="2800" dirty="0" smtClean="0">
                <a:solidFill>
                  <a:srgbClr val="000000"/>
                </a:solidFill>
                <a:latin typeface="+mn-lt"/>
              </a:rPr>
              <a:t>CSS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Програмски језик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>
                <a:solidFill>
                  <a:srgbClr val="000000"/>
                </a:solidFill>
              </a:rPr>
              <a:t>Објектни 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аспекти </a:t>
            </a:r>
            <a:r>
              <a:rPr lang="en-US" altLang="en-US" sz="2800" dirty="0">
                <a:solidFill>
                  <a:srgbClr val="000000"/>
                </a:solidFill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-а</a:t>
            </a: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</a:rPr>
              <a:t>Функционални аспекти </a:t>
            </a:r>
            <a:r>
              <a:rPr lang="en-US" altLang="en-US" sz="2800" dirty="0">
                <a:solidFill>
                  <a:srgbClr val="000000"/>
                </a:solidFill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-а</a:t>
            </a: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</a:rPr>
              <a:t>Синхрона и асинхрона комуникација</a:t>
            </a:r>
            <a:endParaRPr lang="sr-Cyrl-RS" alt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None/>
            </a:pPr>
            <a:endParaRPr lang="sr-Cyrl-RS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9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20713"/>
            <a:ext cx="6769100" cy="7620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Садржај курса (2)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41325" y="1184275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04800" y="1435100"/>
            <a:ext cx="883920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</a:rPr>
              <a:t>JavaScript </a:t>
            </a:r>
            <a:r>
              <a:rPr lang="sr-Cyrl-RS" altLang="en-US" sz="2800" dirty="0">
                <a:solidFill>
                  <a:srgbClr val="000000"/>
                </a:solidFill>
              </a:rPr>
              <a:t>као </a:t>
            </a:r>
            <a:r>
              <a:rPr lang="sr-Cyrl-RS" altLang="en-US" sz="2800" dirty="0">
                <a:solidFill>
                  <a:srgbClr val="000000"/>
                </a:solidFill>
              </a:rPr>
              <a:t>скрипт језик веб клијента</a:t>
            </a:r>
            <a:r>
              <a:rPr lang="sr-Cyrl-RS" altLang="en-US" sz="2800" dirty="0">
                <a:solidFill>
                  <a:srgbClr val="000000"/>
                </a:solidFill>
              </a:rPr>
              <a:t> </a:t>
            </a: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</a:rPr>
              <a:t>DOM</a:t>
            </a: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>
                <a:solidFill>
                  <a:srgbClr val="000000"/>
                </a:solidFill>
              </a:rPr>
              <a:t>ј</a:t>
            </a:r>
            <a:r>
              <a:rPr lang="en-US" altLang="en-US" sz="2800" dirty="0">
                <a:solidFill>
                  <a:srgbClr val="000000"/>
                </a:solidFill>
              </a:rPr>
              <a:t>Query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Веб сервери</a:t>
            </a:r>
            <a:endParaRPr lang="sr-Cyrl-RS" altLang="en-US" sz="2800" dirty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</a:rPr>
              <a:t>JavaScript </a:t>
            </a:r>
            <a:r>
              <a:rPr lang="sr-Cyrl-RS" altLang="en-US" sz="2800" dirty="0">
                <a:solidFill>
                  <a:srgbClr val="000000"/>
                </a:solidFill>
              </a:rPr>
              <a:t>као 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с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ерверски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скрипт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језик</a:t>
            </a: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ode.js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, е</a:t>
            </a:r>
            <a:r>
              <a:rPr lang="en-US" altLang="en-US" sz="2800" dirty="0" err="1" smtClean="0">
                <a:solidFill>
                  <a:srgbClr val="000000"/>
                </a:solidFill>
                <a:latin typeface="+mn-lt"/>
              </a:rPr>
              <a:t>xpress</a:t>
            </a:r>
            <a:endParaRPr lang="en-U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No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SQL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базе података</a:t>
            </a:r>
            <a:endParaRPr lang="en-U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АЈА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X, SEO,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итд.  </a:t>
            </a:r>
          </a:p>
        </p:txBody>
      </p:sp>
    </p:spTree>
    <p:extLst>
      <p:ext uri="{BB962C8B-B14F-4D97-AF65-F5344CB8AC3E}">
        <p14:creationId xmlns:p14="http://schemas.microsoft.com/office/powerpoint/2010/main" val="143573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20713"/>
            <a:ext cx="6769100" cy="7620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Бодовање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41325" y="1184275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04800" y="1435100"/>
            <a:ext cx="88392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Предиспитне обавезе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: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2</a:t>
            </a:r>
            <a:r>
              <a:rPr lang="sr-Cyrl-RS" altLang="en-US" sz="2800" dirty="0">
                <a:solidFill>
                  <a:srgbClr val="000000"/>
                </a:solidFill>
                <a:latin typeface="+mn-lt"/>
              </a:rPr>
              <a:t>0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Колоквијум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(HTML + CSS)</a:t>
            </a: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10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Теоријски тест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Испит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: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45 JavaScript, JQuery, PHP/Node.js, </a:t>
            </a:r>
            <a:r>
              <a:rPr lang="en-US" altLang="en-US" sz="2800" dirty="0" err="1">
                <a:solidFill>
                  <a:srgbClr val="000000"/>
                </a:solidFill>
                <a:latin typeface="+mn-lt"/>
              </a:rPr>
              <a:t>MySql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, AJAX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–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праг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15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25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Теоријски део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 –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праг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10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endParaRPr lang="en-US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Литература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556792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Скрипта 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 предмета Увод у веб и интернет програмирање на Математичком факултету, аутор проф. др Филип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Марић</a:t>
            </a:r>
            <a:endParaRPr lang="en-U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HTML 5 Architecture,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Wesley Hales,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O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’Reilly, 2012.</a:t>
            </a: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HTML &amp; CSS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: The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Complete Reference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Fifth Edition,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 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Thomas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Powell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McGraw-Hill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201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0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.</a:t>
            </a:r>
            <a:endParaRPr lang="sr-Cyrl-R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Eloquent JavaScript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аутор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Marijn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Haverbeke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издавач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No Starch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Press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2014.</a:t>
            </a: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Secrets of the JavaScript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Ninja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аутори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John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Resig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и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Bear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Bibeault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Manning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20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12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. </a:t>
            </a:r>
            <a:endParaRPr lang="sr-Latn-RS" sz="2000" dirty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jQuery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Cookbook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аутори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Jonathan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Sharp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Rob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Burns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Rebecca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Murphey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и др,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O’Reilly,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20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10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. </a:t>
            </a:r>
            <a:endParaRPr lang="sr-Cyrl-R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092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Литература</a:t>
            </a:r>
            <a:r>
              <a:rPr lang="en-US" altLang="en-US" dirty="0" smtClean="0">
                <a:solidFill>
                  <a:srgbClr val="3366FF"/>
                </a:solidFill>
              </a:rPr>
              <a:t> (2)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556792"/>
            <a:ext cx="8610600" cy="209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Материјали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на веб сајту наставника и асистента</a:t>
            </a: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Веб сајт 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„W3Schools“, на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адреси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  <a:hlinkClick r:id="rId2"/>
              </a:rPr>
              <a:t>http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  <a:hlinkClick r:id="rId2"/>
              </a:rPr>
              <a:t>://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  <a:hlinkClick r:id="rId2"/>
              </a:rPr>
              <a:t>www.w3schools.com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endParaRPr lang="en-U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Остали ресурси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на 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вебу 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endParaRPr lang="ru-RU" dirty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endParaRPr lang="sr-Cyrl-RS" sz="2600" dirty="0" smtClean="0">
              <a:solidFill>
                <a:srgbClr val="CCCCFF">
                  <a:lumMod val="25000"/>
                </a:srgbClr>
              </a:solidFill>
              <a:latin typeface="Garamond" pitchFamily="18" charset="0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endParaRPr kumimoji="1" lang="sr-Latn-CS" sz="2600" dirty="0">
              <a:solidFill>
                <a:srgbClr val="CCCCFF">
                  <a:lumMod val="25000"/>
                </a:srgbClr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03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8763</TotalTime>
  <Words>257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4_Watermark</vt:lpstr>
      <vt:lpstr>PowerPoint Presentation</vt:lpstr>
      <vt:lpstr>Концепција курса</vt:lpstr>
      <vt:lpstr>Садржај курса</vt:lpstr>
      <vt:lpstr>Садржај курса (2)</vt:lpstr>
      <vt:lpstr>Бодовање</vt:lpstr>
      <vt:lpstr>Литература</vt:lpstr>
      <vt:lpstr>Литература (2)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619</cp:revision>
  <dcterms:created xsi:type="dcterms:W3CDTF">1601-01-01T00:00:00Z</dcterms:created>
  <dcterms:modified xsi:type="dcterms:W3CDTF">2018-09-29T21:56:48Z</dcterms:modified>
</cp:coreProperties>
</file>