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85"/>
  </p:notesMasterIdLst>
  <p:handoutMasterIdLst>
    <p:handoutMasterId r:id="rId86"/>
  </p:handoutMasterIdLst>
  <p:sldIdLst>
    <p:sldId id="296" r:id="rId2"/>
    <p:sldId id="297" r:id="rId3"/>
    <p:sldId id="345" r:id="rId4"/>
    <p:sldId id="344" r:id="rId5"/>
    <p:sldId id="307" r:id="rId6"/>
    <p:sldId id="308" r:id="rId7"/>
    <p:sldId id="310" r:id="rId8"/>
    <p:sldId id="309" r:id="rId9"/>
    <p:sldId id="346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20" r:id="rId19"/>
    <p:sldId id="321" r:id="rId20"/>
    <p:sldId id="347" r:id="rId21"/>
    <p:sldId id="319" r:id="rId22"/>
    <p:sldId id="348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49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51" r:id="rId47"/>
    <p:sldId id="386" r:id="rId48"/>
    <p:sldId id="350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62" r:id="rId60"/>
    <p:sldId id="363" r:id="rId61"/>
    <p:sldId id="364" r:id="rId62"/>
    <p:sldId id="365" r:id="rId63"/>
    <p:sldId id="366" r:id="rId64"/>
    <p:sldId id="367" r:id="rId65"/>
    <p:sldId id="368" r:id="rId66"/>
    <p:sldId id="369" r:id="rId67"/>
    <p:sldId id="383" r:id="rId68"/>
    <p:sldId id="370" r:id="rId69"/>
    <p:sldId id="372" r:id="rId70"/>
    <p:sldId id="373" r:id="rId71"/>
    <p:sldId id="374" r:id="rId72"/>
    <p:sldId id="375" r:id="rId73"/>
    <p:sldId id="376" r:id="rId74"/>
    <p:sldId id="377" r:id="rId75"/>
    <p:sldId id="378" r:id="rId76"/>
    <p:sldId id="379" r:id="rId77"/>
    <p:sldId id="380" r:id="rId78"/>
    <p:sldId id="381" r:id="rId79"/>
    <p:sldId id="382" r:id="rId80"/>
    <p:sldId id="371" r:id="rId81"/>
    <p:sldId id="384" r:id="rId82"/>
    <p:sldId id="385" r:id="rId83"/>
    <p:sldId id="306" r:id="rId8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1" autoAdjust="0"/>
    <p:restoredTop sz="86393" autoAdjust="0"/>
  </p:normalViewPr>
  <p:slideViewPr>
    <p:cSldViewPr>
      <p:cViewPr varScale="1">
        <p:scale>
          <a:sx n="63" d="100"/>
          <a:sy n="63" d="100"/>
        </p:scale>
        <p:origin x="-32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8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78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B70C6-757F-4600-A347-5E68BBCA3609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7419-FAAA-47B0-94C1-4262F2E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*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Veliko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slovo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imenu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Internet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ozna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 da je u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pitanju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jedinstven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</a:t>
            </a:r>
            <a:r>
              <a:rPr lang="sr-Latn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Internet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smatra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vlastitim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imenom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* U žargonu se nazivaju kablovski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83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332656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Prve ideje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Kasnih </a:t>
            </a:r>
            <a:r>
              <a:rPr lang="sr-Latn-RS" altLang="en-US" dirty="0"/>
              <a:t>1950-tih </a:t>
            </a:r>
            <a:r>
              <a:rPr lang="sr-Latn-RS" altLang="en-US" dirty="0" smtClean="0"/>
              <a:t>godina, na </a:t>
            </a:r>
            <a:r>
              <a:rPr lang="sr-Latn-RS" altLang="en-US" dirty="0"/>
              <a:t>vrhuncu hladnog rata</a:t>
            </a:r>
            <a:r>
              <a:rPr lang="sr-Latn-RS" altLang="en-US" dirty="0" smtClean="0"/>
              <a:t>, Ministarstvo odbrane USA </a:t>
            </a:r>
            <a:r>
              <a:rPr lang="sr-Latn-RS" altLang="en-US" dirty="0"/>
              <a:t>je ž</a:t>
            </a:r>
            <a:r>
              <a:rPr lang="sr-Latn-RS" altLang="en-US" dirty="0" smtClean="0"/>
              <a:t>elelo da uspostavi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komunikacije projektovanu tako da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pre</a:t>
            </a:r>
            <a:r>
              <a:rPr lang="sr-Latn-RS" altLang="en-US" dirty="0"/>
              <a:t>ž</a:t>
            </a:r>
            <a:r>
              <a:rPr lang="sr-Latn-RS" altLang="en-US" dirty="0" smtClean="0"/>
              <a:t>ivi eventualni prvi nuklearni udar protivnika</a:t>
            </a:r>
          </a:p>
          <a:p>
            <a:pPr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to vreme vojne komunikacije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su </a:t>
            </a:r>
            <a:r>
              <a:rPr lang="sr-Latn-RS" altLang="en-US" dirty="0"/>
              <a:t>koristile javnu telefonsku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mrežu</a:t>
            </a:r>
            <a:r>
              <a:rPr lang="sr-Latn-RS" altLang="en-US" dirty="0"/>
              <a:t>, š</a:t>
            </a:r>
            <a:r>
              <a:rPr lang="sr-Latn-RS" altLang="en-US" dirty="0" smtClean="0"/>
              <a:t>to se smatralo </a:t>
            </a:r>
            <a:r>
              <a:rPr lang="sr-Latn-RS" altLang="en-US" dirty="0"/>
              <a:t>veoma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ranjivim </a:t>
            </a:r>
          </a:p>
          <a:p>
            <a:pPr eaLnBrk="1" hangingPunct="1"/>
            <a:r>
              <a:rPr lang="sr-Latn-RS" altLang="en-US" dirty="0" smtClean="0"/>
              <a:t>Slika koja prikazuje </a:t>
            </a:r>
            <a:r>
              <a:rPr lang="sr-Latn-RS" altLang="en-US" dirty="0"/>
              <a:t>hijerarhijski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način organizacije telefonske </a:t>
            </a:r>
            <a:br>
              <a:rPr lang="sr-Latn-RS" altLang="en-US" dirty="0" smtClean="0"/>
            </a:br>
            <a:r>
              <a:rPr lang="sr-Latn-RS" altLang="en-US" dirty="0" smtClean="0"/>
              <a:t>mreže  </a:t>
            </a:r>
            <a:r>
              <a:rPr lang="sr-Latn-RS" altLang="en-US" dirty="0"/>
              <a:t>jasno </a:t>
            </a:r>
            <a:r>
              <a:rPr lang="sr-Latn-RS" altLang="en-US" dirty="0" smtClean="0"/>
              <a:t>ukazuje </a:t>
            </a:r>
            <a:r>
              <a:rPr lang="sr-Latn-RS" altLang="en-US" dirty="0"/>
              <a:t>da ukoliko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dođe </a:t>
            </a:r>
            <a:r>
              <a:rPr lang="sr-Latn-RS" altLang="en-US" dirty="0"/>
              <a:t>do kvara u malom broju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čvorova, većina </a:t>
            </a:r>
            <a:r>
              <a:rPr lang="sr-Latn-RS" altLang="en-US" dirty="0"/>
              <a:t>komunikacije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biva prekinuta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114" y="2636912"/>
            <a:ext cx="39433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0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683718"/>
            <a:ext cx="29718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Prve ideje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Oko 1960. godine </a:t>
            </a:r>
            <a:r>
              <a:rPr lang="pl-PL" altLang="en-US" dirty="0" smtClean="0"/>
              <a:t>Ministarstvo odbrane anga</a:t>
            </a:r>
            <a:r>
              <a:rPr lang="pl-PL" altLang="en-US" dirty="0"/>
              <a:t>žuje RAND </a:t>
            </a:r>
            <a:r>
              <a:rPr lang="pl-PL" altLang="en-US" dirty="0" smtClean="0"/>
              <a:t>korporaciju, a Pol </a:t>
            </a:r>
            <a:r>
              <a:rPr lang="pl-PL" altLang="en-US" dirty="0"/>
              <a:t>Baran </a:t>
            </a:r>
            <a:r>
              <a:rPr lang="pl-PL" altLang="en-US" dirty="0" smtClean="0"/>
              <a:t>predlaže re</a:t>
            </a:r>
            <a:r>
              <a:rPr lang="pl-PL" altLang="en-US" dirty="0"/>
              <a:t>š</a:t>
            </a:r>
            <a:r>
              <a:rPr lang="pl-PL" altLang="en-US" dirty="0" smtClean="0"/>
              <a:t>enje prikazano na slici</a:t>
            </a:r>
          </a:p>
          <a:p>
            <a:pPr eaLnBrk="1" hangingPunct="1"/>
            <a:r>
              <a:rPr lang="pl-PL" altLang="en-US" dirty="0" smtClean="0"/>
              <a:t>Podaci </a:t>
            </a:r>
            <a:r>
              <a:rPr lang="pl-PL" altLang="en-US" dirty="0"/>
              <a:t>od </a:t>
            </a:r>
            <a:r>
              <a:rPr lang="pl-PL" altLang="en-US" dirty="0" smtClean="0"/>
              <a:t>čvora </a:t>
            </a:r>
            <a:r>
              <a:rPr lang="pl-PL" altLang="en-US" dirty="0"/>
              <a:t>do </a:t>
            </a:r>
            <a:r>
              <a:rPr lang="pl-PL" altLang="en-US" dirty="0" smtClean="0"/>
              <a:t>čvora </a:t>
            </a:r>
            <a:r>
              <a:rPr lang="pl-PL" altLang="en-US" dirty="0"/>
              <a:t>putuju bilo kojom od dostupnih </a:t>
            </a:r>
            <a:r>
              <a:rPr lang="pl-PL" altLang="en-US" dirty="0" smtClean="0"/>
              <a:t>putanja</a:t>
            </a:r>
            <a:endParaRPr lang="pl-PL" altLang="en-US" dirty="0"/>
          </a:p>
          <a:p>
            <a:pPr eaLnBrk="1" hangingPunct="1"/>
            <a:r>
              <a:rPr lang="pl-PL" altLang="en-US" dirty="0" smtClean="0"/>
              <a:t>Po</a:t>
            </a:r>
            <a:r>
              <a:rPr lang="pl-PL" altLang="en-US" dirty="0"/>
              <a:t>š</a:t>
            </a:r>
            <a:r>
              <a:rPr lang="pl-PL" altLang="en-US" dirty="0" smtClean="0"/>
              <a:t>to </a:t>
            </a:r>
            <a:r>
              <a:rPr lang="pl-PL" altLang="en-US" dirty="0"/>
              <a:t>su u tom </a:t>
            </a:r>
            <a:r>
              <a:rPr lang="pl-PL" altLang="en-US" dirty="0" smtClean="0"/>
              <a:t>slu</a:t>
            </a:r>
            <a:r>
              <a:rPr lang="pl-PL" altLang="en-US" dirty="0"/>
              <a:t>č</a:t>
            </a:r>
            <a:r>
              <a:rPr lang="pl-PL" altLang="en-US" dirty="0" smtClean="0"/>
              <a:t>aju </a:t>
            </a:r>
            <a:r>
              <a:rPr lang="pl-PL" altLang="en-US" dirty="0"/>
              <a:t>neke putanje </a:t>
            </a:r>
            <a:r>
              <a:rPr lang="pl-PL" altLang="en-US" dirty="0" smtClean="0"/>
              <a:t>preduga</a:t>
            </a:r>
            <a:r>
              <a:rPr lang="pl-PL" altLang="en-US" dirty="0"/>
              <a:t>č</a:t>
            </a:r>
            <a:r>
              <a:rPr lang="pl-PL" altLang="en-US" dirty="0" smtClean="0"/>
              <a:t>ke </a:t>
            </a:r>
            <a:r>
              <a:rPr lang="pl-PL" altLang="en-US" dirty="0"/>
              <a:t>i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analogni </a:t>
            </a:r>
            <a:r>
              <a:rPr lang="pl-PL" altLang="en-US" dirty="0"/>
              <a:t>signal </a:t>
            </a:r>
            <a:r>
              <a:rPr lang="pl-PL" altLang="en-US" dirty="0" smtClean="0"/>
              <a:t>nije mogao </a:t>
            </a:r>
            <a:r>
              <a:rPr lang="pl-PL" altLang="en-US" dirty="0"/>
              <a:t>da se š</a:t>
            </a:r>
            <a:r>
              <a:rPr lang="pl-PL" altLang="en-US" dirty="0" smtClean="0"/>
              <a:t>alje </a:t>
            </a:r>
            <a:r>
              <a:rPr lang="pl-PL" altLang="en-US" dirty="0"/>
              <a:t>tako daleko,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predloženo </a:t>
            </a:r>
            <a:r>
              <a:rPr lang="pl-PL" altLang="en-US" dirty="0"/>
              <a:t>je da se koristi digitalno paketno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komutiranje (</a:t>
            </a:r>
            <a:r>
              <a:rPr lang="pl-PL" altLang="en-US" dirty="0"/>
              <a:t>packet-switching</a:t>
            </a:r>
            <a:r>
              <a:rPr lang="pl-PL" altLang="en-US" dirty="0" smtClean="0"/>
              <a:t>) </a:t>
            </a:r>
          </a:p>
          <a:p>
            <a:pPr eaLnBrk="1" hangingPunct="1"/>
            <a:r>
              <a:rPr lang="pl-PL" altLang="en-US" dirty="0" smtClean="0"/>
              <a:t>U </a:t>
            </a:r>
            <a:r>
              <a:rPr lang="pl-PL" altLang="en-US" dirty="0"/>
              <a:t>Pentagonu je ovaj koncept </a:t>
            </a:r>
            <a:r>
              <a:rPr lang="pl-PL" altLang="en-US" dirty="0" smtClean="0"/>
              <a:t>prihvaćen</a:t>
            </a:r>
            <a:r>
              <a:rPr lang="pl-PL" altLang="en-US" dirty="0"/>
              <a:t>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međutim, nakon </a:t>
            </a:r>
            <a:r>
              <a:rPr lang="pl-PL" altLang="en-US" dirty="0"/>
              <a:t>konsultacija sa AT&amp;T,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vodećom </a:t>
            </a:r>
            <a:r>
              <a:rPr lang="pl-PL" altLang="en-US" dirty="0"/>
              <a:t>telefonskom kompanijom u SAD,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koncept biva odba</a:t>
            </a:r>
            <a:r>
              <a:rPr lang="pl-PL" altLang="en-US" dirty="0"/>
              <a:t>č</a:t>
            </a:r>
            <a:r>
              <a:rPr lang="pl-PL" altLang="en-US" dirty="0" smtClean="0"/>
              <a:t>en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04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ARPANET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U oktobru </a:t>
            </a:r>
            <a:r>
              <a:rPr lang="pl-PL" altLang="en-US" dirty="0" smtClean="0"/>
              <a:t>1957, </a:t>
            </a:r>
            <a:r>
              <a:rPr lang="pl-PL" altLang="en-US" dirty="0"/>
              <a:t>kao odgovor na rusko lansiranje satelita Sputnjik, </a:t>
            </a:r>
            <a:r>
              <a:rPr lang="pl-PL" altLang="en-US" dirty="0" smtClean="0"/>
              <a:t>predsednik</a:t>
            </a:r>
            <a:r>
              <a:rPr lang="en-US" altLang="en-US" dirty="0" smtClean="0"/>
              <a:t> </a:t>
            </a:r>
            <a:r>
              <a:rPr lang="pl-PL" altLang="en-US" dirty="0" smtClean="0"/>
              <a:t>SAD Aj</a:t>
            </a:r>
            <a:r>
              <a:rPr lang="sr-Latn-RS" altLang="en-US" dirty="0" smtClean="0"/>
              <a:t>ze</a:t>
            </a:r>
            <a:r>
              <a:rPr lang="pl-PL" altLang="en-US" dirty="0" smtClean="0"/>
              <a:t>nhauer osniva </a:t>
            </a:r>
            <a:r>
              <a:rPr lang="pl-PL" altLang="en-US" dirty="0">
                <a:solidFill>
                  <a:srgbClr val="002060"/>
                </a:solidFill>
              </a:rPr>
              <a:t>ARPA</a:t>
            </a:r>
            <a:r>
              <a:rPr lang="pl-PL" altLang="en-US" dirty="0"/>
              <a:t> </a:t>
            </a:r>
            <a:r>
              <a:rPr lang="pl-PL" altLang="en-US" dirty="0" smtClean="0"/>
              <a:t>- </a:t>
            </a:r>
            <a:r>
              <a:rPr lang="pl-PL" altLang="en-US" dirty="0"/>
              <a:t>agenciju č</a:t>
            </a:r>
            <a:r>
              <a:rPr lang="pl-PL" altLang="en-US" dirty="0" smtClean="0"/>
              <a:t>iji </a:t>
            </a:r>
            <a:r>
              <a:rPr lang="pl-PL" altLang="en-US" dirty="0"/>
              <a:t>je zadatak </a:t>
            </a:r>
            <a:r>
              <a:rPr lang="pl-PL" altLang="en-US" dirty="0" smtClean="0"/>
              <a:t>da subvencioni</a:t>
            </a:r>
            <a:r>
              <a:rPr lang="pl-PL" altLang="en-US" dirty="0"/>
              <a:t>š</a:t>
            </a:r>
            <a:r>
              <a:rPr lang="pl-PL" altLang="en-US" dirty="0" smtClean="0"/>
              <a:t>e istra</a:t>
            </a:r>
            <a:r>
              <a:rPr lang="pl-PL" altLang="en-US" dirty="0"/>
              <a:t>ž</a:t>
            </a:r>
            <a:r>
              <a:rPr lang="pl-PL" altLang="en-US" dirty="0" smtClean="0"/>
              <a:t>ivanja pri univerzitetima </a:t>
            </a:r>
            <a:r>
              <a:rPr lang="pl-PL" altLang="en-US" dirty="0"/>
              <a:t>i kompanijama č</a:t>
            </a:r>
            <a:r>
              <a:rPr lang="pl-PL" altLang="en-US" dirty="0" smtClean="0"/>
              <a:t>ije </a:t>
            </a:r>
            <a:r>
              <a:rPr lang="pl-PL" altLang="en-US" dirty="0"/>
              <a:t>se ideje č</a:t>
            </a:r>
            <a:r>
              <a:rPr lang="pl-PL" altLang="en-US" dirty="0" smtClean="0"/>
              <a:t>ine obećavajućim</a:t>
            </a:r>
          </a:p>
          <a:p>
            <a:pPr eaLnBrk="1" hangingPunct="1"/>
            <a:r>
              <a:rPr lang="pl-PL" altLang="en-US" dirty="0" smtClean="0"/>
              <a:t>1967</a:t>
            </a:r>
            <a:r>
              <a:rPr lang="pl-PL" altLang="en-US" dirty="0"/>
              <a:t>. godine, </a:t>
            </a:r>
            <a:r>
              <a:rPr lang="pl-PL" altLang="en-US" dirty="0" smtClean="0"/>
              <a:t>direktor ARPA </a:t>
            </a:r>
            <a:r>
              <a:rPr lang="pl-PL" altLang="en-US" dirty="0"/>
              <a:t>Lari </a:t>
            </a:r>
            <a:r>
              <a:rPr lang="pl-PL" altLang="en-US" dirty="0" smtClean="0"/>
              <a:t>Roberts, odlu</a:t>
            </a:r>
            <a:r>
              <a:rPr lang="pl-PL" altLang="en-US" dirty="0"/>
              <a:t>č</a:t>
            </a:r>
            <a:r>
              <a:rPr lang="pl-PL" altLang="en-US" dirty="0" smtClean="0"/>
              <a:t>uje </a:t>
            </a:r>
            <a:r>
              <a:rPr lang="pl-PL" altLang="en-US" dirty="0"/>
              <a:t>da jedan od </a:t>
            </a:r>
            <a:r>
              <a:rPr lang="pl-PL" altLang="en-US" dirty="0" smtClean="0"/>
              <a:t>zadataka ARPA </a:t>
            </a:r>
            <a:r>
              <a:rPr lang="pl-PL" altLang="en-US" dirty="0"/>
              <a:t>treba da bude i ulaganje u </a:t>
            </a:r>
            <a:r>
              <a:rPr lang="pl-PL" altLang="en-US" dirty="0" smtClean="0"/>
              <a:t>komunikacije</a:t>
            </a:r>
          </a:p>
          <a:p>
            <a:pPr eaLnBrk="1" hangingPunct="1"/>
            <a:r>
              <a:rPr lang="pl-PL" altLang="en-US" dirty="0" smtClean="0"/>
              <a:t>Nailazi </a:t>
            </a:r>
            <a:r>
              <a:rPr lang="pl-PL" altLang="en-US" dirty="0"/>
              <a:t>se na ranije </a:t>
            </a:r>
            <a:r>
              <a:rPr lang="pl-PL" altLang="en-US" dirty="0" smtClean="0"/>
              <a:t>odbačen Baranov </a:t>
            </a:r>
            <a:r>
              <a:rPr lang="pl-PL" altLang="en-US" dirty="0"/>
              <a:t>rad, č</a:t>
            </a:r>
            <a:r>
              <a:rPr lang="pl-PL" altLang="en-US" dirty="0" smtClean="0"/>
              <a:t>iji </a:t>
            </a:r>
            <a:r>
              <a:rPr lang="pl-PL" altLang="en-US" dirty="0"/>
              <a:t>je minijaturni prototip </a:t>
            </a:r>
            <a:r>
              <a:rPr lang="pl-PL" altLang="en-US" dirty="0" smtClean="0"/>
              <a:t>ve</a:t>
            </a:r>
            <a:r>
              <a:rPr lang="pl-PL" altLang="en-US" dirty="0"/>
              <a:t>ć</a:t>
            </a:r>
            <a:r>
              <a:rPr lang="pl-PL" altLang="en-US" dirty="0" smtClean="0"/>
              <a:t> </a:t>
            </a:r>
            <a:r>
              <a:rPr lang="pl-PL" altLang="en-US" dirty="0"/>
              <a:t>bio implementiran u Velikoj </a:t>
            </a:r>
            <a:r>
              <a:rPr lang="pl-PL" altLang="en-US" dirty="0" smtClean="0"/>
              <a:t>Britaniji i donosi se odluka da se </a:t>
            </a:r>
            <a:r>
              <a:rPr lang="pl-PL" altLang="en-US" dirty="0"/>
              <a:t>sagradi </a:t>
            </a:r>
            <a:r>
              <a:rPr lang="pl-PL" altLang="en-US" dirty="0" smtClean="0"/>
              <a:t>mreža, koja će </a:t>
            </a:r>
            <a:r>
              <a:rPr lang="pl-PL" altLang="en-US" dirty="0"/>
              <a:t>biti poznata pod imenom </a:t>
            </a:r>
            <a:r>
              <a:rPr lang="pl-PL" altLang="en-US" dirty="0" smtClean="0"/>
              <a:t>ARPANET</a:t>
            </a:r>
          </a:p>
          <a:p>
            <a:pPr marL="457200" lvl="1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903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ARPANET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ARPANET ima sledeće karakteristike:</a:t>
            </a:r>
          </a:p>
          <a:p>
            <a:pPr lvl="1" eaLnBrk="1" hangingPunct="1"/>
            <a:r>
              <a:rPr lang="sr-Latn-RS" altLang="en-US" dirty="0"/>
              <a:t>Svaki č</a:t>
            </a:r>
            <a:r>
              <a:rPr lang="sr-Latn-RS" altLang="en-US" dirty="0" smtClean="0"/>
              <a:t>vor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se sastojao od mini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(hosta) na koji je nadograden uredaj pod imenom IMP </a:t>
            </a:r>
            <a:r>
              <a:rPr lang="sr-Latn-RS" altLang="en-US" dirty="0" smtClean="0"/>
              <a:t>(Interface Message </a:t>
            </a:r>
            <a:r>
              <a:rPr lang="sr-Latn-RS" altLang="en-US" dirty="0"/>
              <a:t>Processor</a:t>
            </a:r>
            <a:r>
              <a:rPr lang="sr-Latn-RS" altLang="en-US" dirty="0" smtClean="0"/>
              <a:t>)</a:t>
            </a:r>
          </a:p>
          <a:p>
            <a:pPr lvl="1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</a:t>
            </a:r>
            <a:r>
              <a:rPr lang="sr-Latn-RS" altLang="en-US" dirty="0" smtClean="0"/>
              <a:t>povećala </a:t>
            </a:r>
            <a:r>
              <a:rPr lang="sr-Latn-RS" altLang="en-US" dirty="0"/>
              <a:t>pouzdanost, svaki IMP je </a:t>
            </a:r>
            <a:r>
              <a:rPr lang="sr-Latn-RS" altLang="en-US" dirty="0" smtClean="0"/>
              <a:t>bio povezan </a:t>
            </a:r>
            <a:r>
              <a:rPr lang="sr-Latn-RS" altLang="en-US" dirty="0"/>
              <a:t>bar sa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dva udaljena </a:t>
            </a:r>
            <a:r>
              <a:rPr lang="sr-Latn-RS" altLang="en-US" dirty="0" smtClean="0"/>
              <a:t>IMP-a </a:t>
            </a:r>
          </a:p>
          <a:p>
            <a:pPr lvl="1" eaLnBrk="1" hangingPunct="1"/>
            <a:r>
              <a:rPr lang="sr-Latn-RS" altLang="en-US" dirty="0" smtClean="0"/>
              <a:t>Udaljeni </a:t>
            </a:r>
            <a:r>
              <a:rPr lang="sr-Latn-RS" altLang="en-US" dirty="0"/>
              <a:t>IMP-ovi su </a:t>
            </a:r>
            <a:r>
              <a:rPr lang="sr-Latn-RS" altLang="en-US" dirty="0" smtClean="0"/>
              <a:t>međusobno bili povezani žičanim </a:t>
            </a:r>
            <a:r>
              <a:rPr lang="sr-Latn-RS" altLang="en-US" dirty="0"/>
              <a:t>komunikacionim linijama brzine 56Kbps </a:t>
            </a:r>
            <a:r>
              <a:rPr lang="sr-Latn-RS" altLang="en-US" dirty="0" smtClean="0"/>
              <a:t>– najbržim u </a:t>
            </a:r>
            <a:r>
              <a:rPr lang="sr-Latn-RS" altLang="en-US" dirty="0"/>
              <a:t>to vreme </a:t>
            </a:r>
            <a:endParaRPr lang="sr-Latn-RS" altLang="en-US" dirty="0" smtClean="0"/>
          </a:p>
          <a:p>
            <a:pPr lvl="1" eaLnBrk="1" hangingPunct="1"/>
            <a:r>
              <a:rPr lang="sr-Latn-RS" altLang="en-US" dirty="0" smtClean="0"/>
              <a:t>Poruke </a:t>
            </a:r>
            <a:r>
              <a:rPr lang="sr-Latn-RS" altLang="en-US" dirty="0"/>
              <a:t>koje su slane izmedu hostova su </a:t>
            </a:r>
            <a:r>
              <a:rPr lang="sr-Latn-RS" altLang="en-US" dirty="0" smtClean="0"/>
              <a:t>se delile </a:t>
            </a:r>
            <a:r>
              <a:rPr lang="sr-Latn-RS" altLang="en-US" dirty="0"/>
              <a:t>na pakete fiksirane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ine </a:t>
            </a:r>
            <a:r>
              <a:rPr lang="sr-Latn-RS" altLang="en-US" dirty="0"/>
              <a:t>i svaki paket je mogao da putuje </a:t>
            </a:r>
            <a:r>
              <a:rPr lang="sr-Latn-RS" altLang="en-US" dirty="0" smtClean="0"/>
              <a:t>alternativnim putanjama</a:t>
            </a:r>
          </a:p>
          <a:p>
            <a:pPr lvl="1" eaLnBrk="1" hangingPunct="1"/>
            <a:r>
              <a:rPr lang="sr-Latn-RS" altLang="en-US" dirty="0" smtClean="0"/>
              <a:t>Svaki </a:t>
            </a:r>
            <a:r>
              <a:rPr lang="sr-Latn-RS" altLang="en-US" dirty="0"/>
              <a:t>paket je morao u potpunosti da bude primljen u </a:t>
            </a:r>
            <a:r>
              <a:rPr lang="sr-Latn-RS" altLang="en-US" dirty="0" smtClean="0"/>
              <a:t>jedan IMP </a:t>
            </a:r>
            <a:r>
              <a:rPr lang="sr-Latn-RS" altLang="en-US" dirty="0"/>
              <a:t>pre nego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prosledi </a:t>
            </a:r>
            <a:r>
              <a:rPr lang="sr-Latn-RS" altLang="en-US" dirty="0" smtClean="0"/>
              <a:t>sledećem</a:t>
            </a:r>
          </a:p>
          <a:p>
            <a:pPr eaLnBrk="1" hangingPunct="1"/>
            <a:r>
              <a:rPr lang="sr-Latn-RS" altLang="en-US" dirty="0"/>
              <a:t>Dakle, ARPANET je bila prva </a:t>
            </a:r>
            <a:r>
              <a:rPr lang="sr-Latn-RS" altLang="en-US" dirty="0" smtClean="0"/>
              <a:t>store-and-forward </a:t>
            </a:r>
            <a:r>
              <a:rPr lang="sr-Latn-RS" altLang="en-US" dirty="0"/>
              <a:t>packet-switching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609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ARPANET (</a:t>
            </a:r>
            <a:r>
              <a:rPr lang="sr-Latn-RS" altLang="en-US" sz="3200" dirty="0">
                <a:solidFill>
                  <a:schemeClr val="hlink"/>
                </a:solidFill>
              </a:rPr>
              <a:t>3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Tender za izgradnju </a:t>
            </a:r>
            <a:r>
              <a:rPr lang="pl-PL" altLang="en-US" dirty="0" smtClean="0"/>
              <a:t>mreže dobila </a:t>
            </a:r>
            <a:r>
              <a:rPr lang="pl-PL" altLang="en-US" dirty="0"/>
              <a:t>je </a:t>
            </a:r>
            <a:r>
              <a:rPr lang="pl-PL" altLang="en-US" dirty="0" smtClean="0"/>
              <a:t>američka kompanija </a:t>
            </a:r>
            <a:r>
              <a:rPr lang="pl-PL" altLang="en-US" dirty="0"/>
              <a:t>BBN</a:t>
            </a:r>
          </a:p>
          <a:p>
            <a:pPr eaLnBrk="1" hangingPunct="1"/>
            <a:r>
              <a:rPr lang="pl-PL" altLang="en-US" dirty="0" smtClean="0"/>
              <a:t>U </a:t>
            </a:r>
            <a:r>
              <a:rPr lang="pl-PL" altLang="en-US" dirty="0"/>
              <a:t>pisanju softvera </a:t>
            </a:r>
            <a:r>
              <a:rPr lang="pl-PL" altLang="en-US" dirty="0" smtClean="0"/>
              <a:t>u</a:t>
            </a:r>
            <a:r>
              <a:rPr lang="pl-PL" altLang="en-US" dirty="0"/>
              <a:t>č</a:t>
            </a:r>
            <a:r>
              <a:rPr lang="pl-PL" altLang="en-US" dirty="0" smtClean="0"/>
              <a:t>estovao </a:t>
            </a:r>
            <a:r>
              <a:rPr lang="pl-PL" altLang="en-US" dirty="0"/>
              <a:t>je i </a:t>
            </a:r>
            <a:r>
              <a:rPr lang="pl-PL" altLang="en-US" dirty="0" smtClean="0"/>
              <a:t>određen </a:t>
            </a:r>
            <a:r>
              <a:rPr lang="pl-PL" altLang="en-US" dirty="0"/>
              <a:t>broj </a:t>
            </a:r>
            <a:r>
              <a:rPr lang="pl-PL" altLang="en-US" dirty="0" smtClean="0"/>
              <a:t>postdiplomaca sa funiverziteta koji su imali ugovor sa Ministarstvom odbrane USA</a:t>
            </a:r>
            <a:endParaRPr lang="pl-PL" altLang="en-US" dirty="0"/>
          </a:p>
          <a:p>
            <a:pPr eaLnBrk="1" hangingPunct="1"/>
            <a:r>
              <a:rPr lang="pl-PL" altLang="en-US" dirty="0" smtClean="0"/>
              <a:t>Mreža je </a:t>
            </a:r>
            <a:r>
              <a:rPr lang="pl-PL" altLang="en-US" dirty="0"/>
              <a:t>prvi put javno prikazana u decembru 1969. godine sa č</a:t>
            </a:r>
            <a:r>
              <a:rPr lang="pl-PL" altLang="en-US" dirty="0" smtClean="0"/>
              <a:t>etiri </a:t>
            </a:r>
            <a:r>
              <a:rPr lang="pl-PL" altLang="en-US" dirty="0"/>
              <a:t>povezana </a:t>
            </a:r>
            <a:r>
              <a:rPr lang="pl-PL" altLang="en-US" dirty="0" smtClean="0"/>
              <a:t>čvora</a:t>
            </a:r>
            <a:r>
              <a:rPr lang="pl-PL" altLang="en-US" dirty="0"/>
              <a:t>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/>
              <a:t>UCLA (University of California at Los Angeles</a:t>
            </a:r>
            <a:r>
              <a:rPr lang="pl-PL" altLang="en-US" dirty="0" smtClean="0"/>
              <a:t>)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UCSB </a:t>
            </a:r>
            <a:r>
              <a:rPr lang="pl-PL" altLang="en-US" dirty="0"/>
              <a:t>(University of </a:t>
            </a:r>
            <a:r>
              <a:rPr lang="pl-PL" altLang="en-US" dirty="0" smtClean="0"/>
              <a:t>California at </a:t>
            </a:r>
            <a:r>
              <a:rPr lang="pl-PL" altLang="en-US" dirty="0"/>
              <a:t>Santa Barbara</a:t>
            </a:r>
            <a:r>
              <a:rPr lang="pl-PL" altLang="en-US" dirty="0" smtClean="0"/>
              <a:t>)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SRI </a:t>
            </a:r>
            <a:r>
              <a:rPr lang="pl-PL" altLang="en-US" dirty="0"/>
              <a:t>(Stanford Research Institute) </a:t>
            </a:r>
            <a:r>
              <a:rPr lang="pl-PL" altLang="en-US" dirty="0" smtClean="0"/>
              <a:t>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pl-PL" altLang="en-US" dirty="0" smtClean="0"/>
              <a:t>UU </a:t>
            </a:r>
            <a:r>
              <a:rPr lang="pl-PL" altLang="en-US" dirty="0"/>
              <a:t>(University </a:t>
            </a:r>
            <a:r>
              <a:rPr lang="pl-PL" altLang="en-US" dirty="0" smtClean="0"/>
              <a:t>of Utah) </a:t>
            </a:r>
          </a:p>
          <a:p>
            <a:pPr eaLnBrk="1" hangingPunct="1"/>
            <a:r>
              <a:rPr lang="pl-PL" altLang="en-US" dirty="0" smtClean="0"/>
              <a:t>Mreža </a:t>
            </a:r>
            <a:r>
              <a:rPr lang="pl-PL" altLang="en-US" dirty="0"/>
              <a:t>je izrazito brzo rasla i do kraja 1972. godine bilo je </a:t>
            </a:r>
            <a:r>
              <a:rPr lang="pl-PL" altLang="en-US" dirty="0" smtClean="0"/>
              <a:t>povezano četrdesetak </a:t>
            </a:r>
            <a:r>
              <a:rPr lang="pl-PL" altLang="en-US" dirty="0"/>
              <a:t>velikih č</a:t>
            </a:r>
            <a:r>
              <a:rPr lang="pl-PL" altLang="en-US" dirty="0" smtClean="0"/>
              <a:t>vorova </a:t>
            </a:r>
            <a:r>
              <a:rPr lang="pl-PL" altLang="en-US" dirty="0"/>
              <a:t>u </a:t>
            </a:r>
            <a:r>
              <a:rPr lang="pl-PL" altLang="en-US" dirty="0" smtClean="0"/>
              <a:t>SAD</a:t>
            </a:r>
          </a:p>
          <a:p>
            <a:pPr eaLnBrk="1" hangingPunct="1"/>
            <a:r>
              <a:rPr lang="sr-Latn-RS" altLang="en-US" dirty="0"/>
              <a:t>Kako bi se pomoglo rastu ARPANET-a</a:t>
            </a:r>
            <a:r>
              <a:rPr lang="sr-Latn-RS" altLang="en-US" dirty="0" smtClean="0"/>
              <a:t>, ARPA </a:t>
            </a:r>
            <a:r>
              <a:rPr lang="sr-Latn-RS" altLang="en-US" dirty="0"/>
              <a:t>je takode finansirala i </a:t>
            </a:r>
            <a:r>
              <a:rPr lang="sr-Latn-RS" altLang="en-US" dirty="0" smtClean="0"/>
              <a:t>istra</a:t>
            </a:r>
            <a:r>
              <a:rPr lang="sr-Latn-RS" altLang="en-US" dirty="0"/>
              <a:t>ž</a:t>
            </a:r>
            <a:r>
              <a:rPr lang="sr-Latn-RS" altLang="en-US" dirty="0" smtClean="0"/>
              <a:t>ivanja </a:t>
            </a:r>
            <a:r>
              <a:rPr lang="sr-Latn-RS" altLang="en-US" dirty="0"/>
              <a:t>na polju satelitskih komunikacija i </a:t>
            </a:r>
            <a:r>
              <a:rPr lang="sr-Latn-RS" altLang="en-US" dirty="0" smtClean="0"/>
              <a:t>pokretnih radio mreža</a:t>
            </a:r>
          </a:p>
        </p:txBody>
      </p:sp>
    </p:spTree>
    <p:extLst>
      <p:ext uri="{BB962C8B-B14F-4D97-AF65-F5344CB8AC3E}">
        <p14:creationId xmlns:p14="http://schemas.microsoft.com/office/powerpoint/2010/main" val="160156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ARPANET (</a:t>
            </a:r>
            <a:r>
              <a:rPr lang="sr-Latn-RS" altLang="en-US" sz="3200" dirty="0">
                <a:solidFill>
                  <a:schemeClr val="hlink"/>
                </a:solidFill>
              </a:rPr>
              <a:t>4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Ubrzo se uvidelo da </a:t>
            </a:r>
            <a:r>
              <a:rPr lang="sr-Latn-RS" altLang="en-US" dirty="0"/>
              <a:t>je za dalji rast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uz </a:t>
            </a:r>
            <a:r>
              <a:rPr lang="sr-Latn-RS" altLang="en-US" dirty="0" smtClean="0"/>
              <a:t>mogućnost korišćenja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komunikacionih tehnologija potrebno ustanoviti i </a:t>
            </a:r>
            <a:r>
              <a:rPr lang="sr-Latn-RS" altLang="en-US" dirty="0" smtClean="0"/>
              <a:t>kvalitetne komunikacione protokole </a:t>
            </a:r>
          </a:p>
          <a:p>
            <a:pPr eaLnBrk="1" hangingPunct="1"/>
            <a:r>
              <a:rPr lang="sr-Latn-RS" altLang="en-US" dirty="0" smtClean="0"/>
              <a:t>1974</a:t>
            </a:r>
            <a:r>
              <a:rPr lang="sr-Latn-RS" altLang="en-US" dirty="0"/>
              <a:t>. godine dizajniran je TCP/IP model i </a:t>
            </a:r>
            <a:r>
              <a:rPr lang="sr-Latn-RS" altLang="en-US" dirty="0" smtClean="0"/>
              <a:t>protokol</a:t>
            </a:r>
            <a:endParaRPr lang="sr-Latn-RS" altLang="en-US" dirty="0"/>
          </a:p>
          <a:p>
            <a:pPr eaLnBrk="1" hangingPunct="1"/>
            <a:r>
              <a:rPr lang="sr-Latn-RS" altLang="en-US" dirty="0" smtClean="0"/>
              <a:t>Kompanija BBN </a:t>
            </a:r>
            <a:r>
              <a:rPr lang="sr-Latn-RS" altLang="en-US" dirty="0"/>
              <a:t>i </a:t>
            </a:r>
            <a:r>
              <a:rPr lang="sr-Latn-RS" altLang="en-US" dirty="0" smtClean="0"/>
              <a:t>univerzitet </a:t>
            </a:r>
            <a:r>
              <a:rPr lang="sr-Latn-RS" altLang="en-US" dirty="0"/>
              <a:t>Berkley </a:t>
            </a:r>
            <a:r>
              <a:rPr lang="sr-Latn-RS" altLang="en-US" dirty="0" smtClean="0"/>
              <a:t>su ugradili </a:t>
            </a:r>
            <a:r>
              <a:rPr lang="sr-Latn-RS" altLang="en-US" dirty="0"/>
              <a:t>softversku </a:t>
            </a:r>
            <a:r>
              <a:rPr lang="sr-Latn-RS" altLang="en-US" dirty="0" smtClean="0"/>
              <a:t>podršku </a:t>
            </a:r>
            <a:r>
              <a:rPr lang="sr-Latn-RS" altLang="en-US" dirty="0"/>
              <a:t>ovih protkola u </a:t>
            </a:r>
            <a:r>
              <a:rPr lang="sr-Latn-RS" altLang="en-US" dirty="0" smtClean="0"/>
              <a:t>Berkley Unix </a:t>
            </a:r>
            <a:r>
              <a:rPr lang="sr-Latn-RS" altLang="en-US" dirty="0"/>
              <a:t>operativni sistem, </a:t>
            </a:r>
            <a:r>
              <a:rPr lang="sr-Latn-RS" altLang="en-US" dirty="0" smtClean="0"/>
              <a:t>kroz </a:t>
            </a:r>
            <a:r>
              <a:rPr lang="sr-Latn-RS" altLang="en-US" dirty="0"/>
              <a:t>uvodenje programskog </a:t>
            </a:r>
            <a:r>
              <a:rPr lang="sr-Latn-RS" altLang="en-US" dirty="0" smtClean="0"/>
              <a:t>interfejsa za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 </a:t>
            </a:r>
            <a:r>
              <a:rPr lang="sr-Latn-RS" altLang="en-US" dirty="0"/>
              <a:t>programiranje (tzv. </a:t>
            </a:r>
            <a:r>
              <a:rPr lang="sr-Latn-RS" altLang="en-US" dirty="0" smtClean="0"/>
              <a:t>soketa) </a:t>
            </a:r>
            <a:r>
              <a:rPr lang="sr-Latn-RS" altLang="en-US" dirty="0"/>
              <a:t>i izgradnju niza aplikacija za </a:t>
            </a:r>
            <a:r>
              <a:rPr lang="sr-Latn-RS" altLang="en-US" dirty="0" smtClean="0"/>
              <a:t>rad 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nom okruženju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Tokom 1980-tih veliki broj dodatnih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  <a:r>
              <a:rPr lang="sr-Latn-RS" altLang="en-US" dirty="0"/>
              <a:t>, </a:t>
            </a:r>
            <a:r>
              <a:rPr lang="sr-Latn-RS" altLang="en-US" dirty="0" smtClean="0"/>
              <a:t>naro</a:t>
            </a:r>
            <a:r>
              <a:rPr lang="sr-Latn-RS" altLang="en-US" dirty="0"/>
              <a:t>č</a:t>
            </a:r>
            <a:r>
              <a:rPr lang="sr-Latn-RS" altLang="en-US" dirty="0" smtClean="0"/>
              <a:t>ito </a:t>
            </a:r>
            <a:r>
              <a:rPr lang="sr-Latn-RS" altLang="en-US" dirty="0"/>
              <a:t>LAN, je povezan </a:t>
            </a:r>
            <a:r>
              <a:rPr lang="sr-Latn-RS" altLang="en-US" dirty="0" smtClean="0"/>
              <a:t>na ARPANET </a:t>
            </a:r>
          </a:p>
          <a:p>
            <a:pPr eaLnBrk="1" hangingPunct="1"/>
            <a:r>
              <a:rPr lang="sr-Latn-RS" altLang="en-US" dirty="0" smtClean="0"/>
              <a:t>Povećanjem dimenzije mreže, pronala</a:t>
            </a:r>
            <a:r>
              <a:rPr lang="sr-Latn-RS" altLang="en-US" dirty="0"/>
              <a:t>ž</a:t>
            </a:r>
            <a:r>
              <a:rPr lang="sr-Latn-RS" altLang="en-US" dirty="0" smtClean="0"/>
              <a:t>enje odgovarajućeg </a:t>
            </a:r>
            <a:r>
              <a:rPr lang="sr-Latn-RS" altLang="en-US" dirty="0"/>
              <a:t>hosta </a:t>
            </a:r>
            <a:r>
              <a:rPr lang="sr-Latn-RS" altLang="en-US" dirty="0" smtClean="0"/>
              <a:t>postaje problematično </a:t>
            </a:r>
            <a:r>
              <a:rPr lang="sr-Latn-RS" altLang="en-US" dirty="0"/>
              <a:t>i uvodi se DNS (Domain Name System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90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NSFNET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Kasnih 1970-tih, </a:t>
            </a:r>
            <a:r>
              <a:rPr lang="sr-Latn-RS" altLang="en-US" dirty="0" smtClean="0"/>
              <a:t>fondacija </a:t>
            </a:r>
            <a:r>
              <a:rPr lang="sr-Latn-RS" altLang="en-US" dirty="0"/>
              <a:t>U.S. National </a:t>
            </a:r>
            <a:r>
              <a:rPr lang="sr-Latn-RS" altLang="en-US" dirty="0" smtClean="0"/>
              <a:t>Science Foundation </a:t>
            </a:r>
            <a:r>
              <a:rPr lang="sr-Latn-RS" altLang="en-US" dirty="0"/>
              <a:t>(NSF) uvida ogroman pozitivan uticaj ARPANET-a na </a:t>
            </a:r>
            <a:r>
              <a:rPr lang="sr-Latn-RS" altLang="en-US" dirty="0" smtClean="0"/>
              <a:t>razvoj nauke, </a:t>
            </a:r>
            <a:r>
              <a:rPr lang="sr-Latn-RS" altLang="en-US" dirty="0"/>
              <a:t>kroz </a:t>
            </a:r>
            <a:r>
              <a:rPr lang="sr-Latn-RS" altLang="en-US" dirty="0" smtClean="0"/>
              <a:t>omogućavanje </a:t>
            </a:r>
            <a:r>
              <a:rPr lang="sr-Latn-RS" altLang="en-US" dirty="0"/>
              <a:t>udaljenim </a:t>
            </a:r>
            <a:r>
              <a:rPr lang="sr-Latn-RS" altLang="en-US" dirty="0" smtClean="0"/>
              <a:t>istraživačima </a:t>
            </a:r>
            <a:r>
              <a:rPr lang="sr-Latn-RS" altLang="en-US" dirty="0"/>
              <a:t>da dele podatke i </a:t>
            </a:r>
            <a:r>
              <a:rPr lang="sr-Latn-RS" altLang="en-US" dirty="0" smtClean="0"/>
              <a:t>učestvuju u 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kim istraživanjima </a:t>
            </a:r>
          </a:p>
          <a:p>
            <a:pPr eaLnBrk="1" hangingPunct="1"/>
            <a:r>
              <a:rPr lang="sr-Latn-RS" altLang="en-US" dirty="0" smtClean="0"/>
              <a:t>Da </a:t>
            </a:r>
            <a:r>
              <a:rPr lang="sr-Latn-RS" altLang="en-US" dirty="0"/>
              <a:t>bi neki univerzitet mogao da </a:t>
            </a:r>
            <a:r>
              <a:rPr lang="sr-Latn-RS" altLang="en-US" dirty="0" smtClean="0"/>
              <a:t>koristi ARPANET</a:t>
            </a:r>
            <a:r>
              <a:rPr lang="sr-Latn-RS" altLang="en-US" dirty="0"/>
              <a:t>, neophodno je bilo da ima ugovor sa </a:t>
            </a:r>
            <a:r>
              <a:rPr lang="sr-Latn-RS" altLang="en-US" dirty="0" smtClean="0"/>
              <a:t>Ministarstvom odbrane USA, što </a:t>
            </a:r>
            <a:r>
              <a:rPr lang="sr-Latn-RS" altLang="en-US" dirty="0"/>
              <a:t>mnogi </a:t>
            </a:r>
            <a:r>
              <a:rPr lang="sr-Latn-RS" altLang="en-US" dirty="0" smtClean="0"/>
              <a:t>univerziteti nisu imali </a:t>
            </a:r>
          </a:p>
          <a:p>
            <a:pPr eaLnBrk="1" hangingPunct="1"/>
            <a:r>
              <a:rPr lang="sr-Latn-RS" altLang="en-US" dirty="0" smtClean="0"/>
              <a:t>NSF odlu</a:t>
            </a:r>
            <a:r>
              <a:rPr lang="sr-Latn-RS" altLang="en-US" dirty="0"/>
              <a:t>č</a:t>
            </a:r>
            <a:r>
              <a:rPr lang="sr-Latn-RS" altLang="en-US" dirty="0" smtClean="0"/>
              <a:t>uje </a:t>
            </a:r>
            <a:r>
              <a:rPr lang="sr-Latn-RS" altLang="en-US" dirty="0"/>
              <a:t>da se izgradi naslednik ARPANET </a:t>
            </a:r>
            <a:r>
              <a:rPr lang="sr-Latn-RS" altLang="en-US" dirty="0" smtClean="0"/>
              <a:t>mreže, </a:t>
            </a:r>
            <a:r>
              <a:rPr lang="sr-Latn-RS" altLang="en-US" dirty="0"/>
              <a:t>koja </a:t>
            </a:r>
            <a:r>
              <a:rPr lang="sr-Latn-RS" altLang="en-US" dirty="0" smtClean="0"/>
              <a:t>bi omogućila </a:t>
            </a:r>
            <a:r>
              <a:rPr lang="sr-Latn-RS" altLang="en-US" dirty="0"/>
              <a:t>slobodan pristup svim univerzitetskim </a:t>
            </a:r>
            <a:r>
              <a:rPr lang="sr-Latn-RS" altLang="en-US" dirty="0" smtClean="0"/>
              <a:t>istraživačkim grupama </a:t>
            </a:r>
          </a:p>
          <a:p>
            <a:pPr eaLnBrk="1" hangingPunct="1"/>
            <a:r>
              <a:rPr lang="sr-Latn-RS" altLang="en-US" dirty="0" smtClean="0"/>
              <a:t>Projekat je zapo</a:t>
            </a:r>
            <a:r>
              <a:rPr lang="sr-Latn-RS" altLang="en-US" dirty="0"/>
              <a:t>č</a:t>
            </a:r>
            <a:r>
              <a:rPr lang="sr-Latn-RS" altLang="en-US" dirty="0" smtClean="0"/>
              <a:t>eo </a:t>
            </a:r>
            <a:r>
              <a:rPr lang="sr-Latn-RS" altLang="en-US" dirty="0"/>
              <a:t>izgradnjom </a:t>
            </a:r>
            <a:r>
              <a:rPr lang="sr-Latn-RS" altLang="en-US" dirty="0" smtClean="0"/>
              <a:t>kičme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(backbone), </a:t>
            </a:r>
            <a:r>
              <a:rPr lang="sr-Latn-RS" altLang="en-US" dirty="0"/>
              <a:t>koja je </a:t>
            </a:r>
            <a:r>
              <a:rPr lang="sr-Latn-RS" altLang="en-US" dirty="0" smtClean="0"/>
              <a:t>povezivala šest </a:t>
            </a:r>
            <a:r>
              <a:rPr lang="sr-Latn-RS" altLang="en-US" dirty="0"/>
              <a:t>velikih </a:t>
            </a:r>
            <a:r>
              <a:rPr lang="sr-Latn-RS" altLang="en-US" dirty="0" smtClean="0"/>
              <a:t>računarskih </a:t>
            </a:r>
            <a:r>
              <a:rPr lang="sr-Latn-RS" altLang="en-US" dirty="0"/>
              <a:t>centara u </a:t>
            </a:r>
            <a:r>
              <a:rPr lang="sr-Latn-RS" altLang="en-US" dirty="0" smtClean="0"/>
              <a:t>SAD</a:t>
            </a:r>
          </a:p>
          <a:p>
            <a:pPr eaLnBrk="1" hangingPunct="1"/>
            <a:r>
              <a:rPr lang="sr-Latn-RS" altLang="en-US" dirty="0" smtClean="0"/>
              <a:t>Super-računarima </a:t>
            </a:r>
            <a:r>
              <a:rPr lang="sr-Latn-RS" altLang="en-US" dirty="0"/>
              <a:t>su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eni komunikacioni uredaji </a:t>
            </a:r>
            <a:r>
              <a:rPr lang="sr-Latn-RS" altLang="en-US" dirty="0"/>
              <a:t>koji su nazivani fuzzball (poput IMP 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ARPANET</a:t>
            </a:r>
            <a:r>
              <a:rPr lang="sr-Latn-RS" altLang="en-US" dirty="0" smtClean="0"/>
              <a:t>)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6725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NSFNET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Karakteristike razvijene mreže: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Hardverska tehnologija je bila </a:t>
            </a:r>
            <a:r>
              <a:rPr lang="sr-Latn-RS" altLang="en-US" dirty="0" smtClean="0"/>
              <a:t>identi</a:t>
            </a:r>
            <a:r>
              <a:rPr lang="sr-Latn-RS" altLang="en-US" dirty="0"/>
              <a:t>č</a:t>
            </a:r>
            <a:r>
              <a:rPr lang="sr-Latn-RS" altLang="en-US" dirty="0" smtClean="0"/>
              <a:t>na </a:t>
            </a:r>
            <a:r>
              <a:rPr lang="sr-Latn-RS" altLang="en-US" dirty="0"/>
              <a:t>tehnologiji </a:t>
            </a:r>
            <a:r>
              <a:rPr lang="sr-Latn-RS" altLang="en-US" dirty="0" smtClean="0"/>
              <a:t>korišćenoj </a:t>
            </a:r>
            <a:r>
              <a:rPr lang="sr-Latn-RS" altLang="en-US" dirty="0"/>
              <a:t>za </a:t>
            </a:r>
            <a:r>
              <a:rPr lang="sr-Latn-RS" altLang="en-US" dirty="0" smtClean="0"/>
              <a:t>ARPANET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Medutim</a:t>
            </a:r>
            <a:r>
              <a:rPr lang="sr-Latn-RS" altLang="en-US" dirty="0"/>
              <a:t>, softver se razlikovao </a:t>
            </a:r>
            <a:r>
              <a:rPr lang="sr-Latn-RS" altLang="en-US" dirty="0" smtClean="0"/>
              <a:t>- mreža </a:t>
            </a:r>
            <a:r>
              <a:rPr lang="sr-Latn-RS" altLang="en-US" dirty="0"/>
              <a:t>je odmah bila zasnovana na </a:t>
            </a:r>
            <a:r>
              <a:rPr lang="sr-Latn-RS" altLang="en-US" dirty="0" smtClean="0"/>
              <a:t>TCP/IP protokolu </a:t>
            </a:r>
          </a:p>
          <a:p>
            <a:pPr eaLnBrk="1" hangingPunct="1"/>
            <a:r>
              <a:rPr lang="sr-Latn-RS" altLang="en-US" dirty="0" smtClean="0"/>
              <a:t>Pored kičme</a:t>
            </a:r>
            <a:r>
              <a:rPr lang="sr-Latn-RS" altLang="en-US" dirty="0"/>
              <a:t>, NSF je izgradio i dvadesetak regionalnih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koje su </a:t>
            </a:r>
            <a:r>
              <a:rPr lang="sr-Latn-RS" altLang="en-US" dirty="0"/>
              <a:t>povezane na </a:t>
            </a:r>
            <a:r>
              <a:rPr lang="sr-Latn-RS" altLang="en-US" dirty="0" smtClean="0"/>
              <a:t>kičmu, čime </a:t>
            </a:r>
            <a:r>
              <a:rPr lang="sr-Latn-RS" altLang="en-US" dirty="0"/>
              <a:t>je </a:t>
            </a:r>
            <a:r>
              <a:rPr lang="sr-Latn-RS" altLang="en-US" dirty="0" smtClean="0"/>
              <a:t>zvani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izgradena </a:t>
            </a:r>
            <a:r>
              <a:rPr lang="sr-Latn-RS" altLang="en-US" dirty="0" smtClean="0"/>
              <a:t>mreža poznata kao NSFNET</a:t>
            </a:r>
          </a:p>
          <a:p>
            <a:pPr eaLnBrk="1" hangingPunct="1"/>
            <a:r>
              <a:rPr lang="sr-Latn-RS" altLang="en-US" dirty="0"/>
              <a:t>Ova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je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ena </a:t>
            </a:r>
            <a:r>
              <a:rPr lang="sr-Latn-RS" altLang="en-US" dirty="0"/>
              <a:t>na ARPANET povezivanjem fuzball i IMP na </a:t>
            </a:r>
            <a:r>
              <a:rPr lang="sr-Latn-RS" altLang="en-US" dirty="0" smtClean="0"/>
              <a:t>univerzitetu CMU </a:t>
            </a:r>
            <a:r>
              <a:rPr lang="sr-Latn-RS" altLang="en-US" dirty="0"/>
              <a:t>(Carnegie-Mellon </a:t>
            </a:r>
            <a:r>
              <a:rPr lang="sr-Latn-RS" altLang="en-US" dirty="0" smtClean="0"/>
              <a:t>University)</a:t>
            </a:r>
          </a:p>
          <a:p>
            <a:pPr eaLnBrk="1" hangingPunct="1"/>
            <a:r>
              <a:rPr lang="sr-Latn-RS" altLang="en-US" dirty="0" smtClean="0"/>
              <a:t>NSFNET </a:t>
            </a:r>
            <a:r>
              <a:rPr lang="sr-Latn-RS" altLang="en-US" dirty="0"/>
              <a:t>je bio veliki uspeh </a:t>
            </a:r>
            <a:r>
              <a:rPr lang="sr-Latn-RS" altLang="en-US" dirty="0" smtClean="0"/>
              <a:t>i komunikaciona </a:t>
            </a:r>
            <a:r>
              <a:rPr lang="sr-Latn-RS" altLang="en-US" dirty="0"/>
              <a:t>tehnologija u </a:t>
            </a:r>
            <a:r>
              <a:rPr lang="sr-Latn-RS" altLang="en-US" dirty="0" smtClean="0"/>
              <a:t>ki</a:t>
            </a:r>
            <a:r>
              <a:rPr lang="sr-Latn-RS" altLang="en-US" dirty="0"/>
              <a:t>č</a:t>
            </a:r>
            <a:r>
              <a:rPr lang="sr-Latn-RS" altLang="en-US" dirty="0" smtClean="0"/>
              <a:t>mi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je kroz nekoliko faza </a:t>
            </a:r>
            <a:r>
              <a:rPr lang="sr-Latn-RS" altLang="en-US" dirty="0" smtClean="0"/>
              <a:t>pro</a:t>
            </a:r>
            <a:r>
              <a:rPr lang="sr-Latn-RS" altLang="en-US" dirty="0"/>
              <a:t>š</a:t>
            </a:r>
            <a:r>
              <a:rPr lang="sr-Latn-RS" altLang="en-US" dirty="0" smtClean="0"/>
              <a:t>irivana i unapređivana </a:t>
            </a:r>
            <a:r>
              <a:rPr lang="sr-Latn-RS" altLang="en-US" dirty="0"/>
              <a:t>do brzina od 1.5Mbps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etkom 1990-tih</a:t>
            </a:r>
          </a:p>
        </p:txBody>
      </p:sp>
    </p:spTree>
    <p:extLst>
      <p:ext uri="{BB962C8B-B14F-4D97-AF65-F5344CB8AC3E}">
        <p14:creationId xmlns:p14="http://schemas.microsoft.com/office/powerpoint/2010/main" val="14060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NSFNET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Vremenom se shvatilo da </a:t>
            </a:r>
            <a:r>
              <a:rPr lang="sr-Latn-RS" altLang="en-US" dirty="0" smtClean="0"/>
              <a:t>vlada </a:t>
            </a:r>
            <a:r>
              <a:rPr lang="sr-Latn-RS" altLang="en-US" dirty="0"/>
              <a:t>SAD nema </a:t>
            </a:r>
            <a:r>
              <a:rPr lang="sr-Latn-RS" altLang="en-US" dirty="0" smtClean="0"/>
              <a:t>mogućnost </a:t>
            </a:r>
            <a:r>
              <a:rPr lang="sr-Latn-RS" altLang="en-US" dirty="0"/>
              <a:t>samostalnog </a:t>
            </a:r>
            <a:r>
              <a:rPr lang="sr-Latn-RS" altLang="en-US" dirty="0" smtClean="0"/>
              <a:t>finansiranja održavanja </a:t>
            </a:r>
            <a:r>
              <a:rPr lang="sr-Latn-RS" altLang="en-US" dirty="0"/>
              <a:t>i </a:t>
            </a:r>
            <a:r>
              <a:rPr lang="sr-Latn-RS" altLang="en-US" dirty="0" smtClean="0"/>
              <a:t>pro</a:t>
            </a:r>
            <a:r>
              <a:rPr lang="sr-Latn-RS" altLang="en-US" dirty="0"/>
              <a:t>š</a:t>
            </a:r>
            <a:r>
              <a:rPr lang="sr-Latn-RS" altLang="en-US" dirty="0" smtClean="0"/>
              <a:t>irivanja </a:t>
            </a:r>
            <a:r>
              <a:rPr lang="sr-Latn-RS" altLang="en-US" dirty="0"/>
              <a:t>NSFNET </a:t>
            </a:r>
            <a:r>
              <a:rPr lang="sr-Latn-RS" altLang="en-US" dirty="0" smtClean="0"/>
              <a:t>mreže </a:t>
            </a:r>
          </a:p>
          <a:p>
            <a:pPr eaLnBrk="1" hangingPunct="1"/>
            <a:r>
              <a:rPr lang="sr-Latn-RS" altLang="en-US" dirty="0" smtClean="0"/>
              <a:t>Odlučeno </a:t>
            </a:r>
            <a:r>
              <a:rPr lang="sr-Latn-RS" altLang="en-US" dirty="0"/>
              <a:t>je da se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preda komercijalnim </a:t>
            </a:r>
            <a:r>
              <a:rPr lang="sr-Latn-RS" altLang="en-US" dirty="0"/>
              <a:t>kompanijama koje bi, uz ostvarivanje sopstvenog profita, </a:t>
            </a:r>
            <a:r>
              <a:rPr lang="sr-Latn-RS" altLang="en-US" dirty="0" smtClean="0"/>
              <a:t>izvršile značajne </a:t>
            </a:r>
            <a:r>
              <a:rPr lang="sr-Latn-RS" altLang="en-US" dirty="0"/>
              <a:t>investicije u </a:t>
            </a:r>
            <a:r>
              <a:rPr lang="sr-Latn-RS" altLang="en-US" dirty="0" smtClean="0"/>
              <a:t>razvoj </a:t>
            </a:r>
          </a:p>
          <a:p>
            <a:pPr eaLnBrk="1" hangingPunct="1"/>
            <a:r>
              <a:rPr lang="sr-Latn-RS" altLang="en-US" dirty="0" smtClean="0"/>
              <a:t>Ovo </a:t>
            </a:r>
            <a:r>
              <a:rPr lang="sr-Latn-RS" altLang="en-US" dirty="0"/>
              <a:t>se pokazuje kao dobar potez i 1990-tih godina</a:t>
            </a:r>
            <a:r>
              <a:rPr lang="sr-Latn-RS" altLang="en-US" dirty="0" smtClean="0"/>
              <a:t>, uključivanjem </a:t>
            </a:r>
            <a:r>
              <a:rPr lang="sr-Latn-RS" altLang="en-US" dirty="0"/>
              <a:t>komercijalnih kompanija, brzina komunikacije u okviru </a:t>
            </a:r>
            <a:r>
              <a:rPr lang="sr-Latn-RS" altLang="en-US" dirty="0" smtClean="0"/>
              <a:t>NSFNET kimčme</a:t>
            </a:r>
            <a:r>
              <a:rPr lang="sr-Latn-RS" altLang="en-US" dirty="0"/>
              <a:t>, </a:t>
            </a:r>
            <a:r>
              <a:rPr lang="sr-Latn-RS" altLang="en-US" dirty="0" smtClean="0"/>
              <a:t>povećana </a:t>
            </a:r>
            <a:r>
              <a:rPr lang="sr-Latn-RS" altLang="en-US" dirty="0"/>
              <a:t>je sa 1.5Mbps na </a:t>
            </a:r>
            <a:r>
              <a:rPr lang="sr-Latn-RS" altLang="en-US" dirty="0" smtClean="0"/>
              <a:t>45Mbps</a:t>
            </a:r>
          </a:p>
          <a:p>
            <a:pPr eaLnBrk="1" hangingPunct="1"/>
            <a:r>
              <a:rPr lang="sr-Latn-RS" altLang="en-US" dirty="0" smtClean="0"/>
              <a:t>Različite </a:t>
            </a:r>
            <a:r>
              <a:rPr lang="sr-Latn-RS" altLang="en-US" dirty="0"/>
              <a:t>kompanije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inju </a:t>
            </a:r>
            <a:r>
              <a:rPr lang="sr-Latn-RS" altLang="en-US" dirty="0"/>
              <a:t>da grade zasebne </a:t>
            </a:r>
            <a:r>
              <a:rPr lang="sr-Latn-RS" altLang="en-US" dirty="0" smtClean="0"/>
              <a:t>ki</a:t>
            </a:r>
            <a:r>
              <a:rPr lang="sr-Latn-RS" altLang="en-US" dirty="0"/>
              <a:t>č</a:t>
            </a:r>
            <a:r>
              <a:rPr lang="sr-Latn-RS" altLang="en-US" dirty="0" smtClean="0"/>
              <a:t>mene komunikacione kanale</a:t>
            </a:r>
            <a:r>
              <a:rPr lang="sr-Latn-RS" altLang="en-US" dirty="0"/>
              <a:t>, </a:t>
            </a:r>
            <a:r>
              <a:rPr lang="sr-Latn-RS" altLang="en-US" dirty="0" smtClean="0"/>
              <a:t>pa da </a:t>
            </a:r>
            <a:r>
              <a:rPr lang="sr-Latn-RS" altLang="en-US" dirty="0"/>
              <a:t>bi bila </a:t>
            </a:r>
            <a:r>
              <a:rPr lang="sr-Latn-RS" altLang="en-US" dirty="0" smtClean="0"/>
              <a:t>moguća </a:t>
            </a:r>
            <a:r>
              <a:rPr lang="sr-Latn-RS" altLang="en-US" dirty="0"/>
              <a:t>komunikacija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itim </a:t>
            </a:r>
            <a:r>
              <a:rPr lang="sr-Latn-RS" altLang="en-US" dirty="0"/>
              <a:t>kanalima svi </a:t>
            </a:r>
            <a:r>
              <a:rPr lang="sr-Latn-RS" altLang="en-US" dirty="0" smtClean="0"/>
              <a:t>oni bivaju </a:t>
            </a:r>
            <a:r>
              <a:rPr lang="sr-Latn-RS" altLang="en-US" dirty="0"/>
              <a:t>povezani u okviru č</a:t>
            </a:r>
            <a:r>
              <a:rPr lang="sr-Latn-RS" altLang="en-US" dirty="0" smtClean="0"/>
              <a:t>vorova </a:t>
            </a:r>
            <a:r>
              <a:rPr lang="sr-Latn-RS" altLang="en-US" dirty="0"/>
              <a:t>pod imenom NAP (Network Access Point</a:t>
            </a:r>
            <a:r>
              <a:rPr lang="sr-Latn-RS" altLang="en-US" dirty="0" smtClean="0"/>
              <a:t>)</a:t>
            </a:r>
            <a:endParaRPr lang="sr-Latn-RS" altLang="en-US" dirty="0"/>
          </a:p>
          <a:p>
            <a:pPr eaLnBrk="1" hangingPunct="1"/>
            <a:r>
              <a:rPr lang="sr-Latn-RS" altLang="en-US" dirty="0" smtClean="0"/>
              <a:t>Umesto </a:t>
            </a:r>
            <a:r>
              <a:rPr lang="sr-Latn-RS" altLang="en-US" dirty="0"/>
              <a:t>postojanja jedinstvene </a:t>
            </a:r>
            <a:r>
              <a:rPr lang="sr-Latn-RS" altLang="en-US" dirty="0" smtClean="0"/>
              <a:t>kičme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r>
              <a:rPr lang="sr-Latn-RS" altLang="en-US" dirty="0"/>
              <a:t>, paket koji </a:t>
            </a:r>
            <a:r>
              <a:rPr lang="sr-Latn-RS" altLang="en-US" dirty="0" smtClean="0"/>
              <a:t>putuje može </a:t>
            </a:r>
            <a:r>
              <a:rPr lang="sr-Latn-RS" altLang="en-US" dirty="0"/>
              <a:t>da bira bilo koju od </a:t>
            </a:r>
            <a:r>
              <a:rPr lang="sr-Latn-RS" altLang="en-US" dirty="0" smtClean="0"/>
              <a:t>raspolo</a:t>
            </a:r>
            <a:r>
              <a:rPr lang="sr-Latn-RS" altLang="en-US" dirty="0"/>
              <a:t>ž</a:t>
            </a:r>
            <a:r>
              <a:rPr lang="sr-Latn-RS" altLang="en-US" dirty="0" smtClean="0"/>
              <a:t>ivih ki</a:t>
            </a:r>
            <a:r>
              <a:rPr lang="sr-Latn-RS" altLang="en-US" dirty="0"/>
              <a:t>č</a:t>
            </a:r>
            <a:r>
              <a:rPr lang="sr-Latn-RS" altLang="en-US" dirty="0" smtClean="0"/>
              <a:t>menih infrastruktura</a:t>
            </a:r>
          </a:p>
        </p:txBody>
      </p:sp>
    </p:spTree>
    <p:extLst>
      <p:ext uri="{BB962C8B-B14F-4D97-AF65-F5344CB8AC3E}">
        <p14:creationId xmlns:p14="http://schemas.microsoft.com/office/powerpoint/2010/main" val="5484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„Mreža svih mreža“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Paralelno sa razvojem ARPANET-a i NSFNET-a, i na ostalim </a:t>
            </a:r>
            <a:r>
              <a:rPr lang="sr-Latn-RS" altLang="en-US" dirty="0" smtClean="0"/>
              <a:t>kontinentima nastaju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pravljene po uzoru njih (npr. u Evropi su izgradene EuropaNET </a:t>
            </a:r>
            <a:r>
              <a:rPr lang="sr-Latn-RS" altLang="en-US" dirty="0" smtClean="0"/>
              <a:t>i EBONE)</a:t>
            </a:r>
          </a:p>
          <a:p>
            <a:pPr eaLnBrk="1" hangingPunct="1"/>
            <a:r>
              <a:rPr lang="sr-Latn-RS" altLang="en-US" dirty="0" smtClean="0"/>
              <a:t>Sve </a:t>
            </a:r>
            <a:r>
              <a:rPr lang="sr-Latn-RS" altLang="en-US" dirty="0"/>
              <a:t>ove postepeno bivaju povezane u jedinstvenu svetsku </a:t>
            </a:r>
            <a:r>
              <a:rPr lang="sr-Latn-RS" altLang="en-US" dirty="0" smtClean="0"/>
              <a:t>mrežu</a:t>
            </a:r>
          </a:p>
          <a:p>
            <a:pPr eaLnBrk="1" hangingPunct="1"/>
            <a:r>
              <a:rPr lang="sr-Latn-RS" altLang="en-US" dirty="0" smtClean="0"/>
              <a:t>Sredinom 1980-tih </a:t>
            </a:r>
            <a:r>
              <a:rPr lang="sr-Latn-RS" altLang="en-US" dirty="0"/>
              <a:t>godina </a:t>
            </a:r>
            <a:r>
              <a:rPr lang="sr-Latn-RS" altLang="en-US" dirty="0" smtClean="0"/>
              <a:t>počinje se ova </a:t>
            </a:r>
            <a:r>
              <a:rPr lang="sr-Latn-RS" altLang="en-US" dirty="0"/>
              <a:t>kolekciju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spojenih </a:t>
            </a:r>
            <a:r>
              <a:rPr lang="sr-Latn-RS" altLang="en-US" dirty="0" smtClean="0"/>
              <a:t>mreža posmatrati </a:t>
            </a:r>
            <a:r>
              <a:rPr lang="sr-Latn-RS" altLang="en-US" dirty="0"/>
              <a:t>kao </a:t>
            </a:r>
            <a:r>
              <a:rPr lang="sr-Latn-RS" altLang="en-US" dirty="0" smtClean="0"/>
              <a:t>medumreža (internet</a:t>
            </a:r>
            <a:r>
              <a:rPr lang="sr-Latn-RS" altLang="en-US" dirty="0"/>
              <a:t>), a kasnije i kao jedinstveni </a:t>
            </a:r>
            <a:r>
              <a:rPr lang="sr-Latn-RS" altLang="en-US" dirty="0" smtClean="0"/>
              <a:t>svetski entitet – Internet*</a:t>
            </a:r>
          </a:p>
          <a:p>
            <a:pPr eaLnBrk="1" hangingPunct="1"/>
            <a:r>
              <a:rPr lang="sr-Latn-RS" altLang="en-US" dirty="0" smtClean="0"/>
              <a:t>Danas </a:t>
            </a:r>
            <a:r>
              <a:rPr lang="sr-Latn-RS" altLang="en-US" dirty="0"/>
              <a:t>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smatrati </a:t>
            </a:r>
            <a:r>
              <a:rPr lang="sr-Latn-RS" altLang="en-US" dirty="0"/>
              <a:t>da je </a:t>
            </a:r>
            <a:r>
              <a:rPr lang="sr-Latn-RS" altLang="en-US" dirty="0" smtClean="0"/>
              <a:t>uređaj 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 </a:t>
            </a:r>
            <a:r>
              <a:rPr lang="sr-Latn-RS" altLang="en-US" dirty="0"/>
              <a:t>na </a:t>
            </a:r>
            <a:r>
              <a:rPr lang="sr-Latn-RS" altLang="en-US" dirty="0" smtClean="0"/>
              <a:t>Internet ukoliko </a:t>
            </a:r>
            <a:r>
              <a:rPr lang="sr-Latn-RS" altLang="en-US" dirty="0"/>
              <a:t>koristi softver koji komunicira TCP/IP protokolima, </a:t>
            </a:r>
            <a:r>
              <a:rPr lang="sr-Latn-RS" altLang="en-US" dirty="0" smtClean="0"/>
              <a:t>koji ima </a:t>
            </a:r>
            <a:r>
              <a:rPr lang="sr-Latn-RS" altLang="en-US" dirty="0"/>
              <a:t>IP </a:t>
            </a:r>
            <a:r>
              <a:rPr lang="sr-Latn-RS" altLang="en-US" dirty="0" smtClean="0"/>
              <a:t>adresu i može </a:t>
            </a:r>
            <a:r>
              <a:rPr lang="sr-Latn-RS" altLang="en-US" dirty="0"/>
              <a:t>da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IP pakete ostalim </a:t>
            </a:r>
            <a:r>
              <a:rPr lang="sr-Latn-RS" altLang="en-US" dirty="0" smtClean="0"/>
              <a:t>uređajima </a:t>
            </a:r>
            <a:r>
              <a:rPr lang="sr-Latn-RS" altLang="en-US" dirty="0"/>
              <a:t>na </a:t>
            </a:r>
            <a:r>
              <a:rPr lang="sr-Latn-RS" altLang="en-US" dirty="0" smtClean="0"/>
              <a:t>Internetu</a:t>
            </a:r>
            <a:endParaRPr lang="en-US" altLang="en-US" dirty="0" smtClean="0"/>
          </a:p>
          <a:p>
            <a:pPr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27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Internet, usluge i protokoli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Arhitektura Interneta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7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Arhitektura današnjeg Interneta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893721"/>
            <a:ext cx="5593680" cy="355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Klijent </a:t>
            </a:r>
            <a:r>
              <a:rPr lang="sr-Latn-RS" altLang="en-US" dirty="0"/>
              <a:t>se povezuje</a:t>
            </a:r>
            <a:r>
              <a:rPr lang="sr-Latn-RS" altLang="en-US" dirty="0" smtClean="0"/>
              <a:t>, nekom </a:t>
            </a:r>
            <a:r>
              <a:rPr lang="sr-Latn-RS" altLang="en-US" dirty="0"/>
              <a:t>od pristupnih tehnologija, u ovom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modemskim pristupom </a:t>
            </a:r>
            <a:r>
              <a:rPr lang="sr-Latn-RS" altLang="en-US" dirty="0" smtClean="0"/>
              <a:t>sa </a:t>
            </a:r>
            <a:r>
              <a:rPr lang="sr-Latn-RS" altLang="en-US" dirty="0"/>
              <a:t>ISP </a:t>
            </a:r>
            <a:r>
              <a:rPr lang="sr-Latn-RS" altLang="en-US" dirty="0" smtClean="0"/>
              <a:t>računarom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ISP </a:t>
            </a:r>
            <a:r>
              <a:rPr lang="sr-Latn-RS" altLang="en-US" dirty="0" smtClean="0"/>
              <a:t>odr</a:t>
            </a:r>
            <a:r>
              <a:rPr lang="sr-Latn-RS" altLang="en-US" dirty="0"/>
              <a:t>ž</a:t>
            </a:r>
            <a:r>
              <a:rPr lang="sr-Latn-RS" altLang="en-US" dirty="0" smtClean="0"/>
              <a:t>ava </a:t>
            </a:r>
            <a:r>
              <a:rPr lang="sr-Latn-RS" altLang="en-US" dirty="0"/>
              <a:t>regionalnu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svojih rutera i povezan je na neku od </a:t>
            </a:r>
            <a:r>
              <a:rPr lang="sr-Latn-RS" altLang="en-US" dirty="0" smtClean="0"/>
              <a:t>kičmi Interneta</a:t>
            </a:r>
          </a:p>
          <a:p>
            <a:pPr lvl="1" eaLnBrk="1" hangingPunct="1"/>
            <a:r>
              <a:rPr lang="sr-Latn-RS" altLang="en-US" dirty="0" smtClean="0"/>
              <a:t>Različite ki</a:t>
            </a:r>
            <a:r>
              <a:rPr lang="sr-Latn-RS" altLang="en-US" dirty="0"/>
              <a:t>č</a:t>
            </a:r>
            <a:r>
              <a:rPr lang="sr-Latn-RS" altLang="en-US" dirty="0" smtClean="0"/>
              <a:t>me </a:t>
            </a:r>
            <a:r>
              <a:rPr lang="sr-Latn-RS" altLang="en-US" dirty="0"/>
              <a:t>su povezane </a:t>
            </a:r>
            <a:r>
              <a:rPr lang="sr-Latn-RS" altLang="en-US" dirty="0" smtClean="0"/>
              <a:t>u</a:t>
            </a:r>
            <a:br>
              <a:rPr lang="sr-Latn-RS" altLang="en-US" dirty="0" smtClean="0"/>
            </a:br>
            <a:r>
              <a:rPr lang="sr-Latn-RS" altLang="en-US" dirty="0" smtClean="0"/>
              <a:t>okviru NAP-stanice </a:t>
            </a:r>
            <a:r>
              <a:rPr lang="sr-Latn-RS" altLang="en-US" dirty="0"/>
              <a:t>rutera </a:t>
            </a:r>
            <a:r>
              <a:rPr lang="sr-Latn-RS" altLang="en-US" dirty="0" smtClean="0"/>
              <a:t>koji</a:t>
            </a:r>
            <a:br>
              <a:rPr lang="sr-Latn-RS" altLang="en-US" dirty="0" smtClean="0"/>
            </a:br>
            <a:r>
              <a:rPr lang="sr-Latn-RS" altLang="en-US" dirty="0" smtClean="0"/>
              <a:t>pripadaju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itim ki</a:t>
            </a:r>
            <a:r>
              <a:rPr lang="sr-Latn-RS" altLang="en-US" dirty="0"/>
              <a:t>č</a:t>
            </a:r>
            <a:r>
              <a:rPr lang="sr-Latn-RS" altLang="en-US" dirty="0" smtClean="0"/>
              <a:t>mama</a:t>
            </a:r>
            <a:r>
              <a:rPr lang="sr-Latn-RS" altLang="en-US" dirty="0"/>
              <a:t>, </a:t>
            </a:r>
            <a:br>
              <a:rPr lang="sr-Latn-RS" altLang="en-US" dirty="0"/>
            </a:br>
            <a:r>
              <a:rPr lang="sr-Latn-RS" altLang="en-US" dirty="0" smtClean="0"/>
              <a:t>a </a:t>
            </a:r>
            <a:r>
              <a:rPr lang="sr-Latn-RS" altLang="en-US" dirty="0"/>
              <a:t>u okviru NAP su povezani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brzom </a:t>
            </a:r>
            <a:r>
              <a:rPr lang="sr-Latn-RS" altLang="en-US" dirty="0"/>
              <a:t>LAN vezom.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07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Tehnologije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pristupa Internetu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Internetu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>
                <a:solidFill>
                  <a:srgbClr val="002060"/>
                </a:solidFill>
              </a:rPr>
              <a:t>Tehnologije pristupa Internetu </a:t>
            </a:r>
            <a:r>
              <a:rPr lang="sr-Latn-RS" altLang="en-US" dirty="0" smtClean="0"/>
              <a:t>(access </a:t>
            </a:r>
            <a:r>
              <a:rPr lang="sr-Latn-RS" altLang="en-US" dirty="0"/>
              <a:t>networks) su deo Internet </a:t>
            </a:r>
            <a:r>
              <a:rPr lang="sr-Latn-RS" altLang="en-US" dirty="0" smtClean="0"/>
              <a:t>infrastrukture izmedu </a:t>
            </a:r>
            <a:r>
              <a:rPr lang="sr-Latn-RS" altLang="en-US" dirty="0"/>
              <a:t>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prvog rutera. Ovaj deo komunikacije </a:t>
            </a:r>
            <a:r>
              <a:rPr lang="sr-Latn-RS" altLang="en-US" dirty="0" smtClean="0"/>
              <a:t>se ponekad </a:t>
            </a:r>
            <a:r>
              <a:rPr lang="sr-Latn-RS" altLang="en-US" dirty="0"/>
              <a:t>naziva </a:t>
            </a:r>
            <a:r>
              <a:rPr lang="sr-Latn-RS" altLang="en-US" dirty="0">
                <a:solidFill>
                  <a:srgbClr val="002060"/>
                </a:solidFill>
              </a:rPr>
              <a:t>lokalna petlja </a:t>
            </a:r>
            <a:r>
              <a:rPr lang="sr-Latn-RS" altLang="en-US" dirty="0" smtClean="0"/>
              <a:t>(local </a:t>
            </a:r>
            <a:r>
              <a:rPr lang="sr-Latn-RS" altLang="en-US" dirty="0"/>
              <a:t>loop) ili </a:t>
            </a:r>
            <a:r>
              <a:rPr lang="sr-Latn-RS" altLang="en-US" dirty="0">
                <a:solidFill>
                  <a:srgbClr val="002060"/>
                </a:solidFill>
              </a:rPr>
              <a:t>poslednja milja </a:t>
            </a:r>
            <a:r>
              <a:rPr lang="sr-Latn-RS" altLang="en-US" dirty="0" smtClean="0"/>
              <a:t>(last </a:t>
            </a:r>
            <a:r>
              <a:rPr lang="sr-Latn-RS" altLang="en-US" dirty="0"/>
              <a:t>mile</a:t>
            </a:r>
            <a:r>
              <a:rPr lang="sr-Latn-RS" altLang="en-US" dirty="0" smtClean="0"/>
              <a:t>)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Iako predstavlja jako mali procenat geografske razdaljine koji podaci prelaze</a:t>
            </a:r>
            <a:r>
              <a:rPr lang="sr-Latn-RS" altLang="en-US" dirty="0" smtClean="0"/>
              <a:t>, često </a:t>
            </a:r>
            <a:r>
              <a:rPr lang="sr-Latn-RS" altLang="en-US" dirty="0"/>
              <a:t>predstavlja usko grlo u </a:t>
            </a:r>
            <a:r>
              <a:rPr lang="sr-Latn-RS" altLang="en-US" dirty="0" smtClean="0"/>
              <a:t>komunikaciji</a:t>
            </a:r>
          </a:p>
          <a:p>
            <a:pPr eaLnBrk="1" hangingPunct="1"/>
            <a:r>
              <a:rPr lang="sr-Latn-RS" altLang="en-US" dirty="0"/>
              <a:t>K</a:t>
            </a:r>
            <a:r>
              <a:rPr lang="sr-Latn-RS" altLang="en-US" dirty="0" smtClean="0"/>
              <a:t>omunikacija </a:t>
            </a:r>
            <a:r>
              <a:rPr lang="sr-Latn-RS" altLang="en-US" dirty="0"/>
              <a:t>u ovom </a:t>
            </a:r>
            <a:r>
              <a:rPr lang="sr-Latn-RS" altLang="en-US" dirty="0" smtClean="0"/>
              <a:t>delu se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korišćenjem </a:t>
            </a:r>
            <a:r>
              <a:rPr lang="sr-Latn-RS" altLang="en-US" dirty="0"/>
              <a:t>zastarele </a:t>
            </a:r>
            <a:r>
              <a:rPr lang="sr-Latn-RS" altLang="en-US" dirty="0" smtClean="0"/>
              <a:t>postojeće </a:t>
            </a:r>
            <a:r>
              <a:rPr lang="sr-Latn-RS" altLang="en-US" dirty="0"/>
              <a:t>infrastrukture fiksne telefonije </a:t>
            </a:r>
            <a:r>
              <a:rPr lang="sr-Latn-RS" altLang="en-US" dirty="0" smtClean="0"/>
              <a:t>i vrši </a:t>
            </a:r>
            <a:r>
              <a:rPr lang="sr-Latn-RS" altLang="en-US" dirty="0"/>
              <a:t>se na analogan </a:t>
            </a:r>
            <a:r>
              <a:rPr lang="sr-Latn-RS" altLang="en-US" dirty="0" smtClean="0"/>
              <a:t>način </a:t>
            </a:r>
          </a:p>
          <a:p>
            <a:pPr eaLnBrk="1" hangingPunct="1"/>
            <a:r>
              <a:rPr lang="sr-Latn-RS" altLang="en-US" dirty="0" smtClean="0"/>
              <a:t>Promene </a:t>
            </a:r>
            <a:r>
              <a:rPr lang="sr-Latn-RS" altLang="en-US" dirty="0"/>
              <a:t>na tom polju i napredak </a:t>
            </a:r>
            <a:r>
              <a:rPr lang="sr-Latn-RS" altLang="en-US" dirty="0" smtClean="0"/>
              <a:t>tehnologije su sada vidljive</a:t>
            </a:r>
            <a:r>
              <a:rPr lang="sr-Latn-RS" altLang="en-US" dirty="0"/>
              <a:t>, č</a:t>
            </a:r>
            <a:r>
              <a:rPr lang="sr-Latn-RS" altLang="en-US" dirty="0" smtClean="0"/>
              <a:t>ak </a:t>
            </a:r>
            <a:r>
              <a:rPr lang="sr-Latn-RS" altLang="en-US" dirty="0"/>
              <a:t>i u nerazvijenim zemljama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06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/>
              <a:t>Tehnologije pristupa Internetu </a:t>
            </a:r>
            <a:r>
              <a:rPr lang="sr-Latn-RS" altLang="en-US" dirty="0" smtClean="0"/>
              <a:t>su:</a:t>
            </a:r>
            <a:endParaRPr lang="sr-Latn-RS" altLang="en-US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002060"/>
                </a:solidFill>
              </a:rPr>
              <a:t>Modemski pristup </a:t>
            </a:r>
            <a:r>
              <a:rPr lang="sr-Latn-RS" altLang="en-US" dirty="0"/>
              <a:t>- </a:t>
            </a:r>
            <a:r>
              <a:rPr lang="sr-Latn-RS" altLang="en-US" dirty="0" smtClean="0"/>
              <a:t>korišćenje ve</a:t>
            </a:r>
            <a:r>
              <a:rPr lang="sr-Latn-RS" altLang="en-US" dirty="0"/>
              <a:t>ć</a:t>
            </a:r>
            <a:r>
              <a:rPr lang="sr-Latn-RS" altLang="en-US" dirty="0" smtClean="0"/>
              <a:t> postojeće </a:t>
            </a:r>
            <a:r>
              <a:rPr lang="sr-Latn-RS" altLang="en-US" dirty="0"/>
              <a:t>infrastrukture fiksne </a:t>
            </a:r>
            <a:r>
              <a:rPr lang="sr-Latn-RS" altLang="en-US" dirty="0" smtClean="0"/>
              <a:t>telefonije (plain </a:t>
            </a:r>
            <a:r>
              <a:rPr lang="sr-Latn-RS" altLang="en-US" dirty="0"/>
              <a:t>old telephone system, POTS</a:t>
            </a:r>
            <a:r>
              <a:rPr lang="sr-Latn-RS" altLang="en-US" dirty="0" smtClean="0"/>
              <a:t>) </a:t>
            </a:r>
          </a:p>
          <a:p>
            <a:pPr lvl="1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uspostavila </a:t>
            </a:r>
            <a:r>
              <a:rPr lang="sr-Latn-RS" altLang="en-US" dirty="0" smtClean="0"/>
              <a:t>veza, potrebno je </a:t>
            </a:r>
            <a:r>
              <a:rPr lang="sr-Latn-RS" altLang="en-US" dirty="0"/>
              <a:t>nazvati telefonski broj </a:t>
            </a:r>
            <a:r>
              <a:rPr lang="sr-Latn-RS" altLang="en-US" dirty="0" smtClean="0"/>
              <a:t>- tako </a:t>
            </a:r>
            <a:r>
              <a:rPr lang="sr-Latn-RS" altLang="en-US" dirty="0"/>
              <a:t>da </a:t>
            </a:r>
            <a:r>
              <a:rPr lang="sr-Latn-RS" altLang="en-US" dirty="0" smtClean="0"/>
              <a:t>ovakva povezivanjanja spadaju u pozivna </a:t>
            </a:r>
            <a:r>
              <a:rPr lang="sr-Latn-RS" altLang="en-US" dirty="0"/>
              <a:t>povezivanja </a:t>
            </a:r>
            <a:r>
              <a:rPr lang="sr-Latn-RS" altLang="en-US" dirty="0" smtClean="0"/>
              <a:t>(dial </a:t>
            </a:r>
            <a:r>
              <a:rPr lang="sr-Latn-RS" altLang="en-US" dirty="0"/>
              <a:t>up</a:t>
            </a:r>
            <a:r>
              <a:rPr lang="sr-Latn-RS" altLang="en-US" dirty="0" smtClean="0"/>
              <a:t>)</a:t>
            </a:r>
          </a:p>
          <a:p>
            <a:pPr lvl="1" eaLnBrk="1" hangingPunct="1"/>
            <a:r>
              <a:rPr lang="sr-Latn-RS" altLang="en-US" dirty="0" smtClean="0"/>
              <a:t>Fiksna </a:t>
            </a:r>
            <a:r>
              <a:rPr lang="sr-Latn-RS" altLang="en-US" dirty="0"/>
              <a:t>telefonija </a:t>
            </a:r>
            <a:r>
              <a:rPr lang="sr-Latn-RS" altLang="en-US" dirty="0" smtClean="0"/>
              <a:t>podrazumeva postojanje </a:t>
            </a:r>
            <a:r>
              <a:rPr lang="sr-Latn-RS" altLang="en-US" dirty="0"/>
              <a:t>parica koje povezuju udaljene </a:t>
            </a:r>
            <a:r>
              <a:rPr lang="sr-Latn-RS" altLang="en-US" dirty="0" smtClean="0"/>
              <a:t>tačke preno</a:t>
            </a:r>
            <a:r>
              <a:rPr lang="sr-Latn-RS" altLang="en-US" dirty="0"/>
              <a:t>š</a:t>
            </a:r>
            <a:r>
              <a:rPr lang="sr-Latn-RS" altLang="en-US" dirty="0" smtClean="0"/>
              <a:t>enjem </a:t>
            </a:r>
            <a:r>
              <a:rPr lang="sr-Latn-RS" altLang="en-US" dirty="0"/>
              <a:t>analognog </a:t>
            </a:r>
            <a:r>
              <a:rPr lang="sr-Latn-RS" altLang="en-US" dirty="0" smtClean="0"/>
              <a:t>signala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Računar </a:t>
            </a:r>
            <a:r>
              <a:rPr lang="sr-Latn-RS" altLang="en-US" dirty="0"/>
              <a:t>se </a:t>
            </a:r>
            <a:r>
              <a:rPr lang="sr-Latn-RS" altLang="en-US" dirty="0" smtClean="0"/>
              <a:t>priključuje </a:t>
            </a:r>
            <a:r>
              <a:rPr lang="sr-Latn-RS" altLang="en-US" dirty="0"/>
              <a:t>na telefonsku infrastrukturu preko </a:t>
            </a:r>
            <a:r>
              <a:rPr lang="sr-Latn-RS" altLang="en-US" dirty="0" smtClean="0"/>
              <a:t>uredaja koji </a:t>
            </a:r>
            <a:r>
              <a:rPr lang="sr-Latn-RS" altLang="en-US" dirty="0"/>
              <a:t>se naziva modem koji ima zadatak da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analogno/digitalnu </a:t>
            </a:r>
            <a:r>
              <a:rPr lang="sr-Latn-RS" altLang="en-US" dirty="0" smtClean="0"/>
              <a:t>konverziju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Na drugom kraju veze, u okviru </a:t>
            </a:r>
            <a:r>
              <a:rPr lang="sr-Latn-RS" altLang="en-US" dirty="0" smtClean="0"/>
              <a:t>dobavljača </a:t>
            </a:r>
            <a:r>
              <a:rPr lang="sr-Latn-RS" altLang="en-US" dirty="0"/>
              <a:t>interneta, nalazi se </a:t>
            </a:r>
            <a:r>
              <a:rPr lang="sr-Latn-RS" altLang="en-US" dirty="0" smtClean="0"/>
              <a:t>sličan modem </a:t>
            </a:r>
            <a:r>
              <a:rPr lang="sr-Latn-RS" altLang="en-US" dirty="0"/>
              <a:t>koji je povezan na ruter </a:t>
            </a:r>
            <a:r>
              <a:rPr lang="sr-Latn-RS" altLang="en-US" dirty="0" smtClean="0"/>
              <a:t>uključen </a:t>
            </a:r>
            <a:r>
              <a:rPr lang="sr-Latn-RS" altLang="en-US" dirty="0"/>
              <a:t>u Internet </a:t>
            </a:r>
            <a:r>
              <a:rPr lang="sr-Latn-RS" altLang="en-US" dirty="0" smtClean="0"/>
              <a:t>mrežu</a:t>
            </a:r>
          </a:p>
          <a:p>
            <a:pPr lvl="1" eaLnBrk="1" hangingPunct="1"/>
            <a:r>
              <a:rPr lang="sr-Latn-RS" altLang="en-US" dirty="0" smtClean="0"/>
              <a:t>Fizičke karakteristike komunikacije </a:t>
            </a:r>
            <a:r>
              <a:rPr lang="sr-Latn-RS" altLang="en-US" dirty="0"/>
              <a:t>kroz telefonsku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ograničavaju </a:t>
            </a:r>
            <a:r>
              <a:rPr lang="sr-Latn-RS" altLang="en-US" dirty="0"/>
              <a:t>brzinu </a:t>
            </a:r>
            <a:r>
              <a:rPr lang="sr-Latn-RS" altLang="en-US" dirty="0" smtClean="0"/>
              <a:t>komunikacije na </a:t>
            </a:r>
            <a:r>
              <a:rPr lang="sr-Latn-RS" altLang="en-US" dirty="0"/>
              <a:t>nekoliko desetina hiljada </a:t>
            </a:r>
            <a:r>
              <a:rPr lang="sr-Latn-RS" altLang="en-US" dirty="0" smtClean="0"/>
              <a:t>bps </a:t>
            </a:r>
            <a:r>
              <a:rPr lang="sr-Latn-RS" altLang="en-US" dirty="0"/>
              <a:t>(</a:t>
            </a:r>
            <a:r>
              <a:rPr lang="sr-Latn-RS" altLang="en-US" dirty="0" smtClean="0"/>
              <a:t>standardno 56Kbps), jer su na kraju </a:t>
            </a:r>
            <a:r>
              <a:rPr lang="sr-Latn-RS" altLang="en-US" dirty="0"/>
              <a:t>lokalne petlje instalirani </a:t>
            </a:r>
            <a:r>
              <a:rPr lang="sr-Latn-RS" altLang="en-US" dirty="0" smtClean="0"/>
              <a:t>filtri </a:t>
            </a:r>
            <a:r>
              <a:rPr lang="sr-Latn-RS" altLang="en-US" dirty="0"/>
              <a:t>koji </a:t>
            </a:r>
            <a:r>
              <a:rPr lang="sr-Latn-RS" altLang="en-US" dirty="0" smtClean="0"/>
              <a:t>uklanjaju </a:t>
            </a:r>
            <a:r>
              <a:rPr lang="sr-Latn-RS" altLang="en-US" dirty="0"/>
              <a:t>sve frekvencije van </a:t>
            </a:r>
            <a:r>
              <a:rPr lang="sr-Latn-RS" altLang="en-US" dirty="0" smtClean="0"/>
              <a:t>opsega 300Hz – 3400 Hz</a:t>
            </a:r>
          </a:p>
        </p:txBody>
      </p:sp>
    </p:spTree>
    <p:extLst>
      <p:ext uri="{BB962C8B-B14F-4D97-AF65-F5344CB8AC3E}">
        <p14:creationId xmlns:p14="http://schemas.microsoft.com/office/powerpoint/2010/main" val="39352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2"/>
            </a:pPr>
            <a:r>
              <a:rPr lang="sr-Latn-RS" altLang="en-US" dirty="0">
                <a:solidFill>
                  <a:srgbClr val="002060"/>
                </a:solidFill>
              </a:rPr>
              <a:t>DSL</a:t>
            </a:r>
            <a:r>
              <a:rPr lang="sr-Latn-RS" altLang="en-US" dirty="0"/>
              <a:t> - </a:t>
            </a:r>
            <a:r>
              <a:rPr lang="sr-Latn-RS" altLang="en-US" dirty="0" smtClean="0"/>
              <a:t>digitalna </a:t>
            </a:r>
            <a:r>
              <a:rPr lang="sr-Latn-RS" altLang="en-US" dirty="0"/>
              <a:t>pretplatna linija </a:t>
            </a:r>
            <a:r>
              <a:rPr lang="sr-Latn-RS" altLang="en-US" dirty="0" smtClean="0"/>
              <a:t>(Digital Subscriber Line</a:t>
            </a:r>
            <a:r>
              <a:rPr lang="sr-Latn-RS" altLang="en-US" dirty="0"/>
              <a:t>) je tehnologija </a:t>
            </a:r>
            <a:r>
              <a:rPr lang="sr-Latn-RS" altLang="en-US" dirty="0" smtClean="0"/>
              <a:t>za istovremeni </a:t>
            </a:r>
            <a:r>
              <a:rPr lang="sr-Latn-RS" altLang="en-US" dirty="0"/>
              <a:t>prenos glasovnog signala i digitalnih podataka velikim </a:t>
            </a:r>
            <a:r>
              <a:rPr lang="sr-Latn-RS" altLang="en-US" dirty="0" smtClean="0"/>
              <a:t>brzinama preko </a:t>
            </a:r>
            <a:r>
              <a:rPr lang="sr-Latn-RS" altLang="en-US" dirty="0"/>
              <a:t>parica fiksne telefonske </a:t>
            </a:r>
            <a:r>
              <a:rPr lang="sr-Latn-RS" altLang="en-US" dirty="0" smtClean="0"/>
              <a:t>mreže</a:t>
            </a:r>
          </a:p>
          <a:p>
            <a:pPr lvl="1" eaLnBrk="1" hangingPunct="1"/>
            <a:r>
              <a:rPr lang="sr-Latn-RS" altLang="en-US" dirty="0" smtClean="0"/>
              <a:t>Korisnici istovremeno mogu </a:t>
            </a:r>
            <a:r>
              <a:rPr lang="sr-Latn-RS" altLang="en-US" dirty="0"/>
              <a:t>i da telefoniraju i da prenose podatke, š</a:t>
            </a:r>
            <a:r>
              <a:rPr lang="sr-Latn-RS" altLang="en-US" dirty="0" smtClean="0"/>
              <a:t>to </a:t>
            </a:r>
            <a:r>
              <a:rPr lang="sr-Latn-RS" altLang="en-US" dirty="0"/>
              <a:t>ranije nije bilo </a:t>
            </a:r>
            <a:r>
              <a:rPr lang="sr-Latn-RS" altLang="en-US" dirty="0" smtClean="0"/>
              <a:t>moguće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DSL ostvaruje stalnu vezu i nema potrebe za okretanjem broja prilikom </a:t>
            </a:r>
            <a:r>
              <a:rPr lang="sr-Latn-RS" altLang="en-US" dirty="0" smtClean="0"/>
              <a:t>uspostavljanja veze </a:t>
            </a:r>
            <a:r>
              <a:rPr lang="sr-Latn-RS" altLang="en-US" dirty="0"/>
              <a:t>(nije dial up</a:t>
            </a:r>
            <a:r>
              <a:rPr lang="sr-Latn-RS" altLang="en-US" dirty="0" smtClean="0"/>
              <a:t>)</a:t>
            </a:r>
          </a:p>
          <a:p>
            <a:pPr lvl="1" eaLnBrk="1" hangingPunct="1"/>
            <a:r>
              <a:rPr lang="sr-Latn-RS" altLang="en-US" dirty="0" smtClean="0"/>
              <a:t>Princip funkcionisanja DSL: </a:t>
            </a:r>
          </a:p>
          <a:p>
            <a:pPr lvl="2" eaLnBrk="1" hangingPunct="1"/>
            <a:r>
              <a:rPr lang="sr-Latn-RS" altLang="en-US" dirty="0" smtClean="0"/>
              <a:t>Filtriranje </a:t>
            </a:r>
            <a:r>
              <a:rPr lang="sr-Latn-RS" altLang="en-US" dirty="0"/>
              <a:t>frekvencija van standardnih </a:t>
            </a:r>
            <a:r>
              <a:rPr lang="sr-Latn-RS" altLang="en-US" dirty="0" smtClean="0"/>
              <a:t>frekvencija ljudskog </a:t>
            </a:r>
            <a:r>
              <a:rPr lang="sr-Latn-RS" altLang="en-US" dirty="0"/>
              <a:t>govora na kraju telefonskih linija </a:t>
            </a:r>
            <a:r>
              <a:rPr lang="sr-Latn-RS" altLang="en-US" dirty="0" smtClean="0"/>
              <a:t>ograničava mogućnost prenosa podataka</a:t>
            </a:r>
          </a:p>
          <a:p>
            <a:pPr lvl="2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se </a:t>
            </a:r>
            <a:r>
              <a:rPr lang="sr-Latn-RS" altLang="en-US" dirty="0" smtClean="0"/>
              <a:t>povećao </a:t>
            </a:r>
            <a:r>
              <a:rPr lang="sr-Latn-RS" altLang="en-US" dirty="0"/>
              <a:t>frekvencijski opseg</a:t>
            </a:r>
            <a:r>
              <a:rPr lang="sr-Latn-RS" altLang="en-US" dirty="0" smtClean="0"/>
              <a:t>, filtri </a:t>
            </a:r>
            <a:r>
              <a:rPr lang="sr-Latn-RS" altLang="en-US" dirty="0"/>
              <a:t>se modifikuju i odsecanje frekvencija se ne </a:t>
            </a:r>
            <a:r>
              <a:rPr lang="sr-Latn-RS" altLang="en-US" dirty="0" smtClean="0"/>
              <a:t>vrši, čime frekvencijski opseg </a:t>
            </a:r>
            <a:r>
              <a:rPr lang="sr-Latn-RS" altLang="en-US" dirty="0"/>
              <a:t>veze postaje zavisan samo od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ine </a:t>
            </a:r>
            <a:r>
              <a:rPr lang="sr-Latn-RS" altLang="en-US" dirty="0"/>
              <a:t>kabla </a:t>
            </a:r>
            <a:r>
              <a:rPr lang="sr-Latn-RS" altLang="en-US" dirty="0" smtClean="0"/>
              <a:t>(jer na duga</a:t>
            </a:r>
            <a:r>
              <a:rPr lang="sr-Latn-RS" altLang="en-US" dirty="0"/>
              <a:t>č</a:t>
            </a:r>
            <a:r>
              <a:rPr lang="sr-Latn-RS" altLang="en-US" dirty="0" smtClean="0"/>
              <a:t>kim paricama dolazi </a:t>
            </a:r>
            <a:r>
              <a:rPr lang="sr-Latn-RS" altLang="en-US" dirty="0"/>
              <a:t>do slabljenja visokofrekvencijskih signala</a:t>
            </a:r>
            <a:r>
              <a:rPr lang="sr-Latn-RS" altLang="en-US" dirty="0" smtClean="0"/>
              <a:t>) </a:t>
            </a:r>
          </a:p>
          <a:p>
            <a:pPr lvl="2" eaLnBrk="1" hangingPunct="1"/>
            <a:r>
              <a:rPr lang="sr-Latn-RS" altLang="en-US" dirty="0" smtClean="0"/>
              <a:t>Ograničenje DSL </a:t>
            </a:r>
            <a:r>
              <a:rPr lang="sr-Latn-RS" altLang="en-US" dirty="0"/>
              <a:t>tehnologije je </a:t>
            </a:r>
            <a:r>
              <a:rPr lang="sr-Latn-RS" altLang="en-US" dirty="0" smtClean="0"/>
              <a:t>nemogućnost </a:t>
            </a:r>
            <a:r>
              <a:rPr lang="sr-Latn-RS" altLang="en-US" dirty="0"/>
              <a:t>instalacije na mestima koje su </a:t>
            </a:r>
            <a:r>
              <a:rPr lang="sr-Latn-RS" altLang="en-US" dirty="0" smtClean="0"/>
              <a:t>fizički previše </a:t>
            </a:r>
            <a:r>
              <a:rPr lang="sr-Latn-RS" altLang="en-US" dirty="0"/>
              <a:t>udaljeni od telefonske centrale (DSL pristojne brzine se </a:t>
            </a:r>
            <a:r>
              <a:rPr lang="sr-Latn-RS" altLang="en-US" dirty="0" smtClean="0"/>
              <a:t>obično može </a:t>
            </a:r>
            <a:r>
              <a:rPr lang="sr-Latn-RS" altLang="en-US" dirty="0"/>
              <a:t>ugraditi na rastojanjima do 4km)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66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Princip funkcionisanja DSL: </a:t>
            </a:r>
          </a:p>
          <a:p>
            <a:pPr lvl="2" eaLnBrk="1" hangingPunct="1"/>
            <a:r>
              <a:rPr lang="sr-Latn-RS" altLang="en-US" dirty="0" smtClean="0"/>
              <a:t>U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kratkih </a:t>
            </a:r>
            <a:r>
              <a:rPr lang="sr-Latn-RS" altLang="en-US" dirty="0" smtClean="0"/>
              <a:t>veza (tj. kratkih telefionskih linija), prošireni frekvencijski </a:t>
            </a:r>
            <a:r>
              <a:rPr lang="sr-Latn-RS" altLang="en-US" dirty="0"/>
              <a:t>raspon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biva preko </a:t>
            </a:r>
            <a:r>
              <a:rPr lang="sr-Latn-RS" altLang="en-US" dirty="0" smtClean="0"/>
              <a:t>1MHz. Ovaj </a:t>
            </a:r>
            <a:r>
              <a:rPr lang="sr-Latn-RS" altLang="en-US" dirty="0"/>
              <a:t>raspon se zatim deli na pojaseve š</a:t>
            </a:r>
            <a:r>
              <a:rPr lang="sr-Latn-RS" altLang="en-US" dirty="0" smtClean="0"/>
              <a:t>irine </a:t>
            </a:r>
            <a:r>
              <a:rPr lang="sr-Latn-RS" altLang="en-US" dirty="0"/>
              <a:t>4Khz i svaki pojas se nezavisno koristi za </a:t>
            </a:r>
            <a:r>
              <a:rPr lang="sr-Latn-RS" altLang="en-US" dirty="0" smtClean="0"/>
              <a:t>komunikaciju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Dakle, u pitanju je multipleksovanje deljenjem </a:t>
            </a:r>
            <a:r>
              <a:rPr lang="sr-Latn-RS" altLang="en-US" dirty="0" smtClean="0"/>
              <a:t>frekvencija.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jedan pojas alocira za prenos </a:t>
            </a:r>
            <a:r>
              <a:rPr lang="sr-Latn-RS" altLang="en-US" dirty="0" smtClean="0"/>
              <a:t>glasovnog signala</a:t>
            </a:r>
            <a:r>
              <a:rPr lang="sr-Latn-RS" altLang="en-US" dirty="0"/>
              <a:t>, dva pojasa za kontrolu prenosa podataka, dok se svi </a:t>
            </a:r>
            <a:r>
              <a:rPr lang="sr-Latn-RS" altLang="en-US" dirty="0" smtClean="0"/>
              <a:t>ostali pojasevi </a:t>
            </a:r>
            <a:r>
              <a:rPr lang="sr-Latn-RS" altLang="en-US" dirty="0"/>
              <a:t>(njih oko 250) alociraju za prenos </a:t>
            </a:r>
            <a:r>
              <a:rPr lang="sr-Latn-RS" altLang="en-US" dirty="0" smtClean="0"/>
              <a:t>podataka</a:t>
            </a:r>
          </a:p>
          <a:p>
            <a:pPr lvl="2" eaLnBrk="1" hangingPunct="1"/>
            <a:r>
              <a:rPr lang="sr-Latn-RS" altLang="en-US" dirty="0" smtClean="0"/>
              <a:t>S </a:t>
            </a:r>
            <a:r>
              <a:rPr lang="sr-Latn-RS" altLang="en-US" dirty="0"/>
              <a:t>obzirom na to </a:t>
            </a:r>
            <a:r>
              <a:rPr lang="sr-Latn-RS" altLang="en-US" dirty="0" smtClean="0"/>
              <a:t>da se obično vi</a:t>
            </a:r>
            <a:r>
              <a:rPr lang="sr-Latn-RS" altLang="en-US" dirty="0"/>
              <a:t>š</a:t>
            </a:r>
            <a:r>
              <a:rPr lang="sr-Latn-RS" altLang="en-US" dirty="0" smtClean="0"/>
              <a:t>e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preuzimanje podataka nego slanje,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pojaseva odvaja </a:t>
            </a:r>
            <a:r>
              <a:rPr lang="sr-Latn-RS" altLang="en-US" dirty="0"/>
              <a:t>za dolazni </a:t>
            </a:r>
            <a:r>
              <a:rPr lang="sr-Latn-RS" altLang="en-US" dirty="0" smtClean="0"/>
              <a:t>saobraćaj </a:t>
            </a:r>
            <a:r>
              <a:rPr lang="sr-Latn-RS" altLang="en-US" dirty="0"/>
              <a:t>(download) nego odlazni (upload). </a:t>
            </a:r>
            <a:r>
              <a:rPr lang="sr-Latn-RS" altLang="en-US" dirty="0" smtClean="0"/>
              <a:t>Ovaj pristup </a:t>
            </a:r>
            <a:r>
              <a:rPr lang="sr-Latn-RS" altLang="en-US" dirty="0"/>
              <a:t>se naziva </a:t>
            </a:r>
            <a:r>
              <a:rPr lang="sr-Latn-RS" altLang="en-US" dirty="0" smtClean="0"/>
              <a:t>Asimetrična digitalna pretplatna linija </a:t>
            </a:r>
            <a:r>
              <a:rPr lang="sr-Latn-RS" altLang="en-US" dirty="0"/>
              <a:t>(</a:t>
            </a:r>
            <a:r>
              <a:rPr lang="sr-Latn-RS" altLang="en-US" dirty="0" smtClean="0"/>
              <a:t>Asymmetric DSL</a:t>
            </a:r>
            <a:r>
              <a:rPr lang="sr-Latn-RS" altLang="en-US" dirty="0"/>
              <a:t>, tj. ADSL</a:t>
            </a:r>
            <a:r>
              <a:rPr lang="sr-Latn-RS" altLang="en-US" dirty="0" smtClean="0"/>
              <a:t>) </a:t>
            </a:r>
          </a:p>
          <a:p>
            <a:pPr lvl="2" eaLnBrk="1" hangingPunct="1"/>
            <a:r>
              <a:rPr lang="sr-Latn-RS" altLang="en-US" dirty="0" smtClean="0"/>
              <a:t>Brzina </a:t>
            </a:r>
            <a:r>
              <a:rPr lang="sr-Latn-RS" altLang="en-US" dirty="0"/>
              <a:t>prenosa </a:t>
            </a:r>
            <a:r>
              <a:rPr lang="sr-Latn-RS" altLang="en-US" dirty="0" smtClean="0"/>
              <a:t>podataka je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je do </a:t>
            </a:r>
            <a:r>
              <a:rPr lang="sr-Latn-RS" altLang="en-US" dirty="0" smtClean="0"/>
              <a:t>16Mbps u </a:t>
            </a:r>
            <a:r>
              <a:rPr lang="sr-Latn-RS" altLang="en-US" dirty="0"/>
              <a:t>dolaznom i 1Mbps u odlaznom </a:t>
            </a:r>
            <a:r>
              <a:rPr lang="sr-Latn-RS" altLang="en-US" dirty="0" smtClean="0"/>
              <a:t>saobraćaju </a:t>
            </a:r>
          </a:p>
          <a:p>
            <a:pPr lvl="2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korisnikovom kraju linije</a:t>
            </a:r>
            <a:r>
              <a:rPr lang="sr-Latn-RS" altLang="en-US" dirty="0" smtClean="0"/>
              <a:t>, instalira </a:t>
            </a:r>
            <a:r>
              <a:rPr lang="sr-Latn-RS" altLang="en-US" dirty="0"/>
              <a:t>se razdelnik </a:t>
            </a:r>
            <a:r>
              <a:rPr lang="sr-Latn-RS" altLang="en-US" dirty="0" smtClean="0"/>
              <a:t>(splitter</a:t>
            </a:r>
            <a:r>
              <a:rPr lang="sr-Latn-RS" altLang="en-US" dirty="0"/>
              <a:t>) koji prvi pojas (frekvencije </a:t>
            </a:r>
            <a:r>
              <a:rPr lang="sr-Latn-RS" altLang="en-US" dirty="0" smtClean="0"/>
              <a:t>do 4Khz</a:t>
            </a:r>
            <a:r>
              <a:rPr lang="sr-Latn-RS" altLang="en-US" dirty="0"/>
              <a:t>) usmerava ka telefonskom uredaju, a ostale pojaseve ka </a:t>
            </a:r>
            <a:r>
              <a:rPr lang="sr-Latn-RS" altLang="en-US" dirty="0" smtClean="0"/>
              <a:t>računaru</a:t>
            </a:r>
          </a:p>
        </p:txBody>
      </p:sp>
    </p:spTree>
    <p:extLst>
      <p:ext uri="{BB962C8B-B14F-4D97-AF65-F5344CB8AC3E}">
        <p14:creationId xmlns:p14="http://schemas.microsoft.com/office/powerpoint/2010/main" val="25845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Princip funkcionisanja DSL: </a:t>
            </a:r>
          </a:p>
          <a:p>
            <a:pPr lvl="2" eaLnBrk="1" hangingPunct="1"/>
            <a:r>
              <a:rPr lang="sr-Latn-RS" altLang="en-US" dirty="0" smtClean="0"/>
              <a:t>Između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razdelnika </a:t>
            </a:r>
            <a:r>
              <a:rPr lang="sr-Latn-RS" altLang="en-US" dirty="0" smtClean="0"/>
              <a:t>nalazi se </a:t>
            </a:r>
            <a:r>
              <a:rPr lang="sr-Latn-RS" altLang="en-US" dirty="0"/>
              <a:t>tzv. ADSL </a:t>
            </a:r>
            <a:r>
              <a:rPr lang="sr-Latn-RS" altLang="en-US" dirty="0" smtClean="0"/>
              <a:t>modem, </a:t>
            </a:r>
            <a:r>
              <a:rPr lang="sr-Latn-RS" altLang="en-US" dirty="0"/>
              <a:t>koji je relativno kompleksan </a:t>
            </a:r>
            <a:r>
              <a:rPr lang="sr-Latn-RS" altLang="en-US" dirty="0" smtClean="0"/>
              <a:t>uredaj, </a:t>
            </a:r>
            <a:r>
              <a:rPr lang="sr-Latn-RS" altLang="en-US" dirty="0"/>
              <a:t>jer </a:t>
            </a:r>
            <a:r>
              <a:rPr lang="sr-Latn-RS" altLang="en-US" dirty="0" smtClean="0"/>
              <a:t>ima zadatak </a:t>
            </a:r>
            <a:r>
              <a:rPr lang="sr-Latn-RS" altLang="en-US" dirty="0"/>
              <a:t>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deljenje i objedinjavanje podataka koji se </a:t>
            </a:r>
            <a:r>
              <a:rPr lang="sr-Latn-RS" altLang="en-US" dirty="0" smtClean="0"/>
              <a:t>šalju </a:t>
            </a:r>
            <a:r>
              <a:rPr lang="sr-Latn-RS" altLang="en-US" dirty="0"/>
              <a:t>na </a:t>
            </a:r>
            <a:r>
              <a:rPr lang="sr-Latn-RS" altLang="en-US" dirty="0" smtClean="0"/>
              <a:t>veliki broj </a:t>
            </a:r>
            <a:r>
              <a:rPr lang="sr-Latn-RS" altLang="en-US" dirty="0"/>
              <a:t>nezavisnih komunikacionih </a:t>
            </a:r>
            <a:r>
              <a:rPr lang="sr-Latn-RS" altLang="en-US" dirty="0" smtClean="0"/>
              <a:t>kanala</a:t>
            </a:r>
          </a:p>
          <a:p>
            <a:pPr lvl="2" eaLnBrk="1" hangingPunct="1"/>
            <a:r>
              <a:rPr lang="sr-Latn-RS" altLang="en-US" dirty="0" smtClean="0"/>
              <a:t>Sličan </a:t>
            </a:r>
            <a:r>
              <a:rPr lang="sr-Latn-RS" altLang="en-US" dirty="0"/>
              <a:t>uredaj (koji se </a:t>
            </a:r>
            <a:r>
              <a:rPr lang="sr-Latn-RS" altLang="en-US" dirty="0" smtClean="0"/>
              <a:t>naziva DSLAM</a:t>
            </a:r>
            <a:r>
              <a:rPr lang="sr-Latn-RS" altLang="en-US" dirty="0"/>
              <a:t>), instalira se na drugom kraju ž</a:t>
            </a:r>
            <a:r>
              <a:rPr lang="sr-Latn-RS" altLang="en-US" dirty="0" smtClean="0"/>
              <a:t>ice </a:t>
            </a:r>
            <a:r>
              <a:rPr lang="sr-Latn-RS" altLang="en-US" dirty="0"/>
              <a:t>(u okviru telefonske centrale</a:t>
            </a:r>
            <a:r>
              <a:rPr lang="sr-Latn-RS" altLang="en-US" dirty="0" smtClean="0"/>
              <a:t>). On </a:t>
            </a:r>
            <a:r>
              <a:rPr lang="sr-Latn-RS" altLang="en-US" dirty="0"/>
              <a:t>prihvata podatke od velikog broja korisnika, objedinjuje informacije, </a:t>
            </a:r>
            <a:r>
              <a:rPr lang="sr-Latn-RS" altLang="en-US" dirty="0" smtClean="0"/>
              <a:t>i šalje </a:t>
            </a:r>
            <a:r>
              <a:rPr lang="sr-Latn-RS" altLang="en-US" dirty="0"/>
              <a:t>ih ka ISP.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164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r>
              <a:rPr lang="sr-Latn-RS" altLang="en-US" dirty="0">
                <a:solidFill>
                  <a:srgbClr val="002060"/>
                </a:solidFill>
              </a:rPr>
              <a:t>ISDN</a:t>
            </a:r>
            <a:r>
              <a:rPr lang="sr-Latn-RS" altLang="en-US" dirty="0"/>
              <a:t> - </a:t>
            </a:r>
            <a:r>
              <a:rPr lang="sr-Latn-RS" altLang="en-US" dirty="0" smtClean="0"/>
              <a:t>slično </a:t>
            </a:r>
            <a:r>
              <a:rPr lang="sr-Latn-RS" altLang="en-US" dirty="0"/>
              <a:t>DSL tehnologiji, </a:t>
            </a:r>
            <a:r>
              <a:rPr lang="sr-Latn-RS" altLang="en-US" dirty="0" smtClean="0"/>
              <a:t>ova tehnologija (Integrated </a:t>
            </a:r>
            <a:r>
              <a:rPr lang="sr-Latn-RS" altLang="en-US" dirty="0"/>
              <a:t>Services Digital </a:t>
            </a:r>
            <a:r>
              <a:rPr lang="sr-Latn-RS" altLang="en-US" dirty="0" smtClean="0"/>
              <a:t>Network) uvodi </a:t>
            </a:r>
            <a:r>
              <a:rPr lang="sr-Latn-RS" altLang="en-US" dirty="0"/>
              <a:t>direktne digitalne veze zasnovane na ž</a:t>
            </a:r>
            <a:r>
              <a:rPr lang="sr-Latn-RS" altLang="en-US" dirty="0" smtClean="0"/>
              <a:t>icama </a:t>
            </a:r>
            <a:r>
              <a:rPr lang="sr-Latn-RS" altLang="en-US" dirty="0"/>
              <a:t>javne telefonije </a:t>
            </a:r>
            <a:r>
              <a:rPr lang="sr-Latn-RS" altLang="en-US" dirty="0" smtClean="0"/>
              <a:t>kojima se </a:t>
            </a:r>
            <a:r>
              <a:rPr lang="sr-Latn-RS" altLang="en-US" dirty="0"/>
              <a:t>istovremeno prenosi glasovni signal i digitalni podaci (na zasebnim kanalima)</a:t>
            </a:r>
          </a:p>
          <a:p>
            <a:pPr marL="857250" lvl="1" indent="-457200" eaLnBrk="1" hangingPunct="1"/>
            <a:r>
              <a:rPr lang="sr-Latn-RS" altLang="en-US" dirty="0" smtClean="0"/>
              <a:t>Korisnicima je omogućeno </a:t>
            </a:r>
            <a:r>
              <a:rPr lang="sr-Latn-RS" altLang="en-US" dirty="0"/>
              <a:t>da istovremeno razgovaraju </a:t>
            </a:r>
            <a:r>
              <a:rPr lang="sr-Latn-RS" altLang="en-US" dirty="0" smtClean="0"/>
              <a:t>telefonom i </a:t>
            </a:r>
            <a:r>
              <a:rPr lang="sr-Latn-RS" altLang="en-US" dirty="0"/>
              <a:t>koriste </a:t>
            </a:r>
            <a:r>
              <a:rPr lang="sr-Latn-RS" altLang="en-US" dirty="0" smtClean="0"/>
              <a:t>mrežu </a:t>
            </a:r>
          </a:p>
          <a:p>
            <a:pPr marL="857250" lvl="1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DSL, ISDN zahteva uspostavljanje </a:t>
            </a:r>
            <a:r>
              <a:rPr lang="sr-Latn-RS" altLang="en-US" dirty="0" smtClean="0"/>
              <a:t>veze pozivom broja, </a:t>
            </a:r>
            <a:r>
              <a:rPr lang="sr-Latn-RS" altLang="en-US" dirty="0"/>
              <a:t>tako da spada u grupu dial up </a:t>
            </a:r>
            <a:r>
              <a:rPr lang="sr-Latn-RS" altLang="en-US" dirty="0" smtClean="0"/>
              <a:t>pristupa </a:t>
            </a:r>
          </a:p>
          <a:p>
            <a:pPr marL="857250" lvl="1" indent="-457200" eaLnBrk="1" hangingPunct="1"/>
            <a:r>
              <a:rPr lang="sr-Latn-RS" altLang="en-US" dirty="0" smtClean="0"/>
              <a:t>Brzina prenosa podataka </a:t>
            </a:r>
            <a:r>
              <a:rPr lang="sr-Latn-RS" altLang="en-US" dirty="0"/>
              <a:t>je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128Kbps </a:t>
            </a:r>
          </a:p>
          <a:p>
            <a:pPr marL="857250" lvl="1" indent="-457200" eaLnBrk="1" hangingPunct="1"/>
            <a:r>
              <a:rPr lang="sr-Latn-RS" altLang="en-US" dirty="0" smtClean="0"/>
              <a:t>ISDN </a:t>
            </a:r>
            <a:r>
              <a:rPr lang="sr-Latn-RS" altLang="en-US" dirty="0"/>
              <a:t>je danas u velikoj meri potisnut </a:t>
            </a:r>
            <a:r>
              <a:rPr lang="sr-Latn-RS" altLang="en-US" dirty="0" smtClean="0"/>
              <a:t>od strane </a:t>
            </a:r>
            <a:r>
              <a:rPr lang="sr-Latn-RS" altLang="en-US" dirty="0"/>
              <a:t>DSL </a:t>
            </a:r>
            <a:r>
              <a:rPr lang="sr-Latn-RS" altLang="en-US" dirty="0" smtClean="0"/>
              <a:t>tehnologije, </a:t>
            </a:r>
            <a:r>
              <a:rPr lang="sr-Latn-RS" altLang="en-US" dirty="0"/>
              <a:t>jer zahteva kompleksnije promene u </a:t>
            </a:r>
            <a:r>
              <a:rPr lang="sr-Latn-RS" altLang="en-US" dirty="0" smtClean="0"/>
              <a:t>postojećoj telefonskoj infrastrukturi</a:t>
            </a:r>
            <a:r>
              <a:rPr lang="sr-Latn-RS" altLang="en-US" dirty="0"/>
              <a:t>, a ne donosi </a:t>
            </a:r>
            <a:r>
              <a:rPr lang="sr-Latn-RS" altLang="en-US" dirty="0" smtClean="0"/>
              <a:t>značajno povećanje </a:t>
            </a:r>
            <a:r>
              <a:rPr lang="sr-Latn-RS" altLang="en-US" dirty="0"/>
              <a:t>brzine </a:t>
            </a:r>
            <a:r>
              <a:rPr lang="sr-Latn-RS" altLang="en-US" dirty="0" smtClean="0"/>
              <a:t>prenosa podataka </a:t>
            </a:r>
            <a:r>
              <a:rPr lang="sr-Latn-RS" altLang="en-US" dirty="0"/>
              <a:t>u odnosu na dial </a:t>
            </a:r>
            <a:r>
              <a:rPr lang="sr-Latn-RS" altLang="en-US" dirty="0" smtClean="0"/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22232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4"/>
            </a:pPr>
            <a:r>
              <a:rPr lang="sr-Latn-RS" altLang="en-US" dirty="0" smtClean="0">
                <a:solidFill>
                  <a:srgbClr val="002060"/>
                </a:solidFill>
              </a:rPr>
              <a:t>HFC</a:t>
            </a:r>
            <a:r>
              <a:rPr lang="sr-Latn-RS" altLang="en-US" dirty="0" smtClean="0"/>
              <a:t>* </a:t>
            </a:r>
            <a:r>
              <a:rPr lang="sr-Latn-RS" altLang="en-US" dirty="0"/>
              <a:t>- </a:t>
            </a:r>
            <a:r>
              <a:rPr lang="sr-Latn-RS" altLang="en-US" dirty="0" smtClean="0"/>
              <a:t>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ko-kablovske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(Hybrid </a:t>
            </a:r>
            <a:r>
              <a:rPr lang="sr-Latn-RS" altLang="en-US" dirty="0"/>
              <a:t>fibre-coaxial</a:t>
            </a:r>
            <a:r>
              <a:rPr lang="sr-Latn-RS" altLang="en-US" dirty="0" smtClean="0"/>
              <a:t>) </a:t>
            </a:r>
            <a:r>
              <a:rPr lang="sr-Latn-RS" altLang="en-US" dirty="0"/>
              <a:t>su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koje </a:t>
            </a:r>
            <a:r>
              <a:rPr lang="sr-Latn-RS" altLang="en-US" dirty="0" smtClean="0"/>
              <a:t>se zasnivaju </a:t>
            </a:r>
            <a:r>
              <a:rPr lang="sr-Latn-RS" altLang="en-US" dirty="0"/>
              <a:t>na kombinovanom prenosu podataka kroz </a:t>
            </a:r>
            <a:r>
              <a:rPr lang="sr-Latn-RS" altLang="en-US" dirty="0" smtClean="0"/>
              <a:t>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ka </a:t>
            </a:r>
            <a:r>
              <a:rPr lang="sr-Latn-RS" altLang="en-US" dirty="0"/>
              <a:t>vlakna i </a:t>
            </a:r>
            <a:r>
              <a:rPr lang="sr-Latn-RS" altLang="en-US" dirty="0" smtClean="0"/>
              <a:t>koaksijalne kablove </a:t>
            </a:r>
            <a:r>
              <a:rPr lang="sr-Latn-RS" altLang="en-US" dirty="0"/>
              <a:t>koje </a:t>
            </a:r>
            <a:r>
              <a:rPr lang="sr-Latn-RS" altLang="en-US" dirty="0" smtClean="0"/>
              <a:t>služe </a:t>
            </a:r>
            <a:r>
              <a:rPr lang="sr-Latn-RS" altLang="en-US" dirty="0"/>
              <a:t>za istovremeni prenos televizijskog signala</a:t>
            </a:r>
            <a:r>
              <a:rPr lang="sr-Latn-RS" altLang="en-US" dirty="0" smtClean="0"/>
              <a:t>, radio </a:t>
            </a:r>
            <a:r>
              <a:rPr lang="sr-Latn-RS" altLang="en-US" dirty="0"/>
              <a:t>signala, i digitalnih </a:t>
            </a:r>
            <a:r>
              <a:rPr lang="sr-Latn-RS" altLang="en-US" dirty="0" smtClean="0"/>
              <a:t>podataka</a:t>
            </a:r>
          </a:p>
          <a:p>
            <a:pPr marL="857250" lvl="1" indent="-457200" eaLnBrk="1" hangingPunct="1"/>
            <a:r>
              <a:rPr lang="sr-Latn-RS" altLang="en-US" dirty="0"/>
              <a:t>Princip funkcionisanja </a:t>
            </a:r>
            <a:r>
              <a:rPr lang="sr-Latn-RS" altLang="en-US" dirty="0" smtClean="0"/>
              <a:t>HFC: </a:t>
            </a:r>
          </a:p>
          <a:p>
            <a:pPr marL="1257300" lvl="2" indent="-457200" eaLnBrk="1" hangingPunct="1"/>
            <a:r>
              <a:rPr lang="sr-Latn-RS" altLang="en-US" dirty="0" smtClean="0"/>
              <a:t>Ruter </a:t>
            </a:r>
            <a:r>
              <a:rPr lang="sr-Latn-RS" altLang="en-US" dirty="0"/>
              <a:t>u centrali ISP se </a:t>
            </a:r>
            <a:r>
              <a:rPr lang="sr-Latn-RS" altLang="en-US" dirty="0" smtClean="0"/>
              <a:t>povezuje optičkim </a:t>
            </a:r>
            <a:r>
              <a:rPr lang="sr-Latn-RS" altLang="en-US" dirty="0"/>
              <a:t>kablovima sa č</a:t>
            </a:r>
            <a:r>
              <a:rPr lang="sr-Latn-RS" altLang="en-US" dirty="0" smtClean="0"/>
              <a:t>vorovima</a:t>
            </a:r>
            <a:r>
              <a:rPr lang="sr-Latn-RS" altLang="en-US" dirty="0"/>
              <a:t>, koji su dalje povezani sa </a:t>
            </a:r>
            <a:r>
              <a:rPr lang="sr-Latn-RS" altLang="en-US" dirty="0" smtClean="0"/>
              <a:t>korisnicima korišćenjem </a:t>
            </a:r>
            <a:r>
              <a:rPr lang="sr-Latn-RS" altLang="en-US" dirty="0"/>
              <a:t>koaksijalnih kablova (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ve</a:t>
            </a:r>
            <a:r>
              <a:rPr lang="sr-Latn-RS" altLang="en-US" dirty="0"/>
              <a:t>ć</a:t>
            </a:r>
            <a:r>
              <a:rPr lang="sr-Latn-RS" altLang="en-US" dirty="0" smtClean="0"/>
              <a:t> postojećih </a:t>
            </a:r>
            <a:r>
              <a:rPr lang="sr-Latn-RS" altLang="en-US" dirty="0"/>
              <a:t>kablova </a:t>
            </a:r>
            <a:r>
              <a:rPr lang="sr-Latn-RS" altLang="en-US" dirty="0" smtClean="0"/>
              <a:t>kablovske televizije) </a:t>
            </a:r>
          </a:p>
          <a:p>
            <a:pPr marL="1257300" lvl="2" indent="-457200" eaLnBrk="1" hangingPunct="1"/>
            <a:r>
              <a:rPr lang="sr-Latn-RS" altLang="en-US" dirty="0" smtClean="0"/>
              <a:t>Signal </a:t>
            </a:r>
            <a:r>
              <a:rPr lang="sr-Latn-RS" altLang="en-US" dirty="0"/>
              <a:t>iz koaksijalnih kablova se zatim razdeljuje na radio </a:t>
            </a:r>
            <a:r>
              <a:rPr lang="sr-Latn-RS" altLang="en-US" dirty="0" smtClean="0"/>
              <a:t>i TV </a:t>
            </a:r>
            <a:r>
              <a:rPr lang="sr-Latn-RS" altLang="en-US" dirty="0"/>
              <a:t>signal i na digitalne </a:t>
            </a:r>
            <a:r>
              <a:rPr lang="sr-Latn-RS" altLang="en-US" dirty="0" smtClean="0"/>
              <a:t>podatke </a:t>
            </a:r>
          </a:p>
          <a:p>
            <a:pPr marL="1257300" lvl="2" indent="-457200" eaLnBrk="1" hangingPunct="1"/>
            <a:r>
              <a:rPr lang="sr-Latn-RS" altLang="en-US" dirty="0" smtClean="0"/>
              <a:t>Veza </a:t>
            </a:r>
            <a:r>
              <a:rPr lang="sr-Latn-RS" altLang="en-US" dirty="0"/>
              <a:t>sa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 </a:t>
            </a:r>
            <a:r>
              <a:rPr lang="sr-Latn-RS" altLang="en-US" dirty="0"/>
              <a:t>se ostvaruje </a:t>
            </a:r>
            <a:r>
              <a:rPr lang="sr-Latn-RS" altLang="en-US" dirty="0" smtClean="0"/>
              <a:t>preko tzv</a:t>
            </a:r>
            <a:r>
              <a:rPr lang="sr-Latn-RS" altLang="en-US" dirty="0"/>
              <a:t>. kablovskog </a:t>
            </a:r>
            <a:r>
              <a:rPr lang="sr-Latn-RS" altLang="en-US" dirty="0" smtClean="0"/>
              <a:t>modema </a:t>
            </a:r>
          </a:p>
          <a:p>
            <a:pPr marL="1257300" lvl="2" indent="-457200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jedan </a:t>
            </a:r>
            <a:r>
              <a:rPr lang="sr-Latn-RS" altLang="en-US" dirty="0" smtClean="0"/>
              <a:t>čvor se obično </a:t>
            </a:r>
            <a:r>
              <a:rPr lang="sr-Latn-RS" altLang="en-US" dirty="0"/>
              <a:t>povezuje oko 500 </a:t>
            </a:r>
            <a:r>
              <a:rPr lang="sr-Latn-RS" altLang="en-US" dirty="0" smtClean="0"/>
              <a:t>korisnika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Signal u kablovima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prostire radio talasima </a:t>
            </a:r>
            <a:r>
              <a:rPr lang="sr-Latn-RS" altLang="en-US" dirty="0" smtClean="0"/>
              <a:t>frekvencije između </a:t>
            </a:r>
            <a:r>
              <a:rPr lang="sr-Latn-RS" altLang="en-US" dirty="0"/>
              <a:t>5MHz i 1GHz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Obično </a:t>
            </a:r>
            <a:r>
              <a:rPr lang="sr-Latn-RS" altLang="en-US" dirty="0"/>
              <a:t>se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etni </a:t>
            </a:r>
            <a:r>
              <a:rPr lang="sr-Latn-RS" altLang="en-US" dirty="0"/>
              <a:t>pojas š</a:t>
            </a:r>
            <a:r>
              <a:rPr lang="sr-Latn-RS" altLang="en-US" dirty="0" smtClean="0"/>
              <a:t>irine </a:t>
            </a:r>
            <a:r>
              <a:rPr lang="sr-Latn-RS" altLang="en-US" dirty="0"/>
              <a:t>nekoliko </a:t>
            </a:r>
            <a:r>
              <a:rPr lang="sr-Latn-RS" altLang="en-US" dirty="0" smtClean="0"/>
              <a:t>desetina MHz </a:t>
            </a:r>
            <a:r>
              <a:rPr lang="sr-Latn-RS" altLang="en-US" dirty="0"/>
              <a:t>koristi za odlazni </a:t>
            </a:r>
            <a:r>
              <a:rPr lang="sr-Latn-RS" altLang="en-US" dirty="0" smtClean="0"/>
              <a:t>saobraćaj</a:t>
            </a:r>
            <a:r>
              <a:rPr lang="sr-Latn-RS" altLang="en-US" dirty="0"/>
              <a:t>, a ostatak frekvencijskog pojasa se </a:t>
            </a:r>
            <a:r>
              <a:rPr lang="sr-Latn-RS" altLang="en-US" dirty="0" smtClean="0"/>
              <a:t>koristi za </a:t>
            </a:r>
            <a:r>
              <a:rPr lang="sr-Latn-RS" altLang="en-US" dirty="0"/>
              <a:t>dolazni </a:t>
            </a:r>
            <a:r>
              <a:rPr lang="sr-Latn-RS" altLang="en-US" dirty="0" smtClean="0"/>
              <a:t>saobraćaj</a:t>
            </a:r>
          </a:p>
        </p:txBody>
      </p:sp>
    </p:spTree>
    <p:extLst>
      <p:ext uri="{BB962C8B-B14F-4D97-AF65-F5344CB8AC3E}">
        <p14:creationId xmlns:p14="http://schemas.microsoft.com/office/powerpoint/2010/main" val="33961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Opis Interneta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3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Princip </a:t>
            </a:r>
            <a:r>
              <a:rPr lang="sr-Latn-RS" altLang="en-US" dirty="0"/>
              <a:t>funkcionisanja </a:t>
            </a:r>
            <a:r>
              <a:rPr lang="sr-Latn-RS" altLang="en-US" dirty="0" smtClean="0"/>
              <a:t>HFC: </a:t>
            </a:r>
          </a:p>
          <a:p>
            <a:pPr marL="1257300" lvl="2" indent="-457200" eaLnBrk="1" hangingPunct="1"/>
            <a:r>
              <a:rPr lang="sr-Latn-RS" altLang="en-US" dirty="0" smtClean="0"/>
              <a:t>Slično </a:t>
            </a:r>
            <a:r>
              <a:rPr lang="sr-Latn-RS" altLang="en-US" dirty="0"/>
              <a:t>kao kod DSL,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FDM, </a:t>
            </a:r>
            <a:r>
              <a:rPr lang="sr-Latn-RS" altLang="en-US" dirty="0" smtClean="0"/>
              <a:t>frekvencijski opseg </a:t>
            </a:r>
            <a:r>
              <a:rPr lang="sr-Latn-RS" altLang="en-US" dirty="0"/>
              <a:t>se deli na pojaseve koji se alociraju za prenos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vrsta signala </a:t>
            </a:r>
            <a:r>
              <a:rPr lang="sr-Latn-RS" altLang="en-US" dirty="0"/>
              <a:t>i </a:t>
            </a:r>
            <a:r>
              <a:rPr lang="sr-Latn-RS" altLang="en-US" dirty="0" smtClean="0"/>
              <a:t>podataka</a:t>
            </a:r>
          </a:p>
          <a:p>
            <a:pPr marL="1257300" lvl="2" indent="-457200" eaLnBrk="1" hangingPunct="1"/>
            <a:r>
              <a:rPr lang="sr-Latn-RS" altLang="en-US" dirty="0" smtClean="0"/>
              <a:t>Važno je istaći da </a:t>
            </a:r>
            <a:r>
              <a:rPr lang="sr-Latn-RS" altLang="en-US" dirty="0"/>
              <a:t>svi korisnici </a:t>
            </a:r>
            <a:r>
              <a:rPr lang="sr-Latn-RS" altLang="en-US" dirty="0" smtClean="0"/>
              <a:t>povezani na </a:t>
            </a:r>
            <a:r>
              <a:rPr lang="sr-Latn-RS" altLang="en-US" dirty="0"/>
              <a:t>lokalni </a:t>
            </a:r>
            <a:r>
              <a:rPr lang="sr-Latn-RS" altLang="en-US" dirty="0" smtClean="0"/>
              <a:t>čvor </a:t>
            </a:r>
            <a:r>
              <a:rPr lang="sr-Latn-RS" altLang="en-US" dirty="0"/>
              <a:t>dele komunikacioni kanal i svi dolazni paketi bivaju </a:t>
            </a:r>
            <a:r>
              <a:rPr lang="sr-Latn-RS" altLang="en-US" dirty="0" smtClean="0"/>
              <a:t>dostavljeni istovremeno </a:t>
            </a:r>
            <a:r>
              <a:rPr lang="sr-Latn-RS" altLang="en-US" dirty="0"/>
              <a:t>svim kablovskim modemima </a:t>
            </a:r>
            <a:r>
              <a:rPr lang="sr-Latn-RS" altLang="en-US" dirty="0" smtClean="0"/>
              <a:t>priključenim </a:t>
            </a:r>
            <a:r>
              <a:rPr lang="sr-Latn-RS" altLang="en-US" dirty="0"/>
              <a:t>na isti </a:t>
            </a:r>
            <a:r>
              <a:rPr lang="sr-Latn-RS" altLang="en-US" dirty="0" smtClean="0"/>
              <a:t>čvor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Zbog ovoga, brzina prenosa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varira u zavisnosti od aktivnosti korisnika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enih </a:t>
            </a:r>
            <a:r>
              <a:rPr lang="sr-Latn-RS" altLang="en-US" dirty="0"/>
              <a:t>na lokalni </a:t>
            </a:r>
            <a:r>
              <a:rPr lang="sr-Latn-RS" altLang="en-US" dirty="0" smtClean="0"/>
              <a:t>čvor</a:t>
            </a:r>
          </a:p>
          <a:p>
            <a:pPr marL="1257300" lvl="2" indent="-457200" eaLnBrk="1" hangingPunct="1"/>
            <a:r>
              <a:rPr lang="sr-Latn-RS" altLang="en-US" dirty="0" smtClean="0"/>
              <a:t>Brzina </a:t>
            </a:r>
            <a:r>
              <a:rPr lang="sr-Latn-RS" altLang="en-US" dirty="0"/>
              <a:t>dolaznog </a:t>
            </a:r>
            <a:r>
              <a:rPr lang="sr-Latn-RS" altLang="en-US" dirty="0" smtClean="0"/>
              <a:t>saobraćaja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da ide </a:t>
            </a:r>
            <a:r>
              <a:rPr lang="sr-Latn-RS" altLang="en-US" dirty="0"/>
              <a:t>i do 60Mbps, a odlaznog 2Mbps (pod pretpostavkom da lokalni </a:t>
            </a:r>
            <a:r>
              <a:rPr lang="sr-Latn-RS" altLang="en-US" dirty="0" smtClean="0"/>
              <a:t>čvor nije opterećen)</a:t>
            </a:r>
            <a:endParaRPr lang="sr-Latn-RS" altLang="en-US" dirty="0"/>
          </a:p>
          <a:p>
            <a:pPr marL="1257300" lvl="2" indent="-457200" eaLnBrk="1" hangingPunct="1"/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56264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(9)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5"/>
            </a:pPr>
            <a:r>
              <a:rPr lang="sr-Latn-RS" altLang="en-US" dirty="0" smtClean="0">
                <a:solidFill>
                  <a:srgbClr val="002060"/>
                </a:solidFill>
              </a:rPr>
              <a:t>Mre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e </a:t>
            </a:r>
            <a:r>
              <a:rPr lang="sr-Latn-RS" altLang="en-US" dirty="0">
                <a:solidFill>
                  <a:srgbClr val="002060"/>
                </a:solidFill>
              </a:rPr>
              <a:t>mobilne telefonije 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marL="857250" lvl="1" indent="-457200" eaLnBrk="1" hangingPunct="1"/>
            <a:r>
              <a:rPr lang="sr-Latn-RS" altLang="en-US" dirty="0" smtClean="0"/>
              <a:t>Razvoj </a:t>
            </a:r>
            <a:r>
              <a:rPr lang="sr-Latn-RS" altLang="en-US" dirty="0"/>
              <a:t>mobilne telefonije </a:t>
            </a:r>
            <a:r>
              <a:rPr lang="sr-Latn-RS" altLang="en-US" dirty="0" smtClean="0"/>
              <a:t>karakteri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se generacijama.</a:t>
            </a:r>
          </a:p>
          <a:p>
            <a:pPr marL="857250" lvl="1" indent="-457200" eaLnBrk="1" hangingPunct="1"/>
            <a:r>
              <a:rPr lang="sr-Latn-RS" altLang="en-US" dirty="0"/>
              <a:t>U prvoj generaciji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en </a:t>
            </a:r>
            <a:r>
              <a:rPr lang="sr-Latn-RS" altLang="en-US" dirty="0"/>
              <a:t>je analogni prenos </a:t>
            </a:r>
            <a:r>
              <a:rPr lang="sr-Latn-RS" altLang="en-US" dirty="0" smtClean="0"/>
              <a:t>glasa, u </a:t>
            </a:r>
            <a:r>
              <a:rPr lang="sr-Latn-RS" altLang="en-US" dirty="0"/>
              <a:t>drugoj </a:t>
            </a:r>
            <a:r>
              <a:rPr lang="sr-Latn-RS" altLang="en-US" dirty="0" smtClean="0"/>
              <a:t>generaciji digitalni prenos </a:t>
            </a:r>
            <a:r>
              <a:rPr lang="sr-Latn-RS" altLang="en-US" dirty="0"/>
              <a:t>glasa, dok se u okviru </a:t>
            </a:r>
            <a:r>
              <a:rPr lang="sr-Latn-RS" altLang="en-US" dirty="0" smtClean="0"/>
              <a:t>treće </a:t>
            </a:r>
            <a:r>
              <a:rPr lang="sr-Latn-RS" altLang="en-US" dirty="0"/>
              <a:t>generacije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digitalni </a:t>
            </a:r>
            <a:r>
              <a:rPr lang="sr-Latn-RS" altLang="en-US" dirty="0" smtClean="0"/>
              <a:t>prenos glasa </a:t>
            </a:r>
            <a:r>
              <a:rPr lang="sr-Latn-RS" altLang="en-US" dirty="0"/>
              <a:t>i podataka, a u četvrtoj generaciji </a:t>
            </a:r>
            <a:r>
              <a:rPr lang="sr-Latn-RS" altLang="en-US" dirty="0" smtClean="0"/>
              <a:t>je omogućen prenos veoma velikih </a:t>
            </a:r>
            <a:r>
              <a:rPr lang="sr-Latn-RS" altLang="en-US" dirty="0"/>
              <a:t>količina podataka sa znatno većim brzinama i minimalnim kašnjenjem 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Tehnologije </a:t>
            </a:r>
            <a:r>
              <a:rPr lang="sr-Latn-RS" altLang="en-US" dirty="0"/>
              <a:t>pristupa internetu koje koriste </a:t>
            </a:r>
            <a:r>
              <a:rPr lang="sr-Latn-RS" altLang="en-US" dirty="0" smtClean="0"/>
              <a:t>postojeće mreže </a:t>
            </a:r>
            <a:r>
              <a:rPr lang="sr-Latn-RS" altLang="en-US" dirty="0"/>
              <a:t>mobilne telefonije u novije vreme postaju sve naprednije i sve </a:t>
            </a:r>
            <a:r>
              <a:rPr lang="sr-Latn-RS" altLang="en-US" dirty="0" smtClean="0"/>
              <a:t>šire korišćene</a:t>
            </a:r>
          </a:p>
          <a:p>
            <a:pPr marL="857250" lvl="1" indent="-457200" eaLnBrk="1" hangingPunct="1"/>
            <a:r>
              <a:rPr lang="sr-Latn-RS" altLang="en-US" dirty="0" smtClean="0"/>
              <a:t>U okviru četvrte generacije se koristi tehnologija </a:t>
            </a:r>
            <a:r>
              <a:rPr lang="en-US" altLang="en-US" dirty="0"/>
              <a:t>Long Term Evolution</a:t>
            </a:r>
            <a:r>
              <a:rPr lang="en-US" altLang="en-US" dirty="0" smtClean="0"/>
              <a:t>(LTE)</a:t>
            </a:r>
            <a:r>
              <a:rPr lang="sr-Latn-RS" altLang="en-US" dirty="0" smtClean="0"/>
              <a:t>, sa </a:t>
            </a:r>
            <a:r>
              <a:rPr lang="vi-VN" altLang="en-US" dirty="0"/>
              <a:t> </a:t>
            </a:r>
            <a:r>
              <a:rPr lang="vi-VN" altLang="en-US" dirty="0" smtClean="0"/>
              <a:t>brzin</a:t>
            </a:r>
            <a:r>
              <a:rPr lang="sr-Latn-RS" altLang="en-US" dirty="0" smtClean="0"/>
              <a:t>om</a:t>
            </a:r>
            <a:r>
              <a:rPr lang="vi-VN" altLang="en-US" dirty="0" smtClean="0"/>
              <a:t> </a:t>
            </a:r>
            <a:r>
              <a:rPr lang="vi-VN" altLang="en-US" dirty="0"/>
              <a:t>preuzimanja sadržaja do </a:t>
            </a:r>
            <a:r>
              <a:rPr lang="vi-VN" altLang="en-US" dirty="0" smtClean="0"/>
              <a:t>105 Mb</a:t>
            </a:r>
            <a:r>
              <a:rPr lang="sr-Latn-RS" altLang="en-US" dirty="0" smtClean="0"/>
              <a:t>p</a:t>
            </a:r>
            <a:r>
              <a:rPr lang="vi-VN" altLang="en-US" dirty="0" smtClean="0"/>
              <a:t>s i brzin</a:t>
            </a:r>
            <a:r>
              <a:rPr lang="sr-Latn-RS" altLang="en-US" dirty="0" smtClean="0"/>
              <a:t>om</a:t>
            </a:r>
            <a:r>
              <a:rPr lang="vi-VN" altLang="en-US" dirty="0" smtClean="0"/>
              <a:t> </a:t>
            </a:r>
            <a:r>
              <a:rPr lang="vi-VN" altLang="en-US" dirty="0"/>
              <a:t>postavljanja sadržaja do 30 </a:t>
            </a:r>
            <a:r>
              <a:rPr lang="vi-VN" altLang="en-US" dirty="0" smtClean="0"/>
              <a:t>Mb</a:t>
            </a:r>
            <a:r>
              <a:rPr lang="sr-Latn-RS" altLang="en-US" dirty="0" smtClean="0"/>
              <a:t>p</a:t>
            </a:r>
            <a:r>
              <a:rPr lang="vi-VN" altLang="en-US" dirty="0" smtClean="0"/>
              <a:t>s</a:t>
            </a:r>
            <a:r>
              <a:rPr lang="sr-Latn-RS" altLang="en-US" dirty="0" smtClean="0"/>
              <a:t>, koja omogućuje g</a:t>
            </a:r>
            <a:r>
              <a:rPr lang="vi-VN" altLang="en-US" dirty="0" smtClean="0"/>
              <a:t>ledanje </a:t>
            </a:r>
            <a:r>
              <a:rPr lang="vi-VN" altLang="en-US" dirty="0"/>
              <a:t>odabranih sadržaja u visokoj definiciji (HD i 4K), uključujući i digitalni TV program</a:t>
            </a:r>
            <a:r>
              <a:rPr lang="vi-VN" altLang="en-US" dirty="0" smtClean="0"/>
              <a:t>,</a:t>
            </a:r>
            <a:r>
              <a:rPr lang="sr-Latn-RS" altLang="en-US" dirty="0" smtClean="0"/>
              <a:t> te b</a:t>
            </a:r>
            <a:r>
              <a:rPr lang="vi-VN" altLang="en-US" dirty="0" smtClean="0"/>
              <a:t>olji </a:t>
            </a:r>
            <a:r>
              <a:rPr lang="vi-VN" altLang="en-US" dirty="0"/>
              <a:t>kvalitet video servisa (live </a:t>
            </a:r>
            <a:r>
              <a:rPr lang="vi-VN" altLang="en-US" dirty="0" smtClean="0"/>
              <a:t>st</a:t>
            </a:r>
            <a:r>
              <a:rPr lang="sr-Latn-RS" altLang="en-US" dirty="0" smtClean="0"/>
              <a:t>ream</a:t>
            </a:r>
            <a:r>
              <a:rPr lang="vi-VN" altLang="en-US" dirty="0" smtClean="0"/>
              <a:t>ing</a:t>
            </a:r>
            <a:r>
              <a:rPr lang="vi-VN" altLang="en-US" dirty="0"/>
              <a:t>, </a:t>
            </a:r>
            <a:r>
              <a:rPr lang="vi-VN" altLang="en-US" dirty="0" smtClean="0"/>
              <a:t>on</a:t>
            </a:r>
            <a:r>
              <a:rPr lang="sr-Latn-RS" altLang="en-US" dirty="0"/>
              <a:t>-</a:t>
            </a:r>
            <a:r>
              <a:rPr lang="vi-VN" altLang="en-US" dirty="0" smtClean="0"/>
              <a:t>line </a:t>
            </a:r>
            <a:r>
              <a:rPr lang="vi-VN" altLang="en-US" dirty="0"/>
              <a:t>igrice itd</a:t>
            </a:r>
            <a:r>
              <a:rPr lang="vi-VN" altLang="en-US" dirty="0" smtClean="0"/>
              <a:t>.)</a:t>
            </a:r>
            <a:r>
              <a:rPr lang="sr-Latn-RS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16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Tehnologije pristupa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Internetu (10)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Tehnologija koje se u okviru treće generacije najviše koristi je High Speed Packet Access (HSPA)</a:t>
            </a:r>
          </a:p>
          <a:p>
            <a:pPr marL="1257300" lvl="2" indent="-457200" eaLnBrk="1" hangingPunct="1"/>
            <a:r>
              <a:rPr lang="sr-Latn-RS" altLang="en-US" dirty="0"/>
              <a:t>Omogućava brzine prenosa i do 14Mbps u dolaznom i 6Mbps u odlaznom saobraćaju.</a:t>
            </a:r>
          </a:p>
          <a:p>
            <a:pPr marL="1257300" lvl="2" indent="-457200" eaLnBrk="1" hangingPunct="1"/>
            <a:r>
              <a:rPr lang="sr-Latn-RS" altLang="en-US" dirty="0"/>
              <a:t>HSPA je unapredenje je Wideband Code Division Multiple Access    (W-CDMA) tehnologije</a:t>
            </a:r>
          </a:p>
          <a:p>
            <a:pPr marL="857250" lvl="1" indent="-457200" eaLnBrk="1" hangingPunct="1"/>
            <a:r>
              <a:rPr lang="sr-Latn-RS" altLang="en-US" dirty="0"/>
              <a:t>Još starija General Packet Radio Service (GPRS) tehnologija je omogućavala brzine od 56 do 114Kbps i korišćena je za prenos podataka u okviru druge generacije (tzv. 2.5G)</a:t>
            </a:r>
          </a:p>
        </p:txBody>
      </p:sp>
    </p:spTree>
    <p:extLst>
      <p:ext uri="{BB962C8B-B14F-4D97-AF65-F5344CB8AC3E}">
        <p14:creationId xmlns:p14="http://schemas.microsoft.com/office/powerpoint/2010/main" val="13962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Internet servisi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24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00050" lvl="1" indent="0" eaLnBrk="1" hangingPunct="1">
              <a:buNone/>
            </a:pPr>
            <a:r>
              <a:rPr lang="sr-Latn-RS" altLang="en-US" dirty="0"/>
              <a:t>Broj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servisa koje nudi Internet vremenom raste. Osnovni </a:t>
            </a:r>
            <a:r>
              <a:rPr lang="sr-Latn-RS" altLang="en-US" dirty="0" smtClean="0"/>
              <a:t>servisi prisutni 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iz doba ARPANET-a su elektronska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</a:t>
            </a:r>
            <a:r>
              <a:rPr lang="sr-Latn-RS" altLang="en-US" dirty="0"/>
              <a:t>, diskusione grupe, </a:t>
            </a:r>
            <a:r>
              <a:rPr lang="sr-Latn-RS" altLang="en-US" dirty="0" smtClean="0"/>
              <a:t>upravljanje računarima </a:t>
            </a:r>
            <a:r>
              <a:rPr lang="sr-Latn-RS" altLang="en-US" dirty="0"/>
              <a:t>na daljinu i prenos </a:t>
            </a:r>
            <a:r>
              <a:rPr lang="sr-Latn-RS" altLang="en-US" dirty="0" smtClean="0"/>
              <a:t>datoteka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Elektronska po</a:t>
            </a:r>
            <a:r>
              <a:rPr lang="sr-Latn-RS" altLang="en-US" dirty="0">
                <a:solidFill>
                  <a:srgbClr val="002060"/>
                </a:solidFill>
              </a:rPr>
              <a:t>š</a:t>
            </a:r>
            <a:r>
              <a:rPr lang="sr-Latn-RS" altLang="en-US" dirty="0" smtClean="0">
                <a:solidFill>
                  <a:srgbClr val="002060"/>
                </a:solidFill>
              </a:rPr>
              <a:t>ta </a:t>
            </a:r>
            <a:r>
              <a:rPr lang="sr-Latn-RS" altLang="en-US" dirty="0" smtClean="0"/>
              <a:t>(e-mail) - </a:t>
            </a:r>
            <a:r>
              <a:rPr lang="sr-Latn-RS" altLang="en-US" dirty="0"/>
              <a:t>predstavlja jedan </a:t>
            </a:r>
            <a:r>
              <a:rPr lang="sr-Latn-RS" altLang="en-US" dirty="0" smtClean="0"/>
              <a:t>od najstarijih </a:t>
            </a:r>
            <a:r>
              <a:rPr lang="sr-Latn-RS" altLang="en-US" dirty="0"/>
              <a:t>servisa </a:t>
            </a:r>
            <a:r>
              <a:rPr lang="sr-Latn-RS" altLang="en-US" dirty="0" smtClean="0"/>
              <a:t>Interneta </a:t>
            </a:r>
          </a:p>
          <a:p>
            <a:pPr marL="1257300" lvl="2" indent="-457200" eaLnBrk="1" hangingPunct="1"/>
            <a:r>
              <a:rPr lang="sr-Latn-RS" altLang="en-US" dirty="0" smtClean="0"/>
              <a:t>Godišnje </a:t>
            </a:r>
            <a:r>
              <a:rPr lang="sr-Latn-RS" altLang="en-US" dirty="0"/>
              <a:t>se razmeni </a:t>
            </a:r>
            <a:r>
              <a:rPr lang="sr-Latn-RS" altLang="en-US" dirty="0" smtClean="0"/>
              <a:t>više milijardi poruka </a:t>
            </a:r>
          </a:p>
          <a:p>
            <a:pPr marL="1257300" lvl="2" indent="-457200" eaLnBrk="1" hangingPunct="1"/>
            <a:r>
              <a:rPr lang="sr-Latn-RS" altLang="en-US" dirty="0" smtClean="0"/>
              <a:t>Funkcioniše </a:t>
            </a:r>
            <a:r>
              <a:rPr lang="sr-Latn-RS" altLang="en-US" dirty="0"/>
              <a:t>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svaki korisnik </a:t>
            </a:r>
            <a:r>
              <a:rPr lang="sr-Latn-RS" altLang="en-US" dirty="0" smtClean="0"/>
              <a:t>poseduje svoje </a:t>
            </a:r>
            <a:r>
              <a:rPr lang="sr-Latn-RS" altLang="en-US" dirty="0"/>
              <a:t>„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</a:t>
            </a:r>
            <a:r>
              <a:rPr lang="sr-Latn-RS" altLang="en-US" dirty="0"/>
              <a:t>” </a:t>
            </a:r>
            <a:r>
              <a:rPr lang="sr-Latn-RS" altLang="en-US" dirty="0" smtClean="0"/>
              <a:t>(mailbox</a:t>
            </a:r>
            <a:r>
              <a:rPr lang="sr-Latn-RS" altLang="en-US" dirty="0"/>
              <a:t>) na nekom serveru.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Sanduče jedinstveno identifikuje </a:t>
            </a:r>
            <a:r>
              <a:rPr lang="sr-Latn-RS" altLang="en-US" dirty="0"/>
              <a:t>elektronska adresa koja obavezno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znak @ </a:t>
            </a:r>
            <a:r>
              <a:rPr lang="sr-Latn-RS" altLang="en-US" dirty="0" smtClean="0"/>
              <a:t>koji </a:t>
            </a:r>
            <a:r>
              <a:rPr lang="sr-Latn-RS" altLang="en-US" dirty="0"/>
              <a:t>razdvaja ime korisnika, od domena servera </a:t>
            </a:r>
            <a:r>
              <a:rPr lang="sr-Latn-RS" altLang="en-US" dirty="0" smtClean="0"/>
              <a:t>elektronske pošte</a:t>
            </a:r>
            <a:r>
              <a:rPr lang="sr-Latn-RS" altLang="en-US" dirty="0"/>
              <a:t>.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Sandučići </a:t>
            </a:r>
            <a:r>
              <a:rPr lang="sr-Latn-RS" altLang="en-US" dirty="0"/>
              <a:t>se nalaze na serverima </a:t>
            </a:r>
            <a:r>
              <a:rPr lang="sr-Latn-RS" altLang="en-US" dirty="0" smtClean="0"/>
              <a:t>na Internetu </a:t>
            </a:r>
            <a:r>
              <a:rPr lang="sr-Latn-RS" altLang="en-US" dirty="0"/>
              <a:t>i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ih obezbeduju kompanije, univerziteti i </a:t>
            </a:r>
            <a:r>
              <a:rPr lang="sr-Latn-RS" altLang="en-US" dirty="0" smtClean="0"/>
              <a:t>dobavlja</a:t>
            </a:r>
            <a:r>
              <a:rPr lang="sr-Latn-RS" altLang="en-US" dirty="0"/>
              <a:t>č</a:t>
            </a:r>
            <a:r>
              <a:rPr lang="sr-Latn-RS" altLang="en-US" dirty="0" smtClean="0"/>
              <a:t>i </a:t>
            </a:r>
            <a:r>
              <a:rPr lang="sr-Latn-RS" altLang="en-US" dirty="0"/>
              <a:t>Interneta</a:t>
            </a:r>
            <a:r>
              <a:rPr lang="sr-Latn-RS" altLang="en-US" dirty="0" smtClean="0"/>
              <a:t>, ali </a:t>
            </a:r>
            <a:r>
              <a:rPr lang="sr-Latn-RS" altLang="en-US" dirty="0"/>
              <a:t>takode postoje i javni, besplatni serveri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.</a:t>
            </a:r>
          </a:p>
          <a:p>
            <a:pPr marL="1257300" lvl="2" indent="-457200" eaLnBrk="1" hangingPunct="1"/>
            <a:r>
              <a:rPr lang="sr-Latn-RS" altLang="en-US" dirty="0"/>
              <a:t>Poruke </a:t>
            </a:r>
            <a:r>
              <a:rPr lang="sr-Latn-RS" altLang="en-US" dirty="0" smtClean="0"/>
              <a:t>se šalju </a:t>
            </a:r>
            <a:r>
              <a:rPr lang="sr-Latn-RS" altLang="en-US" dirty="0"/>
              <a:t>su u tekstualnom formatu (bilo </a:t>
            </a:r>
            <a:r>
              <a:rPr lang="sr-Latn-RS" altLang="en-US" dirty="0" smtClean="0"/>
              <a:t>kao čisti tekst, bilo kao hipertekst označen </a:t>
            </a:r>
            <a:r>
              <a:rPr lang="sr-Latn-RS" altLang="en-US" dirty="0"/>
              <a:t>jezikom HTML), ali mogu da obuhvate </a:t>
            </a:r>
            <a:r>
              <a:rPr lang="sr-Latn-RS" altLang="en-US" dirty="0" smtClean="0"/>
              <a:t>i priloge </a:t>
            </a:r>
            <a:r>
              <a:rPr lang="sr-Latn-RS" altLang="en-US" dirty="0"/>
              <a:t>u proizvoljnom </a:t>
            </a:r>
            <a:r>
              <a:rPr lang="sr-Latn-RS" altLang="en-US" dirty="0" smtClean="0"/>
              <a:t>formatu </a:t>
            </a:r>
          </a:p>
        </p:txBody>
      </p:sp>
    </p:spTree>
    <p:extLst>
      <p:ext uri="{BB962C8B-B14F-4D97-AF65-F5344CB8AC3E}">
        <p14:creationId xmlns:p14="http://schemas.microsoft.com/office/powerpoint/2010/main" val="27288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" b="10036"/>
          <a:stretch/>
        </p:blipFill>
        <p:spPr bwMode="auto">
          <a:xfrm>
            <a:off x="3347864" y="3902289"/>
            <a:ext cx="5796136" cy="295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Elektronska po</a:t>
            </a:r>
            <a:r>
              <a:rPr lang="sr-Latn-RS" altLang="en-US" dirty="0"/>
              <a:t>š</a:t>
            </a:r>
            <a:r>
              <a:rPr lang="sr-Latn-RS" altLang="en-US" dirty="0" smtClean="0"/>
              <a:t>ta (e-mail) </a:t>
            </a:r>
          </a:p>
          <a:p>
            <a:pPr marL="1257300" lvl="2" indent="-457200" eaLnBrk="1" hangingPunct="1"/>
            <a:r>
              <a:rPr lang="sr-Latn-RS" altLang="en-US" dirty="0" smtClean="0"/>
              <a:t>Uz </a:t>
            </a:r>
            <a:r>
              <a:rPr lang="sr-Latn-RS" altLang="en-US" dirty="0"/>
              <a:t>svaku poruku,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eljno </a:t>
            </a:r>
            <a:r>
              <a:rPr lang="sr-Latn-RS" altLang="en-US" dirty="0"/>
              <a:t>je </a:t>
            </a:r>
            <a:r>
              <a:rPr lang="sr-Latn-RS" altLang="en-US" dirty="0" smtClean="0"/>
              <a:t>navođenje </a:t>
            </a:r>
            <a:r>
              <a:rPr lang="sr-Latn-RS" altLang="en-US" dirty="0"/>
              <a:t>teme </a:t>
            </a:r>
            <a:r>
              <a:rPr lang="sr-Latn-RS" altLang="en-US" dirty="0" smtClean="0"/>
              <a:t>poruke i elektronske </a:t>
            </a:r>
            <a:r>
              <a:rPr lang="sr-Latn-RS" altLang="en-US" dirty="0"/>
              <a:t>adrese </a:t>
            </a:r>
            <a:r>
              <a:rPr lang="sr-Latn-RS" altLang="en-US" dirty="0" smtClean="0"/>
              <a:t>primaoca</a:t>
            </a:r>
          </a:p>
          <a:p>
            <a:pPr marL="1257300" lvl="2" indent="-457200" eaLnBrk="1" hangingPunct="1"/>
            <a:r>
              <a:rPr lang="sr-Latn-RS" altLang="en-US" dirty="0"/>
              <a:t>Slanje i primanje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korisnik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obavlja preko klijenta instaliranog </a:t>
            </a:r>
            <a:r>
              <a:rPr lang="sr-Latn-RS" altLang="en-US" dirty="0" smtClean="0"/>
              <a:t>na svom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</a:t>
            </a:r>
          </a:p>
          <a:p>
            <a:pPr marL="1257300" lvl="2" indent="-457200" eaLnBrk="1" hangingPunct="1"/>
            <a:r>
              <a:rPr lang="sr-Latn-RS" altLang="en-US" dirty="0" smtClean="0"/>
              <a:t>Najpoznatiji </a:t>
            </a:r>
            <a:r>
              <a:rPr lang="sr-Latn-RS" altLang="en-US" dirty="0"/>
              <a:t>klijenti za elektronsku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tu </a:t>
            </a:r>
            <a:r>
              <a:rPr lang="sr-Latn-RS" altLang="en-US" dirty="0"/>
              <a:t>danas su </a:t>
            </a:r>
            <a:r>
              <a:rPr lang="sr-Latn-RS" altLang="en-US" dirty="0" smtClean="0"/>
              <a:t>Microsoft Office </a:t>
            </a:r>
            <a:r>
              <a:rPr lang="sr-Latn-RS" altLang="en-US" dirty="0"/>
              <a:t>Outlook, Microsoft Outlook Express, Apple Mail, Mozilla Thunderbird</a:t>
            </a:r>
            <a:r>
              <a:rPr lang="sr-Latn-RS" altLang="en-US" dirty="0" smtClean="0"/>
              <a:t>, Lotus </a:t>
            </a:r>
            <a:r>
              <a:rPr lang="sr-Latn-RS" altLang="en-US" dirty="0"/>
              <a:t>Notes, Eudora, mapine, elm, . . </a:t>
            </a:r>
            <a:r>
              <a:rPr lang="sr-Latn-R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43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Elektronska po</a:t>
            </a:r>
            <a:r>
              <a:rPr lang="sr-Latn-RS" altLang="en-US" dirty="0"/>
              <a:t>š</a:t>
            </a:r>
            <a:r>
              <a:rPr lang="sr-Latn-RS" altLang="en-US" dirty="0" smtClean="0"/>
              <a:t>ta (e-mail) </a:t>
            </a:r>
          </a:p>
          <a:p>
            <a:pPr marL="1257300" lvl="2" indent="-457200" eaLnBrk="1" hangingPunct="1"/>
            <a:r>
              <a:rPr lang="sr-Latn-RS" altLang="en-US" dirty="0" smtClean="0"/>
              <a:t>Značajan obim elektronske 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se odvija preko javnih servisa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vezanih </a:t>
            </a:r>
            <a:r>
              <a:rPr lang="sr-Latn-RS" altLang="en-US" dirty="0" smtClean="0"/>
              <a:t>za veb, bez korišćenja </a:t>
            </a:r>
            <a:r>
              <a:rPr lang="sr-Latn-RS" altLang="en-US" dirty="0"/>
              <a:t>posebnog klijenta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,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se </a:t>
            </a:r>
            <a:r>
              <a:rPr lang="sr-Latn-RS" altLang="en-US" dirty="0" smtClean="0"/>
              <a:t>rad obavlja pomoću veb aplikacija </a:t>
            </a:r>
          </a:p>
          <a:p>
            <a:pPr marL="1257300" lvl="2" indent="-457200" eaLnBrk="1" hangingPunct="1"/>
            <a:r>
              <a:rPr lang="sr-Latn-RS" altLang="en-US" dirty="0" smtClean="0"/>
              <a:t>Servisi ovog tipa su </a:t>
            </a:r>
            <a:r>
              <a:rPr lang="sr-Latn-RS" altLang="en-US" dirty="0"/>
              <a:t>Yahoo! Mail, Microsoft Hotmail, Google Gmail, itd</a:t>
            </a:r>
            <a:r>
              <a:rPr lang="sr-Latn-RS" altLang="en-US" dirty="0" smtClean="0"/>
              <a:t>.</a:t>
            </a:r>
          </a:p>
          <a:p>
            <a:pPr marL="1257300" lvl="2" indent="-457200" eaLnBrk="1" hangingPunct="1"/>
            <a:r>
              <a:rPr lang="sr-Latn-RS" altLang="en-US" dirty="0"/>
              <a:t>Protokoli koji se koriste u okviru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su SMTP, POP3 i IMAP</a:t>
            </a:r>
            <a:r>
              <a:rPr lang="sr-Latn-RS" altLang="en-US" dirty="0" smtClean="0"/>
              <a:t>. Oni </a:t>
            </a:r>
            <a:r>
              <a:rPr lang="sr-Latn-RS" altLang="en-US" dirty="0"/>
              <a:t>koriste TCP i to (podrazumevano) </a:t>
            </a:r>
            <a:r>
              <a:rPr lang="sr-Latn-RS" altLang="en-US" dirty="0" smtClean="0"/>
              <a:t> na portovima </a:t>
            </a:r>
            <a:r>
              <a:rPr lang="sr-Latn-RS" altLang="en-US" dirty="0"/>
              <a:t>25, 110 i </a:t>
            </a:r>
            <a:r>
              <a:rPr lang="sr-Latn-RS" altLang="en-US" dirty="0" smtClean="0"/>
              <a:t>143 respektivno</a:t>
            </a:r>
            <a:endParaRPr lang="sr-Latn-RS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7"/>
          <a:stretch/>
        </p:blipFill>
        <p:spPr bwMode="auto">
          <a:xfrm>
            <a:off x="3315508" y="3861048"/>
            <a:ext cx="5865004" cy="299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1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Diskusione grupe </a:t>
            </a:r>
            <a:r>
              <a:rPr lang="sr-Latn-RS" altLang="en-US" dirty="0" smtClean="0"/>
              <a:t>(usenet) - predstavljaju distribuirani Internet </a:t>
            </a:r>
            <a:r>
              <a:rPr lang="sr-Latn-RS" altLang="en-US" dirty="0"/>
              <a:t>sistem za diskusije koji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1980. godine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Korisnici mogu </a:t>
            </a:r>
            <a:r>
              <a:rPr lang="sr-Latn-RS" altLang="en-US" dirty="0"/>
              <a:t>da č</a:t>
            </a:r>
            <a:r>
              <a:rPr lang="sr-Latn-RS" altLang="en-US" dirty="0" smtClean="0"/>
              <a:t>itaju </a:t>
            </a:r>
            <a:r>
              <a:rPr lang="sr-Latn-RS" altLang="en-US" dirty="0"/>
              <a:t>i š</a:t>
            </a:r>
            <a:r>
              <a:rPr lang="sr-Latn-RS" altLang="en-US" dirty="0" smtClean="0"/>
              <a:t>alju </a:t>
            </a:r>
            <a:r>
              <a:rPr lang="sr-Latn-RS" altLang="en-US" dirty="0"/>
              <a:t>javne </a:t>
            </a:r>
            <a:r>
              <a:rPr lang="sr-Latn-RS" altLang="en-US" dirty="0" smtClean="0"/>
              <a:t>poruke</a:t>
            </a:r>
          </a:p>
          <a:p>
            <a:pPr marL="1257300" lvl="2" indent="-457200" eaLnBrk="1" hangingPunct="1"/>
            <a:r>
              <a:rPr lang="sr-Latn-RS" altLang="en-US" dirty="0" smtClean="0"/>
              <a:t>Poruke </a:t>
            </a:r>
            <a:r>
              <a:rPr lang="sr-Latn-RS" altLang="en-US" dirty="0"/>
              <a:t>se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taju </a:t>
            </a:r>
            <a:r>
              <a:rPr lang="sr-Latn-RS" altLang="en-US" dirty="0"/>
              <a:t>na </a:t>
            </a:r>
            <a:r>
              <a:rPr lang="sr-Latn-RS" altLang="en-US" dirty="0" smtClean="0"/>
              <a:t>specijalizovane servere (news </a:t>
            </a:r>
            <a:r>
              <a:rPr lang="sr-Latn-RS" altLang="en-US" dirty="0"/>
              <a:t>server). Diskusije su podeljene u grupe </a:t>
            </a:r>
            <a:r>
              <a:rPr lang="sr-Latn-RS" altLang="en-US" dirty="0" smtClean="0"/>
              <a:t>(newsgroups) po određenim </a:t>
            </a:r>
            <a:r>
              <a:rPr lang="sr-Latn-RS" altLang="en-US" dirty="0"/>
              <a:t>temama, </a:t>
            </a:r>
            <a:r>
              <a:rPr lang="sr-Latn-RS" altLang="en-US" dirty="0" smtClean="0"/>
              <a:t>koje se </a:t>
            </a:r>
            <a:r>
              <a:rPr lang="sr-Latn-RS" altLang="en-US" dirty="0"/>
              <a:t>imenuju </a:t>
            </a:r>
            <a:r>
              <a:rPr lang="sr-Latn-RS" altLang="en-US" dirty="0" smtClean="0"/>
              <a:t>hijerarhijski </a:t>
            </a:r>
          </a:p>
          <a:p>
            <a:pPr marL="1714500" lvl="3" indent="-457200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primer</a:t>
            </a:r>
            <a:r>
              <a:rPr lang="sr-Latn-RS" altLang="en-US" dirty="0" smtClean="0"/>
              <a:t>, sci.math 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grupu za diskusije na temu </a:t>
            </a:r>
            <a:r>
              <a:rPr lang="sr-Latn-RS" altLang="en-US" dirty="0" smtClean="0"/>
              <a:t>matemati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nauke</a:t>
            </a:r>
          </a:p>
          <a:p>
            <a:pPr marL="1257300" lvl="2" indent="-457200" eaLnBrk="1" hangingPunct="1"/>
            <a:r>
              <a:rPr lang="sr-Latn-RS" altLang="en-US" dirty="0" smtClean="0"/>
              <a:t>Pristup </a:t>
            </a:r>
            <a:r>
              <a:rPr lang="sr-Latn-RS" altLang="en-US" dirty="0"/>
              <a:t>diskusionim grupama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korišćenjem </a:t>
            </a:r>
            <a:r>
              <a:rPr lang="sr-Latn-RS" altLang="en-US" dirty="0"/>
              <a:t>specijalizovanog </a:t>
            </a:r>
            <a:r>
              <a:rPr lang="sr-Latn-RS" altLang="en-US" dirty="0" smtClean="0"/>
              <a:t>softvera (newsreader</a:t>
            </a:r>
            <a:r>
              <a:rPr lang="sr-Latn-RS" altLang="en-US" dirty="0"/>
              <a:t>).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su klijenti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istovremeno i klijenti </a:t>
            </a:r>
            <a:r>
              <a:rPr lang="sr-Latn-RS" altLang="en-US" dirty="0" smtClean="0"/>
              <a:t>za korišćenje </a:t>
            </a:r>
            <a:r>
              <a:rPr lang="sr-Latn-RS" altLang="en-US" dirty="0"/>
              <a:t>diskusionih </a:t>
            </a:r>
            <a:r>
              <a:rPr lang="sr-Latn-RS" altLang="en-US" dirty="0" smtClean="0"/>
              <a:t>grupa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Iako u </a:t>
            </a:r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</a:t>
            </a:r>
            <a:r>
              <a:rPr lang="sr-Latn-RS" altLang="en-US" dirty="0"/>
              <a:t>vreme </a:t>
            </a:r>
            <a:r>
              <a:rPr lang="sr-Latn-RS" altLang="en-US" dirty="0" smtClean="0"/>
              <a:t>veb </a:t>
            </a:r>
            <a:r>
              <a:rPr lang="sr-Latn-RS" altLang="en-US" dirty="0"/>
              <a:t>forumi predstavljaju alternativni </a:t>
            </a:r>
            <a:r>
              <a:rPr lang="sr-Latn-RS" altLang="en-US" dirty="0" smtClean="0"/>
              <a:t>način </a:t>
            </a:r>
            <a:r>
              <a:rPr lang="sr-Latn-RS" altLang="en-US" dirty="0"/>
              <a:t>diskusija</a:t>
            </a:r>
            <a:r>
              <a:rPr lang="sr-Latn-RS" altLang="en-US" dirty="0" smtClean="0"/>
              <a:t>, diskusione </a:t>
            </a:r>
            <a:r>
              <a:rPr lang="sr-Latn-RS" altLang="en-US" dirty="0"/>
              <a:t>grupe se i dalje koriste u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ajnoj meri.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Diskusione grupe koristi NNTP protokol koji koristi TCP na portu </a:t>
            </a:r>
            <a:r>
              <a:rPr lang="sr-Latn-RS" altLang="en-US" dirty="0" smtClean="0"/>
              <a:t>119</a:t>
            </a:r>
          </a:p>
        </p:txBody>
      </p:sp>
    </p:spTree>
    <p:extLst>
      <p:ext uri="{BB962C8B-B14F-4D97-AF65-F5344CB8AC3E}">
        <p14:creationId xmlns:p14="http://schemas.microsoft.com/office/powerpoint/2010/main" val="30934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Prijavljivanje na udaljene </a:t>
            </a:r>
            <a:r>
              <a:rPr lang="sr-Latn-RS" altLang="en-US" dirty="0" smtClean="0">
                <a:solidFill>
                  <a:srgbClr val="002060"/>
                </a:solidFill>
              </a:rPr>
              <a:t>ra</a:t>
            </a:r>
            <a:r>
              <a:rPr lang="sr-Latn-RS" altLang="en-US" dirty="0">
                <a:solidFill>
                  <a:srgbClr val="002060"/>
                </a:solidFill>
              </a:rPr>
              <a:t>č</a:t>
            </a:r>
            <a:r>
              <a:rPr lang="sr-Latn-RS" altLang="en-US" dirty="0" smtClean="0">
                <a:solidFill>
                  <a:srgbClr val="002060"/>
                </a:solidFill>
              </a:rPr>
              <a:t>unare </a:t>
            </a:r>
            <a:r>
              <a:rPr lang="sr-Latn-RS" altLang="en-US" dirty="0" smtClean="0"/>
              <a:t>(remote </a:t>
            </a:r>
            <a:r>
              <a:rPr lang="sr-Latn-RS" altLang="en-US" dirty="0"/>
              <a:t>login) </a:t>
            </a:r>
            <a:r>
              <a:rPr lang="sr-Latn-RS" altLang="en-US" dirty="0" smtClean="0"/>
              <a:t> - ovaj servis omogućava </a:t>
            </a:r>
            <a:r>
              <a:rPr lang="sr-Latn-RS" altLang="en-US" dirty="0"/>
              <a:t>korisnicima (tj. klijentima) da se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Interneta </a:t>
            </a:r>
            <a:r>
              <a:rPr lang="sr-Latn-RS" altLang="en-US" dirty="0" smtClean="0"/>
              <a:t>prijave na </a:t>
            </a:r>
            <a:r>
              <a:rPr lang="sr-Latn-RS" altLang="en-US" dirty="0"/>
              <a:t>udaljeni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(server) i da nakon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nog </a:t>
            </a:r>
            <a:r>
              <a:rPr lang="sr-Latn-RS" altLang="en-US" dirty="0"/>
              <a:t>prijavljivanja rade na </a:t>
            </a:r>
            <a:r>
              <a:rPr lang="sr-Latn-RS" altLang="en-US" dirty="0" smtClean="0"/>
              <a:t>računaru, kao </a:t>
            </a:r>
            <a:r>
              <a:rPr lang="sr-Latn-RS" altLang="en-US" dirty="0"/>
              <a:t>da je u pitanju lokalni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</a:p>
          <a:p>
            <a:pPr marL="1257300" lvl="2" indent="-457200" eaLnBrk="1" hangingPunct="1"/>
            <a:r>
              <a:rPr lang="sr-Latn-RS" altLang="en-US" dirty="0"/>
              <a:t>Korisnik na 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dobija terminal </a:t>
            </a:r>
            <a:r>
              <a:rPr lang="sr-Latn-RS" altLang="en-US" dirty="0" smtClean="0"/>
              <a:t>kojim upravlja </a:t>
            </a:r>
            <a:r>
              <a:rPr lang="sr-Latn-RS" altLang="en-US" dirty="0"/>
              <a:t>udaljenim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 izdajući komande</a:t>
            </a:r>
          </a:p>
          <a:p>
            <a:pPr marL="1257300" lvl="2" indent="-457200" eaLnBrk="1" hangingPunct="1"/>
            <a:r>
              <a:rPr lang="sr-Latn-RS" altLang="en-US" dirty="0" smtClean="0"/>
              <a:t>Udaljeni računar </a:t>
            </a:r>
            <a:r>
              <a:rPr lang="sr-Latn-RS" altLang="en-US" dirty="0"/>
              <a:t>prima komande i </a:t>
            </a:r>
            <a:r>
              <a:rPr lang="sr-Latn-RS" altLang="en-US" dirty="0" smtClean="0"/>
              <a:t>izvr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ih </a:t>
            </a:r>
            <a:r>
              <a:rPr lang="sr-Latn-RS" altLang="en-US" dirty="0" smtClean="0"/>
              <a:t>korišćenjem svojih </a:t>
            </a:r>
            <a:r>
              <a:rPr lang="sr-Latn-RS" altLang="en-US" dirty="0"/>
              <a:t>resursa, a rezultate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nazad klijentu koji ih korisniku prikazuje </a:t>
            </a:r>
            <a:r>
              <a:rPr lang="sr-Latn-RS" altLang="en-US" dirty="0" smtClean="0"/>
              <a:t>u okviru terminala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Prijavljivanje na udaljeni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preko Telnet protokola </a:t>
            </a:r>
            <a:r>
              <a:rPr lang="sr-Latn-RS" altLang="en-US" dirty="0" smtClean="0"/>
              <a:t>i SSH </a:t>
            </a:r>
            <a:r>
              <a:rPr lang="sr-Latn-RS" altLang="en-US" dirty="0"/>
              <a:t>protokola koji koriste TCP na portu 23, odnosno </a:t>
            </a:r>
            <a:r>
              <a:rPr lang="sr-Latn-RS" altLang="en-US" dirty="0" smtClean="0"/>
              <a:t>22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Telnet aplikacije ne vrše enkripciju </a:t>
            </a:r>
            <a:r>
              <a:rPr lang="sr-Latn-RS" altLang="en-US" dirty="0"/>
              <a:t>podataka prilikom slanja tako da imaju problem sa </a:t>
            </a:r>
            <a:r>
              <a:rPr lang="sr-Latn-RS" altLang="en-US" dirty="0" smtClean="0"/>
              <a:t>stanovi</a:t>
            </a:r>
            <a:r>
              <a:rPr lang="sr-Latn-RS" altLang="en-US" dirty="0"/>
              <a:t>š</a:t>
            </a:r>
            <a:r>
              <a:rPr lang="sr-Latn-RS" altLang="en-US" dirty="0" smtClean="0"/>
              <a:t>ta bezbednosti i </a:t>
            </a:r>
            <a:r>
              <a:rPr lang="sr-Latn-RS" altLang="en-US" dirty="0"/>
              <a:t>sve manje se </a:t>
            </a:r>
            <a:r>
              <a:rPr lang="sr-Latn-RS" altLang="en-US" dirty="0" smtClean="0"/>
              <a:t>koriste </a:t>
            </a:r>
          </a:p>
          <a:p>
            <a:pPr marL="1257300" lvl="2" indent="-457200" eaLnBrk="1" hangingPunct="1"/>
            <a:r>
              <a:rPr lang="sr-Latn-RS" altLang="en-US" dirty="0" smtClean="0"/>
              <a:t>Sa </a:t>
            </a:r>
            <a:r>
              <a:rPr lang="sr-Latn-RS" altLang="en-US" dirty="0"/>
              <a:t>druge strane, telnet klijenti se mogu </a:t>
            </a:r>
            <a:r>
              <a:rPr lang="sr-Latn-RS" altLang="en-US" dirty="0" smtClean="0"/>
              <a:t>koristiti i </a:t>
            </a:r>
            <a:r>
              <a:rPr lang="sr-Latn-RS" altLang="en-US" dirty="0"/>
              <a:t>nezavisno od Telnet </a:t>
            </a:r>
            <a:r>
              <a:rPr lang="sr-Latn-RS" altLang="en-US" dirty="0" smtClean="0"/>
              <a:t>protokola</a:t>
            </a:r>
          </a:p>
        </p:txBody>
      </p:sp>
    </p:spTree>
    <p:extLst>
      <p:ext uri="{BB962C8B-B14F-4D97-AF65-F5344CB8AC3E}">
        <p14:creationId xmlns:p14="http://schemas.microsoft.com/office/powerpoint/2010/main" val="2086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Prijavljivanje na udaljene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unare (remote </a:t>
            </a:r>
            <a:r>
              <a:rPr lang="sr-Latn-RS" altLang="en-US" dirty="0"/>
              <a:t>login</a:t>
            </a:r>
            <a:r>
              <a:rPr lang="sr-Latn-RS" altLang="en-US" dirty="0" smtClean="0"/>
              <a:t>)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ovaj servis, klijenti 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se koriste aplikacije kao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su telnet (</a:t>
            </a:r>
            <a:r>
              <a:rPr lang="sr-Latn-RS" altLang="en-US" dirty="0" smtClean="0"/>
              <a:t>komandna aplikacija </a:t>
            </a:r>
            <a:r>
              <a:rPr lang="sr-Latn-RS" altLang="en-US" dirty="0"/>
              <a:t>koja implementira Telenet protokol), PuTTY (aplikacija </a:t>
            </a:r>
            <a:r>
              <a:rPr lang="sr-Latn-RS" altLang="en-US" dirty="0" smtClean="0"/>
              <a:t>koja implementira </a:t>
            </a:r>
            <a:r>
              <a:rPr lang="sr-Latn-RS" altLang="en-US" dirty="0"/>
              <a:t>i Telnet i SSH protokol), OpenSSH, SSH Secure Shell </a:t>
            </a:r>
            <a:r>
              <a:rPr lang="sr-Latn-RS" altLang="en-US" dirty="0" smtClean="0"/>
              <a:t>Client (</a:t>
            </a:r>
            <a:r>
              <a:rPr lang="sr-Latn-RS" altLang="en-US" dirty="0"/>
              <a:t>aplikacije koje implementiraju SSH protokol) i </a:t>
            </a:r>
            <a:r>
              <a:rPr lang="sr-Latn-RS" altLang="en-US" dirty="0" smtClean="0"/>
              <a:t>sl.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26710"/>
            <a:ext cx="4536504" cy="38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063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Opis Interneta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Internet</a:t>
            </a:r>
            <a:r>
              <a:rPr lang="en-US" altLang="en-US" dirty="0"/>
              <a:t> je </a:t>
            </a:r>
            <a:r>
              <a:rPr lang="en-US" altLang="en-US" dirty="0" err="1" smtClean="0"/>
              <a:t>najve</a:t>
            </a:r>
            <a:r>
              <a:rPr lang="sr-Latn-RS" altLang="en-US" dirty="0"/>
              <a:t>ć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najzna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ajnija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 smtClean="0"/>
              <a:t>dan</a:t>
            </a:r>
            <a:r>
              <a:rPr lang="sr-Latn-RS" altLang="en-US" dirty="0" smtClean="0"/>
              <a:t>aš</a:t>
            </a:r>
            <a:r>
              <a:rPr lang="en-US" altLang="en-US" dirty="0" err="1" smtClean="0"/>
              <a:t>njice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Ona </a:t>
            </a:r>
            <a:r>
              <a:rPr lang="en-US" altLang="en-US" dirty="0" err="1"/>
              <a:t>povezuje</a:t>
            </a:r>
            <a:r>
              <a:rPr lang="en-US" altLang="en-US" dirty="0"/>
              <a:t> </a:t>
            </a:r>
            <a:r>
              <a:rPr lang="en-US" altLang="en-US" dirty="0" err="1" smtClean="0"/>
              <a:t>veliki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broj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š</a:t>
            </a:r>
            <a:r>
              <a:rPr lang="en-US" altLang="en-US" dirty="0" err="1" smtClean="0"/>
              <a:t>irom</a:t>
            </a:r>
            <a:r>
              <a:rPr lang="en-US" altLang="en-US" dirty="0" smtClean="0"/>
              <a:t> </a:t>
            </a:r>
            <a:r>
              <a:rPr lang="en-US" altLang="en-US" dirty="0" err="1"/>
              <a:t>cele</a:t>
            </a:r>
            <a:r>
              <a:rPr lang="en-US" altLang="en-US" dirty="0"/>
              <a:t> </a:t>
            </a:r>
            <a:r>
              <a:rPr lang="en-US" altLang="en-US" dirty="0" err="1" smtClean="0"/>
              <a:t>planete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 </a:t>
            </a:r>
            <a:r>
              <a:rPr lang="en-US" altLang="en-US" dirty="0" err="1"/>
              <a:t>obzirom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to da </a:t>
            </a:r>
            <a:r>
              <a:rPr lang="en-US" altLang="en-US" dirty="0" smtClean="0"/>
              <a:t>Internet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veoma</a:t>
            </a:r>
            <a:r>
              <a:rPr lang="en-US" altLang="en-US" dirty="0" smtClean="0"/>
              <a:t> </a:t>
            </a:r>
            <a:r>
              <a:rPr lang="en-US" altLang="en-US" dirty="0" err="1"/>
              <a:t>kompleksan</a:t>
            </a:r>
            <a:r>
              <a:rPr lang="en-US" altLang="en-US" dirty="0"/>
              <a:t>, </a:t>
            </a:r>
            <a:r>
              <a:rPr lang="en-US" altLang="en-US" dirty="0" err="1" smtClean="0"/>
              <a:t>te</a:t>
            </a:r>
            <a:r>
              <a:rPr lang="sr-Latn-RS" altLang="en-US" dirty="0"/>
              <a:t>š</a:t>
            </a:r>
            <a:r>
              <a:rPr lang="en-US" altLang="en-US" dirty="0" err="1" smtClean="0"/>
              <a:t>ko</a:t>
            </a:r>
            <a:r>
              <a:rPr lang="en-US" altLang="en-US" dirty="0" smtClean="0"/>
              <a:t> </a:t>
            </a:r>
            <a:r>
              <a:rPr lang="en-US" altLang="en-US" dirty="0"/>
              <a:t>je </a:t>
            </a:r>
            <a:r>
              <a:rPr lang="en-US" altLang="en-US" dirty="0" err="1"/>
              <a:t>definisati</a:t>
            </a:r>
            <a:r>
              <a:rPr lang="en-US" altLang="en-US" dirty="0"/>
              <a:t> </a:t>
            </a:r>
            <a:r>
              <a:rPr lang="en-US" altLang="en-US" dirty="0" err="1"/>
              <a:t>ga</a:t>
            </a:r>
            <a:r>
              <a:rPr lang="en-US" altLang="en-US" dirty="0"/>
              <a:t> </a:t>
            </a:r>
            <a:r>
              <a:rPr lang="en-US" altLang="en-US" dirty="0" err="1"/>
              <a:t>jednom</a:t>
            </a:r>
            <a:r>
              <a:rPr lang="en-US" altLang="en-US" dirty="0"/>
              <a:t> </a:t>
            </a:r>
            <a:r>
              <a:rPr lang="en-US" altLang="en-US" dirty="0" smtClean="0"/>
              <a:t>re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enicom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Dve</a:t>
            </a:r>
            <a:r>
              <a:rPr lang="en-US" altLang="en-US" dirty="0" smtClean="0"/>
              <a:t> </a:t>
            </a:r>
            <a:r>
              <a:rPr lang="en-US" altLang="en-US" dirty="0" err="1"/>
              <a:t>grupe</a:t>
            </a:r>
            <a:r>
              <a:rPr lang="en-US" altLang="en-US" dirty="0"/>
              <a:t> </a:t>
            </a:r>
            <a:r>
              <a:rPr lang="en-US" altLang="en-US" dirty="0" err="1" smtClean="0"/>
              <a:t>opisa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Interneta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/>
              <a:t>mogu</a:t>
            </a:r>
            <a:r>
              <a:rPr lang="en-US" altLang="en-US" dirty="0"/>
              <a:t> </a:t>
            </a:r>
            <a:r>
              <a:rPr lang="en-US" altLang="en-US" dirty="0" err="1"/>
              <a:t>sresti</a:t>
            </a:r>
            <a:r>
              <a:rPr lang="en-US" altLang="en-US" dirty="0"/>
              <a:t> u </a:t>
            </a:r>
            <a:r>
              <a:rPr lang="en-US" altLang="en-US" dirty="0" err="1"/>
              <a:t>literaturi</a:t>
            </a:r>
            <a:r>
              <a:rPr lang="en-US" altLang="en-US" dirty="0"/>
              <a:t>: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>
                <a:solidFill>
                  <a:srgbClr val="002060"/>
                </a:solidFill>
              </a:rPr>
              <a:t>strukturni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opisi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>
                <a:solidFill>
                  <a:srgbClr val="002060"/>
                </a:solidFill>
              </a:rPr>
              <a:t>funkcionalni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opisi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2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(</a:t>
            </a:r>
            <a:r>
              <a:rPr lang="en-US" altLang="en-US" sz="3200" dirty="0" smtClean="0">
                <a:solidFill>
                  <a:schemeClr val="hlink"/>
                </a:solidFill>
              </a:rPr>
              <a:t>7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Prenos datoteka </a:t>
            </a:r>
            <a:r>
              <a:rPr lang="sr-Latn-RS" altLang="en-US" dirty="0" smtClean="0"/>
              <a:t>(file </a:t>
            </a:r>
            <a:r>
              <a:rPr lang="sr-Latn-RS" altLang="en-US" dirty="0"/>
              <a:t>transfer) </a:t>
            </a:r>
            <a:r>
              <a:rPr lang="en-US" altLang="en-US" dirty="0" smtClean="0"/>
              <a:t>- </a:t>
            </a:r>
            <a:r>
              <a:rPr lang="sr-Latn-RS" altLang="en-US" dirty="0" smtClean="0"/>
              <a:t>predstavlja </a:t>
            </a:r>
            <a:r>
              <a:rPr lang="sr-Latn-RS" altLang="en-US" dirty="0"/>
              <a:t>jedan </a:t>
            </a:r>
            <a:r>
              <a:rPr lang="sr-Latn-RS" altLang="en-US" dirty="0" smtClean="0"/>
              <a:t>od klasičnih </a:t>
            </a:r>
            <a:r>
              <a:rPr lang="sr-Latn-RS" altLang="en-US" dirty="0"/>
              <a:t>servisa Interneta i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ranih 1970-tih. Prenos datoteka </a:t>
            </a:r>
            <a:r>
              <a:rPr lang="sr-Latn-RS" altLang="en-US" dirty="0" smtClean="0"/>
              <a:t>se vrši </a:t>
            </a:r>
            <a:r>
              <a:rPr lang="sr-Latn-RS" altLang="en-US" dirty="0"/>
              <a:t>izmedu klijentskog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serverskog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u oba smera (mogu </a:t>
            </a:r>
            <a:r>
              <a:rPr lang="sr-Latn-RS" altLang="en-US" dirty="0" smtClean="0"/>
              <a:t>se preuzimati </a:t>
            </a:r>
            <a:r>
              <a:rPr lang="sr-Latn-RS" altLang="en-US" dirty="0"/>
              <a:t>i postavljati datoteke na server)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Ovaj servis </a:t>
            </a:r>
            <a:r>
              <a:rPr lang="sr-Latn-RS" altLang="en-US" dirty="0" smtClean="0"/>
              <a:t>se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koristi za </a:t>
            </a:r>
            <a:r>
              <a:rPr lang="sr-Latn-RS" altLang="en-US" dirty="0"/>
              <a:t>postavljanje datoteka na </a:t>
            </a:r>
            <a:r>
              <a:rPr lang="sr-Latn-RS" altLang="en-US" dirty="0" smtClean="0"/>
              <a:t>veb </a:t>
            </a:r>
            <a:r>
              <a:rPr lang="sr-Latn-RS" altLang="en-US" dirty="0"/>
              <a:t>servere kao i za preuzimanje velikih </a:t>
            </a:r>
            <a:r>
              <a:rPr lang="sr-Latn-RS" altLang="en-US" dirty="0" smtClean="0"/>
              <a:t>binarnih datoteka </a:t>
            </a:r>
          </a:p>
          <a:p>
            <a:pPr marL="1257300" lvl="2" indent="-457200" eaLnBrk="1" hangingPunct="1"/>
            <a:r>
              <a:rPr lang="sr-Latn-RS" altLang="en-US" dirty="0" smtClean="0"/>
              <a:t>Serveri koji čuvaju </a:t>
            </a:r>
            <a:r>
              <a:rPr lang="sr-Latn-RS" altLang="en-US" dirty="0"/>
              <a:t>kolekcije datoteka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identifikuju adresom koja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inje </a:t>
            </a:r>
            <a:r>
              <a:rPr lang="sr-Latn-RS" altLang="en-US" dirty="0"/>
              <a:t>sa </a:t>
            </a:r>
            <a:r>
              <a:rPr lang="sr-Latn-RS" altLang="en-US" dirty="0" smtClean="0"/>
              <a:t>ftp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prenos datoteka koristi se FTP protokol koji koristi TCP na portu 20 i 21</a:t>
            </a:r>
            <a:r>
              <a:rPr lang="sr-Latn-RS" altLang="en-US" dirty="0" smtClean="0"/>
              <a:t>, zatim </a:t>
            </a:r>
            <a:r>
              <a:rPr lang="sr-Latn-RS" altLang="en-US" dirty="0"/>
              <a:t>SCP i SFTP protokoli bazirani na SSH koji nude enkripciju pri </a:t>
            </a:r>
            <a:r>
              <a:rPr lang="sr-Latn-RS" altLang="en-US" dirty="0" smtClean="0"/>
              <a:t>prenosu datoteka</a:t>
            </a:r>
            <a:r>
              <a:rPr lang="sr-Latn-RS" altLang="en-US" dirty="0"/>
              <a:t>, </a:t>
            </a:r>
            <a:r>
              <a:rPr lang="sr-Latn-RS" altLang="en-US" dirty="0" smtClean="0"/>
              <a:t>itd.</a:t>
            </a:r>
          </a:p>
        </p:txBody>
      </p:sp>
    </p:spTree>
    <p:extLst>
      <p:ext uri="{BB962C8B-B14F-4D97-AF65-F5344CB8AC3E}">
        <p14:creationId xmlns:p14="http://schemas.microsoft.com/office/powerpoint/2010/main" val="158235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(</a:t>
            </a:r>
            <a:r>
              <a:rPr lang="sr-Latn-RS" altLang="en-US" sz="3200" dirty="0">
                <a:solidFill>
                  <a:schemeClr val="hlink"/>
                </a:solidFill>
              </a:rPr>
              <a:t>8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Prenos datoteka </a:t>
            </a:r>
            <a:r>
              <a:rPr lang="sr-Latn-RS" altLang="en-US" dirty="0" smtClean="0"/>
              <a:t>(file </a:t>
            </a:r>
            <a:r>
              <a:rPr lang="sr-Latn-RS" altLang="en-US" dirty="0"/>
              <a:t>transfer)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K</a:t>
            </a:r>
            <a:r>
              <a:rPr lang="sr-Latn-RS" altLang="en-US" dirty="0" smtClean="0"/>
              <a:t>ijenti najčešće se koriste aplikacije kao što su ftp (komandna aplikacija koja implementira ftp protokol</a:t>
            </a:r>
            <a:r>
              <a:rPr lang="sr-Latn-RS" altLang="en-US" dirty="0"/>
              <a:t>), scp (komandni program koji kopira datoteke uz </a:t>
            </a:r>
            <a:r>
              <a:rPr lang="sr-Latn-RS" altLang="en-US" dirty="0" smtClean="0"/>
              <a:t>korišćenje </a:t>
            </a:r>
            <a:r>
              <a:rPr lang="sr-Latn-RS" altLang="en-US" dirty="0"/>
              <a:t>enkripcije</a:t>
            </a:r>
            <a:r>
              <a:rPr lang="sr-Latn-RS" altLang="en-US" dirty="0" smtClean="0"/>
              <a:t>), </a:t>
            </a:r>
            <a:r>
              <a:rPr lang="sr-Latn-RS" altLang="en-US" dirty="0"/>
              <a:t>veb </a:t>
            </a:r>
            <a:r>
              <a:rPr lang="sr-Latn-RS" altLang="en-US" dirty="0" smtClean="0"/>
              <a:t>pregledači, </a:t>
            </a:r>
            <a:r>
              <a:rPr lang="sr-Latn-RS" altLang="en-US" dirty="0"/>
              <a:t>klijenti </a:t>
            </a:r>
            <a:r>
              <a:rPr lang="sr-Latn-RS" altLang="en-US" dirty="0" smtClean="0"/>
              <a:t>poput GnuFTP</a:t>
            </a:r>
            <a:r>
              <a:rPr lang="sr-Latn-RS" altLang="en-US" dirty="0"/>
              <a:t>, Windows Commander i </a:t>
            </a:r>
            <a:r>
              <a:rPr lang="sr-Latn-RS" altLang="en-US" dirty="0" smtClean="0"/>
              <a:t>sl.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9" y="3055635"/>
            <a:ext cx="4392487" cy="382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17" y="3055635"/>
            <a:ext cx="3612151" cy="382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8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(</a:t>
            </a:r>
            <a:r>
              <a:rPr lang="sr-Latn-RS" altLang="en-US" sz="3200" dirty="0">
                <a:solidFill>
                  <a:schemeClr val="hlink"/>
                </a:solidFill>
              </a:rPr>
              <a:t>9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Ćaskanje</a:t>
            </a:r>
            <a:r>
              <a:rPr lang="sr-Latn-RS" altLang="en-US" dirty="0" smtClean="0"/>
              <a:t> (chat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korisnicima Interneta </a:t>
            </a:r>
            <a:r>
              <a:rPr lang="sr-Latn-RS" altLang="en-US" dirty="0" smtClean="0"/>
              <a:t>omogućava uspostavljanje kontakata </a:t>
            </a:r>
            <a:r>
              <a:rPr lang="sr-Latn-RS" altLang="en-US" dirty="0"/>
              <a:t>i „</a:t>
            </a:r>
            <a:r>
              <a:rPr lang="sr-Latn-RS" altLang="en-US" dirty="0" smtClean="0"/>
              <a:t>pri</a:t>
            </a:r>
            <a:r>
              <a:rPr lang="sr-Latn-RS" altLang="en-US" dirty="0"/>
              <a:t>č</a:t>
            </a:r>
            <a:r>
              <a:rPr lang="sr-Latn-RS" altLang="en-US" dirty="0" smtClean="0"/>
              <a:t>u</a:t>
            </a:r>
            <a:r>
              <a:rPr lang="sr-Latn-RS" altLang="en-US" dirty="0"/>
              <a:t>” na razne teme kucanjem </a:t>
            </a:r>
            <a:r>
              <a:rPr lang="sr-Latn-RS" altLang="en-US" dirty="0" smtClean="0"/>
              <a:t>u</a:t>
            </a:r>
            <a:r>
              <a:rPr lang="sr-Latn-RS" altLang="en-US" dirty="0"/>
              <a:t>ž</a:t>
            </a:r>
            <a:r>
              <a:rPr lang="sr-Latn-RS" altLang="en-US" dirty="0" smtClean="0"/>
              <a:t>ivo (on-line)</a:t>
            </a:r>
          </a:p>
          <a:p>
            <a:pPr marL="1257300" lvl="2" indent="-457200" eaLnBrk="1" hangingPunct="1"/>
            <a:r>
              <a:rPr lang="sr-Latn-RS" altLang="en-US" dirty="0" smtClean="0"/>
              <a:t>Korisnici pristupaju </a:t>
            </a:r>
            <a:r>
              <a:rPr lang="sr-Latn-RS" altLang="en-US" dirty="0"/>
              <a:t>sobama za </a:t>
            </a:r>
            <a:r>
              <a:rPr lang="sr-Latn-RS" altLang="en-US" dirty="0" smtClean="0"/>
              <a:t>ćaskanje (chat </a:t>
            </a:r>
            <a:r>
              <a:rPr lang="sr-Latn-RS" altLang="en-US" dirty="0"/>
              <a:t>room) i time mogu da se </a:t>
            </a:r>
            <a:r>
              <a:rPr lang="sr-Latn-RS" altLang="en-US" dirty="0" smtClean="0"/>
              <a:t>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 u grupnu </a:t>
            </a:r>
            <a:r>
              <a:rPr lang="sr-Latn-RS" altLang="en-US" dirty="0"/>
              <a:t>ili privatnu </a:t>
            </a:r>
            <a:r>
              <a:rPr lang="sr-Latn-RS" altLang="en-US" dirty="0" smtClean="0"/>
              <a:t>komunikaciju </a:t>
            </a:r>
          </a:p>
          <a:p>
            <a:pPr marL="1257300" lvl="2" indent="-457200" eaLnBrk="1" hangingPunct="1"/>
            <a:r>
              <a:rPr lang="sr-Latn-RS" altLang="en-US" dirty="0" smtClean="0"/>
              <a:t>Ćaskanje </a:t>
            </a:r>
            <a:r>
              <a:rPr lang="sr-Latn-RS" altLang="en-US" dirty="0"/>
              <a:t>je u </a:t>
            </a:r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</a:t>
            </a:r>
            <a:r>
              <a:rPr lang="sr-Latn-RS" altLang="en-US" dirty="0"/>
              <a:t>vreme zasnovano </a:t>
            </a:r>
            <a:r>
              <a:rPr lang="sr-Latn-RS" altLang="en-US" dirty="0" smtClean="0"/>
              <a:t>ili na specifi</a:t>
            </a:r>
            <a:r>
              <a:rPr lang="sr-Latn-RS" altLang="en-US" dirty="0"/>
              <a:t>č</a:t>
            </a:r>
            <a:r>
              <a:rPr lang="sr-Latn-RS" altLang="en-US" dirty="0" smtClean="0"/>
              <a:t>nim </a:t>
            </a:r>
            <a:r>
              <a:rPr lang="sr-Latn-RS" altLang="en-US" dirty="0"/>
              <a:t>protokolima (npr. IRC) i aplikacijama (npr. Xchat, mIRC) ili </a:t>
            </a:r>
            <a:r>
              <a:rPr lang="sr-Latn-RS" altLang="en-US" dirty="0" smtClean="0"/>
              <a:t>se koriste veb-zasnovane </a:t>
            </a:r>
            <a:r>
              <a:rPr lang="sr-Latn-RS" altLang="en-US" dirty="0"/>
              <a:t>sobe za </a:t>
            </a:r>
            <a:r>
              <a:rPr lang="sr-Latn-RS" altLang="en-US" dirty="0" smtClean="0"/>
              <a:t>ćaskanje</a:t>
            </a:r>
          </a:p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Instant poruke </a:t>
            </a:r>
            <a:r>
              <a:rPr lang="sr-Latn-RS" altLang="en-US" dirty="0" smtClean="0"/>
              <a:t>(instant </a:t>
            </a:r>
            <a:r>
              <a:rPr lang="sr-Latn-RS" altLang="en-US" dirty="0"/>
              <a:t>messaging) </a:t>
            </a:r>
            <a:r>
              <a:rPr lang="sr-Latn-RS" altLang="en-US" dirty="0" smtClean="0"/>
              <a:t>- osnovna </a:t>
            </a:r>
            <a:r>
              <a:rPr lang="sr-Latn-RS" altLang="en-US" dirty="0"/>
              <a:t>razlika </a:t>
            </a:r>
            <a:r>
              <a:rPr lang="sr-Latn-RS" altLang="en-US" dirty="0" smtClean="0"/>
              <a:t>u odnosu na ćaskanje je </a:t>
            </a:r>
            <a:r>
              <a:rPr lang="sr-Latn-RS" altLang="en-US" dirty="0"/>
              <a:t>da se instant poruke </a:t>
            </a:r>
            <a:r>
              <a:rPr lang="sr-Latn-RS" altLang="en-US" dirty="0" smtClean="0"/>
              <a:t>uglavnom razmenjuju </a:t>
            </a:r>
            <a:r>
              <a:rPr lang="sr-Latn-RS" altLang="en-US" dirty="0"/>
              <a:t>„</a:t>
            </a:r>
            <a:r>
              <a:rPr lang="sr-Latn-RS" altLang="en-US" dirty="0" smtClean="0"/>
              <a:t>oči-u-oči</a:t>
            </a:r>
            <a:r>
              <a:rPr lang="sr-Latn-RS" altLang="en-US" dirty="0"/>
              <a:t>” izmedu poznanika</a:t>
            </a:r>
            <a:r>
              <a:rPr lang="sr-Latn-RS" altLang="en-US" dirty="0" smtClean="0"/>
              <a:t>, </a:t>
            </a:r>
            <a:r>
              <a:rPr lang="sr-Latn-RS" altLang="en-US" dirty="0"/>
              <a:t>dok </a:t>
            </a:r>
            <a:r>
              <a:rPr lang="sr-Latn-RS" altLang="en-US" dirty="0" smtClean="0"/>
              <a:t>ćaskanje </a:t>
            </a:r>
            <a:r>
              <a:rPr lang="sr-Latn-RS" altLang="en-US" dirty="0"/>
              <a:t>u </a:t>
            </a:r>
            <a:r>
              <a:rPr lang="sr-Latn-RS" altLang="en-US" dirty="0" smtClean="0"/>
              <a:t>obično podrazumeva grupnu </a:t>
            </a:r>
            <a:r>
              <a:rPr lang="sr-Latn-RS" altLang="en-US" dirty="0"/>
              <a:t>komunkaciju u sobi za </a:t>
            </a:r>
            <a:r>
              <a:rPr lang="sr-Latn-RS" altLang="en-US" dirty="0" smtClean="0"/>
              <a:t>ćaskanje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Preteča </a:t>
            </a:r>
            <a:r>
              <a:rPr lang="sr-Latn-RS" altLang="en-US" dirty="0"/>
              <a:t>instant poruka je UNIX program </a:t>
            </a:r>
            <a:r>
              <a:rPr lang="sr-Latn-RS" altLang="en-US" dirty="0" smtClean="0"/>
              <a:t>talk</a:t>
            </a:r>
          </a:p>
          <a:p>
            <a:pPr marL="1257300" lvl="2" indent="-457200" eaLnBrk="1" hangingPunct="1"/>
            <a:r>
              <a:rPr lang="sr-Latn-RS" altLang="en-US" dirty="0" smtClean="0"/>
              <a:t>Servisi za razmenu instant </a:t>
            </a:r>
            <a:r>
              <a:rPr lang="sr-Latn-RS" altLang="en-US" dirty="0"/>
              <a:t>poruka </a:t>
            </a:r>
            <a:r>
              <a:rPr lang="sr-Latn-RS" altLang="en-US" dirty="0" smtClean="0"/>
              <a:t>su </a:t>
            </a:r>
            <a:r>
              <a:rPr lang="sr-Latn-RS" altLang="en-US" dirty="0"/>
              <a:t>AOL Instant Messenger (AIM), Microsoft MSN, </a:t>
            </a:r>
            <a:r>
              <a:rPr lang="sr-Latn-RS" altLang="en-US" dirty="0" smtClean="0"/>
              <a:t>Google Talk</a:t>
            </a:r>
            <a:r>
              <a:rPr lang="sr-Latn-RS" altLang="en-US" dirty="0"/>
              <a:t>, Skype, ICQ, . . .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Klijentske </a:t>
            </a:r>
            <a:r>
              <a:rPr lang="sr-Latn-RS" altLang="en-US" dirty="0"/>
              <a:t>aplikacije </a:t>
            </a:r>
            <a:r>
              <a:rPr lang="sr-Latn-RS" altLang="en-US" dirty="0" smtClean="0"/>
              <a:t>za </a:t>
            </a:r>
            <a:r>
              <a:rPr lang="sr-Latn-RS" altLang="en-US" dirty="0"/>
              <a:t>slanje instant poruka </a:t>
            </a:r>
            <a:r>
              <a:rPr lang="sr-Latn-RS" altLang="en-US" dirty="0" smtClean="0"/>
              <a:t>su specijalizovane </a:t>
            </a:r>
            <a:r>
              <a:rPr lang="sr-Latn-RS" altLang="en-US" dirty="0"/>
              <a:t>aplikacije koje odgovaraju navedenim servisima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Instant </a:t>
            </a:r>
            <a:r>
              <a:rPr lang="sr-Latn-RS" altLang="en-US" dirty="0"/>
              <a:t>poruke se </a:t>
            </a:r>
            <a:r>
              <a:rPr lang="sr-Latn-RS" altLang="en-US" dirty="0" smtClean="0"/>
              <a:t>mogu </a:t>
            </a:r>
            <a:r>
              <a:rPr lang="sr-Latn-RS" altLang="en-US" dirty="0"/>
              <a:t>razmenjivati i </a:t>
            </a:r>
            <a:r>
              <a:rPr lang="sr-Latn-RS" altLang="en-US" dirty="0" smtClean="0"/>
              <a:t>preko veba </a:t>
            </a:r>
            <a:r>
              <a:rPr lang="sr-Latn-RS" altLang="en-US" dirty="0"/>
              <a:t>(npr. </a:t>
            </a:r>
            <a:r>
              <a:rPr lang="sr-Latn-RS" altLang="en-US" dirty="0" smtClean="0"/>
              <a:t>Facebook </a:t>
            </a:r>
            <a:r>
              <a:rPr lang="sr-Latn-RS" altLang="en-US" dirty="0"/>
              <a:t>chat</a:t>
            </a:r>
            <a:r>
              <a:rPr lang="sr-Latn-RS" altLang="en-US" dirty="0" smtClean="0"/>
              <a:t>)</a:t>
            </a:r>
          </a:p>
          <a:p>
            <a:pPr marL="857250" lvl="1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845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(10)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Veb</a:t>
            </a:r>
            <a:r>
              <a:rPr lang="sr-Latn-RS" altLang="en-US" dirty="0"/>
              <a:t> </a:t>
            </a:r>
            <a:r>
              <a:rPr lang="sr-Latn-RS" altLang="en-US" dirty="0" smtClean="0"/>
              <a:t>(World </a:t>
            </a:r>
            <a:r>
              <a:rPr lang="sr-Latn-RS" altLang="en-US" dirty="0"/>
              <a:t>Wide Web </a:t>
            </a:r>
            <a:r>
              <a:rPr lang="sr-Latn-RS" altLang="en-US" dirty="0" smtClean="0"/>
              <a:t>- </a:t>
            </a:r>
            <a:r>
              <a:rPr lang="sr-Latn-RS" altLang="en-US" dirty="0"/>
              <a:t>WWW) </a:t>
            </a:r>
            <a:r>
              <a:rPr lang="sr-Latn-RS" altLang="en-US" dirty="0" smtClean="0"/>
              <a:t>- Internet </a:t>
            </a:r>
            <a:r>
              <a:rPr lang="sr-Latn-RS" altLang="en-US" dirty="0"/>
              <a:t>servis nastao tek ranih 1990-tih godina, medutim veoma brzo je </a:t>
            </a:r>
            <a:r>
              <a:rPr lang="sr-Latn-RS" altLang="en-US" dirty="0" smtClean="0"/>
              <a:t>postao </a:t>
            </a:r>
            <a:r>
              <a:rPr lang="sr-Latn-RS" altLang="en-US" dirty="0"/>
              <a:t>je </a:t>
            </a:r>
            <a:r>
              <a:rPr lang="sr-Latn-RS" altLang="en-US" dirty="0" smtClean="0"/>
              <a:t>najznačajniji </a:t>
            </a:r>
            <a:r>
              <a:rPr lang="sr-Latn-RS" altLang="en-US" dirty="0"/>
              <a:t>Internet servis </a:t>
            </a:r>
            <a:r>
              <a:rPr lang="sr-Latn-RS" altLang="en-US" dirty="0" smtClean="0"/>
              <a:t>današnjice</a:t>
            </a:r>
          </a:p>
          <a:p>
            <a:pPr marL="1257300" lvl="2" indent="-457200" eaLnBrk="1" hangingPunct="1"/>
            <a:r>
              <a:rPr lang="sr-Latn-RS" altLang="en-US" dirty="0" smtClean="0"/>
              <a:t>To je </a:t>
            </a:r>
            <a:r>
              <a:rPr lang="sr-Latn-RS" altLang="en-US" dirty="0"/>
              <a:t>sistem medusobno povezanih dokumenata poznatih kao </a:t>
            </a:r>
            <a:r>
              <a:rPr lang="sr-Latn-RS" altLang="en-US" dirty="0" smtClean="0"/>
              <a:t>veb strane koje mogu </a:t>
            </a:r>
            <a:r>
              <a:rPr lang="sr-Latn-RS" altLang="en-US" dirty="0"/>
              <a:t>da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tekst, slike, video snimke i </a:t>
            </a:r>
            <a:r>
              <a:rPr lang="sr-Latn-RS" altLang="en-US" dirty="0" smtClean="0"/>
              <a:t>dr.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Veb </a:t>
            </a:r>
            <a:r>
              <a:rPr lang="sr-Latn-RS" altLang="en-US" dirty="0" smtClean="0"/>
              <a:t>strane </a:t>
            </a:r>
            <a:r>
              <a:rPr lang="sr-Latn-RS" altLang="en-US" dirty="0"/>
              <a:t>su povezane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veza (linkova), tj. predstavljaju </a:t>
            </a:r>
            <a:r>
              <a:rPr lang="sr-Latn-RS" altLang="en-US" dirty="0" smtClean="0"/>
              <a:t>hipertekst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Korisnici </a:t>
            </a:r>
            <a:r>
              <a:rPr lang="sr-Latn-RS" altLang="en-US" dirty="0" smtClean="0"/>
              <a:t>aktivirajući </a:t>
            </a:r>
            <a:r>
              <a:rPr lang="sr-Latn-RS" altLang="en-US" dirty="0"/>
              <a:t>veze (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jednostavnim klikom </a:t>
            </a:r>
            <a:r>
              <a:rPr lang="sr-Latn-RS" altLang="en-US" dirty="0" smtClean="0"/>
              <a:t>miša) </a:t>
            </a:r>
            <a:r>
              <a:rPr lang="sr-Latn-RS" altLang="en-US" dirty="0"/>
              <a:t>prelaze sa </a:t>
            </a:r>
            <a:r>
              <a:rPr lang="sr-Latn-RS" altLang="en-US" dirty="0" smtClean="0"/>
              <a:t>jedne stranice </a:t>
            </a:r>
            <a:r>
              <a:rPr lang="sr-Latn-RS" altLang="en-US" dirty="0"/>
              <a:t>na </a:t>
            </a:r>
            <a:r>
              <a:rPr lang="sr-Latn-RS" altLang="en-US" dirty="0" smtClean="0"/>
              <a:t>drugu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Stranice se č</a:t>
            </a:r>
            <a:r>
              <a:rPr lang="sr-Latn-RS" altLang="en-US" dirty="0" smtClean="0"/>
              <a:t>uvaju </a:t>
            </a:r>
            <a:r>
              <a:rPr lang="sr-Latn-RS" altLang="en-US" dirty="0"/>
              <a:t>na specijalizovanim </a:t>
            </a:r>
            <a:r>
              <a:rPr lang="sr-Latn-RS" altLang="en-US" dirty="0" smtClean="0"/>
              <a:t>veb </a:t>
            </a:r>
            <a:r>
              <a:rPr lang="sr-Latn-RS" altLang="en-US" dirty="0"/>
              <a:t>serverima i na zahtev klijenata </a:t>
            </a:r>
            <a:r>
              <a:rPr lang="sr-Latn-RS" altLang="en-US" dirty="0" smtClean="0"/>
              <a:t>se prenose na klijenske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unare </a:t>
            </a:r>
            <a:r>
              <a:rPr lang="sr-Latn-RS" altLang="en-US" dirty="0"/>
              <a:t>gde ih specijalizovani programi </a:t>
            </a:r>
            <a:r>
              <a:rPr lang="sr-Latn-RS" altLang="en-US" dirty="0" smtClean="0"/>
              <a:t>prikazuju </a:t>
            </a:r>
          </a:p>
          <a:p>
            <a:pPr marL="1257300" lvl="2" indent="-457200" eaLnBrk="1" hangingPunct="1"/>
            <a:r>
              <a:rPr lang="sr-Latn-RS" altLang="en-US" dirty="0" smtClean="0"/>
              <a:t>Ovi programi nazivaju </a:t>
            </a:r>
            <a:r>
              <a:rPr lang="sr-Latn-RS" altLang="en-US" dirty="0"/>
              <a:t>se </a:t>
            </a:r>
            <a:r>
              <a:rPr lang="sr-Latn-RS" altLang="en-US" dirty="0" smtClean="0"/>
              <a:t>veb pregleda</a:t>
            </a:r>
            <a:r>
              <a:rPr lang="sr-Latn-RS" altLang="en-US" dirty="0"/>
              <a:t>č</a:t>
            </a:r>
            <a:r>
              <a:rPr lang="sr-Latn-RS" altLang="en-US" dirty="0" smtClean="0"/>
              <a:t>i (web </a:t>
            </a:r>
            <a:r>
              <a:rPr lang="sr-Latn-RS" altLang="en-US" dirty="0"/>
              <a:t>browsers). Najpoznatiji </a:t>
            </a:r>
            <a:r>
              <a:rPr lang="sr-Latn-RS" altLang="en-US" dirty="0" smtClean="0"/>
              <a:t>pregledači danas </a:t>
            </a:r>
            <a:r>
              <a:rPr lang="sr-Latn-RS" altLang="en-US" dirty="0"/>
              <a:t>su Google </a:t>
            </a:r>
            <a:r>
              <a:rPr lang="sr-Latn-RS" altLang="en-US" dirty="0" smtClean="0"/>
              <a:t>Chrome, Microsoft Edge, Mozilla </a:t>
            </a:r>
            <a:r>
              <a:rPr lang="sr-Latn-RS" altLang="en-US" dirty="0"/>
              <a:t>Firefox, </a:t>
            </a:r>
            <a:r>
              <a:rPr lang="sr-Latn-RS" altLang="en-US" dirty="0" smtClean="0"/>
              <a:t>Safari, Opera</a:t>
            </a:r>
            <a:r>
              <a:rPr lang="sr-Latn-RS" altLang="en-US" dirty="0"/>
              <a:t>, </a:t>
            </a:r>
            <a:r>
              <a:rPr lang="sr-Latn-RS" altLang="en-US" dirty="0" smtClean="0"/>
              <a:t>Yandex, Microsoft </a:t>
            </a:r>
            <a:r>
              <a:rPr lang="sr-Latn-RS" altLang="en-US" dirty="0"/>
              <a:t>Internet Explorer, </a:t>
            </a:r>
            <a:r>
              <a:rPr lang="sr-Latn-RS" altLang="en-US" dirty="0" smtClean="0"/>
              <a:t>itd</a:t>
            </a:r>
            <a:r>
              <a:rPr lang="sr-Latn-RS" altLang="en-US" dirty="0"/>
              <a:t>.</a:t>
            </a:r>
          </a:p>
          <a:p>
            <a:pPr marL="1257300" lvl="2" indent="-457200" eaLnBrk="1" hangingPunct="1"/>
            <a:r>
              <a:rPr lang="sr-Latn-RS" altLang="en-US" dirty="0"/>
              <a:t>Dostava </a:t>
            </a:r>
            <a:r>
              <a:rPr lang="sr-Latn-RS" altLang="en-US" dirty="0" smtClean="0"/>
              <a:t>veb 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je zasnovana na HTTP protokolu koji koristi TCP </a:t>
            </a:r>
            <a:r>
              <a:rPr lang="sr-Latn-RS" altLang="en-US" dirty="0" smtClean="0"/>
              <a:t>protpkol na portu </a:t>
            </a:r>
            <a:r>
              <a:rPr lang="sr-Latn-RS" altLang="en-US" dirty="0"/>
              <a:t>80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421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(11)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Peer-to-peer</a:t>
            </a:r>
            <a:r>
              <a:rPr lang="sr-Latn-RS" altLang="en-US" dirty="0"/>
              <a:t> (P2P) servisi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Popularizacija </a:t>
            </a:r>
            <a:r>
              <a:rPr lang="sr-Latn-RS" altLang="en-US" dirty="0"/>
              <a:t>P2P servisa desila se 1999. </a:t>
            </a:r>
            <a:r>
              <a:rPr lang="sr-Latn-RS" altLang="en-US" dirty="0" smtClean="0"/>
              <a:t>kada je </a:t>
            </a:r>
            <a:r>
              <a:rPr lang="sr-Latn-RS" altLang="en-US" dirty="0"/>
              <a:t>servis pod imenom Napster </a:t>
            </a:r>
            <a:r>
              <a:rPr lang="sr-Latn-RS" altLang="en-US" dirty="0" smtClean="0"/>
              <a:t>iskorišćen </a:t>
            </a:r>
            <a:r>
              <a:rPr lang="sr-Latn-RS" altLang="en-US" dirty="0"/>
              <a:t>za razmenu velike </a:t>
            </a:r>
            <a:r>
              <a:rPr lang="sr-Latn-RS" altLang="en-US" dirty="0" smtClean="0"/>
              <a:t>koli</a:t>
            </a:r>
            <a:r>
              <a:rPr lang="sr-Latn-RS" altLang="en-US" dirty="0"/>
              <a:t>č</a:t>
            </a:r>
            <a:r>
              <a:rPr lang="sr-Latn-RS" altLang="en-US" dirty="0" smtClean="0"/>
              <a:t>ine muzičkih MP3 </a:t>
            </a:r>
            <a:r>
              <a:rPr lang="sr-Latn-RS" altLang="en-US" dirty="0"/>
              <a:t>datoteka izmedu velikog broja korisnika š</a:t>
            </a:r>
            <a:r>
              <a:rPr lang="sr-Latn-RS" altLang="en-US" dirty="0" smtClean="0"/>
              <a:t>irom sveta </a:t>
            </a:r>
          </a:p>
          <a:p>
            <a:pPr marL="1257300" lvl="2" indent="-457200" eaLnBrk="1" hangingPunct="1"/>
            <a:r>
              <a:rPr lang="sr-Latn-RS" altLang="en-US" dirty="0" smtClean="0"/>
              <a:t>S </a:t>
            </a:r>
            <a:r>
              <a:rPr lang="sr-Latn-RS" altLang="en-US" dirty="0"/>
              <a:t>obzirom na </a:t>
            </a:r>
            <a:r>
              <a:rPr lang="sr-Latn-RS" altLang="en-US" dirty="0" smtClean="0"/>
              <a:t>kršenje autorskih </a:t>
            </a:r>
            <a:r>
              <a:rPr lang="sr-Latn-RS" altLang="en-US" dirty="0"/>
              <a:t>prava Napster 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2001. zabranjen, ali je nastao veliki broj </a:t>
            </a:r>
            <a:r>
              <a:rPr lang="sr-Latn-RS" altLang="en-US" dirty="0" smtClean="0"/>
              <a:t>P2P protokola </a:t>
            </a:r>
            <a:r>
              <a:rPr lang="sr-Latn-RS" altLang="en-US" dirty="0"/>
              <a:t>i </a:t>
            </a:r>
            <a:r>
              <a:rPr lang="sr-Latn-RS" altLang="en-US" dirty="0" smtClean="0"/>
              <a:t>aplikacija 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</a:t>
            </a:r>
            <a:r>
              <a:rPr lang="sr-Latn-RS" altLang="en-US" dirty="0" smtClean="0"/>
              <a:t>većine </a:t>
            </a:r>
            <a:r>
              <a:rPr lang="sr-Latn-RS" altLang="en-US" dirty="0"/>
              <a:t>Internet servisa koji </a:t>
            </a:r>
            <a:r>
              <a:rPr lang="sr-Latn-RS" altLang="en-US" dirty="0" smtClean="0"/>
              <a:t>funkcionišu po </a:t>
            </a:r>
            <a:r>
              <a:rPr lang="sr-Latn-RS" altLang="en-US" dirty="0"/>
              <a:t>klijent-server modelu komunikacije, P2P servisi se </a:t>
            </a:r>
            <a:r>
              <a:rPr lang="sr-Latn-RS" altLang="en-US" dirty="0" smtClean="0"/>
              <a:t>zasnivaju </a:t>
            </a:r>
            <a:r>
              <a:rPr lang="sr-Latn-RS" altLang="en-US" dirty="0"/>
              <a:t>na direktnoj razmeni podataka izmedu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klijenata,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serveri samo </a:t>
            </a:r>
            <a:r>
              <a:rPr lang="sr-Latn-RS" altLang="en-US" dirty="0" smtClean="0"/>
              <a:t>slu</a:t>
            </a:r>
            <a:r>
              <a:rPr lang="sr-Latn-RS" altLang="en-US" dirty="0"/>
              <a:t>ž</a:t>
            </a:r>
            <a:r>
              <a:rPr lang="sr-Latn-RS" altLang="en-US" dirty="0" smtClean="0"/>
              <a:t>e za koordinaciju </a:t>
            </a:r>
            <a:r>
              <a:rPr lang="sr-Latn-RS" altLang="en-US" dirty="0"/>
              <a:t>komunikacije, bez direktnog kontakta sa samim podacima koji </a:t>
            </a:r>
            <a:r>
              <a:rPr lang="sr-Latn-RS" altLang="en-US" dirty="0" smtClean="0"/>
              <a:t>se razmenjuju </a:t>
            </a:r>
          </a:p>
          <a:p>
            <a:pPr marL="1257300" lvl="2" indent="-457200" eaLnBrk="1" hangingPunct="1"/>
            <a:r>
              <a:rPr lang="sr-Latn-RS" altLang="en-US" dirty="0" smtClean="0"/>
              <a:t>P2P </a:t>
            </a:r>
            <a:r>
              <a:rPr lang="sr-Latn-RS" altLang="en-US" dirty="0"/>
              <a:t>servisi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koriste za razmenu velikih datoteka (</a:t>
            </a:r>
            <a:r>
              <a:rPr lang="sr-Latn-RS" altLang="en-US" dirty="0" smtClean="0"/>
              <a:t>obično video </a:t>
            </a:r>
            <a:r>
              <a:rPr lang="sr-Latn-RS" altLang="en-US" dirty="0"/>
              <a:t>i audio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aja) </a:t>
            </a:r>
          </a:p>
          <a:p>
            <a:pPr marL="1257300" lvl="2" indent="-457200" eaLnBrk="1" hangingPunct="1"/>
            <a:r>
              <a:rPr lang="sr-Latn-RS" altLang="en-US" dirty="0" smtClean="0"/>
              <a:t>P2P </a:t>
            </a:r>
            <a:r>
              <a:rPr lang="sr-Latn-RS" altLang="en-US" dirty="0"/>
              <a:t>aplikacije </a:t>
            </a:r>
            <a:r>
              <a:rPr lang="sr-Latn-RS" altLang="en-US" dirty="0" smtClean="0"/>
              <a:t>čine ogroman </a:t>
            </a:r>
            <a:r>
              <a:rPr lang="sr-Latn-RS" altLang="en-US" dirty="0"/>
              <a:t>deo </a:t>
            </a:r>
            <a:r>
              <a:rPr lang="sr-Latn-RS" altLang="en-US" dirty="0" smtClean="0"/>
              <a:t>Internet saobraćaja </a:t>
            </a:r>
          </a:p>
          <a:p>
            <a:pPr marL="1257300" lvl="2" indent="-457200" eaLnBrk="1" hangingPunct="1"/>
            <a:r>
              <a:rPr lang="sr-Latn-RS" altLang="en-US" dirty="0" smtClean="0"/>
              <a:t>Najkorišćeniji </a:t>
            </a:r>
            <a:r>
              <a:rPr lang="sr-Latn-RS" altLang="en-US" dirty="0"/>
              <a:t>P2P servisi i protokoli danas su Bittorent</a:t>
            </a:r>
            <a:r>
              <a:rPr lang="sr-Latn-RS" altLang="en-US" dirty="0" smtClean="0"/>
              <a:t>, DC</a:t>
            </a:r>
            <a:r>
              <a:rPr lang="sr-Latn-RS" altLang="en-US" dirty="0"/>
              <a:t>++, Gnutella, G2, E-mule, KaZaA (FastTrack</a:t>
            </a:r>
            <a:r>
              <a:rPr lang="sr-Latn-RS" altLang="en-US" dirty="0" smtClean="0"/>
              <a:t>), itd. </a:t>
            </a:r>
          </a:p>
          <a:p>
            <a:pPr marL="1257300" lvl="2" indent="-457200" eaLnBrk="1" hangingPunct="1"/>
            <a:r>
              <a:rPr lang="sr-Latn-RS" altLang="en-US" dirty="0" smtClean="0"/>
              <a:t>Postoji </a:t>
            </a:r>
            <a:r>
              <a:rPr lang="sr-Latn-RS" altLang="en-US" dirty="0"/>
              <a:t>veliki broj </a:t>
            </a:r>
            <a:r>
              <a:rPr lang="sr-Latn-RS" altLang="en-US" dirty="0" smtClean="0"/>
              <a:t>aplikacija koje </a:t>
            </a:r>
            <a:r>
              <a:rPr lang="sr-Latn-RS" altLang="en-US" dirty="0"/>
              <a:t>korisnicima </a:t>
            </a:r>
            <a:r>
              <a:rPr lang="sr-Latn-RS" altLang="en-US" dirty="0" smtClean="0"/>
              <a:t>omogućuju korišćenje </a:t>
            </a:r>
            <a:r>
              <a:rPr lang="sr-Latn-RS" altLang="en-US" dirty="0"/>
              <a:t>ovih </a:t>
            </a:r>
            <a:r>
              <a:rPr lang="sr-Latn-RS" altLang="en-US" dirty="0" smtClean="0"/>
              <a:t>protokola</a:t>
            </a:r>
          </a:p>
        </p:txBody>
      </p:sp>
    </p:spTree>
    <p:extLst>
      <p:ext uri="{BB962C8B-B14F-4D97-AF65-F5344CB8AC3E}">
        <p14:creationId xmlns:p14="http://schemas.microsoft.com/office/powerpoint/2010/main" val="35767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Internet servisi (12)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Socijalne </a:t>
            </a:r>
            <a:r>
              <a:rPr lang="sr-Latn-RS" altLang="en-US" dirty="0" smtClean="0">
                <a:solidFill>
                  <a:srgbClr val="002060"/>
                </a:solidFill>
              </a:rPr>
              <a:t>mre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e</a:t>
            </a:r>
          </a:p>
          <a:p>
            <a:pPr marL="1257300" lvl="2" indent="-457200" eaLnBrk="1" hangingPunct="1"/>
            <a:r>
              <a:rPr lang="sr-Latn-RS" altLang="en-US" dirty="0"/>
              <a:t>Iako su sastavni deo </a:t>
            </a:r>
            <a:r>
              <a:rPr lang="sr-Latn-RS" altLang="en-US" dirty="0" smtClean="0"/>
              <a:t>veba, </a:t>
            </a:r>
            <a:r>
              <a:rPr lang="sr-Latn-RS" altLang="en-US" dirty="0"/>
              <a:t>u poslednje vreme socijalne </a:t>
            </a:r>
            <a:r>
              <a:rPr lang="sr-Latn-RS" altLang="en-US" dirty="0" smtClean="0"/>
              <a:t>mreže doživljavaju </a:t>
            </a:r>
            <a:r>
              <a:rPr lang="sr-Latn-RS" altLang="en-US" dirty="0"/>
              <a:t>izrazitu ekspanziju i imaju sve </a:t>
            </a:r>
            <a:r>
              <a:rPr lang="sr-Latn-RS" altLang="en-US" dirty="0" smtClean="0"/>
              <a:t>veći </a:t>
            </a:r>
            <a:r>
              <a:rPr lang="sr-Latn-RS" altLang="en-US" dirty="0"/>
              <a:t>i </a:t>
            </a:r>
            <a:r>
              <a:rPr lang="sr-Latn-RS" altLang="en-US" dirty="0" smtClean="0"/>
              <a:t>veći dru</a:t>
            </a:r>
            <a:r>
              <a:rPr lang="sr-Latn-RS" altLang="en-US" dirty="0"/>
              <a:t>š</a:t>
            </a:r>
            <a:r>
              <a:rPr lang="sr-Latn-RS" altLang="en-US" dirty="0" smtClean="0"/>
              <a:t>tveni značaj</a:t>
            </a:r>
          </a:p>
          <a:p>
            <a:pPr marL="1257300" lvl="2" indent="-457200" eaLnBrk="1" hangingPunct="1"/>
            <a:r>
              <a:rPr lang="sr-Latn-RS" altLang="en-US" dirty="0" smtClean="0"/>
              <a:t>Najkorišćenije </a:t>
            </a:r>
            <a:r>
              <a:rPr lang="sr-Latn-RS" altLang="en-US" dirty="0"/>
              <a:t>socijalne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njice </a:t>
            </a:r>
            <a:r>
              <a:rPr lang="sr-Latn-RS" altLang="en-US" dirty="0"/>
              <a:t>su Facebook, Tweeter i </a:t>
            </a:r>
            <a:r>
              <a:rPr lang="sr-Latn-RS" altLang="en-US" dirty="0" smtClean="0"/>
              <a:t>MySpace</a:t>
            </a:r>
          </a:p>
          <a:p>
            <a:pPr marL="1257300" lvl="2" indent="-457200" eaLnBrk="1" hangingPunct="1"/>
            <a:r>
              <a:rPr lang="sr-Latn-RS" altLang="en-US" dirty="0" smtClean="0"/>
              <a:t>Postoje i socijalne mreže sa specijalizacijom, npr. LinkedIn </a:t>
            </a:r>
          </a:p>
        </p:txBody>
      </p:sp>
    </p:spTree>
    <p:extLst>
      <p:ext uri="{BB962C8B-B14F-4D97-AF65-F5344CB8AC3E}">
        <p14:creationId xmlns:p14="http://schemas.microsoft.com/office/powerpoint/2010/main" val="169145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Internet protokoli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2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Shematski prikaz internet protokola</a:t>
            </a:r>
            <a:endParaRPr lang="en-US" altLang="en-US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"/>
          <a:stretch/>
        </p:blipFill>
        <p:spPr bwMode="auto">
          <a:xfrm>
            <a:off x="1275106" y="1306270"/>
            <a:ext cx="7041310" cy="554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8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v-SE" altLang="en-US" sz="3200" dirty="0" smtClean="0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sv-SE" altLang="en-US" sz="3200" dirty="0" smtClean="0">
                <a:solidFill>
                  <a:schemeClr val="hlink"/>
                </a:solidFill>
              </a:rPr>
              <a:t>nog </a:t>
            </a:r>
            <a:r>
              <a:rPr lang="sv-SE" altLang="en-US" sz="3200" dirty="0">
                <a:solidFill>
                  <a:schemeClr val="hlink"/>
                </a:solidFill>
              </a:rPr>
              <a:t>sloja - IP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Internet protokol </a:t>
            </a:r>
            <a:r>
              <a:rPr lang="sr-Latn-RS" altLang="en-US" dirty="0" smtClean="0"/>
              <a:t>(Internet </a:t>
            </a:r>
            <a:r>
              <a:rPr lang="sr-Latn-RS" altLang="en-US" dirty="0"/>
              <a:t>Protocol </a:t>
            </a:r>
            <a:r>
              <a:rPr lang="sr-Latn-RS" altLang="en-US" dirty="0" smtClean="0"/>
              <a:t>- </a:t>
            </a:r>
            <a:r>
              <a:rPr lang="sr-Latn-RS" altLang="en-US" dirty="0"/>
              <a:t>IP) je protokol koji se </a:t>
            </a:r>
            <a:r>
              <a:rPr lang="sr-Latn-RS" altLang="en-US" dirty="0" smtClean="0"/>
              <a:t>koristi za </a:t>
            </a:r>
            <a:r>
              <a:rPr lang="sr-Latn-RS" altLang="en-US" dirty="0"/>
              <a:t>komunikaciju u 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</a:t>
            </a:r>
            <a:r>
              <a:rPr lang="sr-Latn-RS" altLang="en-US" dirty="0"/>
              <a:t>sloja </a:t>
            </a:r>
            <a:r>
              <a:rPr lang="sr-Latn-RS" altLang="en-US" dirty="0" smtClean="0"/>
              <a:t>Interneta </a:t>
            </a:r>
          </a:p>
          <a:p>
            <a:pPr marL="857250" lvl="1" indent="-457200" eaLnBrk="1" hangingPunct="1"/>
            <a:r>
              <a:rPr lang="sr-Latn-RS" altLang="en-US" dirty="0" smtClean="0"/>
              <a:t>Dve </a:t>
            </a:r>
            <a:r>
              <a:rPr lang="sr-Latn-RS" altLang="en-US" dirty="0"/>
              <a:t>osnovne verzije </a:t>
            </a:r>
            <a:r>
              <a:rPr lang="sr-Latn-RS" altLang="en-US" dirty="0" smtClean="0"/>
              <a:t>ovog protokola </a:t>
            </a:r>
            <a:r>
              <a:rPr lang="sr-Latn-RS" altLang="en-US" dirty="0"/>
              <a:t>su </a:t>
            </a:r>
            <a:r>
              <a:rPr lang="sr-Latn-RS" altLang="en-US" dirty="0">
                <a:solidFill>
                  <a:srgbClr val="002060"/>
                </a:solidFill>
              </a:rPr>
              <a:t>IPv4</a:t>
            </a:r>
            <a:r>
              <a:rPr lang="sr-Latn-RS" altLang="en-US" dirty="0"/>
              <a:t> i </a:t>
            </a:r>
            <a:r>
              <a:rPr lang="sr-Latn-RS" altLang="en-US" dirty="0" smtClean="0">
                <a:solidFill>
                  <a:srgbClr val="002060"/>
                </a:solidFill>
              </a:rPr>
              <a:t>IPv6</a:t>
            </a:r>
            <a:r>
              <a:rPr lang="sr-Latn-RS" altLang="en-US" dirty="0" smtClean="0"/>
              <a:t> </a:t>
            </a:r>
          </a:p>
          <a:p>
            <a:pPr marL="857250" lvl="1" indent="-457200" eaLnBrk="1" hangingPunct="1"/>
            <a:r>
              <a:rPr lang="sr-Latn-RS" altLang="en-US" dirty="0" smtClean="0"/>
              <a:t>Iz istorijskih razloga i veće preglednosti u </a:t>
            </a:r>
            <a:r>
              <a:rPr lang="sr-Latn-RS" altLang="en-US" dirty="0"/>
              <a:t>nastavku </a:t>
            </a:r>
            <a:r>
              <a:rPr lang="sr-Latn-RS" altLang="en-US" dirty="0" smtClean="0"/>
              <a:t>će detaljnije biti opisana IPv4 verzija IP protokola</a:t>
            </a:r>
          </a:p>
          <a:p>
            <a:pPr marL="857250" lvl="1" indent="-457200" eaLnBrk="1" hangingPunct="1"/>
            <a:r>
              <a:rPr lang="sr-Latn-RS" altLang="en-US" dirty="0"/>
              <a:t>Osnovni zadatak ovog protokola je da </a:t>
            </a:r>
            <a:r>
              <a:rPr lang="sr-Latn-RS" altLang="en-US" dirty="0" smtClean="0"/>
              <a:t>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 </a:t>
            </a:r>
            <a:r>
              <a:rPr lang="sr-Latn-RS" altLang="en-US" dirty="0"/>
              <a:t>da dopremi (tj. rutira) paket </a:t>
            </a:r>
            <a:r>
              <a:rPr lang="sr-Latn-RS" altLang="en-US" dirty="0" smtClean="0"/>
              <a:t>od izvora </a:t>
            </a:r>
            <a:r>
              <a:rPr lang="sr-Latn-RS" altLang="en-US" dirty="0"/>
              <a:t>do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ta </a:t>
            </a:r>
            <a:r>
              <a:rPr lang="sr-Latn-RS" altLang="en-US" dirty="0"/>
              <a:t>u 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sa paketnim komutiranjem, </a:t>
            </a:r>
            <a:r>
              <a:rPr lang="sr-Latn-RS" altLang="en-US" dirty="0" smtClean="0"/>
              <a:t>isključivo na osnovu </a:t>
            </a:r>
            <a:r>
              <a:rPr lang="sr-Latn-RS" altLang="en-US" dirty="0"/>
              <a:t>navedene </a:t>
            </a:r>
            <a:r>
              <a:rPr lang="sr-Latn-RS" altLang="en-US" dirty="0" smtClean="0"/>
              <a:t>adrese, bez obzira </a:t>
            </a:r>
            <a:r>
              <a:rPr lang="sr-Latn-RS" altLang="en-US" dirty="0"/>
              <a:t>da li su </a:t>
            </a:r>
            <a:r>
              <a:rPr lang="sr-Latn-RS" altLang="en-US" dirty="0" smtClean="0"/>
              <a:t>izvor </a:t>
            </a:r>
            <a:r>
              <a:rPr lang="sr-Latn-RS" altLang="en-US" dirty="0"/>
              <a:t>i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u okviru iste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ili izmedu njih </a:t>
            </a:r>
            <a:r>
              <a:rPr lang="sr-Latn-RS" altLang="en-US" dirty="0" smtClean="0"/>
              <a:t>postoji jedna </a:t>
            </a:r>
            <a:r>
              <a:rPr lang="sr-Latn-RS" altLang="en-US" dirty="0"/>
              <a:t>ili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drugih </a:t>
            </a:r>
            <a:r>
              <a:rPr lang="sr-Latn-RS" altLang="en-US" dirty="0" smtClean="0"/>
              <a:t>mreža</a:t>
            </a:r>
          </a:p>
          <a:p>
            <a:pPr marL="857250" lvl="1" indent="-457200" eaLnBrk="1" hangingPunct="1"/>
            <a:r>
              <a:rPr lang="sr-Latn-RS" altLang="en-US" dirty="0" smtClean="0"/>
              <a:t>Protokol </a:t>
            </a:r>
            <a:r>
              <a:rPr lang="sr-Latn-RS" altLang="en-US" dirty="0"/>
              <a:t>ne daje nikakve garancije da </a:t>
            </a:r>
            <a:r>
              <a:rPr lang="sr-Latn-RS" altLang="en-US" dirty="0" smtClean="0"/>
              <a:t>će paketi zaista </a:t>
            </a:r>
            <a:r>
              <a:rPr lang="sr-Latn-RS" altLang="en-US" dirty="0"/>
              <a:t>i biti dopremljeni, ne daje garancije o ispravnosti dopremljenih paketa</a:t>
            </a:r>
            <a:r>
              <a:rPr lang="sr-Latn-RS" altLang="en-US" dirty="0" smtClean="0"/>
              <a:t>, ne </a:t>
            </a:r>
            <a:r>
              <a:rPr lang="sr-Latn-RS" altLang="en-US" dirty="0"/>
              <a:t>garantuje da </a:t>
            </a:r>
            <a:r>
              <a:rPr lang="sr-Latn-RS" altLang="en-US" dirty="0" smtClean="0"/>
              <a:t>će </a:t>
            </a:r>
            <a:r>
              <a:rPr lang="sr-Latn-RS" altLang="en-US" dirty="0"/>
              <a:t>paketi biti dopremljeni u istom redosledu u kojem su </a:t>
            </a:r>
            <a:r>
              <a:rPr lang="sr-Latn-RS" altLang="en-US" dirty="0" smtClean="0"/>
              <a:t>poslati i slično </a:t>
            </a:r>
          </a:p>
          <a:p>
            <a:pPr marL="1257300" lvl="2" indent="-457200" eaLnBrk="1" hangingPunct="1"/>
            <a:r>
              <a:rPr lang="sr-Latn-RS" altLang="en-US" dirty="0" smtClean="0"/>
              <a:t>Garancije </a:t>
            </a:r>
            <a:r>
              <a:rPr lang="sr-Latn-RS" altLang="en-US" dirty="0"/>
              <a:t>ovog tipa obezbeduju se na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im </a:t>
            </a:r>
            <a:r>
              <a:rPr lang="sr-Latn-RS" altLang="en-US" dirty="0"/>
              <a:t>slojevima komunikacije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40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IP </a:t>
            </a:r>
            <a:r>
              <a:rPr lang="sr-Latn-RS" altLang="en-US" dirty="0"/>
              <a:t>protokol uvodi sistem adresa poznatih kao IP </a:t>
            </a:r>
            <a:r>
              <a:rPr lang="sr-Latn-RS" altLang="en-US" dirty="0" smtClean="0"/>
              <a:t>adrese</a:t>
            </a:r>
          </a:p>
          <a:p>
            <a:pPr marL="857250" lvl="1" indent="-457200" eaLnBrk="1" hangingPunct="1"/>
            <a:r>
              <a:rPr lang="sr-Latn-RS" altLang="en-US" dirty="0" smtClean="0"/>
              <a:t>U okviru IPv4</a:t>
            </a:r>
            <a:r>
              <a:rPr lang="sr-Latn-RS" altLang="en-US" dirty="0"/>
              <a:t>, adrese su 32-bitni </a:t>
            </a:r>
            <a:r>
              <a:rPr lang="sr-Latn-RS" altLang="en-US" dirty="0" smtClean="0"/>
              <a:t>neozna</a:t>
            </a:r>
            <a:r>
              <a:rPr lang="sr-Latn-RS" altLang="en-US" dirty="0"/>
              <a:t>č</a:t>
            </a:r>
            <a:r>
              <a:rPr lang="sr-Latn-RS" altLang="en-US" dirty="0" smtClean="0"/>
              <a:t>eni </a:t>
            </a:r>
            <a:r>
              <a:rPr lang="sr-Latn-RS" altLang="en-US" dirty="0"/>
              <a:t>brojevi, koji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predstavljaju kao </a:t>
            </a:r>
            <a:r>
              <a:rPr lang="sr-Latn-RS" altLang="en-US" dirty="0" smtClean="0"/>
              <a:t>4 dekadno </a:t>
            </a:r>
            <a:r>
              <a:rPr lang="sr-Latn-RS" altLang="en-US" dirty="0"/>
              <a:t>zapisana broja izmedu 0 i </a:t>
            </a:r>
            <a:r>
              <a:rPr lang="sr-Latn-RS" altLang="en-US" dirty="0" smtClean="0"/>
              <a:t>255. Postoji </a:t>
            </a:r>
            <a:r>
              <a:rPr lang="sr-Latn-RS" altLang="en-US" dirty="0"/>
              <a:t>ukupno </a:t>
            </a:r>
            <a:r>
              <a:rPr lang="sr-Latn-RS" altLang="en-US" dirty="0" smtClean="0"/>
              <a:t>2</a:t>
            </a:r>
            <a:r>
              <a:rPr lang="sr-Latn-RS" altLang="en-US" baseline="30000" dirty="0" smtClean="0"/>
              <a:t>32</a:t>
            </a:r>
            <a:r>
              <a:rPr lang="sr-Latn-RS" altLang="en-US" dirty="0" smtClean="0"/>
              <a:t>, tj. oko 4.3 milijarde različitih adresa</a:t>
            </a:r>
            <a:r>
              <a:rPr lang="sr-Latn-RS" altLang="en-US" dirty="0"/>
              <a:t> IPv4</a:t>
            </a:r>
            <a:r>
              <a:rPr lang="sr-Latn-RS" altLang="en-US" dirty="0" smtClean="0"/>
              <a:t>, što </a:t>
            </a:r>
            <a:r>
              <a:rPr lang="sr-Latn-RS" altLang="en-US" dirty="0"/>
              <a:t>se u </a:t>
            </a:r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</a:t>
            </a:r>
            <a:r>
              <a:rPr lang="sr-Latn-RS" altLang="en-US" dirty="0"/>
              <a:t>vreme pokazuje kao </a:t>
            </a:r>
            <a:r>
              <a:rPr lang="sr-Latn-RS" altLang="en-US" dirty="0" smtClean="0"/>
              <a:t>nedovoljno </a:t>
            </a:r>
          </a:p>
          <a:p>
            <a:pPr marL="857250" lvl="1" indent="-457200" eaLnBrk="1" hangingPunct="1"/>
            <a:r>
              <a:rPr lang="sr-Latn-RS" altLang="en-US" dirty="0" smtClean="0"/>
              <a:t>IPv6 donosi </a:t>
            </a:r>
            <a:r>
              <a:rPr lang="sr-Latn-RS" altLang="en-US" dirty="0"/>
              <a:t>128-bitne adrese, </a:t>
            </a:r>
            <a:r>
              <a:rPr lang="sr-Latn-RS" altLang="en-US" dirty="0" smtClean="0"/>
              <a:t>što rešava </a:t>
            </a:r>
            <a:r>
              <a:rPr lang="sr-Latn-RS" altLang="en-US" dirty="0"/>
              <a:t>ovaj </a:t>
            </a:r>
            <a:r>
              <a:rPr lang="sr-Latn-RS" altLang="en-US" dirty="0" smtClean="0"/>
              <a:t>problem</a:t>
            </a:r>
          </a:p>
          <a:p>
            <a:pPr marL="857250" lvl="1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dodelu </a:t>
            </a:r>
            <a:r>
              <a:rPr lang="sr-Latn-RS" altLang="en-US" dirty="0" smtClean="0"/>
              <a:t>IP adresa</a:t>
            </a:r>
            <a:r>
              <a:rPr lang="sr-Latn-RS" altLang="en-US" dirty="0"/>
              <a:t>, </a:t>
            </a:r>
            <a:r>
              <a:rPr lang="sr-Latn-RS" altLang="en-US" dirty="0" smtClean="0"/>
              <a:t>zadu</a:t>
            </a:r>
            <a:r>
              <a:rPr lang="sr-Latn-RS" altLang="en-US" dirty="0"/>
              <a:t>ž</a:t>
            </a:r>
            <a:r>
              <a:rPr lang="sr-Latn-RS" altLang="en-US" dirty="0" smtClean="0"/>
              <a:t>ena </a:t>
            </a:r>
            <a:r>
              <a:rPr lang="sr-Latn-RS" altLang="en-US" dirty="0"/>
              <a:t>je </a:t>
            </a:r>
            <a:r>
              <a:rPr lang="sr-Latn-RS" altLang="en-US" dirty="0" smtClean="0"/>
              <a:t>agencija Internet </a:t>
            </a:r>
            <a:r>
              <a:rPr lang="sr-Latn-RS" altLang="en-US" dirty="0"/>
              <a:t>Assigned Numbers Authority (IANA), kao </a:t>
            </a:r>
            <a:r>
              <a:rPr lang="sr-Latn-RS" altLang="en-US" dirty="0" smtClean="0"/>
              <a:t>i pomoćni </a:t>
            </a:r>
            <a:r>
              <a:rPr lang="sr-Latn-RS" altLang="en-US" dirty="0"/>
              <a:t>regionalni registri </a:t>
            </a:r>
            <a:r>
              <a:rPr lang="sr-Latn-RS" altLang="en-US" dirty="0" smtClean="0"/>
              <a:t>(Regional </a:t>
            </a:r>
            <a:r>
              <a:rPr lang="sr-Latn-RS" altLang="en-US" dirty="0"/>
              <a:t>Internet Registries </a:t>
            </a:r>
            <a:r>
              <a:rPr lang="sr-Latn-RS" altLang="en-US" dirty="0" smtClean="0"/>
              <a:t>- RIRs)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Svaki uredaj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 </a:t>
            </a:r>
            <a:r>
              <a:rPr lang="sr-Latn-RS" altLang="en-US" dirty="0"/>
              <a:t>na Internet ima jedinstvenu IP adresu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Neki </a:t>
            </a:r>
            <a:r>
              <a:rPr lang="sr-Latn-RS" altLang="en-US" dirty="0"/>
              <a:t>uredaji imaju uvek istu IP adresu (tzv. </a:t>
            </a:r>
            <a:r>
              <a:rPr lang="sr-Latn-RS" altLang="en-US" dirty="0" smtClean="0"/>
              <a:t>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dodeljenu), </a:t>
            </a:r>
            <a:r>
              <a:rPr lang="sr-Latn-RS" altLang="en-US" dirty="0" smtClean="0"/>
              <a:t>dok se </a:t>
            </a:r>
            <a:r>
              <a:rPr lang="sr-Latn-RS" altLang="en-US" dirty="0"/>
              <a:t>nekim uredajima dodeljuje </a:t>
            </a:r>
            <a:r>
              <a:rPr lang="sr-Latn-RS" altLang="en-US" dirty="0" smtClean="0"/>
              <a:t>različita </a:t>
            </a:r>
            <a:r>
              <a:rPr lang="sr-Latn-RS" altLang="en-US" dirty="0"/>
              <a:t>adresa prilikom svakog povezivanja </a:t>
            </a:r>
            <a:r>
              <a:rPr lang="sr-Latn-RS" altLang="en-US" dirty="0" smtClean="0"/>
              <a:t>na mrežu (tzv. dinamička dodela) </a:t>
            </a:r>
          </a:p>
          <a:p>
            <a:pPr marL="1257300" lvl="2" indent="-457200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primer, studentski server </a:t>
            </a:r>
            <a:r>
              <a:rPr lang="sr-Latn-RS" altLang="en-US" dirty="0" smtClean="0"/>
              <a:t>Matematičkog </a:t>
            </a:r>
            <a:r>
              <a:rPr lang="sr-Latn-RS" altLang="en-US" dirty="0"/>
              <a:t>fakulteta </a:t>
            </a:r>
            <a:r>
              <a:rPr lang="sr-Latn-RS" altLang="en-US" dirty="0" smtClean="0"/>
              <a:t>ima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dodeljenu adresu 147.91.64.2 ili </a:t>
            </a:r>
            <a:r>
              <a:rPr lang="sr-Latn-RS" altLang="en-US" dirty="0" smtClean="0"/>
              <a:t>binarno zapisano </a:t>
            </a:r>
            <a:r>
              <a:rPr lang="sr-Latn-RS" altLang="en-US" dirty="0"/>
              <a:t>10010011 1011011 01000000 00000010.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24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Strukturni opis Interneta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Sa </a:t>
            </a:r>
            <a:r>
              <a:rPr lang="en-US" altLang="en-US" dirty="0" err="1"/>
              <a:t>strukturnog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se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hardverskih</a:t>
            </a:r>
            <a:r>
              <a:rPr lang="en-US" altLang="en-US" dirty="0"/>
              <a:t>, </a:t>
            </a:r>
            <a:r>
              <a:rPr lang="en-US" altLang="en-US" dirty="0" err="1" smtClean="0"/>
              <a:t>komunikacionih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softverskih</a:t>
            </a:r>
            <a:r>
              <a:rPr lang="en-US" altLang="en-US" dirty="0"/>
              <a:t> </a:t>
            </a:r>
            <a:r>
              <a:rPr lang="en-US" altLang="en-US" dirty="0" err="1"/>
              <a:t>komponenti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ga</a:t>
            </a:r>
            <a:r>
              <a:rPr lang="en-US" altLang="en-US" dirty="0"/>
              <a:t> </a:t>
            </a:r>
            <a:r>
              <a:rPr lang="en-US" altLang="en-US" dirty="0" err="1" smtClean="0"/>
              <a:t>sa</a:t>
            </a:r>
            <a:r>
              <a:rPr lang="sr-Latn-RS" altLang="en-US" dirty="0"/>
              <a:t>č</a:t>
            </a:r>
            <a:r>
              <a:rPr lang="en-US" altLang="en-US" dirty="0" err="1" smtClean="0"/>
              <a:t>injavaju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Sa </a:t>
            </a:r>
            <a:r>
              <a:rPr lang="en-US" altLang="en-US" dirty="0" err="1"/>
              <a:t>ovog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</a:t>
            </a:r>
            <a:r>
              <a:rPr lang="en-US" altLang="en-US" dirty="0" smtClean="0"/>
              <a:t>Internet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je </a:t>
            </a:r>
            <a:r>
              <a:rPr lang="en-US" altLang="en-US" dirty="0"/>
              <a:t>WAN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koja</a:t>
            </a:r>
            <a:r>
              <a:rPr lang="en-US" altLang="en-US" dirty="0"/>
              <a:t> </a:t>
            </a:r>
            <a:r>
              <a:rPr lang="en-US" altLang="en-US" dirty="0" err="1"/>
              <a:t>povezuje</a:t>
            </a:r>
            <a:r>
              <a:rPr lang="en-US" altLang="en-US" dirty="0"/>
              <a:t> </a:t>
            </a:r>
            <a:r>
              <a:rPr lang="en-US" altLang="en-US" dirty="0" err="1" smtClean="0"/>
              <a:t>mno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tvo</a:t>
            </a:r>
            <a:r>
              <a:rPr lang="en-US" altLang="en-US" dirty="0" smtClean="0"/>
              <a:t> </a:t>
            </a:r>
            <a:r>
              <a:rPr lang="en-US" altLang="en-US" dirty="0" err="1"/>
              <a:t>manjih</a:t>
            </a:r>
            <a:r>
              <a:rPr lang="en-US" altLang="en-US" dirty="0"/>
              <a:t> </a:t>
            </a:r>
            <a:r>
              <a:rPr lang="en-US" altLang="en-US" dirty="0" err="1"/>
              <a:t>privatnih</a:t>
            </a:r>
            <a:r>
              <a:rPr lang="en-US" altLang="en-US" dirty="0"/>
              <a:t> </a:t>
            </a:r>
            <a:r>
              <a:rPr lang="en-US" altLang="en-US" dirty="0" err="1"/>
              <a:t>ili</a:t>
            </a:r>
            <a:r>
              <a:rPr lang="en-US" altLang="en-US" dirty="0"/>
              <a:t> </a:t>
            </a:r>
            <a:r>
              <a:rPr lang="en-US" altLang="en-US" dirty="0" err="1"/>
              <a:t>javnih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</a:t>
            </a:r>
            <a:endParaRPr lang="en-US" altLang="en-US" dirty="0"/>
          </a:p>
          <a:p>
            <a:pPr eaLnBrk="1" hangingPunct="1"/>
            <a:r>
              <a:rPr lang="en-US" altLang="en-US" dirty="0"/>
              <a:t>Internet </a:t>
            </a:r>
            <a:r>
              <a:rPr lang="en-US" altLang="en-US" dirty="0" err="1" smtClean="0"/>
              <a:t>omogu</a:t>
            </a:r>
            <a:r>
              <a:rPr lang="sr-Latn-RS" altLang="en-US" dirty="0"/>
              <a:t>ć</a:t>
            </a:r>
            <a:r>
              <a:rPr lang="en-US" altLang="en-US" dirty="0" smtClean="0"/>
              <a:t>ava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drugim</a:t>
            </a:r>
            <a:r>
              <a:rPr lang="en-US" altLang="en-US" dirty="0"/>
              <a:t> </a:t>
            </a:r>
            <a:r>
              <a:rPr lang="en-US" altLang="en-US" dirty="0" err="1"/>
              <a:t>uredajima</a:t>
            </a:r>
            <a:r>
              <a:rPr lang="en-US" altLang="en-US" dirty="0"/>
              <a:t> </a:t>
            </a:r>
            <a:r>
              <a:rPr lang="en-US" altLang="en-US" dirty="0" err="1"/>
              <a:t>povezanim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ove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da me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usobno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komuniciraju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Komunikacioni</a:t>
            </a:r>
            <a:r>
              <a:rPr lang="en-US" altLang="en-US" dirty="0" smtClean="0"/>
              <a:t> </a:t>
            </a:r>
            <a:r>
              <a:rPr lang="en-US" altLang="en-US" dirty="0" err="1"/>
              <a:t>kanali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izgra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eni</a:t>
            </a:r>
            <a:r>
              <a:rPr lang="en-US" altLang="en-US" dirty="0" smtClean="0"/>
              <a:t> </a:t>
            </a:r>
            <a:r>
              <a:rPr lang="en-US" altLang="en-US" dirty="0"/>
              <a:t>od </a:t>
            </a:r>
            <a:r>
              <a:rPr lang="en-US" altLang="en-US" dirty="0" err="1" smtClean="0"/>
              <a:t>veoma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razli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itih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fizi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kih</a:t>
            </a:r>
            <a:r>
              <a:rPr lang="en-US" altLang="en-US" dirty="0" smtClean="0"/>
              <a:t> </a:t>
            </a:r>
            <a:r>
              <a:rPr lang="en-US" altLang="en-US" dirty="0" err="1"/>
              <a:t>komunikacionih</a:t>
            </a:r>
            <a:r>
              <a:rPr lang="en-US" altLang="en-US" dirty="0"/>
              <a:t> </a:t>
            </a:r>
            <a:r>
              <a:rPr lang="en-US" altLang="en-US" dirty="0" err="1"/>
              <a:t>tehnologija</a:t>
            </a:r>
            <a:r>
              <a:rPr lang="en-US" altLang="en-US" dirty="0"/>
              <a:t> (</a:t>
            </a:r>
            <a:r>
              <a:rPr lang="en-US" altLang="en-US" dirty="0" err="1"/>
              <a:t>raznih</a:t>
            </a:r>
            <a:r>
              <a:rPr lang="en-US" altLang="en-US" dirty="0"/>
              <a:t> </a:t>
            </a:r>
            <a:r>
              <a:rPr lang="en-US" altLang="en-US" dirty="0" err="1"/>
              <a:t>vrsta</a:t>
            </a:r>
            <a:r>
              <a:rPr lang="en-US" altLang="en-US" dirty="0"/>
              <a:t> </a:t>
            </a:r>
            <a:r>
              <a:rPr lang="en-US" altLang="en-US" dirty="0" err="1"/>
              <a:t>kablova</a:t>
            </a:r>
            <a:r>
              <a:rPr lang="en-US" altLang="en-US" dirty="0"/>
              <a:t>, </a:t>
            </a:r>
            <a:r>
              <a:rPr lang="en-US" altLang="en-US" dirty="0" smtClean="0"/>
              <a:t>be</a:t>
            </a:r>
            <a:r>
              <a:rPr lang="sr-Latn-RS" altLang="en-US" dirty="0" smtClean="0"/>
              <a:t>žič</a:t>
            </a:r>
            <a:r>
              <a:rPr lang="en-US" altLang="en-US" dirty="0" err="1" smtClean="0"/>
              <a:t>nih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veza</a:t>
            </a:r>
            <a:r>
              <a:rPr lang="en-US" altLang="en-US" dirty="0"/>
              <a:t>, </a:t>
            </a:r>
            <a:r>
              <a:rPr lang="en-US" altLang="en-US" dirty="0" err="1"/>
              <a:t>satelitskih</a:t>
            </a:r>
            <a:r>
              <a:rPr lang="en-US" altLang="en-US" dirty="0"/>
              <a:t> </a:t>
            </a:r>
            <a:r>
              <a:rPr lang="en-US" altLang="en-US" dirty="0" err="1" smtClean="0"/>
              <a:t>veza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Krajnji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</a:t>
            </a:r>
            <a:r>
              <a:rPr lang="en-US" altLang="en-US" dirty="0" smtClean="0"/>
              <a:t> </a:t>
            </a:r>
            <a:r>
              <a:rPr lang="en-US" altLang="en-US" dirty="0"/>
              <a:t>se </a:t>
            </a:r>
            <a:r>
              <a:rPr lang="en-US" altLang="en-US" dirty="0" err="1"/>
              <a:t>nazivaju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host </a:t>
            </a:r>
            <a:r>
              <a:rPr lang="en-US" altLang="en-US" dirty="0" err="1" smtClean="0">
                <a:solidFill>
                  <a:srgbClr val="00B050"/>
                </a:solidFill>
              </a:rPr>
              <a:t>ra</a:t>
            </a:r>
            <a:r>
              <a:rPr lang="sr-Latn-RS" altLang="en-US" dirty="0">
                <a:solidFill>
                  <a:srgbClr val="00B050"/>
                </a:solidFill>
              </a:rPr>
              <a:t>č</a:t>
            </a:r>
            <a:r>
              <a:rPr lang="en-US" altLang="en-US" dirty="0" err="1" smtClean="0">
                <a:solidFill>
                  <a:srgbClr val="00B050"/>
                </a:solidFill>
              </a:rPr>
              <a:t>unari</a:t>
            </a:r>
            <a:endParaRPr lang="en-US" altLang="en-US" dirty="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dirty="0" err="1"/>
              <a:t>Izmedu</a:t>
            </a:r>
            <a:r>
              <a:rPr lang="en-US" altLang="en-US" dirty="0"/>
              <a:t> 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 smtClean="0"/>
              <a:t> </a:t>
            </a:r>
            <a:r>
              <a:rPr lang="en-US" altLang="en-US" dirty="0" err="1"/>
              <a:t>postoje</a:t>
            </a:r>
            <a:r>
              <a:rPr lang="en-US" altLang="en-US" dirty="0"/>
              <a:t> </a:t>
            </a:r>
            <a:r>
              <a:rPr lang="en-US" altLang="en-US" dirty="0" smtClean="0"/>
              <a:t>obi</a:t>
            </a:r>
            <a:r>
              <a:rPr lang="sr-Latn-RS" altLang="en-US" dirty="0"/>
              <a:t>č</a:t>
            </a:r>
            <a:r>
              <a:rPr lang="en-US" altLang="en-US" dirty="0" smtClean="0"/>
              <a:t>no </a:t>
            </a:r>
            <a:r>
              <a:rPr lang="en-US" altLang="en-US" dirty="0" err="1"/>
              <a:t>samo</a:t>
            </a:r>
            <a:r>
              <a:rPr lang="en-US" altLang="en-US" dirty="0"/>
              <a:t> </a:t>
            </a:r>
            <a:r>
              <a:rPr lang="en-US" altLang="en-US" dirty="0" err="1"/>
              <a:t>posredne</a:t>
            </a:r>
            <a:r>
              <a:rPr lang="en-US" altLang="en-US" dirty="0"/>
              <a:t> </a:t>
            </a:r>
            <a:r>
              <a:rPr lang="en-US" altLang="en-US" dirty="0" err="1"/>
              <a:t>veze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uredaja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smtClean="0"/>
              <a:t>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nazivaju</a:t>
            </a:r>
            <a:r>
              <a:rPr lang="en-US" altLang="en-US" dirty="0" smtClean="0"/>
              <a:t> </a:t>
            </a:r>
            <a:r>
              <a:rPr lang="en-US" altLang="en-US" dirty="0" err="1">
                <a:solidFill>
                  <a:srgbClr val="00B050"/>
                </a:solidFill>
              </a:rPr>
              <a:t>ruteri</a:t>
            </a:r>
            <a:r>
              <a:rPr lang="en-US" altLang="en-US" dirty="0"/>
              <a:t> </a:t>
            </a:r>
            <a:r>
              <a:rPr lang="en-US" altLang="en-US" dirty="0" smtClean="0"/>
              <a:t>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6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adrese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Dinamičke </a:t>
            </a:r>
            <a:r>
              <a:rPr lang="sr-Latn-RS" altLang="en-US" dirty="0"/>
              <a:t>IP </a:t>
            </a:r>
            <a:r>
              <a:rPr lang="sr-Latn-RS" altLang="en-US" dirty="0" smtClean="0"/>
              <a:t>adrese se </a:t>
            </a:r>
            <a:r>
              <a:rPr lang="sr-Latn-RS" altLang="en-US" dirty="0"/>
              <a:t>dodeljuju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specijalizovanog protokola za </a:t>
            </a:r>
            <a:r>
              <a:rPr lang="sr-Latn-RS" altLang="en-US" dirty="0" smtClean="0"/>
              <a:t>dinami</a:t>
            </a:r>
            <a:r>
              <a:rPr lang="sr-Latn-RS" altLang="en-US" dirty="0"/>
              <a:t>č</a:t>
            </a:r>
            <a:r>
              <a:rPr lang="sr-Latn-RS" altLang="en-US" dirty="0" smtClean="0"/>
              <a:t>ku konfiguraciju (Dynamic </a:t>
            </a:r>
            <a:r>
              <a:rPr lang="sr-Latn-RS" altLang="en-US" dirty="0"/>
              <a:t>Host Configuration Protocol </a:t>
            </a:r>
            <a:r>
              <a:rPr lang="sr-Latn-RS" altLang="en-US" dirty="0" smtClean="0"/>
              <a:t>- </a:t>
            </a:r>
            <a:r>
              <a:rPr lang="sr-Latn-RS" altLang="en-US" dirty="0">
                <a:solidFill>
                  <a:srgbClr val="002060"/>
                </a:solidFill>
              </a:rPr>
              <a:t>DHCP</a:t>
            </a:r>
            <a:r>
              <a:rPr lang="sr-Latn-RS" altLang="en-US" dirty="0" smtClean="0"/>
              <a:t>) </a:t>
            </a:r>
          </a:p>
          <a:p>
            <a:pPr marL="857250" lvl="1" indent="-457200" eaLnBrk="1" hangingPunct="1"/>
            <a:r>
              <a:rPr lang="sr-Latn-RS" altLang="en-US" dirty="0" smtClean="0"/>
              <a:t>Specijalizovani server (</a:t>
            </a:r>
            <a:r>
              <a:rPr lang="sr-Latn-RS" altLang="en-US" dirty="0"/>
              <a:t>tzv. DHCP server) je </a:t>
            </a:r>
            <a:r>
              <a:rPr lang="sr-Latn-RS" altLang="en-US" dirty="0" smtClean="0"/>
              <a:t>zadužen </a:t>
            </a:r>
            <a:r>
              <a:rPr lang="sr-Latn-RS" altLang="en-US" dirty="0"/>
              <a:t>za skup IP adresa koje odreduje </a:t>
            </a:r>
            <a:r>
              <a:rPr lang="sr-Latn-RS" altLang="en-US" dirty="0" smtClean="0"/>
              <a:t>administrator mreže </a:t>
            </a:r>
            <a:r>
              <a:rPr lang="sr-Latn-RS" altLang="en-US" dirty="0"/>
              <a:t>i na zahtev uredaja koji se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uje </a:t>
            </a:r>
            <a:r>
              <a:rPr lang="sr-Latn-RS" altLang="en-US" dirty="0"/>
              <a:t>na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dodeljuje mu neku u </a:t>
            </a:r>
            <a:r>
              <a:rPr lang="sr-Latn-RS" altLang="en-US" dirty="0" smtClean="0"/>
              <a:t>tom trenutku </a:t>
            </a:r>
            <a:r>
              <a:rPr lang="sr-Latn-RS" altLang="en-US" dirty="0"/>
              <a:t>slobodnu </a:t>
            </a:r>
            <a:r>
              <a:rPr lang="sr-Latn-RS" altLang="en-US" dirty="0" smtClean="0"/>
              <a:t>adresu </a:t>
            </a:r>
          </a:p>
          <a:p>
            <a:pPr marL="857250" lvl="1" indent="-457200" eaLnBrk="1" hangingPunct="1"/>
            <a:r>
              <a:rPr lang="sr-Latn-RS" altLang="en-US" dirty="0" smtClean="0"/>
              <a:t>Server </a:t>
            </a:r>
            <a:r>
              <a:rPr lang="sr-Latn-RS" altLang="en-US" dirty="0"/>
              <a:t>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konfigurisati tako da dodeljuje </a:t>
            </a:r>
            <a:r>
              <a:rPr lang="sr-Latn-RS" altLang="en-US" dirty="0" smtClean="0"/>
              <a:t>bilo koju </a:t>
            </a:r>
            <a:r>
              <a:rPr lang="sr-Latn-RS" altLang="en-US" dirty="0"/>
              <a:t>slobodnu IP adresu, </a:t>
            </a:r>
            <a:r>
              <a:rPr lang="sr-Latn-RS" altLang="en-US" dirty="0" smtClean="0"/>
              <a:t>ili uvek </a:t>
            </a:r>
            <a:r>
              <a:rPr lang="sr-Latn-RS" altLang="en-US" dirty="0"/>
              <a:t>istu adresu koja se odreduje na osnovu </a:t>
            </a:r>
            <a:r>
              <a:rPr lang="sr-Latn-RS" altLang="en-US" dirty="0" smtClean="0"/>
              <a:t>MAC adrese </a:t>
            </a:r>
            <a:r>
              <a:rPr lang="sr-Latn-RS" altLang="en-US" dirty="0"/>
              <a:t>uredaja koji zahteva IP </a:t>
            </a:r>
            <a:r>
              <a:rPr lang="sr-Latn-RS" altLang="en-US" dirty="0" smtClean="0"/>
              <a:t>adresu, </a:t>
            </a:r>
            <a:r>
              <a:rPr lang="sr-Latn-RS" altLang="en-US" dirty="0"/>
              <a:t>i </a:t>
            </a:r>
            <a:r>
              <a:rPr lang="sr-Latn-RS" altLang="en-US" dirty="0" smtClean="0"/>
              <a:t>slično</a:t>
            </a:r>
          </a:p>
        </p:txBody>
      </p:sp>
    </p:spTree>
    <p:extLst>
      <p:ext uri="{BB962C8B-B14F-4D97-AF65-F5344CB8AC3E}">
        <p14:creationId xmlns:p14="http://schemas.microsoft.com/office/powerpoint/2010/main" val="13155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adrese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Prvi deo IP adrese odreduje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</a:t>
            </a:r>
            <a:r>
              <a:rPr lang="sr-Latn-RS" altLang="en-US" dirty="0"/>
              <a:t>, dok drugi odreduje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u </a:t>
            </a:r>
            <a:r>
              <a:rPr lang="sr-Latn-RS" altLang="en-US" dirty="0" smtClean="0"/>
              <a:t>okviru mreže </a:t>
            </a:r>
          </a:p>
          <a:p>
            <a:pPr marL="857250" lvl="1" indent="-457200" eaLnBrk="1" hangingPunct="1"/>
            <a:r>
              <a:rPr lang="sr-Latn-RS" altLang="en-US" dirty="0" smtClean="0"/>
              <a:t>Ruter </a:t>
            </a:r>
            <a:r>
              <a:rPr lang="sr-Latn-RS" altLang="en-US" dirty="0"/>
              <a:t>do </a:t>
            </a:r>
            <a:r>
              <a:rPr lang="sr-Latn-RS" altLang="en-US" dirty="0" smtClean="0"/>
              <a:t>koga dođe </a:t>
            </a:r>
            <a:r>
              <a:rPr lang="sr-Latn-RS" altLang="en-US" dirty="0"/>
              <a:t>paket, </a:t>
            </a:r>
            <a:r>
              <a:rPr lang="sr-Latn-RS" altLang="en-US" dirty="0" smtClean="0"/>
              <a:t>određuje </a:t>
            </a:r>
            <a:r>
              <a:rPr lang="sr-Latn-RS" altLang="en-US" dirty="0"/>
              <a:t>da li je paket potrebno </a:t>
            </a:r>
            <a:r>
              <a:rPr lang="sr-Latn-RS" altLang="en-US" dirty="0" smtClean="0"/>
              <a:t>poslati na </a:t>
            </a:r>
            <a:r>
              <a:rPr lang="sr-Latn-RS" altLang="en-US" dirty="0"/>
              <a:t>neki lokalni č</a:t>
            </a:r>
            <a:r>
              <a:rPr lang="sr-Latn-RS" altLang="en-US" dirty="0" smtClean="0"/>
              <a:t>vor </a:t>
            </a:r>
            <a:r>
              <a:rPr lang="sr-Latn-RS" altLang="en-US" dirty="0"/>
              <a:t>(koji se nalazi u istoj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kao i ruter) ili na neki </a:t>
            </a:r>
            <a:r>
              <a:rPr lang="sr-Latn-RS" altLang="en-US" dirty="0" smtClean="0"/>
              <a:t>spoljašnji čvor </a:t>
            </a:r>
          </a:p>
          <a:p>
            <a:pPr marL="857250" lvl="1" indent="-457200" eaLnBrk="1" hangingPunct="1"/>
            <a:r>
              <a:rPr lang="sr-Latn-RS" altLang="en-US" dirty="0" smtClean="0"/>
              <a:t>U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paket treba proslediti na neki </a:t>
            </a:r>
            <a:r>
              <a:rPr lang="sr-Latn-RS" altLang="en-US" dirty="0" smtClean="0"/>
              <a:t>spoljašnji čvor</a:t>
            </a:r>
            <a:r>
              <a:rPr lang="sr-Latn-RS" altLang="en-US" dirty="0"/>
              <a:t>, </a:t>
            </a:r>
            <a:r>
              <a:rPr lang="sr-Latn-RS" altLang="en-US" dirty="0" smtClean="0"/>
              <a:t>ruter gleda </a:t>
            </a:r>
            <a:r>
              <a:rPr lang="sr-Latn-RS" altLang="en-US" dirty="0"/>
              <a:t>samo deo adrese koji odreduje </a:t>
            </a:r>
            <a:r>
              <a:rPr lang="sr-Latn-RS" altLang="en-US" dirty="0" smtClean="0"/>
              <a:t>mrežu </a:t>
            </a:r>
            <a:r>
              <a:rPr lang="sr-Latn-RS" altLang="en-US" dirty="0"/>
              <a:t>(u ovom </a:t>
            </a:r>
            <a:r>
              <a:rPr lang="sr-Latn-RS" altLang="en-US" dirty="0" smtClean="0"/>
              <a:t>slučaju </a:t>
            </a:r>
            <a:r>
              <a:rPr lang="sr-Latn-RS" altLang="en-US" dirty="0"/>
              <a:t>identifikacija </a:t>
            </a:r>
            <a:r>
              <a:rPr lang="sr-Latn-RS" altLang="en-US" dirty="0" smtClean="0"/>
              <a:t>pojedinačnog računara </a:t>
            </a:r>
            <a:r>
              <a:rPr lang="sr-Latn-RS" altLang="en-US" dirty="0"/>
              <a:t>nije relevantna) i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svojih tabela i algoritama </a:t>
            </a:r>
            <a:r>
              <a:rPr lang="sr-Latn-RS" altLang="en-US" dirty="0" smtClean="0"/>
              <a:t>rutiranja određuje </a:t>
            </a:r>
            <a:r>
              <a:rPr lang="sr-Latn-RS" altLang="en-US" dirty="0"/>
              <a:t>na koji od njemu susednih </a:t>
            </a:r>
            <a:r>
              <a:rPr lang="sr-Latn-RS" altLang="en-US" dirty="0" smtClean="0"/>
              <a:t>čvorova </a:t>
            </a:r>
            <a:r>
              <a:rPr lang="sr-Latn-RS" altLang="en-US" dirty="0"/>
              <a:t>treba proslediti </a:t>
            </a:r>
            <a:r>
              <a:rPr lang="sr-Latn-RS" altLang="en-US" dirty="0" smtClean="0"/>
              <a:t>paket</a:t>
            </a:r>
          </a:p>
        </p:txBody>
      </p:sp>
    </p:spTree>
    <p:extLst>
      <p:ext uri="{BB962C8B-B14F-4D97-AF65-F5344CB8AC3E}">
        <p14:creationId xmlns:p14="http://schemas.microsoft.com/office/powerpoint/2010/main" val="293422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adrese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Ranije su IP </a:t>
            </a:r>
            <a:r>
              <a:rPr lang="sr-Latn-RS" altLang="en-US" dirty="0"/>
              <a:t>adrese </a:t>
            </a:r>
            <a:r>
              <a:rPr lang="sr-Latn-RS" altLang="en-US" dirty="0" smtClean="0"/>
              <a:t>bile </a:t>
            </a:r>
            <a:r>
              <a:rPr lang="sr-Latn-RS" altLang="en-US" dirty="0"/>
              <a:t>deljene na klase (A, B, C, D, E) i svaka klasa je definisala broj </a:t>
            </a:r>
            <a:r>
              <a:rPr lang="sr-Latn-RS" altLang="en-US" dirty="0" smtClean="0"/>
              <a:t>bita za </a:t>
            </a:r>
            <a:r>
              <a:rPr lang="sr-Latn-RS" altLang="en-US" dirty="0"/>
              <a:t>prvi i broj bita za drugi deo deo IP </a:t>
            </a:r>
            <a:r>
              <a:rPr lang="sr-Latn-RS" altLang="en-US" dirty="0" smtClean="0"/>
              <a:t>adrese. </a:t>
            </a:r>
          </a:p>
          <a:p>
            <a:pPr marL="1257300" lvl="2" indent="-457200" eaLnBrk="1" hangingPunct="1"/>
            <a:r>
              <a:rPr lang="sr-Latn-RS" altLang="en-US" dirty="0"/>
              <a:t>A</a:t>
            </a:r>
            <a:r>
              <a:rPr lang="sr-Latn-RS" altLang="en-US" dirty="0" smtClean="0"/>
              <a:t>drese </a:t>
            </a:r>
            <a:r>
              <a:rPr lang="sr-Latn-RS" altLang="en-US" dirty="0"/>
              <a:t>klase A </a:t>
            </a:r>
            <a:r>
              <a:rPr lang="sr-Latn-RS" altLang="en-US" dirty="0" smtClean="0"/>
              <a:t>su bile dodeljivane jako </a:t>
            </a:r>
            <a:r>
              <a:rPr lang="sr-Latn-RS" altLang="en-US" dirty="0"/>
              <a:t>velikim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</a:t>
            </a:r>
            <a:r>
              <a:rPr lang="sr-Latn-RS" altLang="en-US" dirty="0"/>
              <a:t>(8+24 bita </a:t>
            </a:r>
            <a:r>
              <a:rPr lang="sr-Latn-RS" altLang="en-US" dirty="0" smtClean="0"/>
              <a:t>- </a:t>
            </a:r>
            <a:r>
              <a:rPr lang="sr-Latn-RS" altLang="en-US" dirty="0"/>
              <a:t>128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sa </a:t>
            </a:r>
            <a:r>
              <a:rPr lang="sr-Latn-RS" altLang="en-US" dirty="0" smtClean="0"/>
              <a:t>mogućih </a:t>
            </a:r>
            <a:r>
              <a:rPr lang="sr-Latn-RS" altLang="en-US" dirty="0"/>
              <a:t>preko </a:t>
            </a:r>
            <a:r>
              <a:rPr lang="sr-Latn-RS" altLang="en-US" dirty="0" smtClean="0"/>
              <a:t>16.7 miliona korisnika) </a:t>
            </a:r>
          </a:p>
          <a:p>
            <a:pPr marL="1257300" lvl="2" indent="-457200" eaLnBrk="1" hangingPunct="1"/>
            <a:r>
              <a:rPr lang="sr-Latn-RS" altLang="en-US" dirty="0" smtClean="0"/>
              <a:t>Adrese </a:t>
            </a:r>
            <a:r>
              <a:rPr lang="sr-Latn-RS" altLang="en-US" dirty="0"/>
              <a:t>klase B su bile </a:t>
            </a:r>
            <a:r>
              <a:rPr lang="sr-Latn-RS" altLang="en-US" dirty="0" smtClean="0"/>
              <a:t>dodeljivane </a:t>
            </a:r>
            <a:r>
              <a:rPr lang="sr-Latn-RS" altLang="en-US" dirty="0"/>
              <a:t>srednjim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</a:t>
            </a:r>
            <a:r>
              <a:rPr lang="sr-Latn-RS" altLang="en-US" dirty="0"/>
              <a:t>(16+16 </a:t>
            </a:r>
            <a:r>
              <a:rPr lang="sr-Latn-RS" altLang="en-US" dirty="0" smtClean="0"/>
              <a:t>bita - preko 16 </a:t>
            </a:r>
            <a:r>
              <a:rPr lang="sr-Latn-RS" altLang="en-US" dirty="0"/>
              <a:t>hiljada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sa </a:t>
            </a:r>
            <a:r>
              <a:rPr lang="sr-Latn-RS" altLang="en-US" dirty="0" smtClean="0"/>
              <a:t>mogućih </a:t>
            </a:r>
            <a:r>
              <a:rPr lang="sr-Latn-RS" altLang="en-US" dirty="0"/>
              <a:t>65536 korisnika</a:t>
            </a:r>
            <a:r>
              <a:rPr lang="sr-Latn-RS" altLang="en-US" dirty="0" smtClean="0"/>
              <a:t>) </a:t>
            </a:r>
          </a:p>
          <a:p>
            <a:pPr marL="1257300" lvl="2" indent="-457200" eaLnBrk="1" hangingPunct="1"/>
            <a:r>
              <a:rPr lang="sr-Latn-RS" altLang="en-US" dirty="0" smtClean="0"/>
              <a:t>Adrese </a:t>
            </a:r>
            <a:r>
              <a:rPr lang="sr-Latn-RS" altLang="en-US" dirty="0"/>
              <a:t>klase C su bile </a:t>
            </a:r>
            <a:r>
              <a:rPr lang="sr-Latn-RS" altLang="en-US" dirty="0" smtClean="0"/>
              <a:t>dodeljivane malim mrežama </a:t>
            </a:r>
            <a:r>
              <a:rPr lang="sr-Latn-RS" altLang="en-US" dirty="0"/>
              <a:t>(24+8 bita </a:t>
            </a:r>
            <a:r>
              <a:rPr lang="sr-Latn-RS" altLang="en-US" dirty="0" smtClean="0"/>
              <a:t>- </a:t>
            </a:r>
            <a:r>
              <a:rPr lang="sr-Latn-RS" altLang="en-US" dirty="0"/>
              <a:t>preko dva miliona </a:t>
            </a:r>
            <a:r>
              <a:rPr lang="sr-Latn-RS" altLang="en-US" dirty="0" smtClean="0"/>
              <a:t>mreža </a:t>
            </a:r>
            <a:r>
              <a:rPr lang="sr-Latn-RS" altLang="en-US" dirty="0"/>
              <a:t>sa </a:t>
            </a:r>
            <a:r>
              <a:rPr lang="sr-Latn-RS" altLang="en-US" dirty="0" smtClean="0"/>
              <a:t>mogućih </a:t>
            </a:r>
            <a:r>
              <a:rPr lang="sr-Latn-RS" altLang="en-US" dirty="0"/>
              <a:t>256 korisnika).</a:t>
            </a:r>
          </a:p>
          <a:p>
            <a:pPr marL="857250" lvl="1" indent="-457200" eaLnBrk="1" hangingPunct="1"/>
            <a:r>
              <a:rPr lang="sr-Latn-RS" altLang="en-US" dirty="0"/>
              <a:t>Vremenom se pokazalo da ovakva organizacija nije skalabilna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Obično </a:t>
            </a:r>
            <a:r>
              <a:rPr lang="sr-Latn-RS" altLang="en-US" dirty="0"/>
              <a:t>su </a:t>
            </a:r>
            <a:r>
              <a:rPr lang="sr-Latn-RS" altLang="en-US" dirty="0" smtClean="0"/>
              <a:t>mreže kompanija </a:t>
            </a:r>
            <a:r>
              <a:rPr lang="sr-Latn-RS" altLang="en-US" dirty="0"/>
              <a:t>imale potrebu za </a:t>
            </a:r>
            <a:r>
              <a:rPr lang="sr-Latn-RS" altLang="en-US" dirty="0" smtClean="0"/>
              <a:t>više </a:t>
            </a:r>
            <a:r>
              <a:rPr lang="sr-Latn-RS" altLang="en-US" dirty="0"/>
              <a:t>od 256 uredaja, tako su uzimale adrese </a:t>
            </a:r>
            <a:r>
              <a:rPr lang="sr-Latn-RS" altLang="en-US" dirty="0" smtClean="0"/>
              <a:t>klase B</a:t>
            </a:r>
            <a:r>
              <a:rPr lang="sr-Latn-RS" altLang="en-US" dirty="0"/>
              <a:t>, </a:t>
            </a:r>
            <a:r>
              <a:rPr lang="sr-Latn-RS" altLang="en-US" dirty="0" smtClean="0"/>
              <a:t>čime </a:t>
            </a:r>
            <a:r>
              <a:rPr lang="sr-Latn-RS" altLang="en-US" dirty="0"/>
              <a:t>je veliki broj adresa ostajao nedodeljen, jer je uredaja </a:t>
            </a:r>
            <a:r>
              <a:rPr lang="sr-Latn-RS" altLang="en-US" dirty="0" smtClean="0"/>
              <a:t>u okviru kompanije bilo </a:t>
            </a:r>
            <a:r>
              <a:rPr lang="sr-Latn-RS" altLang="en-US" dirty="0"/>
              <a:t>ipak </a:t>
            </a:r>
            <a:r>
              <a:rPr lang="sr-Latn-RS" altLang="en-US" dirty="0" smtClean="0"/>
              <a:t>mnogo manje </a:t>
            </a:r>
            <a:r>
              <a:rPr lang="sr-Latn-RS" altLang="en-US" dirty="0"/>
              <a:t>od 65 </a:t>
            </a:r>
            <a:r>
              <a:rPr lang="sr-Latn-RS" altLang="en-US" dirty="0" smtClean="0"/>
              <a:t>hiljada </a:t>
            </a:r>
          </a:p>
        </p:txBody>
      </p:sp>
    </p:spTree>
    <p:extLst>
      <p:ext uri="{BB962C8B-B14F-4D97-AF65-F5344CB8AC3E}">
        <p14:creationId xmlns:p14="http://schemas.microsoft.com/office/powerpoint/2010/main" val="15961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adrese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novije vreme se koristi pristup </a:t>
            </a:r>
            <a:r>
              <a:rPr lang="sr-Latn-RS" altLang="en-US" dirty="0" smtClean="0"/>
              <a:t>Classless Inter-Domain </a:t>
            </a:r>
            <a:r>
              <a:rPr lang="sr-Latn-RS" altLang="en-US" dirty="0"/>
              <a:t>Routing (CIDR</a:t>
            </a:r>
            <a:r>
              <a:rPr lang="sr-Latn-RS" altLang="en-US" dirty="0" smtClean="0"/>
              <a:t>) </a:t>
            </a:r>
          </a:p>
          <a:p>
            <a:pPr marL="1257300" lvl="2" indent="-457200"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ovom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</a:t>
            </a:r>
            <a:r>
              <a:rPr lang="sr-Latn-RS" altLang="en-US" dirty="0"/>
              <a:t>, bitovi adrese mogu </a:t>
            </a:r>
            <a:r>
              <a:rPr lang="sr-Latn-RS" altLang="en-US" dirty="0" smtClean="0"/>
              <a:t>biti na </a:t>
            </a:r>
            <a:r>
              <a:rPr lang="sr-Latn-RS" altLang="en-US" dirty="0"/>
              <a:t>proizvoljan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podeljeni izmedu adrese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i adrese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u </a:t>
            </a:r>
            <a:r>
              <a:rPr lang="sr-Latn-RS" altLang="en-US" dirty="0" smtClean="0"/>
              <a:t>mreži</a:t>
            </a:r>
          </a:p>
          <a:p>
            <a:pPr marL="1257300" lvl="2" indent="-457200" eaLnBrk="1" hangingPunct="1"/>
            <a:r>
              <a:rPr lang="sr-Latn-RS" altLang="en-US" dirty="0" smtClean="0"/>
              <a:t>Uz </a:t>
            </a:r>
            <a:r>
              <a:rPr lang="sr-Latn-RS" altLang="en-US" dirty="0"/>
              <a:t>IP adrese,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se i podatak o broju bita koje odreduju </a:t>
            </a:r>
            <a:r>
              <a:rPr lang="sr-Latn-RS" altLang="en-US" dirty="0" smtClean="0"/>
              <a:t>mrežu </a:t>
            </a:r>
            <a:r>
              <a:rPr lang="sr-Latn-RS" altLang="en-US" dirty="0"/>
              <a:t>(tzv. </a:t>
            </a:r>
            <a:r>
              <a:rPr lang="sr-Latn-RS" altLang="en-US" dirty="0" smtClean="0"/>
              <a:t>subnet mask)</a:t>
            </a:r>
          </a:p>
          <a:p>
            <a:pPr marL="1257300" lvl="2" indent="-457200" eaLnBrk="1" hangingPunct="1"/>
            <a:r>
              <a:rPr lang="sr-Latn-RS" altLang="en-US" dirty="0" smtClean="0"/>
              <a:t>Notacija </a:t>
            </a:r>
            <a:r>
              <a:rPr lang="sr-Latn-RS" altLang="en-US" dirty="0"/>
              <a:t>koja se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koristi je a.b.c.d/n (npr. 194.24.16.0/20</a:t>
            </a:r>
            <a:r>
              <a:rPr lang="sr-Latn-RS" altLang="en-US" dirty="0" smtClean="0"/>
              <a:t>)</a:t>
            </a:r>
          </a:p>
        </p:txBody>
      </p:sp>
      <p:pic>
        <p:nvPicPr>
          <p:cNvPr id="3074" name="Picture 2" descr="C:\Courses\Matf UVIT 2015-16\Predavanja\slika0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16" b="10965"/>
          <a:stretch/>
        </p:blipFill>
        <p:spPr bwMode="auto">
          <a:xfrm>
            <a:off x="4980524" y="3778006"/>
            <a:ext cx="2736304" cy="304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Courses\Matf UVIT 2015-16\Predavanja\slika00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70" b="8986"/>
          <a:stretch/>
        </p:blipFill>
        <p:spPr bwMode="auto">
          <a:xfrm>
            <a:off x="1475656" y="3778006"/>
            <a:ext cx="3504868" cy="304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2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adrese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jedan od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da se </a:t>
            </a:r>
            <a:r>
              <a:rPr lang="sr-Latn-RS" altLang="en-US" dirty="0" smtClean="0"/>
              <a:t>prevaziđe </a:t>
            </a:r>
            <a:r>
              <a:rPr lang="sr-Latn-RS" altLang="en-US" dirty="0"/>
              <a:t>nedostatak IP adresa je uvodenje </a:t>
            </a:r>
            <a:r>
              <a:rPr lang="sr-Latn-RS" altLang="en-US" dirty="0" smtClean="0"/>
              <a:t>privatnih mreža </a:t>
            </a:r>
            <a:r>
              <a:rPr lang="sr-Latn-RS" altLang="en-US" dirty="0"/>
              <a:t>i preslikavanja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nih </a:t>
            </a:r>
            <a:r>
              <a:rPr lang="sr-Latn-RS" altLang="en-US" dirty="0"/>
              <a:t>adresa </a:t>
            </a:r>
            <a:r>
              <a:rPr lang="sr-Latn-RS" altLang="en-US" dirty="0" smtClean="0"/>
              <a:t>(network </a:t>
            </a:r>
            <a:r>
              <a:rPr lang="sr-Latn-RS" altLang="en-US" dirty="0"/>
              <a:t>address </a:t>
            </a:r>
            <a:r>
              <a:rPr lang="sr-Latn-RS" altLang="en-US" dirty="0" smtClean="0"/>
              <a:t>translation - </a:t>
            </a:r>
            <a:r>
              <a:rPr lang="sr-Latn-RS" altLang="en-US" dirty="0"/>
              <a:t>NAT</a:t>
            </a:r>
            <a:r>
              <a:rPr lang="sr-Latn-RS" altLang="en-US" dirty="0" smtClean="0"/>
              <a:t>) </a:t>
            </a:r>
          </a:p>
          <a:p>
            <a:pPr marL="857250" lvl="1" indent="-457200" eaLnBrk="1" hangingPunct="1"/>
            <a:r>
              <a:rPr lang="sr-Latn-RS" altLang="en-US" dirty="0" smtClean="0"/>
              <a:t>Naime, u </a:t>
            </a:r>
            <a:r>
              <a:rPr lang="sr-Latn-RS" altLang="en-US" dirty="0"/>
              <a:t>nekim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ajevima </a:t>
            </a:r>
            <a:r>
              <a:rPr lang="sr-Latn-RS" altLang="en-US" dirty="0"/>
              <a:t>nije neophodno da svaki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ima </a:t>
            </a:r>
            <a:r>
              <a:rPr lang="sr-Latn-RS" altLang="en-US" dirty="0" smtClean="0"/>
              <a:t>globalno jedinstvenu </a:t>
            </a:r>
            <a:r>
              <a:rPr lang="sr-Latn-RS" altLang="en-US" dirty="0"/>
              <a:t>IP </a:t>
            </a:r>
            <a:r>
              <a:rPr lang="sr-Latn-RS" altLang="en-US" dirty="0" smtClean="0"/>
              <a:t>adresu</a:t>
            </a:r>
          </a:p>
          <a:p>
            <a:pPr marL="1257300" lvl="2" indent="-457200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primer, dovoljno je da ruter (u okviru </a:t>
            </a:r>
            <a:r>
              <a:rPr lang="sr-Latn-RS" altLang="en-US" dirty="0" smtClean="0"/>
              <a:t>kućne ili </a:t>
            </a:r>
            <a:r>
              <a:rPr lang="sr-Latn-RS" altLang="en-US" dirty="0"/>
              <a:t>kompanijske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r>
              <a:rPr lang="sr-Latn-RS" altLang="en-US" dirty="0"/>
              <a:t>) ima globalno jedinstvenu IP adresu, dok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unari priključeni </a:t>
            </a:r>
            <a:r>
              <a:rPr lang="sr-Latn-RS" altLang="en-US" dirty="0"/>
              <a:t>na njega mogu da koriste (lokalno jedinstvene) privatne </a:t>
            </a:r>
            <a:r>
              <a:rPr lang="sr-Latn-RS" altLang="en-US" dirty="0" smtClean="0"/>
              <a:t>adrese </a:t>
            </a:r>
          </a:p>
          <a:p>
            <a:pPr marL="857250" lvl="1" indent="-457200" eaLnBrk="1" hangingPunct="1"/>
            <a:r>
              <a:rPr lang="sr-Latn-RS" altLang="en-US" dirty="0" smtClean="0"/>
              <a:t>Za privatne </a:t>
            </a:r>
            <a:r>
              <a:rPr lang="sr-Latn-RS" altLang="en-US" dirty="0"/>
              <a:t>adrese koristi se 16.7 miliona adresa oblika 10.x.x.x, ili milion </a:t>
            </a:r>
            <a:r>
              <a:rPr lang="sr-Latn-RS" altLang="en-US" dirty="0" smtClean="0"/>
              <a:t>adresa oblika </a:t>
            </a:r>
            <a:r>
              <a:rPr lang="sr-Latn-RS" altLang="en-US" dirty="0"/>
              <a:t>172.16.x.x ili 65536 adresa oblika </a:t>
            </a:r>
            <a:r>
              <a:rPr lang="sr-Latn-RS" altLang="en-US" dirty="0" smtClean="0"/>
              <a:t>192.168.x.x</a:t>
            </a:r>
          </a:p>
          <a:p>
            <a:pPr marL="857250" lvl="1" indent="-457200" eaLnBrk="1" hangingPunct="1"/>
            <a:r>
              <a:rPr lang="sr-Latn-RS" altLang="en-US" dirty="0" smtClean="0"/>
              <a:t>Korišćenje NAT-a prilikom slanja paketa: </a:t>
            </a:r>
          </a:p>
          <a:p>
            <a:pPr marL="1257300" lvl="2" indent="-457200" eaLnBrk="1" hangingPunct="1"/>
            <a:r>
              <a:rPr lang="sr-Latn-RS" altLang="en-US" dirty="0" smtClean="0"/>
              <a:t>U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ruter </a:t>
            </a:r>
            <a:r>
              <a:rPr lang="sr-Latn-RS" altLang="en-US" dirty="0" smtClean="0"/>
              <a:t>detektuje odredišnu </a:t>
            </a:r>
            <a:r>
              <a:rPr lang="sr-Latn-RS" altLang="en-US" dirty="0"/>
              <a:t>adresu ovog oblika, jasno je da je paket namenjen za </a:t>
            </a:r>
            <a:r>
              <a:rPr lang="sr-Latn-RS" altLang="en-US" dirty="0" smtClean="0"/>
              <a:t>lokalnu komunikaciju </a:t>
            </a:r>
            <a:r>
              <a:rPr lang="sr-Latn-RS" altLang="en-US" dirty="0"/>
              <a:t>i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se jedinstvenom uredaju sa navedenom lokalnom </a:t>
            </a:r>
            <a:r>
              <a:rPr lang="sr-Latn-RS" altLang="en-US" dirty="0" smtClean="0"/>
              <a:t>adresom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Ako </a:t>
            </a:r>
            <a:r>
              <a:rPr lang="sr-Latn-RS" altLang="en-US" dirty="0"/>
              <a:t>je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na </a:t>
            </a:r>
            <a:r>
              <a:rPr lang="sr-Latn-RS" altLang="en-US" dirty="0"/>
              <a:t>adresa javna, ruter adresu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iljaoca </a:t>
            </a:r>
            <a:r>
              <a:rPr lang="sr-Latn-RS" altLang="en-US" dirty="0"/>
              <a:t>zamenjuje </a:t>
            </a:r>
            <a:r>
              <a:rPr lang="sr-Latn-RS" altLang="en-US" dirty="0" smtClean="0"/>
              <a:t>svojom adresom </a:t>
            </a:r>
            <a:r>
              <a:rPr lang="sr-Latn-RS" altLang="en-US" dirty="0"/>
              <a:t>(globalno jedinstvenom) i paket prosleduje na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.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338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adrese 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Korišćenje NAT-a prilikom prijema paketa: </a:t>
            </a:r>
          </a:p>
          <a:p>
            <a:pPr marL="1257300" lvl="2" indent="-457200" eaLnBrk="1" hangingPunct="1"/>
            <a:r>
              <a:rPr lang="sr-Latn-RS" altLang="en-US" dirty="0" smtClean="0"/>
              <a:t>U slučaju dolaznog </a:t>
            </a:r>
            <a:r>
              <a:rPr lang="sr-Latn-RS" altLang="en-US" dirty="0"/>
              <a:t>paketa, nije odmah jasno na koju privatnu adresu je potrebno </a:t>
            </a:r>
            <a:r>
              <a:rPr lang="sr-Latn-RS" altLang="en-US" dirty="0" smtClean="0"/>
              <a:t>poslati paket </a:t>
            </a:r>
            <a:r>
              <a:rPr lang="sr-Latn-RS" altLang="en-US" dirty="0"/>
              <a:t>koji je </a:t>
            </a:r>
            <a:r>
              <a:rPr lang="sr-Latn-RS" altLang="en-US" dirty="0" smtClean="0"/>
              <a:t>pristigao</a:t>
            </a:r>
          </a:p>
          <a:p>
            <a:pPr marL="1257300" lvl="2" indent="-457200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ovo </a:t>
            </a:r>
            <a:r>
              <a:rPr lang="sr-Latn-RS" altLang="en-US" dirty="0" smtClean="0"/>
              <a:t>razrešilo, </a:t>
            </a:r>
            <a:r>
              <a:rPr lang="sr-Latn-RS" altLang="en-US" dirty="0"/>
              <a:t>lokalna adresa se pakuje i </a:t>
            </a:r>
            <a:r>
              <a:rPr lang="sr-Latn-RS" altLang="en-US" dirty="0" smtClean="0"/>
              <a:t>postaje sastavni </a:t>
            </a:r>
            <a:r>
              <a:rPr lang="sr-Latn-RS" altLang="en-US" dirty="0"/>
              <a:t>deo paketa koji se </a:t>
            </a:r>
            <a:r>
              <a:rPr lang="sr-Latn-RS" altLang="en-US" dirty="0" smtClean="0"/>
              <a:t>šalje</a:t>
            </a:r>
          </a:p>
          <a:p>
            <a:pPr marL="1257300" lvl="2" indent="-457200" eaLnBrk="1" hangingPunct="1"/>
            <a:r>
              <a:rPr lang="sr-Latn-RS" altLang="en-US" dirty="0" smtClean="0"/>
              <a:t>Ruter, pre </a:t>
            </a:r>
            <a:r>
              <a:rPr lang="sr-Latn-RS" altLang="en-US" dirty="0"/>
              <a:t>prosledivanja </a:t>
            </a:r>
            <a:r>
              <a:rPr lang="sr-Latn-RS" altLang="en-US" dirty="0" smtClean="0"/>
              <a:t>dolaznog paketa,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njegovo raspakivanje </a:t>
            </a:r>
            <a:r>
              <a:rPr lang="sr-Latn-RS" altLang="en-US" dirty="0"/>
              <a:t>i </a:t>
            </a:r>
            <a:r>
              <a:rPr lang="sr-Latn-RS" altLang="en-US" dirty="0" smtClean="0"/>
              <a:t>određivanje </a:t>
            </a:r>
            <a:r>
              <a:rPr lang="sr-Latn-RS" altLang="en-US" dirty="0"/>
              <a:t>lokalne </a:t>
            </a:r>
            <a:r>
              <a:rPr lang="sr-Latn-RS" altLang="en-US" dirty="0" smtClean="0"/>
              <a:t>adrese </a:t>
            </a:r>
          </a:p>
          <a:p>
            <a:pPr marL="857250" lvl="1" indent="-457200" eaLnBrk="1" hangingPunct="1"/>
            <a:r>
              <a:rPr lang="sr-Latn-RS" altLang="en-US" dirty="0" smtClean="0"/>
              <a:t>Sve ovo naru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osnovne </a:t>
            </a:r>
            <a:r>
              <a:rPr lang="sr-Latn-RS" altLang="en-US" dirty="0" smtClean="0"/>
              <a:t>principe i </a:t>
            </a:r>
            <a:r>
              <a:rPr lang="sr-Latn-RS" altLang="en-US" dirty="0"/>
              <a:t>koncepte IP </a:t>
            </a:r>
            <a:r>
              <a:rPr lang="sr-Latn-RS" altLang="en-US" dirty="0" smtClean="0"/>
              <a:t>protokola, pa se zato NAT </a:t>
            </a:r>
            <a:r>
              <a:rPr lang="sr-Latn-RS" altLang="en-US" dirty="0"/>
              <a:t>smatra prelaznim </a:t>
            </a:r>
            <a:r>
              <a:rPr lang="sr-Latn-RS" altLang="en-US" dirty="0" smtClean="0"/>
              <a:t>re</a:t>
            </a:r>
            <a:r>
              <a:rPr lang="sr-Latn-RS" altLang="en-US" dirty="0"/>
              <a:t>š</a:t>
            </a:r>
            <a:r>
              <a:rPr lang="sr-Latn-RS" altLang="en-US" dirty="0" smtClean="0"/>
              <a:t>enjem problema nestašice </a:t>
            </a:r>
            <a:r>
              <a:rPr lang="sr-Latn-RS" altLang="en-US" dirty="0"/>
              <a:t>IP adresa, dok ne </a:t>
            </a:r>
            <a:r>
              <a:rPr lang="sr-Latn-RS" altLang="en-US" dirty="0" smtClean="0"/>
              <a:t>za</a:t>
            </a:r>
            <a:r>
              <a:rPr lang="sr-Latn-RS" altLang="en-US" dirty="0"/>
              <a:t>ž</a:t>
            </a:r>
            <a:r>
              <a:rPr lang="sr-Latn-RS" altLang="en-US" dirty="0" smtClean="0"/>
              <a:t>ivi IPv6</a:t>
            </a:r>
          </a:p>
        </p:txBody>
      </p:sp>
    </p:spTree>
    <p:extLst>
      <p:ext uri="{BB962C8B-B14F-4D97-AF65-F5344CB8AC3E}">
        <p14:creationId xmlns:p14="http://schemas.microsoft.com/office/powerpoint/2010/main" val="19998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Sistem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mena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</a:t>
            </a:r>
            <a:r>
              <a:rPr lang="sv-SE" altLang="en-US" sz="3200" dirty="0" smtClean="0">
                <a:solidFill>
                  <a:schemeClr val="hlink"/>
                </a:solidFill>
              </a:rPr>
              <a:t>omena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IP adrese su pogodne za </a:t>
            </a:r>
            <a:r>
              <a:rPr lang="sr-Latn-RS" altLang="en-US" dirty="0" smtClean="0"/>
              <a:t>korišćenje od strane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</a:t>
            </a:r>
            <a:r>
              <a:rPr lang="sr-Latn-RS" altLang="en-US" dirty="0"/>
              <a:t>, ali nisu pogodne za ljudsku </a:t>
            </a:r>
            <a:r>
              <a:rPr lang="sr-Latn-RS" altLang="en-US" dirty="0" smtClean="0"/>
              <a:t>upotrebu </a:t>
            </a:r>
          </a:p>
          <a:p>
            <a:pPr marL="857250" lvl="1" indent="-457200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</a:t>
            </a:r>
            <a:r>
              <a:rPr lang="sr-Latn-RS" altLang="en-US" dirty="0" smtClean="0"/>
              <a:t>ljudima olakšalo pamćenje adresa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</a:t>
            </a:r>
            <a:r>
              <a:rPr lang="sr-Latn-RS" altLang="en-US" dirty="0"/>
              <a:t>, uveden je sistem imena domena </a:t>
            </a:r>
            <a:r>
              <a:rPr lang="sr-Latn-RS" altLang="en-US" dirty="0" smtClean="0"/>
              <a:t>(domain name </a:t>
            </a:r>
            <a:r>
              <a:rPr lang="sr-Latn-RS" altLang="en-US" dirty="0"/>
              <a:t>system </a:t>
            </a:r>
            <a:r>
              <a:rPr lang="sr-Latn-RS" altLang="en-US" dirty="0" smtClean="0"/>
              <a:t>- </a:t>
            </a:r>
            <a:r>
              <a:rPr lang="sr-Latn-RS" altLang="en-US" dirty="0"/>
              <a:t>DNS</a:t>
            </a:r>
            <a:r>
              <a:rPr lang="sr-Latn-RS" altLang="en-US" dirty="0" smtClean="0"/>
              <a:t>) </a:t>
            </a:r>
          </a:p>
          <a:p>
            <a:pPr marL="857250" lvl="1" indent="-457200" eaLnBrk="1" hangingPunct="1"/>
            <a:r>
              <a:rPr lang="sr-Latn-RS" altLang="en-US" dirty="0" smtClean="0"/>
              <a:t>DNS </a:t>
            </a:r>
            <a:r>
              <a:rPr lang="sr-Latn-RS" altLang="en-US" dirty="0"/>
              <a:t>se smatra „telefonskim imenikom” </a:t>
            </a:r>
            <a:r>
              <a:rPr lang="sr-Latn-RS" altLang="en-US" dirty="0" smtClean="0"/>
              <a:t>Interneta, koje </a:t>
            </a:r>
            <a:r>
              <a:rPr lang="sr-Latn-RS" altLang="en-US" dirty="0"/>
              <a:t>imenima domena dodeljuje razne informacije (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IP adrese</a:t>
            </a:r>
            <a:r>
              <a:rPr lang="sr-Latn-RS" altLang="en-US" dirty="0" smtClean="0"/>
              <a:t>) </a:t>
            </a:r>
          </a:p>
          <a:p>
            <a:pPr marL="1257300" lvl="2" indent="-457200" eaLnBrk="1" hangingPunct="1"/>
            <a:r>
              <a:rPr lang="sr-Latn-RS" altLang="en-US" dirty="0" smtClean="0"/>
              <a:t>Na primer, već </a:t>
            </a:r>
            <a:r>
              <a:rPr lang="sr-Latn-RS" altLang="en-US" dirty="0"/>
              <a:t>pomenuti studentski server Matematiˇckog fakulteta u Beogradu </a:t>
            </a:r>
            <a:r>
              <a:rPr lang="sr-Latn-RS" altLang="en-US" dirty="0" smtClean="0"/>
              <a:t>ima domen alas.matf.bg.ac.rs</a:t>
            </a:r>
          </a:p>
          <a:p>
            <a:pPr marL="857250" lvl="1" indent="-457200" eaLnBrk="1" hangingPunct="1"/>
            <a:r>
              <a:rPr lang="sr-Latn-RS" altLang="en-US" dirty="0" smtClean="0"/>
              <a:t>Domeni </a:t>
            </a:r>
            <a:r>
              <a:rPr lang="sr-Latn-RS" altLang="en-US" dirty="0"/>
              <a:t>su hijerarhijski organizovani i č</a:t>
            </a:r>
            <a:r>
              <a:rPr lang="sr-Latn-RS" altLang="en-US" dirty="0" smtClean="0"/>
              <a:t>itaju </a:t>
            </a:r>
            <a:r>
              <a:rPr lang="sr-Latn-RS" altLang="en-US" dirty="0"/>
              <a:t>se </a:t>
            </a:r>
            <a:r>
              <a:rPr lang="sr-Latn-RS" altLang="en-US" dirty="0" smtClean="0"/>
              <a:t>s desna </a:t>
            </a:r>
            <a:r>
              <a:rPr lang="sr-Latn-RS" altLang="en-US" dirty="0"/>
              <a:t>na </a:t>
            </a:r>
            <a:r>
              <a:rPr lang="sr-Latn-RS" altLang="en-US" dirty="0" smtClean="0"/>
              <a:t>levo</a:t>
            </a:r>
          </a:p>
          <a:p>
            <a:pPr marL="1257300" lvl="2" indent="-457200" eaLnBrk="1" hangingPunct="1"/>
            <a:r>
              <a:rPr lang="sr-Latn-RS" altLang="en-US" dirty="0" smtClean="0"/>
              <a:t>Na primer, </a:t>
            </a:r>
            <a:r>
              <a:rPr lang="sr-Latn-RS" altLang="en-US" dirty="0"/>
              <a:t>domen rs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Republiku Srbiju, ac.rs </a:t>
            </a:r>
            <a:r>
              <a:rPr lang="sr-Latn-RS" altLang="en-US" dirty="0" smtClean="0"/>
              <a:t>označava akademsku mrežu </a:t>
            </a:r>
            <a:r>
              <a:rPr lang="sr-Latn-RS" altLang="en-US" dirty="0"/>
              <a:t>u Srbiji, bg.ac.rs njen </a:t>
            </a:r>
            <a:r>
              <a:rPr lang="sr-Latn-RS" altLang="en-US" dirty="0" smtClean="0"/>
              <a:t>čvor </a:t>
            </a:r>
            <a:r>
              <a:rPr lang="sr-Latn-RS" altLang="en-US" dirty="0"/>
              <a:t>u Beogradu, </a:t>
            </a:r>
            <a:r>
              <a:rPr lang="sr-Latn-RS" altLang="en-US" dirty="0" smtClean="0"/>
              <a:t>matf.bg.ac.rs označava Matematički </a:t>
            </a:r>
            <a:r>
              <a:rPr lang="sr-Latn-RS" altLang="en-US" dirty="0"/>
              <a:t>fakultet, dok alas.matf.bg.ac.rs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konkretan </a:t>
            </a:r>
            <a:r>
              <a:rPr lang="sr-Latn-RS" altLang="en-US" dirty="0" smtClean="0"/>
              <a:t>studentski server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tako imenovan </a:t>
            </a:r>
            <a:r>
              <a:rPr lang="sr-Latn-RS" altLang="en-US" dirty="0"/>
              <a:t>u </a:t>
            </a:r>
            <a:r>
              <a:rPr lang="sr-Latn-RS" altLang="en-US" dirty="0" smtClean="0"/>
              <a:t>čast </a:t>
            </a:r>
            <a:r>
              <a:rPr lang="sr-Latn-RS" altLang="en-US" dirty="0"/>
              <a:t>velikog </a:t>
            </a:r>
            <a:r>
              <a:rPr lang="sr-Latn-RS" altLang="en-US" dirty="0" smtClean="0"/>
              <a:t>matematičara </a:t>
            </a:r>
            <a:r>
              <a:rPr lang="sr-Latn-RS" altLang="en-US" dirty="0"/>
              <a:t>Mihaila </a:t>
            </a:r>
            <a:r>
              <a:rPr lang="sr-Latn-RS" altLang="en-US" dirty="0" smtClean="0"/>
              <a:t>Petrovića Alasa</a:t>
            </a:r>
          </a:p>
          <a:p>
            <a:pPr marL="857250" lvl="1" indent="-457200" eaLnBrk="1" hangingPunct="1"/>
            <a:r>
              <a:rPr lang="sr-Latn-RS" altLang="en-US" dirty="0"/>
              <a:t>Domeni </a:t>
            </a:r>
            <a:r>
              <a:rPr lang="sr-Latn-RS" altLang="en-US" dirty="0" smtClean="0"/>
              <a:t>najvi</a:t>
            </a:r>
            <a:r>
              <a:rPr lang="sr-Latn-RS" altLang="en-US" dirty="0"/>
              <a:t>š</a:t>
            </a:r>
            <a:r>
              <a:rPr lang="sr-Latn-RS" altLang="en-US" dirty="0" smtClean="0"/>
              <a:t>eg </a:t>
            </a:r>
            <a:r>
              <a:rPr lang="sr-Latn-RS" altLang="en-US" dirty="0"/>
              <a:t>nivoa mogu biti bilo nacionalni (kao u navedenom primeru</a:t>
            </a:r>
            <a:r>
              <a:rPr lang="sr-Latn-RS" altLang="en-US" dirty="0" smtClean="0"/>
              <a:t>), bilo generi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(npr. .com, .org, .net</a:t>
            </a:r>
            <a:r>
              <a:rPr lang="sr-Latn-RS" altLang="en-US" dirty="0" smtClean="0"/>
              <a:t>), a novom regulativom je liberalizovano korišćenje domena najvišeg nivoa</a:t>
            </a:r>
          </a:p>
        </p:txBody>
      </p:sp>
    </p:spTree>
    <p:extLst>
      <p:ext uri="{BB962C8B-B14F-4D97-AF65-F5344CB8AC3E}">
        <p14:creationId xmlns:p14="http://schemas.microsoft.com/office/powerpoint/2010/main" val="362223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Sistem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mena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</a:t>
            </a:r>
            <a:r>
              <a:rPr lang="sv-SE" altLang="en-US" sz="3200" dirty="0" smtClean="0">
                <a:solidFill>
                  <a:schemeClr val="hlink"/>
                </a:solidFill>
              </a:rPr>
              <a:t>omena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Domeni </a:t>
            </a:r>
            <a:r>
              <a:rPr lang="sr-Latn-RS" altLang="en-US" dirty="0"/>
              <a:t>se koriste u okviru </a:t>
            </a:r>
            <a:r>
              <a:rPr lang="sr-Latn-RS" altLang="en-US" dirty="0" smtClean="0"/>
              <a:t>jedinstvenih lokatora </a:t>
            </a:r>
            <a:r>
              <a:rPr lang="sr-Latn-RS" altLang="en-US" dirty="0"/>
              <a:t>resursa na Vebu (URL), u okviru adresa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, itd</a:t>
            </a:r>
            <a:r>
              <a:rPr lang="sr-Latn-RS" altLang="en-US" dirty="0" smtClean="0"/>
              <a:t>.</a:t>
            </a:r>
          </a:p>
          <a:p>
            <a:pPr marL="857250" lvl="1" indent="-457200" eaLnBrk="1" hangingPunct="1"/>
            <a:r>
              <a:rPr lang="sr-Latn-RS" altLang="en-US" dirty="0"/>
              <a:t>Prilikom preslikavanja domena u adrese, koriste se usluge distribuirane </a:t>
            </a:r>
            <a:r>
              <a:rPr lang="sr-Latn-RS" altLang="en-US" dirty="0" smtClean="0"/>
              <a:t>DNS baze podataka</a:t>
            </a:r>
          </a:p>
          <a:p>
            <a:pPr marL="1257300" lvl="2" indent="-457200" eaLnBrk="1" hangingPunct="1"/>
            <a:r>
              <a:rPr lang="sr-Latn-RS" altLang="en-US" dirty="0" smtClean="0"/>
              <a:t>Specijalizovani </a:t>
            </a:r>
            <a:r>
              <a:rPr lang="sr-Latn-RS" altLang="en-US" dirty="0"/>
              <a:t>DNS serveri č</a:t>
            </a:r>
            <a:r>
              <a:rPr lang="sr-Latn-RS" altLang="en-US" dirty="0" smtClean="0"/>
              <a:t>uvaju </a:t>
            </a:r>
            <a:r>
              <a:rPr lang="sr-Latn-RS" altLang="en-US" dirty="0"/>
              <a:t>delove ove </a:t>
            </a:r>
            <a:r>
              <a:rPr lang="sr-Latn-RS" altLang="en-US" dirty="0" smtClean="0"/>
              <a:t>baze </a:t>
            </a:r>
          </a:p>
          <a:p>
            <a:pPr marL="1257300" lvl="2" indent="-457200" eaLnBrk="1" hangingPunct="1"/>
            <a:r>
              <a:rPr lang="sr-Latn-RS" altLang="en-US" dirty="0" smtClean="0"/>
              <a:t>Ovi serveri su </a:t>
            </a:r>
            <a:r>
              <a:rPr lang="sr-Latn-RS" altLang="en-US" dirty="0"/>
              <a:t>hijerarhijski organizovani i </a:t>
            </a:r>
            <a:r>
              <a:rPr lang="sr-Latn-RS" altLang="en-US" dirty="0" smtClean="0"/>
              <a:t>njihova </a:t>
            </a:r>
            <a:r>
              <a:rPr lang="sr-Latn-RS" altLang="en-US" dirty="0"/>
              <a:t>hijerarhija uglavnom prati hijerarhiju </a:t>
            </a:r>
            <a:r>
              <a:rPr lang="sr-Latn-RS" altLang="en-US" dirty="0" smtClean="0"/>
              <a:t>domena</a:t>
            </a:r>
          </a:p>
        </p:txBody>
      </p:sp>
      <p:pic>
        <p:nvPicPr>
          <p:cNvPr id="4098" name="Picture 2" descr="C:\Courses\Matf UVIT 2015-16\Predavanja\slika003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77" b="38616"/>
          <a:stretch/>
        </p:blipFill>
        <p:spPr bwMode="auto">
          <a:xfrm>
            <a:off x="3773694" y="3717032"/>
            <a:ext cx="5375532" cy="312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60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128074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TC</a:t>
            </a:r>
            <a:r>
              <a:rPr lang="sv-SE" altLang="en-US" sz="3200" dirty="0" smtClean="0">
                <a:solidFill>
                  <a:schemeClr val="hlink"/>
                </a:solidFill>
              </a:rPr>
              <a:t>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, UDP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TCP</a:t>
            </a:r>
            <a:r>
              <a:rPr lang="sr-Latn-RS" altLang="en-US" dirty="0"/>
              <a:t> (Transmission Control Protocol) je protokol transportnog sloja u </a:t>
            </a:r>
            <a:r>
              <a:rPr lang="sr-Latn-RS" altLang="en-US" dirty="0" smtClean="0"/>
              <a:t>okviru Interneta </a:t>
            </a:r>
            <a:r>
              <a:rPr lang="sr-Latn-RS" altLang="en-US" dirty="0"/>
              <a:t>koji pre komunikacije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uspostavljanje pouzdane konekcije </a:t>
            </a:r>
            <a:r>
              <a:rPr lang="sr-Latn-RS" altLang="en-US" dirty="0" smtClean="0"/>
              <a:t>izmedu dva hosta</a:t>
            </a:r>
          </a:p>
          <a:p>
            <a:pPr marL="857250" lvl="1" indent="-457200" eaLnBrk="1" hangingPunct="1"/>
            <a:r>
              <a:rPr lang="sr-Latn-RS" altLang="en-US" dirty="0"/>
              <a:t>Kanal komunikacije je dvosmeran (eng. full </a:t>
            </a:r>
            <a:r>
              <a:rPr lang="sr-Latn-RS" altLang="en-US" dirty="0" smtClean="0"/>
              <a:t>duplex)</a:t>
            </a:r>
          </a:p>
          <a:p>
            <a:pPr marL="857250" lvl="1" indent="-457200" eaLnBrk="1" hangingPunct="1"/>
            <a:r>
              <a:rPr lang="sr-Latn-RS" altLang="en-US" dirty="0" smtClean="0"/>
              <a:t>Konekcija se uspostavlja </a:t>
            </a:r>
            <a:r>
              <a:rPr lang="sr-Latn-RS" altLang="en-US" dirty="0"/>
              <a:t>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klijent i server razmene tri poruke </a:t>
            </a:r>
            <a:r>
              <a:rPr lang="sr-Latn-RS" altLang="en-US" dirty="0" smtClean="0"/>
              <a:t>(three </a:t>
            </a:r>
            <a:r>
              <a:rPr lang="sr-Latn-RS" altLang="en-US" dirty="0"/>
              <a:t>way handshake</a:t>
            </a:r>
            <a:r>
              <a:rPr lang="sr-Latn-RS" altLang="en-US" dirty="0" smtClean="0"/>
              <a:t>):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Klijent tra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uspostavljanje konekcije, server </a:t>
            </a:r>
            <a:r>
              <a:rPr lang="sr-Latn-RS" altLang="en-US" dirty="0" smtClean="0"/>
              <a:t>potvrđuje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prihvata konekciju </a:t>
            </a:r>
            <a:r>
              <a:rPr lang="sr-Latn-RS" altLang="en-US" dirty="0"/>
              <a:t>i </a:t>
            </a:r>
            <a:r>
              <a:rPr lang="sr-Latn-RS" altLang="en-US" dirty="0" smtClean="0"/>
              <a:t>kona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klijent potvrduje da je konekcija </a:t>
            </a:r>
            <a:r>
              <a:rPr lang="sr-Latn-RS" altLang="en-US" dirty="0" smtClean="0"/>
              <a:t>uspostavljena</a:t>
            </a:r>
          </a:p>
          <a:p>
            <a:pPr marL="857250" lvl="1" indent="-457200" eaLnBrk="1" hangingPunct="1"/>
            <a:r>
              <a:rPr lang="sr-Latn-RS" altLang="en-US" dirty="0" smtClean="0"/>
              <a:t> Prava komunikacija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zapo</a:t>
            </a:r>
            <a:r>
              <a:rPr lang="sr-Latn-RS" altLang="en-US" dirty="0"/>
              <a:t>č</a:t>
            </a:r>
            <a:r>
              <a:rPr lang="sr-Latn-RS" altLang="en-US" dirty="0" smtClean="0"/>
              <a:t>ne </a:t>
            </a:r>
            <a:r>
              <a:rPr lang="sr-Latn-RS" altLang="en-US" dirty="0"/>
              <a:t>tek nakon š</a:t>
            </a:r>
            <a:r>
              <a:rPr lang="sr-Latn-RS" altLang="en-US" dirty="0" smtClean="0"/>
              <a:t>to </a:t>
            </a:r>
            <a:r>
              <a:rPr lang="sr-Latn-RS" altLang="en-US" dirty="0"/>
              <a:t>je konenkcija uspostavljena, </a:t>
            </a:r>
            <a:r>
              <a:rPr lang="sr-Latn-RS" altLang="en-US" dirty="0" smtClean="0"/>
              <a:t>što može </a:t>
            </a:r>
            <a:r>
              <a:rPr lang="sr-Latn-RS" altLang="en-US" dirty="0"/>
              <a:t>da traje neko </a:t>
            </a:r>
            <a:r>
              <a:rPr lang="sr-Latn-RS" altLang="en-US" dirty="0" smtClean="0"/>
              <a:t>vreme</a:t>
            </a:r>
          </a:p>
        </p:txBody>
      </p:sp>
    </p:spTree>
    <p:extLst>
      <p:ext uri="{BB962C8B-B14F-4D97-AF65-F5344CB8AC3E}">
        <p14:creationId xmlns:p14="http://schemas.microsoft.com/office/powerpoint/2010/main" val="24087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TC</a:t>
            </a:r>
            <a:r>
              <a:rPr lang="sv-SE" altLang="en-US" sz="3200" dirty="0" smtClean="0">
                <a:solidFill>
                  <a:schemeClr val="hlink"/>
                </a:solidFill>
              </a:rPr>
              <a:t>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, UDP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/>
              <a:t>TCP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TCP </a:t>
            </a:r>
            <a:r>
              <a:rPr lang="sr-Latn-RS" altLang="en-US" dirty="0"/>
              <a:t>garantuje pouzdanost prenosa podataka </a:t>
            </a:r>
            <a:r>
              <a:rPr lang="sr-Latn-RS" altLang="en-US" dirty="0" smtClean="0"/>
              <a:t>(reliable </a:t>
            </a:r>
            <a:r>
              <a:rPr lang="sr-Latn-RS" altLang="en-US" dirty="0"/>
              <a:t>transfer) č</a:t>
            </a:r>
            <a:r>
              <a:rPr lang="sr-Latn-RS" altLang="en-US" dirty="0" smtClean="0"/>
              <a:t>ime se garantuje </a:t>
            </a:r>
            <a:r>
              <a:rPr lang="sr-Latn-RS" altLang="en-US" dirty="0"/>
              <a:t>da ć</a:t>
            </a:r>
            <a:r>
              <a:rPr lang="sr-Latn-RS" altLang="en-US" dirty="0" smtClean="0"/>
              <a:t>e </a:t>
            </a:r>
            <a:r>
              <a:rPr lang="sr-Latn-RS" altLang="en-US" dirty="0"/>
              <a:t>paketi koji su poslati biti primljeni (i to u istom redosledu </a:t>
            </a:r>
            <a:r>
              <a:rPr lang="sr-Latn-RS" altLang="en-US" dirty="0" smtClean="0"/>
              <a:t>u kojem </a:t>
            </a:r>
            <a:r>
              <a:rPr lang="sr-Latn-RS" altLang="en-US" dirty="0"/>
              <a:t>su poslati). S obzirom da niˇzi mreˇzni slojevi ne garantuju dostavu paketa,</a:t>
            </a:r>
          </a:p>
          <a:p>
            <a:pPr marL="1257300" lvl="2" indent="-457200" eaLnBrk="1" hangingPunct="1"/>
            <a:r>
              <a:rPr lang="sr-Latn-RS" altLang="en-US" dirty="0"/>
              <a:t>TCP protokol mora da se stara o tome da paketi koji zalutaju </a:t>
            </a:r>
            <a:r>
              <a:rPr lang="sr-Latn-RS" altLang="en-US" dirty="0" smtClean="0"/>
              <a:t>automatski budu </a:t>
            </a:r>
            <a:r>
              <a:rPr lang="sr-Latn-RS" altLang="en-US" dirty="0"/>
              <a:t>ponovno poslati, kao i da na prihvatnoj strani automatski permutuje </a:t>
            </a:r>
            <a:r>
              <a:rPr lang="sr-Latn-RS" altLang="en-US" dirty="0" smtClean="0"/>
              <a:t>primljene pakete </a:t>
            </a:r>
            <a:r>
              <a:rPr lang="sr-Latn-RS" altLang="en-US" dirty="0"/>
              <a:t>tako da odgovaraju redosledu </a:t>
            </a:r>
            <a:r>
              <a:rPr lang="sr-Latn-RS" altLang="en-US" dirty="0" smtClean="0"/>
              <a:t>slanja</a:t>
            </a:r>
          </a:p>
          <a:p>
            <a:pPr marL="1257300" lvl="2" indent="-457200" eaLnBrk="1" hangingPunct="1"/>
            <a:r>
              <a:rPr lang="sr-Latn-RS" altLang="en-US" dirty="0" smtClean="0"/>
              <a:t>Da </a:t>
            </a:r>
            <a:r>
              <a:rPr lang="sr-Latn-RS" altLang="en-US" dirty="0"/>
              <a:t>bi ovo moglo da </a:t>
            </a:r>
            <a:r>
              <a:rPr lang="sr-Latn-RS" altLang="en-US" dirty="0" smtClean="0"/>
              <a:t>bude realizovano</a:t>
            </a:r>
            <a:r>
              <a:rPr lang="sr-Latn-RS" altLang="en-US" dirty="0"/>
              <a:t>, uvodi se potvrda prijema paketa </a:t>
            </a:r>
            <a:r>
              <a:rPr lang="sr-Latn-RS" altLang="en-US" dirty="0" smtClean="0"/>
              <a:t>(acknowledgment</a:t>
            </a:r>
            <a:r>
              <a:rPr lang="sr-Latn-RS" altLang="en-US" dirty="0"/>
              <a:t>), tj. </a:t>
            </a:r>
            <a:r>
              <a:rPr lang="sr-Latn-RS" altLang="en-US" dirty="0" smtClean="0"/>
              <a:t>nakon prijema </a:t>
            </a:r>
            <a:r>
              <a:rPr lang="sr-Latn-RS" altLang="en-US" dirty="0"/>
              <a:t>jednog ili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paketa,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slanje poruke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aljiocu </a:t>
            </a:r>
            <a:r>
              <a:rPr lang="sr-Latn-RS" altLang="en-US" dirty="0"/>
              <a:t>koja govori </a:t>
            </a:r>
            <a:r>
              <a:rPr lang="sr-Latn-RS" altLang="en-US" dirty="0" smtClean="0"/>
              <a:t>da su </a:t>
            </a:r>
            <a:r>
              <a:rPr lang="sr-Latn-RS" altLang="en-US" dirty="0"/>
              <a:t>ti paketi zaista </a:t>
            </a:r>
            <a:r>
              <a:rPr lang="sr-Latn-RS" altLang="en-US" dirty="0" smtClean="0"/>
              <a:t>primljeni </a:t>
            </a:r>
          </a:p>
          <a:p>
            <a:pPr marL="1257300" lvl="2" indent="-457200" eaLnBrk="1" hangingPunct="1"/>
            <a:r>
              <a:rPr lang="sr-Latn-RS" altLang="en-US" dirty="0" smtClean="0"/>
              <a:t>Pošaljioc</a:t>
            </a:r>
            <a:r>
              <a:rPr lang="sr-Latn-RS" altLang="en-US" dirty="0"/>
              <a:t>, na osnovu ovoga,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odluči da ponovno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paket koji je ranije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bio poslat, 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u </a:t>
            </a:r>
            <a:r>
              <a:rPr lang="sr-Latn-RS" altLang="en-US" dirty="0" smtClean="0"/>
              <a:t>određenom vremenskom </a:t>
            </a:r>
            <a:r>
              <a:rPr lang="sr-Latn-RS" altLang="en-US" dirty="0"/>
              <a:t>periodu ne dobije potvrdu </a:t>
            </a:r>
            <a:r>
              <a:rPr lang="sr-Latn-RS" altLang="en-US" dirty="0" smtClean="0"/>
              <a:t>prijema</a:t>
            </a:r>
          </a:p>
        </p:txBody>
      </p:sp>
    </p:spTree>
    <p:extLst>
      <p:ext uri="{BB962C8B-B14F-4D97-AF65-F5344CB8AC3E}">
        <p14:creationId xmlns:p14="http://schemas.microsoft.com/office/powerpoint/2010/main" val="386941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Strukturni opis Interneta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Struktura</a:t>
            </a:r>
            <a:r>
              <a:rPr lang="en-US" altLang="en-US" dirty="0" smtClean="0"/>
              <a:t> </a:t>
            </a:r>
            <a:r>
              <a:rPr lang="en-US" altLang="en-US" dirty="0" err="1"/>
              <a:t>Interneta</a:t>
            </a:r>
            <a:r>
              <a:rPr lang="en-US" altLang="en-US" dirty="0"/>
              <a:t> je </a:t>
            </a:r>
            <a:r>
              <a:rPr lang="en-US" altLang="en-US" dirty="0" err="1">
                <a:solidFill>
                  <a:srgbClr val="00B050"/>
                </a:solidFill>
              </a:rPr>
              <a:t>hijerarhijska</a:t>
            </a:r>
            <a:r>
              <a:rPr lang="en-US" altLang="en-US" dirty="0"/>
              <a:t>: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su</a:t>
            </a:r>
            <a:r>
              <a:rPr lang="en-US" altLang="en-US" dirty="0" smtClean="0"/>
              <a:t> </a:t>
            </a:r>
            <a:r>
              <a:rPr lang="en-US" altLang="en-US" dirty="0" err="1"/>
              <a:t>povezani</a:t>
            </a:r>
            <a:r>
              <a:rPr lang="en-US" altLang="en-US" dirty="0"/>
              <a:t> u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u </a:t>
            </a:r>
            <a:r>
              <a:rPr lang="en-US" altLang="en-US" dirty="0" err="1"/>
              <a:t>njihovih</a:t>
            </a:r>
            <a:r>
              <a:rPr lang="en-US" altLang="en-US" dirty="0"/>
              <a:t> </a:t>
            </a:r>
            <a:r>
              <a:rPr lang="en-US" altLang="en-US" dirty="0" err="1"/>
              <a:t>lokalnih</a:t>
            </a:r>
            <a:r>
              <a:rPr lang="en-US" altLang="en-US" dirty="0"/>
              <a:t> Internet </a:t>
            </a:r>
            <a:r>
              <a:rPr lang="en-US" altLang="en-US" dirty="0" err="1" smtClean="0"/>
              <a:t>dobavlja</a:t>
            </a:r>
            <a:r>
              <a:rPr lang="sr-Latn-RS" altLang="en-US" dirty="0"/>
              <a:t>č</a:t>
            </a:r>
            <a:r>
              <a:rPr lang="en-US" altLang="en-US" dirty="0" smtClean="0"/>
              <a:t>a (Internet Service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Provider </a:t>
            </a:r>
            <a:r>
              <a:rPr lang="en-US" altLang="en-US" dirty="0"/>
              <a:t>– </a:t>
            </a:r>
            <a:r>
              <a:rPr lang="en-US" altLang="en-US" dirty="0">
                <a:solidFill>
                  <a:srgbClr val="00B050"/>
                </a:solidFill>
              </a:rPr>
              <a:t>ISP</a:t>
            </a:r>
            <a:r>
              <a:rPr lang="en-US" altLang="en-US" dirty="0"/>
              <a:t>),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uredaji</a:t>
            </a:r>
            <a:r>
              <a:rPr lang="en-US" altLang="en-US" dirty="0" smtClean="0"/>
              <a:t> </a:t>
            </a:r>
            <a:r>
              <a:rPr lang="en-US" altLang="en-US" dirty="0" err="1"/>
              <a:t>lokalnih</a:t>
            </a:r>
            <a:r>
              <a:rPr lang="en-US" altLang="en-US" dirty="0"/>
              <a:t> </a:t>
            </a:r>
            <a:r>
              <a:rPr lang="en-US" altLang="en-US" dirty="0" err="1" smtClean="0"/>
              <a:t>dobavlja</a:t>
            </a:r>
            <a:r>
              <a:rPr lang="sr-Latn-RS" altLang="en-US" dirty="0"/>
              <a:t>č</a:t>
            </a:r>
            <a:r>
              <a:rPr lang="en-US" altLang="en-US" dirty="0" smtClean="0"/>
              <a:t>a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povezani</a:t>
            </a:r>
            <a:r>
              <a:rPr lang="en-US" altLang="en-US" dirty="0"/>
              <a:t> u </a:t>
            </a:r>
            <a:r>
              <a:rPr lang="en-US" altLang="en-US" dirty="0" err="1"/>
              <a:t>regionalne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en-US" altLang="en-US" dirty="0"/>
              <a:t>,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err="1" smtClean="0"/>
              <a:t>regionalne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 smtClean="0"/>
              <a:t>ž</a:t>
            </a:r>
            <a:r>
              <a:rPr lang="en-US" altLang="en-US" dirty="0" smtClean="0"/>
              <a:t>e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povezane</a:t>
            </a:r>
            <a:r>
              <a:rPr lang="en-US" altLang="en-US" dirty="0"/>
              <a:t> u </a:t>
            </a:r>
            <a:r>
              <a:rPr lang="en-US" altLang="en-US" dirty="0" err="1"/>
              <a:t>nacionalne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internacionalne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</a:t>
            </a:r>
            <a:r>
              <a:rPr lang="en-US" altLang="en-US" dirty="0"/>
              <a:t>, </a:t>
            </a:r>
            <a:r>
              <a:rPr lang="en-US" altLang="en-US" dirty="0" err="1"/>
              <a:t>itd</a:t>
            </a:r>
            <a:r>
              <a:rPr lang="en-US" altLang="en-US" dirty="0"/>
              <a:t>. 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I host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unari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ruteri</a:t>
            </a:r>
            <a:r>
              <a:rPr lang="en-US" altLang="en-US" dirty="0"/>
              <a:t> </a:t>
            </a:r>
            <a:r>
              <a:rPr lang="en-US" altLang="en-US" dirty="0" err="1" smtClean="0"/>
              <a:t>po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tuju</a:t>
            </a:r>
            <a:r>
              <a:rPr lang="en-US" altLang="en-US" dirty="0" smtClean="0"/>
              <a:t> </a:t>
            </a:r>
            <a:r>
              <a:rPr lang="en-US" altLang="en-US" dirty="0"/>
              <a:t>IP </a:t>
            </a:r>
            <a:r>
              <a:rPr lang="en-US" altLang="en-US" dirty="0" err="1"/>
              <a:t>protokol</a:t>
            </a:r>
            <a:r>
              <a:rPr lang="en-US" altLang="en-US" dirty="0"/>
              <a:t> </a:t>
            </a:r>
            <a:r>
              <a:rPr lang="en-US" altLang="en-US" dirty="0" err="1"/>
              <a:t>komunikacije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, </a:t>
            </a:r>
            <a:r>
              <a:rPr lang="en-US" altLang="en-US" dirty="0" err="1"/>
              <a:t>izmedu</a:t>
            </a:r>
            <a:r>
              <a:rPr lang="en-US" altLang="en-US" dirty="0"/>
              <a:t> </a:t>
            </a:r>
            <a:r>
              <a:rPr lang="en-US" altLang="en-US" dirty="0" err="1"/>
              <a:t>ostalog</a:t>
            </a:r>
            <a:r>
              <a:rPr lang="en-US" altLang="en-US" dirty="0"/>
              <a:t>, </a:t>
            </a:r>
            <a:r>
              <a:rPr lang="en-US" altLang="en-US" dirty="0" err="1" smtClean="0"/>
              <a:t>svakom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od </a:t>
            </a:r>
            <a:r>
              <a:rPr lang="en-US" altLang="en-US" dirty="0" err="1"/>
              <a:t>njih</a:t>
            </a:r>
            <a:r>
              <a:rPr lang="en-US" altLang="en-US" dirty="0"/>
              <a:t> </a:t>
            </a:r>
            <a:r>
              <a:rPr lang="en-US" altLang="en-US" dirty="0" err="1"/>
              <a:t>dodeljuje</a:t>
            </a:r>
            <a:r>
              <a:rPr lang="en-US" altLang="en-US" dirty="0"/>
              <a:t> </a:t>
            </a:r>
            <a:r>
              <a:rPr lang="en-US" altLang="en-US" dirty="0" err="1"/>
              <a:t>jedinstvenu</a:t>
            </a:r>
            <a:r>
              <a:rPr lang="en-US" altLang="en-US" dirty="0"/>
              <a:t> </a:t>
            </a:r>
            <a:r>
              <a:rPr lang="en-US" altLang="en-US" dirty="0" err="1" smtClean="0"/>
              <a:t>logi</a:t>
            </a:r>
            <a:r>
              <a:rPr lang="sr-Latn-RS" altLang="en-US" dirty="0"/>
              <a:t>č</a:t>
            </a:r>
            <a:r>
              <a:rPr lang="en-US" altLang="en-US" dirty="0" err="1" smtClean="0"/>
              <a:t>ku</a:t>
            </a:r>
            <a:r>
              <a:rPr lang="en-US" altLang="en-US" dirty="0" smtClean="0"/>
              <a:t> </a:t>
            </a:r>
            <a:r>
              <a:rPr lang="en-US" altLang="en-US" dirty="0" err="1"/>
              <a:t>adresu</a:t>
            </a:r>
            <a:r>
              <a:rPr lang="en-US" altLang="en-US" dirty="0"/>
              <a:t> </a:t>
            </a:r>
            <a:r>
              <a:rPr lang="en-US" altLang="en-US" dirty="0" err="1"/>
              <a:t>koja</a:t>
            </a:r>
            <a:r>
              <a:rPr lang="en-US" altLang="en-US" dirty="0"/>
              <a:t> se </a:t>
            </a:r>
            <a:r>
              <a:rPr lang="en-US" altLang="en-US" dirty="0" err="1"/>
              <a:t>naziva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B050"/>
                </a:solidFill>
              </a:rPr>
              <a:t>IP </a:t>
            </a:r>
            <a:r>
              <a:rPr lang="en-US" altLang="en-US" dirty="0" err="1" smtClean="0">
                <a:solidFill>
                  <a:srgbClr val="00B050"/>
                </a:solidFill>
              </a:rPr>
              <a:t>adresa</a:t>
            </a:r>
            <a:r>
              <a:rPr lang="en-US" altLang="en-US" dirty="0" smtClean="0">
                <a:solidFill>
                  <a:srgbClr val="00B050"/>
                </a:solidFill>
              </a:rPr>
              <a:t> </a:t>
            </a:r>
            <a:endParaRPr lang="sr-Latn-RS" altLang="en-US" dirty="0" smtClean="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dirty="0" smtClean="0"/>
              <a:t>IP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mogu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nost</a:t>
            </a:r>
            <a:r>
              <a:rPr lang="en-US" altLang="en-US" dirty="0" smtClean="0"/>
              <a:t> </a:t>
            </a:r>
            <a:r>
              <a:rPr lang="en-US" altLang="en-US" dirty="0" err="1"/>
              <a:t>slanja</a:t>
            </a:r>
            <a:r>
              <a:rPr lang="en-US" altLang="en-US" dirty="0"/>
              <a:t> </a:t>
            </a:r>
            <a:r>
              <a:rPr lang="en-US" altLang="en-US" dirty="0" err="1"/>
              <a:t>paketa</a:t>
            </a:r>
            <a:r>
              <a:rPr lang="en-US" altLang="en-US" dirty="0"/>
              <a:t> </a:t>
            </a:r>
            <a:r>
              <a:rPr lang="en-US" altLang="en-US" dirty="0" err="1"/>
              <a:t>informacija</a:t>
            </a:r>
            <a:r>
              <a:rPr lang="en-US" altLang="en-US" dirty="0"/>
              <a:t> </a:t>
            </a:r>
            <a:r>
              <a:rPr lang="en-US" altLang="en-US" dirty="0" err="1"/>
              <a:t>izmedu</a:t>
            </a:r>
            <a:r>
              <a:rPr lang="en-US" altLang="en-US" dirty="0"/>
              <a:t> </a:t>
            </a:r>
            <a:r>
              <a:rPr lang="en-US" altLang="en-US" dirty="0" err="1"/>
              <a:t>hostova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rutera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Paketi</a:t>
            </a:r>
            <a:r>
              <a:rPr lang="en-US" altLang="en-US" dirty="0"/>
              <a:t> </a:t>
            </a:r>
            <a:r>
              <a:rPr lang="en-US" altLang="en-US" dirty="0" err="1"/>
              <a:t>informacija</a:t>
            </a:r>
            <a:r>
              <a:rPr lang="en-US" altLang="en-US" dirty="0"/>
              <a:t> od </a:t>
            </a:r>
            <a:r>
              <a:rPr lang="en-US" altLang="en-US" dirty="0" err="1"/>
              <a:t>hosta</a:t>
            </a:r>
            <a:r>
              <a:rPr lang="en-US" altLang="en-US" dirty="0"/>
              <a:t> do </a:t>
            </a:r>
            <a:r>
              <a:rPr lang="en-US" altLang="en-US" dirty="0" err="1"/>
              <a:t>hosta</a:t>
            </a:r>
            <a:r>
              <a:rPr lang="en-US" altLang="en-US" dirty="0"/>
              <a:t> </a:t>
            </a:r>
            <a:r>
              <a:rPr lang="en-US" altLang="en-US" dirty="0" err="1"/>
              <a:t>putuju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niza</a:t>
            </a:r>
            <a:r>
              <a:rPr lang="en-US" altLang="en-US" dirty="0"/>
              <a:t> </a:t>
            </a:r>
            <a:r>
              <a:rPr lang="en-US" altLang="en-US" dirty="0" err="1"/>
              <a:t>rutera</a:t>
            </a:r>
            <a:r>
              <a:rPr lang="en-US" altLang="en-US" dirty="0"/>
              <a:t>, </a:t>
            </a:r>
            <a:r>
              <a:rPr lang="en-US" altLang="en-US" dirty="0" err="1"/>
              <a:t>pri</a:t>
            </a:r>
            <a:r>
              <a:rPr lang="en-US" altLang="en-US" dirty="0"/>
              <a:t> </a:t>
            </a:r>
            <a:r>
              <a:rPr lang="sr-Latn-RS" altLang="en-US" dirty="0"/>
              <a:t>č</a:t>
            </a:r>
            <a:r>
              <a:rPr lang="en-US" altLang="en-US" dirty="0" smtClean="0"/>
              <a:t>emu se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putanja</a:t>
            </a:r>
            <a:r>
              <a:rPr lang="en-US" altLang="en-US" dirty="0" smtClean="0"/>
              <a:t> </a:t>
            </a:r>
            <a:r>
              <a:rPr lang="en-US" altLang="en-US" dirty="0" err="1"/>
              <a:t>automatski</a:t>
            </a:r>
            <a:r>
              <a:rPr lang="en-US" altLang="en-US" dirty="0"/>
              <a:t> </a:t>
            </a:r>
            <a:r>
              <a:rPr lang="en-US" altLang="en-US" dirty="0" err="1" smtClean="0"/>
              <a:t>odre</a:t>
            </a:r>
            <a:r>
              <a:rPr lang="sr-Latn-RS" altLang="en-US" dirty="0" smtClean="0"/>
              <a:t>đ</a:t>
            </a:r>
            <a:r>
              <a:rPr lang="en-US" altLang="en-US" dirty="0" err="1" smtClean="0"/>
              <a:t>uje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hostovi</a:t>
            </a:r>
            <a:r>
              <a:rPr lang="en-US" altLang="en-US" dirty="0"/>
              <a:t> </a:t>
            </a:r>
            <a:r>
              <a:rPr lang="en-US" altLang="en-US" dirty="0" err="1"/>
              <a:t>nemaju</a:t>
            </a:r>
            <a:r>
              <a:rPr lang="en-US" altLang="en-US" dirty="0"/>
              <a:t> </a:t>
            </a:r>
            <a:r>
              <a:rPr lang="en-US" altLang="en-US" dirty="0" err="1"/>
              <a:t>kontrolu</a:t>
            </a:r>
            <a:r>
              <a:rPr lang="en-US" altLang="en-US" dirty="0"/>
              <a:t> </a:t>
            </a:r>
            <a:r>
              <a:rPr lang="en-US" altLang="en-US" dirty="0" err="1"/>
              <a:t>nad</a:t>
            </a:r>
            <a:r>
              <a:rPr lang="en-US" altLang="en-US" dirty="0"/>
              <a:t> </a:t>
            </a:r>
            <a:r>
              <a:rPr lang="en-US" altLang="en-US" dirty="0" err="1"/>
              <a:t>putanjom</a:t>
            </a:r>
            <a:r>
              <a:rPr lang="en-US" altLang="en-US" dirty="0"/>
              <a:t> </a:t>
            </a:r>
            <a:r>
              <a:rPr lang="en-US" altLang="en-US" dirty="0" err="1" smtClean="0"/>
              <a:t>paketa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 err="1"/>
              <a:t>koristi</a:t>
            </a:r>
            <a:r>
              <a:rPr lang="en-US" altLang="en-US" dirty="0"/>
              <a:t> se </a:t>
            </a:r>
            <a:r>
              <a:rPr lang="en-US" altLang="en-US" dirty="0" err="1"/>
              <a:t>paketno</a:t>
            </a:r>
            <a:r>
              <a:rPr lang="en-US" altLang="en-US" dirty="0"/>
              <a:t> </a:t>
            </a:r>
            <a:r>
              <a:rPr lang="en-US" altLang="en-US" dirty="0" err="1" smtClean="0"/>
              <a:t>komutiranje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Softver</a:t>
            </a:r>
            <a:r>
              <a:rPr lang="en-US" altLang="en-US" dirty="0" smtClean="0"/>
              <a:t> host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korisnicima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pru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 smtClean="0"/>
              <a:t>razli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usluge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6169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TC</a:t>
            </a:r>
            <a:r>
              <a:rPr lang="sv-SE" altLang="en-US" sz="3200" dirty="0" smtClean="0">
                <a:solidFill>
                  <a:schemeClr val="hlink"/>
                </a:solidFill>
              </a:rPr>
              <a:t>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, UDP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/>
              <a:t>TCP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/>
              <a:t>TCP </a:t>
            </a:r>
            <a:r>
              <a:rPr lang="sr-Latn-RS" altLang="en-US" dirty="0" smtClean="0"/>
              <a:t>uvodi </a:t>
            </a:r>
            <a:r>
              <a:rPr lang="sr-Latn-RS" altLang="en-US" dirty="0"/>
              <a:t>kontrolu i korekciju </a:t>
            </a:r>
            <a:r>
              <a:rPr lang="sr-Latn-RS" altLang="en-US" dirty="0" smtClean="0"/>
              <a:t>grešaka (error corerection) </a:t>
            </a:r>
          </a:p>
          <a:p>
            <a:pPr marL="1257300" lvl="2" indent="-457200" eaLnBrk="1" hangingPunct="1"/>
            <a:r>
              <a:rPr lang="sr-Latn-RS" altLang="en-US" dirty="0" smtClean="0"/>
              <a:t>Ovo </a:t>
            </a:r>
            <a:r>
              <a:rPr lang="sr-Latn-RS" altLang="en-US" dirty="0"/>
              <a:t>je dodatna slaba </a:t>
            </a:r>
            <a:r>
              <a:rPr lang="sr-Latn-RS" altLang="en-US" dirty="0" smtClean="0"/>
              <a:t>provera (vr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samo kontrola parnosti), jer se pretpostavlja da se </a:t>
            </a:r>
            <a:r>
              <a:rPr lang="sr-Latn-RS" altLang="en-US" dirty="0" smtClean="0"/>
              <a:t>jača </a:t>
            </a:r>
            <a:r>
              <a:rPr lang="sr-Latn-RS" altLang="en-US" dirty="0"/>
              <a:t>provera (</a:t>
            </a:r>
            <a:r>
              <a:rPr lang="sr-Latn-RS" altLang="en-US" dirty="0" smtClean="0"/>
              <a:t>obično CRC</a:t>
            </a:r>
            <a:r>
              <a:rPr lang="sr-Latn-RS" altLang="en-US" dirty="0"/>
              <a:t>)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na </a:t>
            </a:r>
            <a:r>
              <a:rPr lang="sr-Latn-RS" altLang="en-US" dirty="0" smtClean="0"/>
              <a:t>nižim slojevima</a:t>
            </a:r>
          </a:p>
          <a:p>
            <a:pPr marL="1257300" lvl="2" indent="-457200" eaLnBrk="1" hangingPunct="1"/>
            <a:r>
              <a:rPr lang="sr-Latn-RS" altLang="en-US" dirty="0" smtClean="0"/>
              <a:t>Ipak</a:t>
            </a:r>
            <a:r>
              <a:rPr lang="sr-Latn-RS" altLang="en-US" dirty="0"/>
              <a:t>, u praksi se pokazuje da ova provera </a:t>
            </a:r>
            <a:r>
              <a:rPr lang="sr-Latn-RS" altLang="en-US" dirty="0" smtClean="0"/>
              <a:t>ima smisla </a:t>
            </a:r>
            <a:r>
              <a:rPr lang="sr-Latn-RS" altLang="en-US" dirty="0"/>
              <a:t>i uspeva da </a:t>
            </a:r>
            <a:r>
              <a:rPr lang="sr-Latn-RS" altLang="en-US" dirty="0" smtClean="0"/>
              <a:t>uoči </a:t>
            </a:r>
            <a:r>
              <a:rPr lang="sr-Latn-RS" altLang="en-US" dirty="0"/>
              <a:t>i ispravi veliki broj 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aka </a:t>
            </a:r>
            <a:r>
              <a:rPr lang="sr-Latn-RS" altLang="en-US" dirty="0"/>
              <a:t>koje promaknu </a:t>
            </a:r>
            <a:r>
              <a:rPr lang="sr-Latn-RS" altLang="en-US" dirty="0" smtClean="0"/>
              <a:t>ostalim kontrolama</a:t>
            </a:r>
          </a:p>
          <a:p>
            <a:pPr marL="1257300" lvl="2" indent="-457200" eaLnBrk="1" hangingPunct="1"/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TCP uvodi i </a:t>
            </a:r>
            <a:r>
              <a:rPr lang="sr-Latn-RS" altLang="en-US" dirty="0" smtClean="0"/>
              <a:t>kontrolu brzine </a:t>
            </a:r>
            <a:r>
              <a:rPr lang="sr-Latn-RS" altLang="en-US" dirty="0"/>
              <a:t>protoka </a:t>
            </a:r>
            <a:r>
              <a:rPr lang="sr-Latn-RS" altLang="en-US" dirty="0" smtClean="0"/>
              <a:t>(flow </a:t>
            </a:r>
            <a:r>
              <a:rPr lang="sr-Latn-RS" altLang="en-US" dirty="0"/>
              <a:t>control</a:t>
            </a:r>
            <a:r>
              <a:rPr lang="sr-Latn-RS" altLang="en-US" dirty="0" smtClean="0"/>
              <a:t>)</a:t>
            </a:r>
          </a:p>
          <a:p>
            <a:pPr marL="1257300" lvl="2" indent="-457200" eaLnBrk="1" hangingPunct="1"/>
            <a:r>
              <a:rPr lang="sr-Latn-RS" altLang="en-US" dirty="0" smtClean="0"/>
              <a:t>Njom </a:t>
            </a:r>
            <a:r>
              <a:rPr lang="sr-Latn-RS" altLang="en-US" dirty="0"/>
              <a:t>se </a:t>
            </a:r>
            <a:r>
              <a:rPr lang="sr-Latn-RS" altLang="en-US" dirty="0" smtClean="0"/>
              <a:t>kontroli</a:t>
            </a:r>
            <a:r>
              <a:rPr lang="sr-Latn-RS" altLang="en-US" dirty="0"/>
              <a:t>š</a:t>
            </a:r>
            <a:r>
              <a:rPr lang="sr-Latn-RS" altLang="en-US" dirty="0" smtClean="0"/>
              <a:t>e brzina slanja </a:t>
            </a:r>
            <a:r>
              <a:rPr lang="sr-Latn-RS" altLang="en-US" dirty="0"/>
              <a:t>kako se ne bi desilo da brzi </a:t>
            </a:r>
            <a:r>
              <a:rPr lang="sr-Latn-RS" altLang="en-US" dirty="0" smtClean="0"/>
              <a:t>uređaji šalju </a:t>
            </a:r>
            <a:r>
              <a:rPr lang="sr-Latn-RS" altLang="en-US" dirty="0"/>
              <a:t>pakete brzinom </a:t>
            </a:r>
            <a:r>
              <a:rPr lang="sr-Latn-RS" altLang="en-US" dirty="0" smtClean="0"/>
              <a:t>većom </a:t>
            </a:r>
            <a:r>
              <a:rPr lang="sr-Latn-RS" altLang="en-US" dirty="0"/>
              <a:t>od </a:t>
            </a:r>
            <a:r>
              <a:rPr lang="sr-Latn-RS" altLang="en-US" dirty="0" smtClean="0"/>
              <a:t>one kojom </a:t>
            </a:r>
            <a:r>
              <a:rPr lang="sr-Latn-RS" altLang="en-US" dirty="0"/>
              <a:t>spori uredaji mogu da ih prime (npr. brz </a:t>
            </a:r>
            <a:r>
              <a:rPr lang="sr-Latn-RS" altLang="en-US" dirty="0" smtClean="0"/>
              <a:t>računar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podatke </a:t>
            </a:r>
            <a:r>
              <a:rPr lang="sr-Latn-RS" altLang="en-US" dirty="0" smtClean="0"/>
              <a:t>na spor </a:t>
            </a:r>
            <a:r>
              <a:rPr lang="sr-Latn-RS" altLang="en-US" dirty="0"/>
              <a:t>mobilni telefon)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806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TC</a:t>
            </a:r>
            <a:r>
              <a:rPr lang="sv-SE" altLang="en-US" sz="3200" dirty="0" smtClean="0">
                <a:solidFill>
                  <a:schemeClr val="hlink"/>
                </a:solidFill>
              </a:rPr>
              <a:t>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, UDP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/>
              <a:t>TCP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Va</a:t>
            </a:r>
            <a:r>
              <a:rPr lang="sr-Latn-RS" altLang="en-US" dirty="0"/>
              <a:t>ž</a:t>
            </a:r>
            <a:r>
              <a:rPr lang="sr-Latn-RS" altLang="en-US" dirty="0" smtClean="0"/>
              <a:t>na </a:t>
            </a:r>
            <a:r>
              <a:rPr lang="sr-Latn-RS" altLang="en-US" dirty="0"/>
              <a:t>odlika TCP protokola je 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zagušenja (congestion control)</a:t>
            </a:r>
          </a:p>
          <a:p>
            <a:pPr marL="1257300" lvl="2" indent="-457200" eaLnBrk="1" hangingPunct="1"/>
            <a:r>
              <a:rPr lang="sr-Latn-RS" altLang="en-US" dirty="0" smtClean="0"/>
              <a:t>Pojava zagu</a:t>
            </a:r>
            <a:r>
              <a:rPr lang="sr-Latn-RS" altLang="en-US" dirty="0"/>
              <a:t>š</a:t>
            </a:r>
            <a:r>
              <a:rPr lang="sr-Latn-RS" altLang="en-US" dirty="0" smtClean="0"/>
              <a:t>enja </a:t>
            </a:r>
            <a:r>
              <a:rPr lang="sr-Latn-RS" altLang="en-US" dirty="0"/>
              <a:t>se javlja kada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čvorova pokušava da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podatke kroz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koja 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na granicama svoje propusne </a:t>
            </a:r>
            <a:r>
              <a:rPr lang="sr-Latn-RS" altLang="en-US" dirty="0" smtClean="0"/>
              <a:t>moći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U takvim situacijama, </a:t>
            </a:r>
            <a:r>
              <a:rPr lang="sr-Latn-RS" altLang="en-US" dirty="0" smtClean="0"/>
              <a:t>de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se da brzina komunikacije u celoj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opada </a:t>
            </a:r>
            <a:r>
              <a:rPr lang="sr-Latn-RS" altLang="en-US" dirty="0" smtClean="0"/>
              <a:t>za nekoliko </a:t>
            </a:r>
            <a:r>
              <a:rPr lang="sr-Latn-RS" altLang="en-US" dirty="0"/>
              <a:t>redova </a:t>
            </a:r>
            <a:r>
              <a:rPr lang="sr-Latn-RS" altLang="en-US" dirty="0" smtClean="0"/>
              <a:t>veličina </a:t>
            </a:r>
          </a:p>
          <a:p>
            <a:pPr marL="1257300" lvl="2" indent="-457200" eaLnBrk="1" hangingPunct="1"/>
            <a:r>
              <a:rPr lang="sr-Latn-RS" altLang="en-US" dirty="0" smtClean="0"/>
              <a:t>Naime</a:t>
            </a:r>
            <a:r>
              <a:rPr lang="sr-Latn-RS" altLang="en-US" dirty="0"/>
              <a:t>, broj izgubljenih paketa se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estruko povećava jer unutrašnji čvorovi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(ruteri) ne mogu da prihvate nove pakete </a:t>
            </a:r>
            <a:r>
              <a:rPr lang="sr-Latn-RS" altLang="en-US" dirty="0" smtClean="0"/>
              <a:t>zato što </a:t>
            </a:r>
            <a:r>
              <a:rPr lang="sr-Latn-RS" altLang="en-US" dirty="0"/>
              <a:t>su </a:t>
            </a:r>
            <a:r>
              <a:rPr lang="sr-Latn-RS" altLang="en-US" dirty="0" smtClean="0"/>
              <a:t>im prihvatni </a:t>
            </a:r>
            <a:r>
              <a:rPr lang="sr-Latn-RS" altLang="en-US" dirty="0"/>
              <a:t>baferi </a:t>
            </a:r>
            <a:r>
              <a:rPr lang="sr-Latn-RS" altLang="en-US" dirty="0" smtClean="0"/>
              <a:t>prepuni </a:t>
            </a:r>
          </a:p>
          <a:p>
            <a:pPr marL="1257300" lvl="2" indent="-457200" eaLnBrk="1" hangingPunct="1"/>
            <a:r>
              <a:rPr lang="sr-Latn-RS" altLang="en-US" dirty="0" smtClean="0"/>
              <a:t>TCP 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da detektuje ovakve situacije i da </a:t>
            </a:r>
            <a:r>
              <a:rPr lang="sr-Latn-RS" altLang="en-US" dirty="0" smtClean="0"/>
              <a:t>u tim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ajevima </a:t>
            </a:r>
            <a:r>
              <a:rPr lang="sr-Latn-RS" altLang="en-US" dirty="0"/>
              <a:t>uspori sa slanjem paketa dok se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ne </a:t>
            </a:r>
            <a:r>
              <a:rPr lang="sr-Latn-RS" altLang="en-US" dirty="0" smtClean="0"/>
              <a:t>rastereti </a:t>
            </a:r>
          </a:p>
          <a:p>
            <a:pPr marL="1257300" lvl="2" indent="-457200" eaLnBrk="1" hangingPunct="1"/>
            <a:r>
              <a:rPr lang="sr-Latn-RS" altLang="en-US" dirty="0" smtClean="0"/>
              <a:t>Jedna od tehnika </a:t>
            </a:r>
            <a:r>
              <a:rPr lang="sr-Latn-RS" altLang="en-US" dirty="0"/>
              <a:t>koje se koriste u cilju smanjenja </a:t>
            </a:r>
            <a:r>
              <a:rPr lang="sr-Latn-RS" altLang="en-US" dirty="0" smtClean="0"/>
              <a:t>zagušenja </a:t>
            </a:r>
            <a:r>
              <a:rPr lang="sr-Latn-RS" altLang="en-US" dirty="0"/>
              <a:t>je da se pri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etku komunikacije paketi šalju </a:t>
            </a:r>
            <a:r>
              <a:rPr lang="sr-Latn-RS" altLang="en-US" dirty="0"/>
              <a:t>sporije </a:t>
            </a:r>
            <a:r>
              <a:rPr lang="sr-Latn-RS" altLang="en-US" dirty="0" smtClean="0"/>
              <a:t>(slow-start</a:t>
            </a:r>
            <a:r>
              <a:rPr lang="sr-Latn-RS" altLang="en-US" dirty="0"/>
              <a:t>), a da se brzina slanja postepeno </a:t>
            </a:r>
            <a:r>
              <a:rPr lang="sr-Latn-RS" altLang="en-US" dirty="0" smtClean="0"/>
              <a:t>povećava </a:t>
            </a:r>
            <a:r>
              <a:rPr lang="sr-Latn-RS" altLang="en-US" dirty="0"/>
              <a:t>kada se utvrdi da paketi zaista i </a:t>
            </a:r>
            <a:r>
              <a:rPr lang="sr-Latn-RS" altLang="en-US" dirty="0" smtClean="0"/>
              <a:t>stižu </a:t>
            </a:r>
            <a:r>
              <a:rPr lang="sr-Latn-RS" altLang="en-US" dirty="0"/>
              <a:t>na </a:t>
            </a:r>
            <a:r>
              <a:rPr lang="sr-Latn-RS" altLang="en-US" dirty="0" smtClean="0"/>
              <a:t>odredište </a:t>
            </a:r>
          </a:p>
        </p:txBody>
      </p:sp>
    </p:spTree>
    <p:extLst>
      <p:ext uri="{BB962C8B-B14F-4D97-AF65-F5344CB8AC3E}">
        <p14:creationId xmlns:p14="http://schemas.microsoft.com/office/powerpoint/2010/main" val="47203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TC</a:t>
            </a:r>
            <a:r>
              <a:rPr lang="sv-SE" altLang="en-US" sz="3200" dirty="0" smtClean="0">
                <a:solidFill>
                  <a:schemeClr val="hlink"/>
                </a:solidFill>
              </a:rPr>
              <a:t>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, UDP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/>
              <a:t>TCP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Činjenica da TCP protokol </a:t>
            </a:r>
            <a:r>
              <a:rPr lang="sr-Latn-RS" altLang="en-US" dirty="0"/>
              <a:t>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zagušenja </a:t>
            </a:r>
            <a:r>
              <a:rPr lang="sr-Latn-RS" altLang="en-US" dirty="0"/>
              <a:t>je </a:t>
            </a:r>
            <a:r>
              <a:rPr lang="sr-Latn-RS" altLang="en-US" dirty="0" smtClean="0"/>
              <a:t>jedan od </a:t>
            </a:r>
            <a:r>
              <a:rPr lang="sr-Latn-RS" altLang="en-US" dirty="0"/>
              <a:t>razloga zbog </a:t>
            </a:r>
            <a:r>
              <a:rPr lang="sr-Latn-RS" altLang="en-US" dirty="0" smtClean="0"/>
              <a:t>čega </a:t>
            </a:r>
            <a:r>
              <a:rPr lang="sr-Latn-RS" altLang="en-US" dirty="0"/>
              <a:t>TCP spada u grupu sporijih protokola </a:t>
            </a:r>
            <a:endParaRPr lang="sr-Latn-RS" altLang="en-US" dirty="0" smtClean="0"/>
          </a:p>
          <a:p>
            <a:pPr marL="857250" lvl="1" indent="-457200" eaLnBrk="1" hangingPunct="1"/>
            <a:r>
              <a:rPr lang="sr-Latn-RS" altLang="en-US" dirty="0" smtClean="0"/>
              <a:t>Stoga se TCP ne </a:t>
            </a:r>
            <a:r>
              <a:rPr lang="sr-Latn-RS" altLang="en-US" dirty="0"/>
              <a:t>koristi se </a:t>
            </a:r>
            <a:r>
              <a:rPr lang="sr-Latn-RS" altLang="en-US" dirty="0" smtClean="0"/>
              <a:t>za aplikacije </a:t>
            </a:r>
            <a:r>
              <a:rPr lang="sr-Latn-RS" altLang="en-US" dirty="0"/>
              <a:t>kod kojih je brzina prenosa </a:t>
            </a:r>
            <a:r>
              <a:rPr lang="sr-Latn-RS" altLang="en-US" dirty="0" smtClean="0"/>
              <a:t>presudna</a:t>
            </a:r>
          </a:p>
        </p:txBody>
      </p:sp>
    </p:spTree>
    <p:extLst>
      <p:ext uri="{BB962C8B-B14F-4D97-AF65-F5344CB8AC3E}">
        <p14:creationId xmlns:p14="http://schemas.microsoft.com/office/powerpoint/2010/main" val="713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TC</a:t>
            </a:r>
            <a:r>
              <a:rPr lang="sv-SE" altLang="en-US" sz="3200" dirty="0" smtClean="0">
                <a:solidFill>
                  <a:schemeClr val="hlink"/>
                </a:solidFill>
              </a:rPr>
              <a:t>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, UDP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UDP</a:t>
            </a:r>
            <a:r>
              <a:rPr lang="sr-Latn-RS" altLang="en-US" dirty="0"/>
              <a:t> (User Datagram protocol) je protokol transportnog sloja u okviru </a:t>
            </a:r>
            <a:r>
              <a:rPr lang="sr-Latn-RS" altLang="en-US" dirty="0" smtClean="0"/>
              <a:t>Interneta koji </a:t>
            </a:r>
            <a:r>
              <a:rPr lang="sr-Latn-RS" altLang="en-US" dirty="0"/>
              <a:t>ne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uspostavljanje konekcije pre </a:t>
            </a:r>
            <a:r>
              <a:rPr lang="sr-Latn-RS" altLang="en-US" dirty="0" smtClean="0"/>
              <a:t>započinjanja komunikacije</a:t>
            </a:r>
          </a:p>
          <a:p>
            <a:pPr marL="857250" lvl="1" indent="-457200" eaLnBrk="1" hangingPunct="1"/>
            <a:r>
              <a:rPr lang="sr-Latn-RS" altLang="en-US" dirty="0" smtClean="0"/>
              <a:t>Prilikom korišćenja </a:t>
            </a:r>
            <a:r>
              <a:rPr lang="sr-Latn-RS" altLang="en-US" dirty="0"/>
              <a:t>UDP protokola ne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potvrda prijema poslatih paketa,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se komunikacija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smatrati </a:t>
            </a:r>
            <a:r>
              <a:rPr lang="sr-Latn-RS" altLang="en-US" dirty="0" smtClean="0"/>
              <a:t>nepouzdanom </a:t>
            </a:r>
          </a:p>
          <a:p>
            <a:pPr marL="857250" lvl="1" indent="-457200" eaLnBrk="1" hangingPunct="1"/>
            <a:r>
              <a:rPr lang="sr-Latn-RS" altLang="en-US" dirty="0" smtClean="0"/>
              <a:t>Osnovni </a:t>
            </a:r>
            <a:r>
              <a:rPr lang="sr-Latn-RS" altLang="en-US" dirty="0"/>
              <a:t>razlozi </a:t>
            </a:r>
            <a:r>
              <a:rPr lang="sr-Latn-RS" altLang="en-US" dirty="0" smtClean="0"/>
              <a:t>korišćenja UDP </a:t>
            </a:r>
            <a:r>
              <a:rPr lang="sr-Latn-RS" altLang="en-US" dirty="0"/>
              <a:t>protokola su, pre svega, njegova brzina </a:t>
            </a:r>
            <a:r>
              <a:rPr lang="sr-Latn-RS" altLang="en-US" dirty="0" smtClean="0"/>
              <a:t>- </a:t>
            </a:r>
            <a:r>
              <a:rPr lang="sr-Latn-RS" altLang="en-US" dirty="0"/>
              <a:t>zbog toga se uglavnom </a:t>
            </a:r>
            <a:r>
              <a:rPr lang="sr-Latn-RS" altLang="en-US" dirty="0" smtClean="0"/>
              <a:t>koristi od </a:t>
            </a:r>
            <a:r>
              <a:rPr lang="sr-Latn-RS" altLang="en-US" dirty="0"/>
              <a:t>strane aplikacija koje imaju potrebu za komunikacijom u realnom </a:t>
            </a:r>
            <a:r>
              <a:rPr lang="sr-Latn-RS" altLang="en-US" dirty="0" smtClean="0"/>
              <a:t>vremenu (real </a:t>
            </a:r>
            <a:r>
              <a:rPr lang="sr-Latn-RS" altLang="en-US" dirty="0"/>
              <a:t>time), kao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su npr. audio-video prenosi, internet telefonija, igrice </a:t>
            </a:r>
            <a:r>
              <a:rPr lang="sr-Latn-RS" altLang="en-US" dirty="0" smtClean="0"/>
              <a:t>i sl.</a:t>
            </a:r>
          </a:p>
          <a:p>
            <a:pPr marL="857250" lvl="1" indent="-457200" eaLnBrk="1" hangingPunct="1"/>
            <a:r>
              <a:rPr lang="sr-Latn-RS" altLang="en-US" dirty="0" smtClean="0"/>
              <a:t>Takode</a:t>
            </a:r>
            <a:r>
              <a:rPr lang="sr-Latn-RS" altLang="en-US" dirty="0"/>
              <a:t>, UDP se koristi za aplikacione protokole koji daju </a:t>
            </a:r>
            <a:r>
              <a:rPr lang="sr-Latn-RS" altLang="en-US" dirty="0" smtClean="0"/>
              <a:t>elementarne mrežne </a:t>
            </a:r>
            <a:r>
              <a:rPr lang="sr-Latn-RS" altLang="en-US" dirty="0"/>
              <a:t>usluge i </a:t>
            </a:r>
            <a:r>
              <a:rPr lang="sr-Latn-RS" altLang="en-US" dirty="0" smtClean="0"/>
              <a:t>vrše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mreže </a:t>
            </a:r>
            <a:r>
              <a:rPr lang="sr-Latn-RS" altLang="en-US" dirty="0"/>
              <a:t>(npr. DHCP, DNS, SNMP)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62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TCP/IP programski interfejs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Većina </a:t>
            </a:r>
            <a:r>
              <a:rPr lang="sr-Latn-RS" altLang="en-US" dirty="0"/>
              <a:t>savremenih operativnih sistema i programskih jezika daje </a:t>
            </a:r>
            <a:r>
              <a:rPr lang="sr-Latn-RS" altLang="en-US" dirty="0" smtClean="0"/>
              <a:t>direktnu podršku </a:t>
            </a:r>
            <a:r>
              <a:rPr lang="sr-Latn-RS" altLang="en-US" dirty="0"/>
              <a:t>za </a:t>
            </a:r>
            <a:r>
              <a:rPr lang="sr-Latn-RS" altLang="en-US" dirty="0" smtClean="0"/>
              <a:t>korišćenje </a:t>
            </a:r>
            <a:r>
              <a:rPr lang="sr-Latn-RS" altLang="en-US" dirty="0"/>
              <a:t>Internet (TCP/IP familije) </a:t>
            </a:r>
            <a:r>
              <a:rPr lang="sr-Latn-RS" altLang="en-US" dirty="0" smtClean="0"/>
              <a:t>protokola</a:t>
            </a:r>
          </a:p>
          <a:p>
            <a:pPr marL="457200" indent="-457200" eaLnBrk="1" hangingPunct="1"/>
            <a:r>
              <a:rPr lang="sr-Latn-RS" altLang="en-US" dirty="0" smtClean="0"/>
              <a:t>Podrška </a:t>
            </a:r>
            <a:r>
              <a:rPr lang="sr-Latn-RS" altLang="en-US" dirty="0"/>
              <a:t>za </a:t>
            </a:r>
            <a:r>
              <a:rPr lang="sr-Latn-RS" altLang="en-US" dirty="0" smtClean="0"/>
              <a:t>korišćenje ovih </a:t>
            </a:r>
            <a:r>
              <a:rPr lang="sr-Latn-RS" altLang="en-US" dirty="0"/>
              <a:t>protokola u okviru programa se realizuje kroz koncept soketa </a:t>
            </a:r>
            <a:r>
              <a:rPr lang="sr-Latn-RS" altLang="en-US" dirty="0" smtClean="0"/>
              <a:t>(socket)</a:t>
            </a:r>
            <a:endParaRPr lang="sr-Latn-RS" altLang="en-US" dirty="0"/>
          </a:p>
          <a:p>
            <a:pPr marL="457200" indent="-457200" eaLnBrk="1" hangingPunct="1"/>
            <a:r>
              <a:rPr lang="sr-Latn-RS" altLang="en-US" dirty="0"/>
              <a:t>Socket je apstrakcija kojom se programeru predstavlja kanal </a:t>
            </a:r>
            <a:r>
              <a:rPr lang="sr-Latn-RS" altLang="en-US" dirty="0" smtClean="0"/>
              <a:t>komunikacije (</a:t>
            </a:r>
            <a:r>
              <a:rPr lang="sr-Latn-RS" altLang="en-US" dirty="0"/>
              <a:t>zasnovan bilo na TCP bilo na UDP protokolu</a:t>
            </a:r>
            <a:r>
              <a:rPr lang="sr-Latn-RS" altLang="en-US" dirty="0" smtClean="0"/>
              <a:t>)</a:t>
            </a:r>
          </a:p>
          <a:p>
            <a:pPr marL="457200" indent="-457200" eaLnBrk="1" hangingPunct="1"/>
            <a:r>
              <a:rPr lang="sr-Latn-RS" altLang="en-US" dirty="0" smtClean="0"/>
              <a:t>Programer pi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podatke u </a:t>
            </a:r>
            <a:r>
              <a:rPr lang="sr-Latn-RS" altLang="en-US" dirty="0" smtClean="0"/>
              <a:t>soket ili čita </a:t>
            </a:r>
            <a:r>
              <a:rPr lang="sr-Latn-RS" altLang="en-US" dirty="0"/>
              <a:t>podatke iz soketa,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na </a:t>
            </a:r>
            <a:r>
              <a:rPr lang="sr-Latn-RS" altLang="en-US" dirty="0" smtClean="0"/>
              <a:t>sli</a:t>
            </a:r>
            <a:r>
              <a:rPr lang="sr-Latn-RS" altLang="en-US" dirty="0"/>
              <a:t>č</a:t>
            </a:r>
            <a:r>
              <a:rPr lang="sr-Latn-RS" altLang="en-US" dirty="0" smtClean="0"/>
              <a:t>an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kao da je u pitanju </a:t>
            </a:r>
            <a:r>
              <a:rPr lang="sr-Latn-RS" altLang="en-US" dirty="0" smtClean="0"/>
              <a:t>obična datoteka</a:t>
            </a:r>
            <a:r>
              <a:rPr lang="sr-Latn-RS" altLang="en-US" dirty="0"/>
              <a:t>, </a:t>
            </a:r>
            <a:r>
              <a:rPr lang="sr-Latn-RS" altLang="en-US" dirty="0" smtClean="0"/>
              <a:t>a </a:t>
            </a:r>
            <a:r>
              <a:rPr lang="sr-Latn-RS" altLang="en-US" dirty="0"/>
              <a:t>operativni sistem </a:t>
            </a:r>
            <a:r>
              <a:rPr lang="sr-Latn-RS" altLang="en-US" dirty="0" smtClean="0"/>
              <a:t>se brine </a:t>
            </a:r>
            <a:r>
              <a:rPr lang="sr-Latn-RS" altLang="en-US" dirty="0"/>
              <a:t>o svim aspektima stvarne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ne komunikacije</a:t>
            </a:r>
          </a:p>
        </p:txBody>
      </p:sp>
    </p:spTree>
    <p:extLst>
      <p:ext uri="{BB962C8B-B14F-4D97-AF65-F5344CB8AC3E}">
        <p14:creationId xmlns:p14="http://schemas.microsoft.com/office/powerpoint/2010/main" val="21347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TCP/IP programski </a:t>
            </a:r>
            <a:r>
              <a:rPr lang="sv-SE" altLang="en-US" sz="3200" dirty="0" smtClean="0">
                <a:solidFill>
                  <a:schemeClr val="hlink"/>
                </a:solidFill>
              </a:rPr>
              <a:t>interfejs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7"/>
            <a:ext cx="7360920" cy="413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6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TCP/IP programski </a:t>
            </a:r>
            <a:r>
              <a:rPr lang="sv-SE" altLang="en-US" sz="3200" dirty="0" smtClean="0">
                <a:solidFill>
                  <a:schemeClr val="hlink"/>
                </a:solidFill>
              </a:rPr>
              <a:t>interfejs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(3)</a:t>
            </a:r>
            <a:endParaRPr lang="en-US" altLang="en-US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54200"/>
            <a:ext cx="7338060" cy="377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1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</a:t>
            </a:r>
            <a:r>
              <a:rPr lang="sv-SE" altLang="en-US" sz="3200" dirty="0">
                <a:solidFill>
                  <a:schemeClr val="hlink"/>
                </a:solidFill>
              </a:rPr>
              <a:t>-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Hypertext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HTTP</a:t>
            </a:r>
            <a:r>
              <a:rPr lang="sr-Latn-RS" altLang="en-US" dirty="0"/>
              <a:t>), je protokol aplikacionog sloja </a:t>
            </a:r>
            <a:r>
              <a:rPr lang="sr-Latn-RS" altLang="en-US" dirty="0" smtClean="0"/>
              <a:t>koji predstavlja </a:t>
            </a:r>
            <a:r>
              <a:rPr lang="sr-Latn-RS" altLang="en-US" dirty="0"/>
              <a:t>osnovu </a:t>
            </a:r>
            <a:r>
              <a:rPr lang="sr-Latn-RS" altLang="en-US" dirty="0" smtClean="0"/>
              <a:t>veba </a:t>
            </a:r>
          </a:p>
          <a:p>
            <a:pPr marL="857250" lvl="1" indent="-457200" eaLnBrk="1" hangingPunct="1"/>
            <a:r>
              <a:rPr lang="sr-Latn-RS" altLang="en-US" dirty="0" smtClean="0"/>
              <a:t>HTTP </a:t>
            </a:r>
            <a:r>
              <a:rPr lang="sr-Latn-RS" altLang="en-US" dirty="0"/>
              <a:t>je implementiran u okviru dve vrste programa:</a:t>
            </a:r>
          </a:p>
          <a:p>
            <a:pPr marL="1257300" lvl="2" indent="-457200" eaLnBrk="1" hangingPunct="1"/>
            <a:r>
              <a:rPr lang="sr-Latn-RS" altLang="en-US" dirty="0"/>
              <a:t>klijentskim programima, </a:t>
            </a:r>
            <a:r>
              <a:rPr lang="sr-Latn-RS" altLang="en-US" dirty="0" smtClean="0"/>
              <a:t>najčešće pregleda</a:t>
            </a:r>
            <a:r>
              <a:rPr lang="sr-Latn-RS" altLang="en-US" dirty="0"/>
              <a:t>č</a:t>
            </a:r>
            <a:r>
              <a:rPr lang="sr-Latn-RS" altLang="en-US" dirty="0" smtClean="0"/>
              <a:t>ima veba  </a:t>
            </a:r>
          </a:p>
          <a:p>
            <a:pPr marL="1257300" lvl="2" indent="-457200" eaLnBrk="1" hangingPunct="1"/>
            <a:r>
              <a:rPr lang="sr-Latn-RS" altLang="en-US" dirty="0" smtClean="0"/>
              <a:t>serverskim </a:t>
            </a:r>
            <a:r>
              <a:rPr lang="sr-Latn-RS" altLang="en-US" dirty="0"/>
              <a:t>programima</a:t>
            </a:r>
            <a:r>
              <a:rPr lang="sr-Latn-RS" altLang="en-US" dirty="0" smtClean="0"/>
              <a:t>, najčešće veb serverima </a:t>
            </a:r>
          </a:p>
          <a:p>
            <a:pPr marL="857250" lvl="1" indent="-457200" eaLnBrk="1" hangingPunct="1"/>
            <a:r>
              <a:rPr lang="sr-Latn-RS" altLang="en-US" dirty="0" smtClean="0"/>
              <a:t>Ovi </a:t>
            </a:r>
            <a:r>
              <a:rPr lang="sr-Latn-RS" altLang="en-US" dirty="0"/>
              <a:t>programi medusobno komuniciraju </a:t>
            </a:r>
            <a:r>
              <a:rPr lang="sr-Latn-RS" altLang="en-US" dirty="0" smtClean="0"/>
              <a:t>razmenom HTTP poruka</a:t>
            </a:r>
          </a:p>
          <a:p>
            <a:pPr marL="857250" lvl="1" indent="-457200" eaLnBrk="1" hangingPunct="1"/>
            <a:r>
              <a:rPr lang="sr-Latn-RS" altLang="en-US" dirty="0" smtClean="0"/>
              <a:t>HTTP defini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strukturu ovih poruka 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na koji </a:t>
            </a:r>
            <a:r>
              <a:rPr lang="sr-Latn-RS" altLang="en-US" dirty="0" smtClean="0"/>
              <a:t>klijenti i </a:t>
            </a:r>
            <a:r>
              <a:rPr lang="sr-Latn-RS" altLang="en-US" dirty="0"/>
              <a:t>serveri razmenjuju ove </a:t>
            </a:r>
            <a:r>
              <a:rPr lang="sr-Latn-RS" altLang="en-US" dirty="0" smtClean="0"/>
              <a:t>poruke</a:t>
            </a:r>
          </a:p>
          <a:p>
            <a:pPr marL="857250" lvl="1" indent="-457200" eaLnBrk="1" hangingPunct="1"/>
            <a:r>
              <a:rPr lang="sr-Latn-RS" altLang="en-US" dirty="0" smtClean="0"/>
              <a:t>Neki od osnovnih pojmova veba:</a:t>
            </a:r>
          </a:p>
          <a:p>
            <a:pPr marL="1257300" lvl="2" indent="-457200" eaLnBrk="1" hangingPunct="1"/>
            <a:r>
              <a:rPr lang="sr-Latn-RS" altLang="en-US" dirty="0"/>
              <a:t>Veb je distribuirana aplikacija </a:t>
            </a:r>
            <a:r>
              <a:rPr lang="sr-Latn-RS" altLang="en-US" dirty="0" smtClean="0"/>
              <a:t>zasnovana na veb straniama </a:t>
            </a:r>
          </a:p>
          <a:p>
            <a:pPr marL="1257300" lvl="2" indent="-457200" eaLnBrk="1" hangingPunct="1"/>
            <a:r>
              <a:rPr lang="sr-Latn-RS" altLang="en-US" dirty="0" smtClean="0"/>
              <a:t>Veb strane </a:t>
            </a:r>
            <a:r>
              <a:rPr lang="sr-Latn-RS" altLang="en-US" dirty="0"/>
              <a:t>se sastoje od objekata </a:t>
            </a:r>
            <a:r>
              <a:rPr lang="sr-Latn-RS" altLang="en-US" dirty="0" smtClean="0"/>
              <a:t>– hipertekstualnih datoteka </a:t>
            </a:r>
            <a:r>
              <a:rPr lang="sr-Latn-RS" altLang="en-US" dirty="0"/>
              <a:t>opisanih na jeziku HTML, slika u raznim formatima (npr. JPG, PNG</a:t>
            </a:r>
            <a:r>
              <a:rPr lang="sr-Latn-RS" altLang="en-US" dirty="0" smtClean="0"/>
              <a:t>, GIF</a:t>
            </a:r>
            <a:r>
              <a:rPr lang="sr-Latn-RS" altLang="en-US" dirty="0"/>
              <a:t>), Java apleta i </a:t>
            </a:r>
            <a:r>
              <a:rPr lang="sr-Latn-RS" altLang="en-US" dirty="0" smtClean="0"/>
              <a:t>sli. </a:t>
            </a:r>
          </a:p>
          <a:p>
            <a:pPr marL="1257300" lvl="2" indent="-457200" eaLnBrk="1" hangingPunct="1"/>
            <a:r>
              <a:rPr lang="sr-Latn-RS" altLang="en-US" dirty="0" smtClean="0"/>
              <a:t>Svaki pojedinačni </a:t>
            </a:r>
            <a:r>
              <a:rPr lang="sr-Latn-RS" altLang="en-US" dirty="0"/>
              <a:t>objekat ima jedinstvenu adresu </a:t>
            </a:r>
            <a:r>
              <a:rPr lang="sr-Latn-RS" altLang="en-US" dirty="0" smtClean="0"/>
              <a:t>u obliku </a:t>
            </a:r>
            <a:r>
              <a:rPr lang="sr-Latn-RS" altLang="en-US" dirty="0"/>
              <a:t>tzv. URI (Uniform Resource Identifier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61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HTTP protokol dolazi u dve </a:t>
            </a:r>
            <a:r>
              <a:rPr lang="sr-Latn-RS" altLang="en-US" dirty="0" smtClean="0"/>
              <a:t>verzije </a:t>
            </a:r>
          </a:p>
          <a:p>
            <a:pPr marL="1257300" lvl="2" indent="-457200" eaLnBrk="1" hangingPunct="1"/>
            <a:r>
              <a:rPr lang="sr-Latn-RS" altLang="en-US" dirty="0" smtClean="0"/>
              <a:t>Rana </a:t>
            </a:r>
            <a:r>
              <a:rPr lang="sr-Latn-RS" altLang="en-US" dirty="0"/>
              <a:t>verzija, HTTP 1.0 </a:t>
            </a:r>
            <a:r>
              <a:rPr lang="sr-Latn-RS" altLang="en-US" dirty="0" smtClean="0"/>
              <a:t>korišćena </a:t>
            </a:r>
            <a:r>
              <a:rPr lang="sr-Latn-RS" altLang="en-US" dirty="0"/>
              <a:t>je </a:t>
            </a:r>
            <a:r>
              <a:rPr lang="sr-Latn-RS" altLang="en-US" dirty="0" smtClean="0"/>
              <a:t>u samom 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etku </a:t>
            </a:r>
            <a:r>
              <a:rPr lang="sr-Latn-RS" altLang="en-US" dirty="0"/>
              <a:t>razvoja </a:t>
            </a:r>
            <a:r>
              <a:rPr lang="sr-Latn-RS" altLang="en-US" dirty="0" smtClean="0"/>
              <a:t>veba </a:t>
            </a:r>
          </a:p>
          <a:p>
            <a:pPr marL="1257300" lvl="2" indent="-457200" eaLnBrk="1" hangingPunct="1"/>
            <a:r>
              <a:rPr lang="sr-Latn-RS" altLang="en-US" dirty="0" smtClean="0"/>
              <a:t>krajem </a:t>
            </a:r>
            <a:r>
              <a:rPr lang="sr-Latn-RS" altLang="en-US" dirty="0"/>
              <a:t>1990-tih, zamenjena je novijom </a:t>
            </a:r>
            <a:r>
              <a:rPr lang="sr-Latn-RS" altLang="en-US" dirty="0" smtClean="0"/>
              <a:t>verzijom HTTP </a:t>
            </a:r>
            <a:r>
              <a:rPr lang="sr-Latn-RS" altLang="en-US" dirty="0"/>
              <a:t>1.1 koja je i danas aktuelna i koja </a:t>
            </a:r>
            <a:r>
              <a:rPr lang="sr-Latn-RS" altLang="en-US" dirty="0" smtClean="0"/>
              <a:t>zadr</a:t>
            </a:r>
            <a:r>
              <a:rPr lang="sr-Latn-RS" altLang="en-US" dirty="0"/>
              <a:t>ž</a:t>
            </a:r>
            <a:r>
              <a:rPr lang="sr-Latn-RS" altLang="en-US" dirty="0" smtClean="0"/>
              <a:t>ava </a:t>
            </a:r>
            <a:r>
              <a:rPr lang="sr-Latn-RS" altLang="en-US" dirty="0"/>
              <a:t>kompatibilnost sa </a:t>
            </a:r>
            <a:r>
              <a:rPr lang="sr-Latn-RS" altLang="en-US" dirty="0" smtClean="0"/>
              <a:t>prvom verzijom </a:t>
            </a:r>
          </a:p>
          <a:p>
            <a:pPr marL="857250" lvl="1" indent="-457200" eaLnBrk="1" hangingPunct="1"/>
            <a:r>
              <a:rPr lang="sr-Latn-RS" altLang="en-US" dirty="0" smtClean="0"/>
              <a:t>Obe </a:t>
            </a:r>
            <a:r>
              <a:rPr lang="sr-Latn-RS" altLang="en-US" dirty="0"/>
              <a:t>verzije koriste TCP za komunikaciju </a:t>
            </a:r>
            <a:r>
              <a:rPr lang="sr-Latn-RS" altLang="en-US" dirty="0" smtClean="0"/>
              <a:t>ni</a:t>
            </a:r>
            <a:r>
              <a:rPr lang="sr-Latn-RS" altLang="en-US" dirty="0"/>
              <a:t>ž</a:t>
            </a:r>
            <a:r>
              <a:rPr lang="sr-Latn-RS" altLang="en-US" dirty="0" smtClean="0"/>
              <a:t>eg nivoa </a:t>
            </a:r>
          </a:p>
          <a:p>
            <a:pPr marL="1257300" lvl="2" indent="-457200" eaLnBrk="1" hangingPunct="1"/>
            <a:r>
              <a:rPr lang="sr-Latn-RS" altLang="en-US" dirty="0" smtClean="0"/>
              <a:t>Razlika </a:t>
            </a:r>
            <a:r>
              <a:rPr lang="sr-Latn-RS" altLang="en-US" dirty="0"/>
              <a:t>je, </a:t>
            </a:r>
            <a:r>
              <a:rPr lang="sr-Latn-RS" altLang="en-US" dirty="0" smtClean="0"/>
              <a:t>na primer </a:t>
            </a:r>
            <a:r>
              <a:rPr lang="sr-Latn-RS" altLang="en-US" dirty="0"/>
              <a:t>u tome,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u okviru starije verzije TCP konekcija automatski </a:t>
            </a:r>
            <a:r>
              <a:rPr lang="sr-Latn-RS" altLang="en-US" dirty="0" smtClean="0"/>
              <a:t>zatvara nakon </a:t>
            </a:r>
            <a:r>
              <a:rPr lang="sr-Latn-RS" altLang="en-US" dirty="0"/>
              <a:t>prijema HTTP odgovora, dok se u okviru novije verzije ista </a:t>
            </a:r>
            <a:r>
              <a:rPr lang="sr-Latn-RS" altLang="en-US" dirty="0" smtClean="0"/>
              <a:t>konekcija koristi </a:t>
            </a:r>
            <a:r>
              <a:rPr lang="sr-Latn-RS" altLang="en-US" dirty="0"/>
              <a:t>za prenos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objekata, š</a:t>
            </a:r>
            <a:r>
              <a:rPr lang="sr-Latn-RS" altLang="en-US" dirty="0" smtClean="0"/>
              <a:t>to </a:t>
            </a:r>
            <a:r>
              <a:rPr lang="sr-Latn-RS" altLang="en-US" dirty="0"/>
              <a:t>doprinosi brzini zbog sporog </a:t>
            </a:r>
            <a:r>
              <a:rPr lang="sr-Latn-RS" altLang="en-US" dirty="0" smtClean="0"/>
              <a:t>uspostavljanja TCP konekcija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HTTP protokol </a:t>
            </a:r>
            <a:r>
              <a:rPr lang="sr-Latn-RS" altLang="en-US" dirty="0" smtClean="0"/>
              <a:t>funkcioni</a:t>
            </a:r>
            <a:r>
              <a:rPr lang="sr-Latn-RS" altLang="en-US" dirty="0"/>
              <a:t>š</a:t>
            </a:r>
            <a:r>
              <a:rPr lang="sr-Latn-RS" altLang="en-US" dirty="0" smtClean="0"/>
              <a:t>e na sledeći način:</a:t>
            </a:r>
          </a:p>
          <a:p>
            <a:pPr marL="1257300" lvl="2" indent="-457200" eaLnBrk="1" hangingPunct="1"/>
            <a:r>
              <a:rPr lang="sr-Latn-RS" altLang="en-US" dirty="0" smtClean="0"/>
              <a:t>Klijent </a:t>
            </a:r>
            <a:r>
              <a:rPr lang="sr-Latn-RS" altLang="en-US" dirty="0"/>
              <a:t>uspostavlja TCP konekciju (</a:t>
            </a:r>
            <a:r>
              <a:rPr lang="sr-Latn-RS" altLang="en-US" dirty="0" smtClean="0"/>
              <a:t>obično na </a:t>
            </a:r>
            <a:r>
              <a:rPr lang="sr-Latn-RS" altLang="en-US" dirty="0"/>
              <a:t>portu 80) sa serverskim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</a:t>
            </a:r>
            <a:r>
              <a:rPr lang="sr-Latn-RS" altLang="en-US" dirty="0"/>
              <a:t>, i zatim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HTTP zahteve </a:t>
            </a:r>
            <a:r>
              <a:rPr lang="sr-Latn-RS" altLang="en-US" dirty="0" smtClean="0"/>
              <a:t>za </a:t>
            </a:r>
            <a:r>
              <a:rPr lang="sr-Latn-RS" altLang="en-US" dirty="0"/>
              <a:t>odredenim </a:t>
            </a:r>
            <a:r>
              <a:rPr lang="sr-Latn-RS" altLang="en-US" dirty="0" smtClean="0"/>
              <a:t>veb </a:t>
            </a:r>
            <a:r>
              <a:rPr lang="sr-Latn-RS" altLang="en-US" dirty="0"/>
              <a:t>objektima serverskom </a:t>
            </a:r>
            <a:r>
              <a:rPr lang="sr-Latn-RS" altLang="en-US" dirty="0" smtClean="0"/>
              <a:t>računaru </a:t>
            </a:r>
          </a:p>
          <a:p>
            <a:pPr marL="1257300" lvl="2" indent="-457200" eaLnBrk="1" hangingPunct="1"/>
            <a:r>
              <a:rPr lang="sr-Latn-RS" altLang="en-US" dirty="0" smtClean="0"/>
              <a:t>Ukoliko traženi objekti </a:t>
            </a:r>
            <a:r>
              <a:rPr lang="sr-Latn-RS" altLang="en-US" dirty="0"/>
              <a:t>postoje na serveru, server kroz uspostavljenu TCP konekciju </a:t>
            </a:r>
            <a:r>
              <a:rPr lang="sr-Latn-RS" altLang="en-US" dirty="0" smtClean="0"/>
              <a:t>objekte šalje </a:t>
            </a:r>
            <a:r>
              <a:rPr lang="sr-Latn-RS" altLang="en-US" dirty="0"/>
              <a:t>u obliku HTTP </a:t>
            </a:r>
            <a:r>
              <a:rPr lang="sr-Latn-RS" altLang="en-US" dirty="0" smtClean="0"/>
              <a:t>odgovora</a:t>
            </a:r>
          </a:p>
          <a:p>
            <a:pPr marL="1257300" lvl="2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05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Važno </a:t>
            </a:r>
            <a:r>
              <a:rPr lang="sr-Latn-RS" altLang="en-US" dirty="0"/>
              <a:t>je naglasiti </a:t>
            </a:r>
            <a:r>
              <a:rPr lang="sr-Latn-RS" altLang="en-US" dirty="0" smtClean="0"/>
              <a:t>da nakon </a:t>
            </a:r>
            <a:r>
              <a:rPr lang="sr-Latn-RS" altLang="en-US" dirty="0"/>
              <a:t>slanja odgovora, server ne </a:t>
            </a:r>
            <a:r>
              <a:rPr lang="sr-Latn-RS" altLang="en-US" dirty="0" smtClean="0"/>
              <a:t>održava </a:t>
            </a:r>
            <a:r>
              <a:rPr lang="sr-Latn-RS" altLang="en-US" dirty="0"/>
              <a:t>tj. ne koristi apsolutno nikakve </a:t>
            </a:r>
            <a:r>
              <a:rPr lang="sr-Latn-RS" altLang="en-US" dirty="0" smtClean="0"/>
              <a:t>informacije o </a:t>
            </a:r>
            <a:r>
              <a:rPr lang="sr-Latn-RS" altLang="en-US" dirty="0"/>
              <a:t>klijentu, odnosno da je HTTP protokol bez stanja </a:t>
            </a:r>
            <a:r>
              <a:rPr lang="sr-Latn-RS" altLang="en-US" dirty="0" smtClean="0"/>
              <a:t>(stateless protocol)</a:t>
            </a:r>
            <a:endParaRPr lang="en-US" altLang="en-US" dirty="0" smtClean="0"/>
          </a:p>
          <a:p>
            <a:pPr marL="857250" lvl="1" indent="-457200" eaLnBrk="1" hangingPunct="1"/>
            <a:r>
              <a:rPr lang="en-US" dirty="0"/>
              <a:t>HTTP </a:t>
            </a:r>
            <a:r>
              <a:rPr lang="en-US" dirty="0" err="1"/>
              <a:t>zahtevi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odgovori</a:t>
            </a:r>
            <a:r>
              <a:rPr lang="en-US" dirty="0"/>
              <a:t> se </a:t>
            </a:r>
            <a:r>
              <a:rPr lang="en-US" dirty="0" err="1"/>
              <a:t>navode</a:t>
            </a:r>
            <a:r>
              <a:rPr lang="en-US" dirty="0"/>
              <a:t> u </a:t>
            </a:r>
            <a:r>
              <a:rPr lang="en-US" dirty="0" err="1"/>
              <a:t>precizno</a:t>
            </a:r>
            <a:r>
              <a:rPr lang="en-US" dirty="0"/>
              <a:t> </a:t>
            </a:r>
            <a:r>
              <a:rPr lang="en-US" dirty="0" err="1" smtClean="0"/>
              <a:t>specifi</a:t>
            </a:r>
            <a:r>
              <a:rPr lang="sr-Latn-RS" dirty="0" smtClean="0"/>
              <a:t>cir</a:t>
            </a:r>
            <a:r>
              <a:rPr lang="en-US" dirty="0" err="1" smtClean="0"/>
              <a:t>anom</a:t>
            </a:r>
            <a:r>
              <a:rPr lang="en-US" dirty="0" smtClean="0"/>
              <a:t> </a:t>
            </a:r>
            <a:r>
              <a:rPr lang="en-US" dirty="0" err="1" smtClean="0"/>
              <a:t>obliku</a:t>
            </a:r>
            <a:endParaRPr lang="en-US" dirty="0"/>
          </a:p>
          <a:p>
            <a:pPr marL="400050" lvl="1" indent="0" eaLnBrk="1" hangingPunct="1">
              <a:buNone/>
            </a:pPr>
            <a:endParaRPr lang="sr-Latn-RS" altLang="en-US" dirty="0" smtClean="0"/>
          </a:p>
          <a:p>
            <a:pPr marL="400050" lvl="1" indent="0" eaLnBrk="1" hangingPunct="1">
              <a:buNone/>
            </a:pPr>
            <a:endParaRPr lang="sr-Latn-RS" altLang="en-US" dirty="0"/>
          </a:p>
          <a:p>
            <a:pPr marL="400050" lvl="1" indent="0" eaLnBrk="1" hangingPunct="1">
              <a:buNone/>
            </a:pPr>
            <a:endParaRPr lang="sr-Latn-RS" altLang="en-US" dirty="0" smtClean="0"/>
          </a:p>
          <a:p>
            <a:pPr marL="400050" lvl="1" indent="0" eaLnBrk="1" hangingPunct="1">
              <a:buNone/>
            </a:pPr>
            <a:endParaRPr lang="sr-Latn-RS" altLang="en-US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primer </a:t>
            </a:r>
            <a:r>
              <a:rPr lang="sr-Latn-RS" altLang="en-US" sz="1600" dirty="0"/>
              <a:t>HTTP </a:t>
            </a:r>
            <a:r>
              <a:rPr lang="sr-Latn-RS" altLang="en-US" sz="1600" dirty="0" smtClean="0"/>
              <a:t>zahteva</a:t>
            </a:r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opšti format HTTP </a:t>
            </a:r>
            <a:r>
              <a:rPr lang="sr-Latn-RS" altLang="en-US" sz="1600" dirty="0"/>
              <a:t>zahteva</a:t>
            </a:r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69" y="2924944"/>
            <a:ext cx="7338060" cy="165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69" y="5085184"/>
            <a:ext cx="7368540" cy="122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2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Funkcionalni opis Interneta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Sa </a:t>
            </a:r>
            <a:r>
              <a:rPr lang="en-US" altLang="en-US" dirty="0" err="1"/>
              <a:t>funkcionalnog</a:t>
            </a:r>
            <a:r>
              <a:rPr lang="en-US" altLang="en-US" dirty="0"/>
              <a:t> </a:t>
            </a:r>
            <a:r>
              <a:rPr lang="en-US" altLang="en-US" dirty="0" err="1" smtClean="0"/>
              <a:t>stanovi</a:t>
            </a:r>
            <a:r>
              <a:rPr lang="sr-Latn-RS" altLang="en-US" dirty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se </a:t>
            </a:r>
            <a:r>
              <a:rPr lang="en-US" altLang="en-US" dirty="0" err="1" smtClean="0"/>
              <a:t>defini</a:t>
            </a:r>
            <a:r>
              <a:rPr lang="sr-Latn-RS" altLang="en-US" dirty="0"/>
              <a:t>š</a:t>
            </a:r>
            <a:r>
              <a:rPr lang="en-US" altLang="en-US" dirty="0" smtClean="0"/>
              <a:t>e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/>
              <a:t>usluga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 smtClean="0"/>
              <a:t>nudi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svojim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korisnicima</a:t>
            </a:r>
            <a:endParaRPr lang="sr-Latn-RS" altLang="en-US" dirty="0" smtClean="0"/>
          </a:p>
          <a:p>
            <a:pPr eaLnBrk="1" hangingPunct="1"/>
            <a:r>
              <a:rPr lang="en-US" altLang="en-US" dirty="0" smtClean="0"/>
              <a:t>Sa </a:t>
            </a:r>
            <a:r>
              <a:rPr lang="en-US" altLang="en-US" dirty="0"/>
              <a:t>tog </a:t>
            </a:r>
            <a:r>
              <a:rPr lang="en-US" altLang="en-US" dirty="0" err="1" smtClean="0"/>
              <a:t>stanovi</a:t>
            </a:r>
            <a:r>
              <a:rPr lang="sr-Latn-RS" altLang="en-US" dirty="0" smtClean="0"/>
              <a:t>š</a:t>
            </a:r>
            <a:r>
              <a:rPr lang="en-US" altLang="en-US" dirty="0" smtClean="0"/>
              <a:t>ta</a:t>
            </a:r>
            <a:r>
              <a:rPr lang="en-US" altLang="en-US" dirty="0"/>
              <a:t>, Internet je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infrastruktura</a:t>
            </a:r>
            <a:r>
              <a:rPr lang="en-US" altLang="en-US" dirty="0"/>
              <a:t> </a:t>
            </a:r>
            <a:r>
              <a:rPr lang="en-US" altLang="en-US" dirty="0" err="1" smtClean="0"/>
              <a:t>koja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ava </a:t>
            </a:r>
            <a:r>
              <a:rPr lang="en-US" altLang="en-US" dirty="0"/>
              <a:t>rad </a:t>
            </a:r>
            <a:r>
              <a:rPr lang="en-US" altLang="en-US" dirty="0" err="1"/>
              <a:t>distribuiranim</a:t>
            </a:r>
            <a:r>
              <a:rPr lang="en-US" altLang="en-US" dirty="0"/>
              <a:t> </a:t>
            </a:r>
            <a:r>
              <a:rPr lang="en-US" altLang="en-US" dirty="0" err="1"/>
              <a:t>aplikacijama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korisnici</a:t>
            </a:r>
            <a:r>
              <a:rPr lang="en-US" altLang="en-US" dirty="0"/>
              <a:t> </a:t>
            </a:r>
            <a:r>
              <a:rPr lang="en-US" altLang="en-US" dirty="0" err="1" smtClean="0"/>
              <a:t>koriste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Ove </a:t>
            </a:r>
            <a:r>
              <a:rPr lang="en-US" altLang="en-US" dirty="0" err="1" smtClean="0"/>
              <a:t>aplikacije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uklju</a:t>
            </a:r>
            <a:r>
              <a:rPr lang="sr-Latn-RS" altLang="en-US" dirty="0" smtClean="0"/>
              <a:t>č</a:t>
            </a:r>
            <a:r>
              <a:rPr lang="en-US" altLang="en-US" dirty="0" err="1" smtClean="0"/>
              <a:t>uju</a:t>
            </a:r>
            <a:r>
              <a:rPr lang="en-US" altLang="en-US" dirty="0" smtClean="0"/>
              <a:t> </a:t>
            </a:r>
            <a:r>
              <a:rPr lang="sr-Latn-RS" altLang="en-US" dirty="0" err="1" smtClean="0"/>
              <a:t>v</a:t>
            </a:r>
            <a:r>
              <a:rPr lang="en-US" altLang="en-US" dirty="0" err="1" smtClean="0"/>
              <a:t>eb</a:t>
            </a:r>
            <a:r>
              <a:rPr lang="en-US" altLang="en-US" dirty="0" smtClean="0"/>
              <a:t> (World </a:t>
            </a:r>
            <a:r>
              <a:rPr lang="en-US" altLang="en-US" dirty="0"/>
              <a:t>Wide Web)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 smtClean="0"/>
              <a:t>omogu</a:t>
            </a:r>
            <a:r>
              <a:rPr lang="sr-Latn-RS" altLang="en-US" dirty="0" smtClean="0"/>
              <a:t>ć</a:t>
            </a:r>
            <a:r>
              <a:rPr lang="en-US" altLang="en-US" dirty="0" smtClean="0"/>
              <a:t>ava </a:t>
            </a:r>
            <a:r>
              <a:rPr lang="en-US" altLang="en-US" dirty="0" err="1"/>
              <a:t>korisnicima</a:t>
            </a:r>
            <a:r>
              <a:rPr lang="en-US" altLang="en-US" dirty="0"/>
              <a:t> </a:t>
            </a:r>
            <a:r>
              <a:rPr lang="en-US" altLang="en-US" dirty="0" err="1" smtClean="0"/>
              <a:t>pregled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hipertekstualnih</a:t>
            </a:r>
            <a:r>
              <a:rPr lang="en-US" altLang="en-US" dirty="0" smtClean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, </a:t>
            </a:r>
            <a:r>
              <a:rPr lang="en-US" altLang="en-US" dirty="0" err="1"/>
              <a:t>elektronsku</a:t>
            </a:r>
            <a:r>
              <a:rPr lang="en-US" altLang="en-US" dirty="0"/>
              <a:t> </a:t>
            </a:r>
            <a:r>
              <a:rPr lang="en-US" altLang="en-US" dirty="0" err="1" smtClean="0"/>
              <a:t>po</a:t>
            </a:r>
            <a:r>
              <a:rPr lang="sr-Latn-RS" altLang="en-US" dirty="0"/>
              <a:t>š</a:t>
            </a:r>
            <a:r>
              <a:rPr lang="en-US" altLang="en-US" dirty="0" err="1" smtClean="0"/>
              <a:t>tu</a:t>
            </a:r>
            <a:r>
              <a:rPr lang="en-US" altLang="en-US" dirty="0" smtClean="0"/>
              <a:t> (e-mail</a:t>
            </a:r>
            <a:r>
              <a:rPr lang="en-US" altLang="en-US" dirty="0"/>
              <a:t>), </a:t>
            </a:r>
            <a:r>
              <a:rPr lang="en-US" altLang="en-US" dirty="0" err="1"/>
              <a:t>prenos</a:t>
            </a:r>
            <a:r>
              <a:rPr lang="en-US" altLang="en-US" dirty="0"/>
              <a:t> </a:t>
            </a:r>
            <a:r>
              <a:rPr lang="en-US" altLang="en-US" dirty="0" err="1" smtClean="0"/>
              <a:t>datoteka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dirty="0"/>
              <a:t>ftp, </a:t>
            </a:r>
            <a:r>
              <a:rPr lang="en-US" altLang="en-US" dirty="0" err="1"/>
              <a:t>scp</a:t>
            </a:r>
            <a:r>
              <a:rPr lang="en-US" altLang="en-US" dirty="0"/>
              <a:t>) </a:t>
            </a:r>
            <a:r>
              <a:rPr lang="en-US" altLang="en-US" dirty="0" err="1" smtClean="0"/>
              <a:t>izmed</a:t>
            </a:r>
            <a:r>
              <a:rPr lang="sr-Latn-RS" altLang="en-US" dirty="0" smtClean="0"/>
              <a:t>đ</a:t>
            </a:r>
            <a:r>
              <a:rPr lang="en-US" altLang="en-US" dirty="0" smtClean="0"/>
              <a:t>u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r>
              <a:rPr lang="en-US" altLang="en-US" dirty="0"/>
              <a:t>, </a:t>
            </a:r>
            <a:r>
              <a:rPr lang="en-US" altLang="en-US" dirty="0" err="1"/>
              <a:t>upravljanje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unarima</a:t>
            </a:r>
            <a:r>
              <a:rPr lang="en-US" altLang="en-US" dirty="0" smtClean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daljinu</a:t>
            </a:r>
            <a:r>
              <a:rPr lang="en-US" altLang="en-US" dirty="0"/>
              <a:t> </a:t>
            </a:r>
            <a:r>
              <a:rPr lang="en-US" altLang="en-US" dirty="0" err="1"/>
              <a:t>preko</a:t>
            </a:r>
            <a:r>
              <a:rPr lang="en-US" altLang="en-US" dirty="0"/>
              <a:t> </a:t>
            </a:r>
            <a:r>
              <a:rPr lang="en-US" altLang="en-US" dirty="0" err="1" smtClean="0"/>
              <a:t>prijavljivanja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/>
              <a:t>udaljene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unare</a:t>
            </a:r>
            <a:r>
              <a:rPr lang="en-US" altLang="en-US" dirty="0" smtClean="0"/>
              <a:t> </a:t>
            </a:r>
            <a:r>
              <a:rPr lang="en-US" altLang="en-US" dirty="0"/>
              <a:t>(telnet, </a:t>
            </a:r>
            <a:r>
              <a:rPr lang="en-US" altLang="en-US" dirty="0" err="1"/>
              <a:t>ssh</a:t>
            </a:r>
            <a:r>
              <a:rPr lang="en-US" altLang="en-US" dirty="0"/>
              <a:t>), </a:t>
            </a:r>
            <a:r>
              <a:rPr lang="en-US" altLang="en-US" dirty="0" err="1"/>
              <a:t>slanje</a:t>
            </a:r>
            <a:r>
              <a:rPr lang="en-US" altLang="en-US" dirty="0"/>
              <a:t> instant </a:t>
            </a:r>
            <a:r>
              <a:rPr lang="en-US" altLang="en-US" dirty="0" err="1"/>
              <a:t>poruka</a:t>
            </a:r>
            <a:r>
              <a:rPr lang="en-US" altLang="en-US" dirty="0"/>
              <a:t> (</a:t>
            </a:r>
            <a:r>
              <a:rPr lang="en-US" altLang="en-US" dirty="0" err="1"/>
              <a:t>im</a:t>
            </a:r>
            <a:r>
              <a:rPr lang="en-US" altLang="en-US" dirty="0"/>
              <a:t>), </a:t>
            </a:r>
            <a:r>
              <a:rPr lang="en-US" altLang="en-US" dirty="0" err="1"/>
              <a:t>itd</a:t>
            </a:r>
            <a:r>
              <a:rPr lang="en-US" altLang="en-US" dirty="0"/>
              <a:t>. 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Vremenom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se </a:t>
            </a:r>
            <a:r>
              <a:rPr lang="en-US" altLang="en-US" dirty="0" err="1"/>
              <a:t>gradi</a:t>
            </a:r>
            <a:r>
              <a:rPr lang="en-US" altLang="en-US" dirty="0"/>
              <a:t> </a:t>
            </a:r>
            <a:r>
              <a:rPr lang="en-US" altLang="en-US" dirty="0" err="1"/>
              <a:t>sve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ve</a:t>
            </a:r>
            <a:r>
              <a:rPr lang="sr-Latn-RS" altLang="en-US" dirty="0" smtClean="0"/>
              <a:t>ć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/>
              <a:t>broj</a:t>
            </a:r>
            <a:r>
              <a:rPr lang="en-US" altLang="en-US" dirty="0"/>
              <a:t> </a:t>
            </a:r>
            <a:r>
              <a:rPr lang="en-US" altLang="en-US" dirty="0" err="1"/>
              <a:t>novih</a:t>
            </a:r>
            <a:r>
              <a:rPr lang="en-US" altLang="en-US" dirty="0"/>
              <a:t> </a:t>
            </a:r>
            <a:r>
              <a:rPr lang="en-US" altLang="en-US" dirty="0" err="1" smtClean="0"/>
              <a:t>aplikacija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/>
              <a:t>Ove </a:t>
            </a:r>
            <a:r>
              <a:rPr lang="en-US" altLang="en-US" dirty="0" err="1"/>
              <a:t>aplikacije</a:t>
            </a:r>
            <a:r>
              <a:rPr lang="en-US" altLang="en-US" dirty="0"/>
              <a:t> </a:t>
            </a:r>
            <a:r>
              <a:rPr lang="en-US" altLang="en-US" dirty="0" err="1"/>
              <a:t>medusobno</a:t>
            </a:r>
            <a:r>
              <a:rPr lang="en-US" altLang="en-US" dirty="0"/>
              <a:t> </a:t>
            </a:r>
            <a:r>
              <a:rPr lang="en-US" altLang="en-US" dirty="0" err="1" smtClean="0"/>
              <a:t>komuniciraju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preko</a:t>
            </a:r>
            <a:r>
              <a:rPr lang="en-US" altLang="en-US" dirty="0" smtClean="0"/>
              <a:t> </a:t>
            </a:r>
            <a:r>
              <a:rPr lang="en-US" altLang="en-US" dirty="0" err="1"/>
              <a:t>svojih</a:t>
            </a:r>
            <a:r>
              <a:rPr lang="en-US" altLang="en-US" dirty="0"/>
              <a:t> </a:t>
            </a:r>
            <a:r>
              <a:rPr lang="en-US" altLang="en-US" dirty="0" err="1" smtClean="0"/>
              <a:t>specifi</a:t>
            </a:r>
            <a:r>
              <a:rPr lang="sr-Latn-RS" altLang="en-US" dirty="0"/>
              <a:t>č</a:t>
            </a:r>
            <a:r>
              <a:rPr lang="en-US" altLang="en-US" dirty="0" err="1" smtClean="0"/>
              <a:t>nih</a:t>
            </a:r>
            <a:r>
              <a:rPr lang="en-US" altLang="en-US" dirty="0" smtClean="0"/>
              <a:t> </a:t>
            </a:r>
            <a:r>
              <a:rPr lang="en-US" altLang="en-US" dirty="0" err="1"/>
              <a:t>aplikacionih</a:t>
            </a:r>
            <a:r>
              <a:rPr lang="en-US" altLang="en-US" dirty="0"/>
              <a:t> </a:t>
            </a:r>
            <a:r>
              <a:rPr lang="en-US" altLang="en-US" dirty="0" err="1"/>
              <a:t>protokola</a:t>
            </a:r>
            <a:r>
              <a:rPr lang="en-US" altLang="en-US" dirty="0"/>
              <a:t> (</a:t>
            </a:r>
            <a:r>
              <a:rPr lang="en-US" altLang="en-US" dirty="0" err="1"/>
              <a:t>npr</a:t>
            </a:r>
            <a:r>
              <a:rPr lang="en-US" altLang="en-US" dirty="0"/>
              <a:t>. HTTP, SMTP</a:t>
            </a:r>
            <a:r>
              <a:rPr lang="en-US" altLang="en-US" dirty="0" smtClean="0"/>
              <a:t>,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POP3</a:t>
            </a:r>
            <a:r>
              <a:rPr lang="en-US" altLang="en-US" dirty="0"/>
              <a:t>, . . . 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Svi</a:t>
            </a:r>
            <a:r>
              <a:rPr lang="en-US" altLang="en-US" dirty="0" smtClean="0"/>
              <a:t> </a:t>
            </a:r>
            <a:r>
              <a:rPr lang="en-US" altLang="en-US" dirty="0" err="1"/>
              <a:t>aplikacioni</a:t>
            </a:r>
            <a:r>
              <a:rPr lang="en-US" altLang="en-US" dirty="0"/>
              <a:t> </a:t>
            </a:r>
            <a:r>
              <a:rPr lang="en-US" altLang="en-US" dirty="0" err="1"/>
              <a:t>protokoli</a:t>
            </a:r>
            <a:r>
              <a:rPr lang="en-US" altLang="en-US" dirty="0"/>
              <a:t> </a:t>
            </a:r>
            <a:r>
              <a:rPr lang="en-US" altLang="en-US" dirty="0" err="1"/>
              <a:t>komuniciraju</a:t>
            </a:r>
            <a:r>
              <a:rPr lang="en-US" altLang="en-US" dirty="0"/>
              <a:t>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/>
              <a:t>dva</a:t>
            </a:r>
            <a:r>
              <a:rPr lang="en-US" altLang="en-US" dirty="0"/>
              <a:t> </a:t>
            </a:r>
            <a:r>
              <a:rPr lang="en-US" altLang="en-US" dirty="0" err="1" smtClean="0"/>
              <a:t>transportna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protokola</a:t>
            </a:r>
            <a:r>
              <a:rPr lang="en-US" altLang="en-US" dirty="0"/>
              <a:t>: </a:t>
            </a:r>
            <a:r>
              <a:rPr lang="en-US" altLang="en-US" dirty="0" smtClean="0"/>
              <a:t>TCP</a:t>
            </a:r>
            <a:r>
              <a:rPr lang="sr-Latn-RS" altLang="en-US" dirty="0" smtClean="0"/>
              <a:t> i UDP</a:t>
            </a:r>
            <a:r>
              <a:rPr lang="en-US" altLang="en-US" dirty="0" smtClean="0"/>
              <a:t>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66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HTTP zahtev se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nakon ˇsto je uspostavljena TCP konekcija sa nekih </a:t>
            </a:r>
            <a:r>
              <a:rPr lang="sr-Latn-RS" altLang="en-US" dirty="0" smtClean="0"/>
              <a:t>host računarom </a:t>
            </a:r>
          </a:p>
          <a:p>
            <a:pPr marL="857250" lvl="1" indent="-457200"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prvoj liniji, navodi </a:t>
            </a:r>
            <a:r>
              <a:rPr lang="sr-Latn-RS" altLang="en-US" dirty="0" smtClean="0"/>
              <a:t>se ime metoda</a:t>
            </a:r>
            <a:r>
              <a:rPr lang="sr-Latn-RS" altLang="en-US" dirty="0"/>
              <a:t>, putanja (na serveru) do </a:t>
            </a:r>
            <a:r>
              <a:rPr lang="sr-Latn-RS" altLang="en-US" dirty="0" smtClean="0"/>
              <a:t>objekta koji </a:t>
            </a:r>
            <a:r>
              <a:rPr lang="sr-Latn-RS" altLang="en-US" dirty="0"/>
              <a:t>se zahteva i verzija HTTP </a:t>
            </a:r>
            <a:r>
              <a:rPr lang="sr-Latn-RS" altLang="en-US" dirty="0" smtClean="0"/>
              <a:t>protokola</a:t>
            </a:r>
          </a:p>
          <a:p>
            <a:pPr marL="857250" lvl="1" indent="-457200" eaLnBrk="1" hangingPunct="1"/>
            <a:r>
              <a:rPr lang="sr-Latn-RS" altLang="en-US" dirty="0" smtClean="0"/>
              <a:t>Najčešće korišćeni metodi su </a:t>
            </a:r>
            <a:r>
              <a:rPr lang="en-US" altLang="en-US" dirty="0"/>
              <a:t>GET, POST 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donekle</a:t>
            </a:r>
            <a:r>
              <a:rPr lang="en-US" altLang="en-US" dirty="0" smtClean="0"/>
              <a:t> </a:t>
            </a:r>
            <a:r>
              <a:rPr lang="en-US" altLang="en-US" dirty="0"/>
              <a:t>HEAD</a:t>
            </a:r>
            <a:r>
              <a:rPr lang="sr-Latn-RS" altLang="en-US" dirty="0" smtClean="0"/>
              <a:t> 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 smtClean="0"/>
              <a:t>HTTP </a:t>
            </a:r>
            <a:r>
              <a:rPr lang="sr-Latn-RS" altLang="en-US" dirty="0"/>
              <a:t>zahtev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i niz polja i njihovih vrednosti kojima klijent </a:t>
            </a:r>
            <a:r>
              <a:rPr lang="sr-Latn-RS" altLang="en-US" dirty="0" smtClean="0"/>
              <a:t>serveru saopštava </a:t>
            </a:r>
            <a:r>
              <a:rPr lang="sr-Latn-RS" altLang="en-US" dirty="0"/>
              <a:t>neke relevantne </a:t>
            </a:r>
            <a:r>
              <a:rPr lang="sr-Latn-RS" altLang="en-US" dirty="0" smtClean="0"/>
              <a:t>informacije: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Host: - </a:t>
            </a:r>
            <a:r>
              <a:rPr lang="sr-Latn-RS" altLang="en-US" dirty="0" smtClean="0"/>
              <a:t>obavezno </a:t>
            </a:r>
            <a:r>
              <a:rPr lang="sr-Latn-RS" altLang="en-US" dirty="0"/>
              <a:t>polje u HTTP/1.1 i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ime hosta na koji se šalje </a:t>
            </a:r>
            <a:r>
              <a:rPr lang="sr-Latn-RS" altLang="en-US" dirty="0" smtClean="0"/>
              <a:t>zahtev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User-Agent: - ovim se identifikuje klijentski softver koji š</a:t>
            </a:r>
            <a:r>
              <a:rPr lang="sr-Latn-RS" altLang="en-US" dirty="0" smtClean="0"/>
              <a:t>alje zahtev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Accept: - ovim klijent navodi vrstu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(</a:t>
            </a:r>
            <a:r>
              <a:rPr lang="sr-Latn-RS" altLang="en-US" dirty="0" smtClean="0"/>
              <a:t>MIME tip) </a:t>
            </a:r>
            <a:r>
              <a:rPr lang="sr-Latn-RS" altLang="en-US" dirty="0"/>
              <a:t>koju </a:t>
            </a:r>
            <a:r>
              <a:rPr lang="sr-Latn-RS" altLang="en-US" dirty="0" smtClean="0"/>
              <a:t>priželjkuje</a:t>
            </a:r>
          </a:p>
          <a:p>
            <a:pPr marL="1257300" lvl="2" indent="-457200" eaLnBrk="1" hangingPunct="1"/>
            <a:r>
              <a:rPr lang="sr-Latn-RS" altLang="en-US" dirty="0" smtClean="0"/>
              <a:t>Accept-Language</a:t>
            </a:r>
            <a:r>
              <a:rPr lang="sr-Latn-RS" altLang="en-US" dirty="0"/>
              <a:t>: - ovim klijent navodi jezik koji </a:t>
            </a:r>
            <a:r>
              <a:rPr lang="sr-Latn-RS" altLang="en-US" dirty="0" smtClean="0"/>
              <a:t>priželjkuje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Accept-Charset: - ovim klijent navodi kodnu stranu koju </a:t>
            </a:r>
            <a:r>
              <a:rPr lang="sr-Latn-RS" altLang="en-US" dirty="0" smtClean="0"/>
              <a:t>priželjkuje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Connection: - ovim se navodi da li se ž</a:t>
            </a:r>
            <a:r>
              <a:rPr lang="sr-Latn-RS" altLang="en-US" dirty="0" smtClean="0"/>
              <a:t>eli </a:t>
            </a:r>
            <a:r>
              <a:rPr lang="sr-Latn-RS" altLang="en-US" dirty="0"/>
              <a:t>perzistentna (keep-alive) ili </a:t>
            </a:r>
            <a:r>
              <a:rPr lang="sr-Latn-RS" altLang="en-US" dirty="0" smtClean="0"/>
              <a:t>jednokratna (</a:t>
            </a:r>
            <a:r>
              <a:rPr lang="sr-Latn-RS" altLang="en-US" dirty="0"/>
              <a:t>close) TCP konekcija</a:t>
            </a:r>
            <a:r>
              <a:rPr lang="sr-Latn-RS" altLang="en-US" dirty="0" smtClean="0"/>
              <a:t>.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3418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Niz </a:t>
            </a:r>
            <a:r>
              <a:rPr lang="sr-Latn-RS" altLang="en-US" dirty="0"/>
              <a:t>polja </a:t>
            </a:r>
            <a:r>
              <a:rPr lang="sr-Latn-RS" altLang="en-US" dirty="0" smtClean="0"/>
              <a:t>u HTTP zahtevu: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If-modified-since</a:t>
            </a:r>
            <a:r>
              <a:rPr lang="sr-Latn-RS" altLang="en-US" dirty="0"/>
              <a:t>: - ovim klijent serveru </a:t>
            </a:r>
            <a:r>
              <a:rPr lang="sr-Latn-RS" altLang="en-US" dirty="0" smtClean="0"/>
              <a:t>nagla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da mu objekat </a:t>
            </a:r>
            <a:r>
              <a:rPr lang="sr-Latn-RS" altLang="en-US" dirty="0" smtClean="0"/>
              <a:t>pošalje samo </a:t>
            </a:r>
            <a:r>
              <a:rPr lang="sr-Latn-RS" altLang="en-US" dirty="0"/>
              <a:t>ako je bio modifikovan od datuma navedenog u ovom polju (</a:t>
            </a:r>
            <a:r>
              <a:rPr lang="sr-Latn-RS" altLang="en-US" dirty="0" smtClean="0"/>
              <a:t>ukoliko objekat </a:t>
            </a:r>
            <a:r>
              <a:rPr lang="sr-Latn-RS" altLang="en-US" dirty="0"/>
              <a:t>nije modifikovan, on se ne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ponovo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klijent </a:t>
            </a:r>
            <a:r>
              <a:rPr lang="sr-Latn-RS" altLang="en-US" dirty="0" smtClean="0"/>
              <a:t>prikazuje verziju </a:t>
            </a:r>
            <a:r>
              <a:rPr lang="sr-Latn-RS" altLang="en-US" dirty="0"/>
              <a:t>koja </a:t>
            </a:r>
            <a:r>
              <a:rPr lang="sr-Latn-RS" altLang="en-US" dirty="0" smtClean="0"/>
              <a:t>mu je </a:t>
            </a:r>
            <a:r>
              <a:rPr lang="sr-Latn-RS" altLang="en-US" dirty="0"/>
              <a:t>prethodno bila dostavljena i </a:t>
            </a:r>
            <a:r>
              <a:rPr lang="sr-Latn-RS" altLang="en-US" dirty="0" smtClean="0"/>
              <a:t>koja je sačuvana </a:t>
            </a:r>
            <a:r>
              <a:rPr lang="sr-Latn-RS" altLang="en-US" dirty="0"/>
              <a:t>je u </a:t>
            </a:r>
            <a:r>
              <a:rPr lang="sr-Latn-RS" altLang="en-US" dirty="0" smtClean="0"/>
              <a:t>ke</a:t>
            </a:r>
            <a:r>
              <a:rPr lang="sr-Latn-RS" altLang="en-US" dirty="0"/>
              <a:t>š</a:t>
            </a:r>
            <a:r>
              <a:rPr lang="sr-Latn-RS" altLang="en-US" dirty="0" smtClean="0"/>
              <a:t>u)</a:t>
            </a:r>
          </a:p>
          <a:p>
            <a:pPr marL="857250" lvl="1" indent="-457200" eaLnBrk="1" hangingPunct="1"/>
            <a:r>
              <a:rPr lang="sr-Latn-RS" altLang="en-US" dirty="0"/>
              <a:t>Nakon prijema HTTP zahteva, server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HTTP </a:t>
            </a:r>
            <a:r>
              <a:rPr lang="sr-Latn-RS" altLang="en-US" dirty="0" smtClean="0"/>
              <a:t>odgovor</a:t>
            </a:r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primer </a:t>
            </a:r>
            <a:r>
              <a:rPr lang="sr-Latn-RS" altLang="en-US" sz="1600" dirty="0"/>
              <a:t>HTTP </a:t>
            </a:r>
            <a:r>
              <a:rPr lang="sr-Latn-RS" altLang="en-US" sz="1600" dirty="0" smtClean="0"/>
              <a:t>odgovora</a:t>
            </a:r>
            <a:endParaRPr lang="sr-Latn-RS" altLang="en-US" sz="1600" dirty="0"/>
          </a:p>
          <a:p>
            <a:pPr marL="857250" lvl="1" indent="-457200" eaLnBrk="1" hangingPunct="1"/>
            <a:endParaRPr lang="sr-Latn-RS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7345680" cy="259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9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endParaRPr lang="sr-Latn-RS" altLang="en-US" sz="1600" dirty="0" smtClean="0"/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400050" lvl="1" indent="0" eaLnBrk="1" hangingPunct="1">
              <a:buNone/>
            </a:pPr>
            <a:r>
              <a:rPr lang="sr-Latn-RS" altLang="en-US" sz="1600" dirty="0" smtClean="0"/>
              <a:t>opšti format HTTP odgovora</a:t>
            </a:r>
          </a:p>
          <a:p>
            <a:pPr marL="400050" lvl="1" indent="0" eaLnBrk="1" hangingPunct="1">
              <a:buNone/>
            </a:pPr>
            <a:endParaRPr lang="sr-Latn-RS" altLang="en-US" sz="1600" dirty="0"/>
          </a:p>
          <a:p>
            <a:pPr marL="857250" lvl="1" indent="-457200" eaLnBrk="1" hangingPunct="1"/>
            <a:r>
              <a:rPr lang="sr-Latn-RS" altLang="en-US" dirty="0"/>
              <a:t>Kod i status su </a:t>
            </a:r>
            <a:r>
              <a:rPr lang="sr-Latn-RS" altLang="en-US" dirty="0" smtClean="0"/>
              <a:t>u odgovoru najčešće ne</a:t>
            </a:r>
            <a:r>
              <a:rPr lang="sr-Latn-RS" altLang="en-US" dirty="0"/>
              <a:t>š</a:t>
            </a:r>
            <a:r>
              <a:rPr lang="sr-Latn-RS" altLang="en-US" dirty="0" smtClean="0"/>
              <a:t>to </a:t>
            </a:r>
            <a:r>
              <a:rPr lang="sr-Latn-RS" altLang="en-US" dirty="0"/>
              <a:t>od </a:t>
            </a:r>
            <a:r>
              <a:rPr lang="sr-Latn-RS" altLang="en-US" dirty="0" smtClean="0"/>
              <a:t>sledećeg</a:t>
            </a:r>
            <a:r>
              <a:rPr lang="sr-Latn-RS" altLang="en-US" dirty="0"/>
              <a:t>:</a:t>
            </a:r>
          </a:p>
          <a:p>
            <a:pPr marL="1257300" lvl="2" indent="-457200" eaLnBrk="1" hangingPunct="1"/>
            <a:r>
              <a:rPr lang="sr-Latn-RS" altLang="en-US" dirty="0"/>
              <a:t>200 OK - Zahtev je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an </a:t>
            </a:r>
            <a:r>
              <a:rPr lang="sr-Latn-RS" altLang="en-US" dirty="0"/>
              <a:t>i informacija se </a:t>
            </a:r>
            <a:r>
              <a:rPr lang="sr-Latn-RS" altLang="en-US" dirty="0" smtClean="0"/>
              <a:t>vraća </a:t>
            </a:r>
            <a:r>
              <a:rPr lang="sr-Latn-RS" altLang="en-US" dirty="0"/>
              <a:t>u okviru odgovora</a:t>
            </a:r>
          </a:p>
          <a:p>
            <a:pPr marL="1257300" lvl="2" indent="-457200" eaLnBrk="1" hangingPunct="1"/>
            <a:r>
              <a:rPr lang="sr-Latn-RS" altLang="en-US" dirty="0"/>
              <a:t>301 Moved Permanently - Zahtevani objekat je </a:t>
            </a:r>
            <a:r>
              <a:rPr lang="sr-Latn-RS" altLang="en-US" dirty="0" smtClean="0"/>
              <a:t>preme</a:t>
            </a:r>
            <a:r>
              <a:rPr lang="sr-Latn-RS" altLang="en-US" dirty="0"/>
              <a:t>š</a:t>
            </a:r>
            <a:r>
              <a:rPr lang="sr-Latn-RS" altLang="en-US" dirty="0" smtClean="0"/>
              <a:t>ten </a:t>
            </a:r>
            <a:r>
              <a:rPr lang="sr-Latn-RS" altLang="en-US" dirty="0"/>
              <a:t>na lokaciju </a:t>
            </a:r>
            <a:r>
              <a:rPr lang="sr-Latn-RS" altLang="en-US" dirty="0" smtClean="0"/>
              <a:t>koja je </a:t>
            </a:r>
            <a:r>
              <a:rPr lang="sr-Latn-RS" altLang="en-US" dirty="0"/>
              <a:t>navedena u polju Location</a:t>
            </a:r>
            <a:r>
              <a:rPr lang="sr-Latn-RS" altLang="en-US" dirty="0" smtClean="0"/>
              <a:t>: i klijentski </a:t>
            </a:r>
            <a:r>
              <a:rPr lang="sr-Latn-RS" altLang="en-US" dirty="0"/>
              <a:t>program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automatski </a:t>
            </a:r>
            <a:r>
              <a:rPr lang="sr-Latn-RS" altLang="en-US" dirty="0" smtClean="0"/>
              <a:t>da pošalje </a:t>
            </a:r>
            <a:r>
              <a:rPr lang="sr-Latn-RS" altLang="en-US" dirty="0"/>
              <a:t>novi zahtev na dobijenu </a:t>
            </a:r>
            <a:r>
              <a:rPr lang="sr-Latn-RS" altLang="en-US" dirty="0" smtClean="0"/>
              <a:t>lokaciju</a:t>
            </a:r>
          </a:p>
          <a:p>
            <a:pPr marL="1257300" lvl="2" indent="-457200" eaLnBrk="1" hangingPunct="1"/>
            <a:r>
              <a:rPr lang="sr-Latn-RS" altLang="en-US" dirty="0"/>
              <a:t>304 Not Modified - Zahtevani objekat nije promenjen od datuma </a:t>
            </a:r>
            <a:r>
              <a:rPr lang="sr-Latn-RS" altLang="en-US" dirty="0" smtClean="0"/>
              <a:t>navedenog u </a:t>
            </a:r>
            <a:r>
              <a:rPr lang="sr-Latn-RS" altLang="en-US" dirty="0"/>
              <a:t>zahtevu i nema ga potrebe ponovo </a:t>
            </a:r>
            <a:r>
              <a:rPr lang="sr-Latn-RS" altLang="en-US" dirty="0" smtClean="0"/>
              <a:t>slati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400 Bad Request - Server nije uspeo da razume </a:t>
            </a:r>
            <a:r>
              <a:rPr lang="sr-Latn-RS" altLang="en-US" dirty="0" smtClean="0"/>
              <a:t>zahtev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404 Not Found - Zahtevani objekat nije naden na </a:t>
            </a:r>
            <a:r>
              <a:rPr lang="sr-Latn-RS" altLang="en-US" dirty="0" smtClean="0"/>
              <a:t>serveru</a:t>
            </a:r>
            <a:endParaRPr lang="sr-Latn-RS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68" y="1628800"/>
            <a:ext cx="736854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32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Kod </a:t>
            </a:r>
            <a:r>
              <a:rPr lang="sr-Latn-RS" altLang="en-US" dirty="0"/>
              <a:t>i status su </a:t>
            </a:r>
            <a:r>
              <a:rPr lang="sr-Latn-RS" altLang="en-US" dirty="0" smtClean="0"/>
              <a:t>u odgovoru najčešće ne</a:t>
            </a:r>
            <a:r>
              <a:rPr lang="sr-Latn-RS" altLang="en-US" dirty="0"/>
              <a:t>š</a:t>
            </a:r>
            <a:r>
              <a:rPr lang="sr-Latn-RS" altLang="en-US" dirty="0" smtClean="0"/>
              <a:t>to </a:t>
            </a:r>
            <a:r>
              <a:rPr lang="sr-Latn-RS" altLang="en-US" dirty="0"/>
              <a:t>od </a:t>
            </a:r>
            <a:r>
              <a:rPr lang="sr-Latn-RS" altLang="en-US" dirty="0" smtClean="0"/>
              <a:t>sledećeg</a:t>
            </a:r>
            <a:r>
              <a:rPr lang="sr-Latn-RS" altLang="en-US" dirty="0"/>
              <a:t>:</a:t>
            </a:r>
          </a:p>
          <a:p>
            <a:pPr marL="1257300" lvl="2" indent="-457200" eaLnBrk="1" hangingPunct="1"/>
            <a:r>
              <a:rPr lang="sr-Latn-RS" altLang="en-US" dirty="0" smtClean="0"/>
              <a:t>500 </a:t>
            </a:r>
            <a:r>
              <a:rPr lang="sr-Latn-RS" altLang="en-US" dirty="0"/>
              <a:t>Internal Server Error - </a:t>
            </a:r>
            <a:r>
              <a:rPr lang="sr-Latn-RS" altLang="en-US" dirty="0" smtClean="0"/>
              <a:t>Do</a:t>
            </a:r>
            <a:r>
              <a:rPr lang="sr-Latn-RS" altLang="en-US" dirty="0"/>
              <a:t>š</a:t>
            </a:r>
            <a:r>
              <a:rPr lang="sr-Latn-RS" altLang="en-US" dirty="0" smtClean="0"/>
              <a:t>lo </a:t>
            </a:r>
            <a:r>
              <a:rPr lang="sr-Latn-RS" altLang="en-US" dirty="0"/>
              <a:t>je do neke interne 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ke </a:t>
            </a:r>
            <a:r>
              <a:rPr lang="sr-Latn-RS" altLang="en-US" dirty="0"/>
              <a:t>u radu </a:t>
            </a:r>
            <a:r>
              <a:rPr lang="sr-Latn-RS" altLang="en-US" dirty="0" smtClean="0"/>
              <a:t>serverskog programa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505 HTTP Version Not Supported - Server ne </a:t>
            </a:r>
            <a:r>
              <a:rPr lang="sr-Latn-RS" altLang="en-US" dirty="0" smtClean="0"/>
              <a:t>podr</a:t>
            </a:r>
            <a:r>
              <a:rPr lang="sr-Latn-RS" altLang="en-US" dirty="0"/>
              <a:t>ž</a:t>
            </a:r>
            <a:r>
              <a:rPr lang="sr-Latn-RS" altLang="en-US" dirty="0" smtClean="0"/>
              <a:t>ava </a:t>
            </a:r>
            <a:r>
              <a:rPr lang="sr-Latn-RS" altLang="en-US" dirty="0"/>
              <a:t>verziju HTTP </a:t>
            </a:r>
            <a:r>
              <a:rPr lang="sr-Latn-RS" altLang="en-US" dirty="0" smtClean="0"/>
              <a:t>protokola</a:t>
            </a:r>
          </a:p>
          <a:p>
            <a:pPr marL="857250" lvl="1" indent="-457200" eaLnBrk="1" hangingPunct="1"/>
            <a:r>
              <a:rPr lang="sr-Latn-RS" altLang="en-US" dirty="0" smtClean="0"/>
              <a:t>Kodovi </a:t>
            </a:r>
            <a:r>
              <a:rPr lang="sr-Latn-RS" altLang="en-US" dirty="0"/>
              <a:t>koji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inju </a:t>
            </a:r>
            <a:r>
              <a:rPr lang="sr-Latn-RS" altLang="en-US" dirty="0"/>
              <a:t>sa 2 govore o tome da je sve </a:t>
            </a:r>
            <a:r>
              <a:rPr lang="sr-Latn-RS" altLang="en-US" dirty="0" smtClean="0"/>
              <a:t>proteklo kako </a:t>
            </a:r>
            <a:r>
              <a:rPr lang="sr-Latn-RS" altLang="en-US" dirty="0"/>
              <a:t>treba, kodovi koji </a:t>
            </a:r>
            <a:r>
              <a:rPr lang="sr-Latn-RS" altLang="en-US" dirty="0" smtClean="0"/>
              <a:t>počinju </a:t>
            </a:r>
            <a:r>
              <a:rPr lang="sr-Latn-RS" altLang="en-US" dirty="0"/>
              <a:t>sa 3 </a:t>
            </a:r>
            <a:r>
              <a:rPr lang="sr-Latn-RS" altLang="en-US" dirty="0" smtClean="0"/>
              <a:t>obave</a:t>
            </a:r>
            <a:r>
              <a:rPr lang="sr-Latn-RS" altLang="en-US" dirty="0"/>
              <a:t>š</a:t>
            </a:r>
            <a:r>
              <a:rPr lang="sr-Latn-RS" altLang="en-US" dirty="0" smtClean="0"/>
              <a:t>tavaju </a:t>
            </a:r>
            <a:r>
              <a:rPr lang="sr-Latn-RS" altLang="en-US" dirty="0"/>
              <a:t>korisnika o nekoj redirekciji</a:t>
            </a:r>
            <a:r>
              <a:rPr lang="sr-Latn-RS" altLang="en-US" dirty="0" smtClean="0"/>
              <a:t>, kodovi </a:t>
            </a:r>
            <a:r>
              <a:rPr lang="sr-Latn-RS" altLang="en-US" dirty="0"/>
              <a:t>koji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inju </a:t>
            </a:r>
            <a:r>
              <a:rPr lang="sr-Latn-RS" altLang="en-US" dirty="0"/>
              <a:t>sa 4 govore o nekoj </a:t>
            </a:r>
            <a:r>
              <a:rPr lang="sr-Latn-RS" altLang="en-US" dirty="0" smtClean="0"/>
              <a:t>grešci </a:t>
            </a:r>
            <a:r>
              <a:rPr lang="sr-Latn-RS" altLang="en-US" dirty="0"/>
              <a:t>u zahtevu (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ci </a:t>
            </a:r>
            <a:r>
              <a:rPr lang="sr-Latn-RS" altLang="en-US" dirty="0"/>
              <a:t>koju je </a:t>
            </a:r>
            <a:r>
              <a:rPr lang="sr-Latn-RS" altLang="en-US" dirty="0" smtClean="0"/>
              <a:t>napravio klijent</a:t>
            </a:r>
            <a:r>
              <a:rPr lang="sr-Latn-RS" altLang="en-US" dirty="0"/>
              <a:t>), a kodovi koji </a:t>
            </a:r>
            <a:r>
              <a:rPr lang="sr-Latn-RS" altLang="en-US" dirty="0" smtClean="0"/>
              <a:t>počinju </a:t>
            </a:r>
            <a:r>
              <a:rPr lang="sr-Latn-RS" altLang="en-US" dirty="0"/>
              <a:t>sa 5 govore o nekoj </a:t>
            </a:r>
            <a:r>
              <a:rPr lang="sr-Latn-RS" altLang="en-US" dirty="0" smtClean="0"/>
              <a:t>grešci </a:t>
            </a:r>
            <a:r>
              <a:rPr lang="sr-Latn-RS" altLang="en-US" dirty="0"/>
              <a:t>na strani servera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8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HTTP 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Neka od 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navedenih polja u HTTP odgovorima su:</a:t>
            </a:r>
          </a:p>
          <a:p>
            <a:pPr marL="1257300" lvl="2" indent="-457200" eaLnBrk="1" hangingPunct="1"/>
            <a:r>
              <a:rPr lang="sr-Latn-RS" altLang="en-US" dirty="0"/>
              <a:t>Date: - </a:t>
            </a:r>
            <a:r>
              <a:rPr lang="sr-Latn-RS" altLang="en-US" dirty="0" smtClean="0"/>
              <a:t>ta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vreme kada je odgovor poslat</a:t>
            </a:r>
          </a:p>
          <a:p>
            <a:pPr marL="1257300" lvl="2" indent="-457200" eaLnBrk="1" hangingPunct="1"/>
            <a:r>
              <a:rPr lang="sr-Latn-RS" altLang="en-US" dirty="0"/>
              <a:t>Server: - identifikacija veb server programa koji je poslao odgovor</a:t>
            </a:r>
          </a:p>
          <a:p>
            <a:pPr marL="1257300" lvl="2" indent="-457200" eaLnBrk="1" hangingPunct="1"/>
            <a:r>
              <a:rPr lang="sr-Latn-RS" altLang="en-US" dirty="0"/>
              <a:t>Content-Type: - vrsta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(</a:t>
            </a:r>
            <a:r>
              <a:rPr lang="sr-Latn-RS" altLang="en-US" dirty="0" smtClean="0"/>
              <a:t>MIME tip) poslata </a:t>
            </a:r>
            <a:r>
              <a:rPr lang="sr-Latn-RS" altLang="en-US" dirty="0"/>
              <a:t>u okviru odgovora</a:t>
            </a:r>
          </a:p>
          <a:p>
            <a:pPr marL="1257300" lvl="2" indent="-457200" eaLnBrk="1" hangingPunct="1"/>
            <a:r>
              <a:rPr lang="sr-Latn-RS" altLang="en-US" dirty="0"/>
              <a:t>Content-Length: -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ina 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aja </a:t>
            </a:r>
            <a:r>
              <a:rPr lang="sr-Latn-RS" altLang="en-US" dirty="0"/>
              <a:t>u bajtovima</a:t>
            </a:r>
          </a:p>
          <a:p>
            <a:pPr marL="1257300" lvl="2" indent="-457200" eaLnBrk="1" hangingPunct="1"/>
            <a:r>
              <a:rPr lang="sr-Latn-RS" altLang="en-US" dirty="0"/>
              <a:t>Last-Modified: - </a:t>
            </a:r>
            <a:r>
              <a:rPr lang="sr-Latn-RS" altLang="en-US" dirty="0" smtClean="0"/>
              <a:t>vreme </a:t>
            </a:r>
            <a:r>
              <a:rPr lang="sr-Latn-RS" altLang="en-US" dirty="0"/>
              <a:t>kada je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aj poslednji put modifikovan </a:t>
            </a:r>
            <a:r>
              <a:rPr lang="sr-Latn-RS" altLang="en-US" dirty="0"/>
              <a:t>na serveru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5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Pre nego </a:t>
            </a:r>
            <a:r>
              <a:rPr lang="sr-Latn-RS" altLang="en-US" dirty="0" smtClean="0"/>
              <a:t>opisa pojedinačnih protokola, ukratko o osnovnim principima </a:t>
            </a:r>
            <a:r>
              <a:rPr lang="sr-Latn-RS" altLang="en-US" dirty="0"/>
              <a:t>funkcionisanja elektronske </a:t>
            </a:r>
            <a:r>
              <a:rPr lang="sr-Latn-RS" altLang="en-US" dirty="0" smtClean="0"/>
              <a:t>pošte: </a:t>
            </a:r>
          </a:p>
          <a:p>
            <a:pPr marL="1257300" lvl="2" indent="-457200" eaLnBrk="1" hangingPunct="1"/>
            <a:r>
              <a:rPr lang="sr-Latn-RS" altLang="en-US" dirty="0" smtClean="0"/>
              <a:t>Za slanje elektronske poruka sa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aljioca </a:t>
            </a:r>
            <a:r>
              <a:rPr lang="sr-Latn-RS" altLang="en-US" dirty="0"/>
              <a:t>na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 </a:t>
            </a:r>
            <a:r>
              <a:rPr lang="sr-Latn-RS" altLang="en-US" dirty="0"/>
              <a:t>primaoca, potrebno je da u </a:t>
            </a:r>
            <a:r>
              <a:rPr lang="sr-Latn-RS" altLang="en-US" dirty="0" smtClean="0"/>
              <a:t>komunikaciju budu 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eni </a:t>
            </a:r>
            <a:r>
              <a:rPr lang="sr-Latn-RS" altLang="en-US" dirty="0"/>
              <a:t>i server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 pošiljaoca</a:t>
            </a:r>
            <a:r>
              <a:rPr lang="sr-Latn-RS" altLang="en-US" dirty="0"/>
              <a:t>, kao i server </a:t>
            </a:r>
            <a:r>
              <a:rPr lang="sr-Latn-RS" altLang="en-US" dirty="0" smtClean="0"/>
              <a:t>elektronske pošte primaoca 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Pošiljaoc </a:t>
            </a:r>
            <a:r>
              <a:rPr lang="sr-Latn-RS" altLang="en-US" dirty="0"/>
              <a:t>sa svog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dostavlja poruku svom </a:t>
            </a:r>
            <a:r>
              <a:rPr lang="sr-Latn-RS" altLang="en-US" dirty="0" smtClean="0"/>
              <a:t>serveru, od kog </a:t>
            </a:r>
            <a:r>
              <a:rPr lang="sr-Latn-RS" altLang="en-US" dirty="0"/>
              <a:t>se zahteva da poruku dostavi serveru primaoca i smesti je u </a:t>
            </a:r>
            <a:r>
              <a:rPr lang="sr-Latn-RS" altLang="en-US" dirty="0" smtClean="0"/>
              <a:t>poštansko </a:t>
            </a:r>
            <a:r>
              <a:rPr lang="sr-Latn-RS" altLang="en-US" dirty="0"/>
              <a:t>sanduče </a:t>
            </a:r>
            <a:r>
              <a:rPr lang="sr-Latn-RS" altLang="en-US" dirty="0" smtClean="0"/>
              <a:t>primaoca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Server pošiljoca nastavlja </a:t>
            </a:r>
            <a:r>
              <a:rPr lang="sr-Latn-RS" altLang="en-US" dirty="0"/>
              <a:t>da brine o dostavljanju poruke tj.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komunikaciju sa </a:t>
            </a:r>
            <a:r>
              <a:rPr lang="sr-Latn-RS" altLang="en-US" dirty="0"/>
              <a:t>serverom primaoca i </a:t>
            </a:r>
            <a:r>
              <a:rPr lang="sr-Latn-RS" altLang="en-US" dirty="0" smtClean="0"/>
              <a:t>pokušava </a:t>
            </a:r>
            <a:r>
              <a:rPr lang="sr-Latn-RS" altLang="en-US" dirty="0"/>
              <a:t>da dostavi poruku sve dok ili ne uspe ili </a:t>
            </a:r>
            <a:r>
              <a:rPr lang="sr-Latn-RS" altLang="en-US" dirty="0" smtClean="0"/>
              <a:t>dok ne </a:t>
            </a:r>
            <a:r>
              <a:rPr lang="sr-Latn-RS" altLang="en-US" dirty="0"/>
              <a:t>ustanovi da dostavljanje poruke nije </a:t>
            </a:r>
            <a:r>
              <a:rPr lang="sr-Latn-RS" altLang="en-US" dirty="0" smtClean="0"/>
              <a:t>moguće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/>
              <a:t>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dostavljanje poruke nije uspelo, server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obave</a:t>
            </a:r>
            <a:r>
              <a:rPr lang="sr-Latn-RS" altLang="en-US" dirty="0"/>
              <a:t>š</a:t>
            </a:r>
            <a:r>
              <a:rPr lang="sr-Latn-RS" altLang="en-US" dirty="0" smtClean="0"/>
              <a:t>tava pošiljaoca da </a:t>
            </a:r>
            <a:r>
              <a:rPr lang="sr-Latn-RS" altLang="en-US" dirty="0"/>
              <a:t>dostavljanje nije </a:t>
            </a:r>
            <a:r>
              <a:rPr lang="sr-Latn-RS" altLang="en-US" dirty="0" smtClean="0"/>
              <a:t>uspelo 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Kada </a:t>
            </a:r>
            <a:r>
              <a:rPr lang="sr-Latn-RS" altLang="en-US" dirty="0"/>
              <a:t>se poruka </a:t>
            </a:r>
            <a:r>
              <a:rPr lang="sr-Latn-RS" altLang="en-US" dirty="0" smtClean="0"/>
              <a:t>uspe</a:t>
            </a:r>
            <a:r>
              <a:rPr lang="sr-Latn-RS" altLang="en-US" dirty="0"/>
              <a:t>š</a:t>
            </a:r>
            <a:r>
              <a:rPr lang="sr-Latn-RS" altLang="en-US" dirty="0" smtClean="0"/>
              <a:t>no </a:t>
            </a:r>
            <a:r>
              <a:rPr lang="sr-Latn-RS" altLang="en-US" dirty="0"/>
              <a:t>dostavi na server primaoca</a:t>
            </a:r>
            <a:r>
              <a:rPr lang="sr-Latn-RS" altLang="en-US" dirty="0" smtClean="0"/>
              <a:t>, ona </a:t>
            </a:r>
            <a:r>
              <a:rPr lang="sr-Latn-RS" altLang="en-US" dirty="0"/>
              <a:t>se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ta </a:t>
            </a:r>
            <a:r>
              <a:rPr lang="sr-Latn-RS" altLang="en-US" dirty="0"/>
              <a:t>u njegovo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 </a:t>
            </a:r>
            <a:r>
              <a:rPr lang="sr-Latn-RS" altLang="en-US" dirty="0"/>
              <a:t>gde je </a:t>
            </a:r>
            <a:r>
              <a:rPr lang="sr-Latn-RS" altLang="en-US" dirty="0" smtClean="0"/>
              <a:t>sme</a:t>
            </a:r>
            <a:r>
              <a:rPr lang="sr-Latn-RS" altLang="en-US" dirty="0"/>
              <a:t>š</a:t>
            </a:r>
            <a:r>
              <a:rPr lang="sr-Latn-RS" altLang="en-US" dirty="0" smtClean="0"/>
              <a:t>tena </a:t>
            </a:r>
            <a:r>
              <a:rPr lang="sr-Latn-RS" altLang="en-US" dirty="0"/>
              <a:t>sve dok </a:t>
            </a:r>
            <a:r>
              <a:rPr lang="sr-Latn-RS" altLang="en-US" dirty="0" smtClean="0"/>
              <a:t>primaoc ne </a:t>
            </a:r>
            <a:r>
              <a:rPr lang="sr-Latn-RS" altLang="en-US" dirty="0"/>
              <a:t>proveri svoju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tu </a:t>
            </a:r>
            <a:r>
              <a:rPr lang="sr-Latn-RS" altLang="en-US" dirty="0"/>
              <a:t>i ne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eli </a:t>
            </a:r>
            <a:r>
              <a:rPr lang="sr-Latn-RS" altLang="en-US" dirty="0"/>
              <a:t>da </a:t>
            </a:r>
            <a:r>
              <a:rPr lang="sr-Latn-RS" altLang="en-US" dirty="0" smtClean="0"/>
              <a:t>pro</a:t>
            </a:r>
            <a:r>
              <a:rPr lang="sr-Latn-RS" altLang="en-US" dirty="0"/>
              <a:t>č</a:t>
            </a:r>
            <a:r>
              <a:rPr lang="sr-Latn-RS" altLang="en-US" dirty="0" smtClean="0"/>
              <a:t>ita </a:t>
            </a:r>
            <a:r>
              <a:rPr lang="sr-Latn-RS" altLang="en-US" dirty="0"/>
              <a:t>dobijenu </a:t>
            </a:r>
            <a:r>
              <a:rPr lang="sr-Latn-RS" altLang="en-US" dirty="0" smtClean="0"/>
              <a:t>poruku</a:t>
            </a:r>
          </a:p>
          <a:p>
            <a:pPr marL="1257300" lvl="2" indent="-457200" eaLnBrk="1" hangingPunct="1">
              <a:buFont typeface="+mj-lt"/>
              <a:buAutoNum type="arabicPeriod"/>
            </a:pPr>
            <a:r>
              <a:rPr lang="sr-Latn-RS" altLang="en-US" dirty="0"/>
              <a:t>U tom </a:t>
            </a:r>
            <a:r>
              <a:rPr lang="sr-Latn-RS" altLang="en-US" dirty="0" smtClean="0"/>
              <a:t>trenutku potrebno </a:t>
            </a:r>
            <a:r>
              <a:rPr lang="sr-Latn-RS" altLang="en-US" dirty="0"/>
              <a:t>je dostaviti poruku sa servera primaoca do njegovog </a:t>
            </a:r>
            <a:r>
              <a:rPr lang="sr-Latn-RS" altLang="en-US" dirty="0" smtClean="0"/>
              <a:t>ličnog računara</a:t>
            </a:r>
          </a:p>
        </p:txBody>
      </p:sp>
    </p:spTree>
    <p:extLst>
      <p:ext uri="{BB962C8B-B14F-4D97-AF65-F5344CB8AC3E}">
        <p14:creationId xmlns:p14="http://schemas.microsoft.com/office/powerpoint/2010/main" val="7263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Simple Mail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SMTP</a:t>
            </a:r>
            <a:r>
              <a:rPr lang="sr-Latn-RS" altLang="en-US" dirty="0"/>
              <a:t>) je standardni protokol za </a:t>
            </a:r>
            <a:r>
              <a:rPr lang="sr-Latn-RS" altLang="en-US" dirty="0" smtClean="0"/>
              <a:t>slanje pošte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65000"/>
            <a:ext cx="6250305" cy="440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1944" y="5229200"/>
            <a:ext cx="24934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 smtClean="0">
                <a:latin typeface="+mn-lt"/>
              </a:rPr>
              <a:t>Primer SMTP </a:t>
            </a:r>
            <a:r>
              <a:rPr lang="sr-Latn-RS" altLang="en-US" sz="1600" dirty="0">
                <a:latin typeface="+mn-lt"/>
              </a:rPr>
              <a:t>sesije izmedu klijenta </a:t>
            </a:r>
            <a:r>
              <a:rPr lang="sr-Latn-RS" altLang="en-US" sz="1600" dirty="0" smtClean="0">
                <a:latin typeface="+mn-lt"/>
              </a:rPr>
              <a:t>koji šalje </a:t>
            </a:r>
            <a:r>
              <a:rPr lang="sr-Latn-RS" altLang="en-US" sz="1600" dirty="0">
                <a:latin typeface="+mn-lt"/>
              </a:rPr>
              <a:t>poštu i servera koji je prima, </a:t>
            </a:r>
            <a:r>
              <a:rPr lang="sr-Latn-RS" altLang="en-US" sz="1600" dirty="0" smtClean="0">
                <a:latin typeface="+mn-lt"/>
              </a:rPr>
              <a:t>kako bi je </a:t>
            </a:r>
            <a:r>
              <a:rPr lang="sr-Latn-RS" altLang="en-US" sz="1600" dirty="0">
                <a:latin typeface="+mn-lt"/>
              </a:rPr>
              <a:t>dalje </a:t>
            </a:r>
            <a:r>
              <a:rPr lang="sr-Latn-RS" altLang="en-US" sz="1600" dirty="0" smtClean="0">
                <a:latin typeface="+mn-lt"/>
              </a:rPr>
              <a:t> prosledio</a:t>
            </a:r>
            <a:endParaRPr lang="sr-Latn-RS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18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Post Office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POP</a:t>
            </a:r>
            <a:r>
              <a:rPr lang="sr-Latn-RS" altLang="en-US" dirty="0"/>
              <a:t>) je jednostavni protokol za preuzimanje </a:t>
            </a:r>
            <a:r>
              <a:rPr lang="sr-Latn-RS" altLang="en-US" dirty="0" smtClean="0"/>
              <a:t>poruka sa </a:t>
            </a:r>
            <a:r>
              <a:rPr lang="sr-Latn-RS" altLang="en-US" dirty="0"/>
              <a:t>servera,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 prilikom preuzimanja poruke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bri</a:t>
            </a:r>
            <a:r>
              <a:rPr lang="sr-Latn-RS" altLang="en-US" dirty="0"/>
              <a:t>š</a:t>
            </a:r>
            <a:r>
              <a:rPr lang="sr-Latn-RS" altLang="en-US" dirty="0" smtClean="0"/>
              <a:t>u </a:t>
            </a:r>
            <a:r>
              <a:rPr lang="sr-Latn-RS" altLang="en-US" dirty="0"/>
              <a:t>sa </a:t>
            </a:r>
            <a:r>
              <a:rPr lang="sr-Latn-RS" altLang="en-US" dirty="0" smtClean="0"/>
              <a:t>servera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Preuzete poruke se </a:t>
            </a:r>
            <a:r>
              <a:rPr lang="sr-Latn-RS" altLang="en-US" dirty="0" smtClean="0"/>
              <a:t>čuvaju na klijentskom računaru, koji nakon preuzimanja </a:t>
            </a:r>
            <a:r>
              <a:rPr lang="sr-Latn-RS" altLang="en-US" dirty="0"/>
              <a:t>poruka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ne mora da ima pristup </a:t>
            </a:r>
            <a:r>
              <a:rPr lang="sr-Latn-RS" altLang="en-US" dirty="0" smtClean="0"/>
              <a:t>Internetu</a:t>
            </a:r>
          </a:p>
          <a:p>
            <a:pPr marL="857250" lvl="1" indent="-457200" eaLnBrk="1" hangingPunct="1"/>
            <a:r>
              <a:rPr lang="sr-Latn-RS" altLang="en-US" dirty="0" smtClean="0"/>
              <a:t>POP protokol </a:t>
            </a:r>
            <a:br>
              <a:rPr lang="sr-Latn-RS" altLang="en-US" dirty="0" smtClean="0"/>
            </a:br>
            <a:r>
              <a:rPr lang="sr-Latn-RS" altLang="en-US" dirty="0" smtClean="0"/>
              <a:t>koristi TCP </a:t>
            </a:r>
            <a:br>
              <a:rPr lang="sr-Latn-RS" altLang="en-US" dirty="0" smtClean="0"/>
            </a:br>
            <a:r>
              <a:rPr lang="sr-Latn-RS" altLang="en-US" dirty="0" smtClean="0"/>
              <a:t>konekciju </a:t>
            </a:r>
            <a:r>
              <a:rPr lang="sr-Latn-RS" altLang="en-US" dirty="0"/>
              <a:t>na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portu </a:t>
            </a:r>
            <a:r>
              <a:rPr lang="sr-Latn-RS" altLang="en-US" dirty="0"/>
              <a:t>110.</a:t>
            </a:r>
            <a:endParaRPr lang="sr-Latn-R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395536" y="5622339"/>
            <a:ext cx="249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>
                <a:latin typeface="+mn-lt"/>
              </a:rPr>
              <a:t>Primer POP3 sesije izmedu</a:t>
            </a:r>
          </a:p>
          <a:p>
            <a:pPr marL="0" lvl="1" indent="-457200" algn="ctr" eaLnBrk="1" hangingPunct="1"/>
            <a:r>
              <a:rPr lang="sr-Latn-RS" altLang="en-US" sz="1600" dirty="0">
                <a:latin typeface="+mn-lt"/>
              </a:rPr>
              <a:t>klijenta i servera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24" y="3240360"/>
            <a:ext cx="6271776" cy="364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75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Osnovne komande koje klijentski softver izdaje </a:t>
            </a:r>
            <a:r>
              <a:rPr lang="sr-Latn-RS" altLang="en-US" dirty="0" smtClean="0"/>
              <a:t>u POP3 protokolu su</a:t>
            </a:r>
            <a:r>
              <a:rPr lang="sr-Latn-RS" altLang="en-US" dirty="0"/>
              <a:t>: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APOP - ovim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autorizacija klijenta navodenjem njegovog </a:t>
            </a:r>
            <a:r>
              <a:rPr lang="sr-Latn-RS" altLang="en-US" dirty="0" smtClean="0"/>
              <a:t>korisni</a:t>
            </a:r>
            <a:r>
              <a:rPr lang="sr-Latn-RS" altLang="en-US" dirty="0"/>
              <a:t>čkog imena i kriptovane lozinke.</a:t>
            </a:r>
          </a:p>
          <a:p>
            <a:pPr marL="1257300" lvl="2" indent="-457200" eaLnBrk="1" hangingPunct="1"/>
            <a:r>
              <a:rPr lang="sr-Latn-RS" altLang="en-US" dirty="0"/>
              <a:t>STAT - statistika o stanju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tanskog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LIST - lista poruka</a:t>
            </a:r>
          </a:p>
          <a:p>
            <a:pPr marL="1257300" lvl="2" indent="-457200" eaLnBrk="1" hangingPunct="1"/>
            <a:r>
              <a:rPr lang="sr-Latn-RS" altLang="en-US" dirty="0"/>
              <a:t>RETR - primanje poruke sa navedenim rednim brojem</a:t>
            </a:r>
          </a:p>
          <a:p>
            <a:pPr marL="1257300" lvl="2" indent="-457200" eaLnBrk="1" hangingPunct="1"/>
            <a:r>
              <a:rPr lang="sr-Latn-RS" altLang="en-US" dirty="0"/>
              <a:t>DELE - brisanje poruke sa navedenim rednim brojem</a:t>
            </a:r>
          </a:p>
          <a:p>
            <a:pPr marL="1257300" lvl="2" indent="-457200" eaLnBrk="1" hangingPunct="1"/>
            <a:r>
              <a:rPr lang="sr-Latn-RS" altLang="en-US" dirty="0"/>
              <a:t>QUIT - prekidanje sesije</a:t>
            </a:r>
            <a:endParaRPr lang="sr-Latn-RS" altLang="en-US" dirty="0" smtClean="0"/>
          </a:p>
          <a:p>
            <a:pPr marL="1257300" lvl="2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19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344097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SMTP, POP3 i IMAP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Internet Message Access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IMAP</a:t>
            </a:r>
            <a:r>
              <a:rPr lang="sr-Latn-RS" altLang="en-US" dirty="0"/>
              <a:t>) je znatno napredniji protokol </a:t>
            </a:r>
            <a:r>
              <a:rPr lang="sr-Latn-RS" altLang="en-US" dirty="0" smtClean="0"/>
              <a:t>za primanje 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. On je prevashodno namenjen korisnicima koji su mobilni tj. </a:t>
            </a:r>
            <a:r>
              <a:rPr lang="sr-Latn-RS" altLang="en-US" dirty="0" smtClean="0"/>
              <a:t>koji svojoj po</a:t>
            </a:r>
            <a:r>
              <a:rPr lang="sr-Latn-RS" altLang="en-US" dirty="0"/>
              <a:t>š</a:t>
            </a:r>
            <a:r>
              <a:rPr lang="sr-Latn-RS" altLang="en-US" dirty="0" smtClean="0"/>
              <a:t>ti </a:t>
            </a:r>
            <a:r>
              <a:rPr lang="sr-Latn-RS" altLang="en-US" dirty="0"/>
              <a:t>pristupaju sa </a:t>
            </a:r>
            <a:r>
              <a:rPr lang="sr-Latn-RS" altLang="en-US" dirty="0" smtClean="0"/>
              <a:t>različitih računara</a:t>
            </a:r>
          </a:p>
          <a:p>
            <a:pPr marL="1257300" lvl="2" indent="-457200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ovakvi korisnici </a:t>
            </a:r>
            <a:r>
              <a:rPr lang="sr-Latn-RS" altLang="en-US" dirty="0" smtClean="0"/>
              <a:t>imali mogućnost </a:t>
            </a:r>
            <a:r>
              <a:rPr lang="sr-Latn-RS" altLang="en-US" dirty="0"/>
              <a:t>pristupa svim svojim porukama, nije </a:t>
            </a:r>
            <a:r>
              <a:rPr lang="sr-Latn-RS" altLang="en-US" dirty="0" smtClean="0"/>
              <a:t>po</a:t>
            </a:r>
            <a:r>
              <a:rPr lang="sr-Latn-RS" altLang="en-US" dirty="0"/>
              <a:t>ž</a:t>
            </a:r>
            <a:r>
              <a:rPr lang="sr-Latn-RS" altLang="en-US" dirty="0" smtClean="0"/>
              <a:t>eljno </a:t>
            </a:r>
            <a:r>
              <a:rPr lang="sr-Latn-RS" altLang="en-US" dirty="0"/>
              <a:t>brisati ih sa </a:t>
            </a:r>
            <a:r>
              <a:rPr lang="sr-Latn-RS" altLang="en-US" dirty="0" smtClean="0"/>
              <a:t>servera (</a:t>
            </a:r>
            <a:r>
              <a:rPr lang="sr-Latn-RS" altLang="en-US" dirty="0"/>
              <a:t>iz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tanskog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eta</a:t>
            </a:r>
            <a:r>
              <a:rPr lang="sr-Latn-RS" altLang="en-US" dirty="0"/>
              <a:t>) prilikom </a:t>
            </a:r>
            <a:r>
              <a:rPr lang="sr-Latn-RS" altLang="en-US" dirty="0" smtClean="0"/>
              <a:t>preuzimanja </a:t>
            </a:r>
          </a:p>
          <a:p>
            <a:pPr marL="1257300" lvl="2" indent="-457200" eaLnBrk="1" hangingPunct="1"/>
            <a:r>
              <a:rPr lang="sr-Latn-RS" altLang="en-US" dirty="0" smtClean="0"/>
              <a:t>Klijenti </a:t>
            </a:r>
            <a:r>
              <a:rPr lang="sr-Latn-RS" altLang="en-US" dirty="0"/>
              <a:t>za elektronsku </a:t>
            </a:r>
            <a:r>
              <a:rPr lang="sr-Latn-RS" altLang="en-US" dirty="0" smtClean="0"/>
              <a:t>poštu na </a:t>
            </a:r>
            <a:r>
              <a:rPr lang="sr-Latn-RS" altLang="en-US" dirty="0"/>
              <a:t>lokalnim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unarima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omogućavaju </a:t>
            </a:r>
            <a:r>
              <a:rPr lang="sr-Latn-RS" altLang="en-US" dirty="0"/>
              <a:t>korisnicima sortiranje poruka, </a:t>
            </a:r>
            <a:r>
              <a:rPr lang="sr-Latn-RS" altLang="en-US" dirty="0" smtClean="0"/>
              <a:t>organizovanje u </a:t>
            </a:r>
            <a:r>
              <a:rPr lang="sr-Latn-RS" altLang="en-US" dirty="0"/>
              <a:t>fascikle, pretragu i </a:t>
            </a:r>
            <a:r>
              <a:rPr lang="sr-Latn-RS" altLang="en-US" dirty="0" smtClean="0"/>
              <a:t>sli. </a:t>
            </a:r>
          </a:p>
          <a:p>
            <a:pPr marL="1257300" lvl="2" indent="-457200" eaLnBrk="1" hangingPunct="1"/>
            <a:r>
              <a:rPr lang="sr-Latn-RS" altLang="en-US" dirty="0" smtClean="0"/>
              <a:t>IMAP </a:t>
            </a:r>
            <a:r>
              <a:rPr lang="sr-Latn-RS" altLang="en-US" dirty="0"/>
              <a:t>protokol je projektovan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se ovakva funkcionalnost obezbedi 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korisnicima </a:t>
            </a:r>
            <a:r>
              <a:rPr lang="sr-Latn-RS" altLang="en-US" dirty="0" smtClean="0"/>
              <a:t>omogući </a:t>
            </a:r>
            <a:r>
              <a:rPr lang="sr-Latn-RS" altLang="en-US" dirty="0"/>
              <a:t>da </a:t>
            </a:r>
            <a:r>
              <a:rPr lang="sr-Latn-RS" altLang="en-US" dirty="0" smtClean="0"/>
              <a:t>ove funkcije </a:t>
            </a:r>
            <a:r>
              <a:rPr lang="sr-Latn-RS" altLang="en-US" dirty="0"/>
              <a:t>izvode direktno u svom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tanskom sandu</a:t>
            </a:r>
            <a:r>
              <a:rPr lang="sr-Latn-RS" altLang="en-US" dirty="0"/>
              <a:t>č</a:t>
            </a:r>
            <a:r>
              <a:rPr lang="sr-Latn-RS" altLang="en-US" dirty="0" smtClean="0"/>
              <a:t>etu </a:t>
            </a:r>
            <a:r>
              <a:rPr lang="sr-Latn-RS" altLang="en-US" dirty="0"/>
              <a:t>na </a:t>
            </a:r>
            <a:r>
              <a:rPr lang="sr-Latn-RS" altLang="en-US" dirty="0" smtClean="0"/>
              <a:t>serveru </a:t>
            </a:r>
          </a:p>
          <a:p>
            <a:pPr marL="1257300" lvl="2" indent="-457200" eaLnBrk="1" hangingPunct="1"/>
            <a:r>
              <a:rPr lang="sr-Latn-RS" altLang="en-US" dirty="0" smtClean="0"/>
              <a:t>Mana ovog pristupa je </a:t>
            </a:r>
            <a:r>
              <a:rPr lang="sr-Latn-RS" altLang="en-US" dirty="0"/>
              <a:t>š</a:t>
            </a:r>
            <a:r>
              <a:rPr lang="sr-Latn-RS" altLang="en-US" dirty="0" smtClean="0"/>
              <a:t>to </a:t>
            </a:r>
            <a:r>
              <a:rPr lang="sr-Latn-RS" altLang="en-US" dirty="0"/>
              <a:t>se zahteva da korisnici imaju pristup Internetu sve vreme </a:t>
            </a:r>
            <a:r>
              <a:rPr lang="sr-Latn-RS" altLang="en-US" dirty="0" smtClean="0"/>
              <a:t>dok rade </a:t>
            </a:r>
            <a:r>
              <a:rPr lang="sr-Latn-RS" altLang="en-US" dirty="0"/>
              <a:t>sa svojom elektronskom </a:t>
            </a:r>
            <a:r>
              <a:rPr lang="sr-Latn-RS" altLang="en-US" dirty="0" smtClean="0"/>
              <a:t>poštom</a:t>
            </a:r>
          </a:p>
          <a:p>
            <a:pPr marL="1257300" lvl="2" indent="-457200" eaLnBrk="1" hangingPunct="1"/>
            <a:r>
              <a:rPr lang="sr-Latn-RS" altLang="en-US" dirty="0" smtClean="0"/>
              <a:t>Odredeni </a:t>
            </a:r>
            <a:r>
              <a:rPr lang="sr-Latn-RS" altLang="en-US" dirty="0"/>
              <a:t>broj </a:t>
            </a:r>
            <a:r>
              <a:rPr lang="sr-Latn-RS" altLang="en-US" dirty="0" smtClean="0"/>
              <a:t>veb </a:t>
            </a:r>
            <a:r>
              <a:rPr lang="sr-Latn-RS" altLang="en-US" dirty="0"/>
              <a:t>aplikacija za rad </a:t>
            </a:r>
            <a:r>
              <a:rPr lang="sr-Latn-RS" altLang="en-US" dirty="0" smtClean="0"/>
              <a:t>sa elektronskom po</a:t>
            </a:r>
            <a:r>
              <a:rPr lang="sr-Latn-RS" altLang="en-US" dirty="0"/>
              <a:t>š</a:t>
            </a:r>
            <a:r>
              <a:rPr lang="sr-Latn-RS" altLang="en-US" dirty="0" smtClean="0"/>
              <a:t>tom </a:t>
            </a:r>
            <a:r>
              <a:rPr lang="sr-Latn-RS" altLang="en-US" dirty="0"/>
              <a:t>je zasnovan na IMAP protokolu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03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Funkcionalni opis Interneta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Dakle, t</a:t>
            </a:r>
            <a:r>
              <a:rPr lang="en-US" altLang="en-US" dirty="0" err="1" smtClean="0"/>
              <a:t>ransportn</a:t>
            </a:r>
            <a:r>
              <a:rPr lang="sr-Latn-RS" altLang="en-US" dirty="0" smtClean="0"/>
              <a:t>i protokoli Interneta su</a:t>
            </a:r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TCP</a:t>
            </a:r>
            <a:r>
              <a:rPr lang="sr-Latn-RS" altLang="en-US" dirty="0" smtClean="0"/>
              <a:t> -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uspostavljanjem</a:t>
            </a:r>
            <a:r>
              <a:rPr lang="en-US" altLang="en-US" dirty="0"/>
              <a:t> </a:t>
            </a:r>
            <a:r>
              <a:rPr lang="en-US" altLang="en-US" dirty="0" err="1"/>
              <a:t>konekcije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/>
              <a:t>garantuje</a:t>
            </a:r>
            <a:r>
              <a:rPr lang="en-US" altLang="en-US" dirty="0"/>
              <a:t> </a:t>
            </a:r>
            <a:r>
              <a:rPr lang="en-US" altLang="en-US" dirty="0" smtClean="0"/>
              <a:t>da</a:t>
            </a:r>
            <a:r>
              <a:rPr lang="sr-Latn-RS" altLang="en-US" dirty="0" smtClean="0"/>
              <a:t> ć</a:t>
            </a:r>
            <a:r>
              <a:rPr lang="en-US" altLang="en-US" dirty="0" smtClean="0"/>
              <a:t>e </a:t>
            </a:r>
            <a:r>
              <a:rPr lang="en-US" altLang="en-US" dirty="0" err="1"/>
              <a:t>podaci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se </a:t>
            </a:r>
            <a:r>
              <a:rPr lang="sr-Latn-RS" altLang="en-US" dirty="0"/>
              <a:t>š</a:t>
            </a:r>
            <a:r>
              <a:rPr lang="en-US" altLang="en-US" dirty="0" err="1" smtClean="0"/>
              <a:t>alju</a:t>
            </a:r>
            <a:r>
              <a:rPr lang="en-US" altLang="en-US" dirty="0" smtClean="0"/>
              <a:t> </a:t>
            </a:r>
            <a:r>
              <a:rPr lang="en-US" altLang="en-US" dirty="0" err="1"/>
              <a:t>biti</a:t>
            </a:r>
            <a:r>
              <a:rPr lang="en-US" altLang="en-US" dirty="0"/>
              <a:t> </a:t>
            </a:r>
            <a:r>
              <a:rPr lang="en-US" altLang="en-US" dirty="0" err="1"/>
              <a:t>dostavljeni</a:t>
            </a:r>
            <a:r>
              <a:rPr lang="en-US" altLang="en-US" dirty="0"/>
              <a:t> </a:t>
            </a:r>
            <a:r>
              <a:rPr lang="en-US" altLang="en-US" dirty="0" err="1"/>
              <a:t>ispravno</a:t>
            </a:r>
            <a:r>
              <a:rPr lang="en-US" altLang="en-US" dirty="0"/>
              <a:t>, u </a:t>
            </a:r>
            <a:r>
              <a:rPr lang="en-US" altLang="en-US" dirty="0" err="1"/>
              <a:t>potpunosti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u </a:t>
            </a:r>
            <a:r>
              <a:rPr lang="en-US" altLang="en-US" dirty="0" err="1"/>
              <a:t>redosledu</a:t>
            </a:r>
            <a:r>
              <a:rPr lang="en-US" altLang="en-US" dirty="0"/>
              <a:t> </a:t>
            </a:r>
            <a:r>
              <a:rPr lang="en-US" altLang="en-US" dirty="0" smtClean="0"/>
              <a:t>u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kome</a:t>
            </a:r>
            <a:r>
              <a:rPr lang="en-US" altLang="en-US" dirty="0" smtClean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 smtClean="0"/>
              <a:t>poslati</a:t>
            </a:r>
            <a:r>
              <a:rPr lang="en-US" altLang="en-US" dirty="0" smtClean="0"/>
              <a:t> </a:t>
            </a:r>
            <a:endParaRPr lang="sr-Latn-RS" altLang="en-US" dirty="0" smtClean="0"/>
          </a:p>
          <a:p>
            <a:pPr lvl="1" eaLnBrk="1" hangingPunct="1"/>
            <a:r>
              <a:rPr lang="en-US" altLang="en-US" dirty="0" smtClean="0">
                <a:solidFill>
                  <a:srgbClr val="002060"/>
                </a:solidFill>
              </a:rPr>
              <a:t>UDP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-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en-US" altLang="en-US" dirty="0"/>
              <a:t>bez </a:t>
            </a:r>
            <a:r>
              <a:rPr lang="en-US" altLang="en-US" dirty="0" err="1"/>
              <a:t>uspostavljanja</a:t>
            </a:r>
            <a:r>
              <a:rPr lang="en-US" altLang="en-US" dirty="0"/>
              <a:t> </a:t>
            </a:r>
            <a:r>
              <a:rPr lang="en-US" altLang="en-US" dirty="0" err="1"/>
              <a:t>konekcije</a:t>
            </a:r>
            <a:r>
              <a:rPr lang="en-US" altLang="en-US" dirty="0"/>
              <a:t> </a:t>
            </a:r>
            <a:r>
              <a:rPr lang="en-US" altLang="en-US" dirty="0" err="1" smtClean="0"/>
              <a:t>koji</a:t>
            </a:r>
            <a:r>
              <a:rPr lang="en-US" altLang="en-US" dirty="0" smtClean="0"/>
              <a:t> ne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daje</a:t>
            </a:r>
            <a:r>
              <a:rPr lang="en-US" altLang="en-US" dirty="0" smtClean="0"/>
              <a:t> </a:t>
            </a:r>
            <a:r>
              <a:rPr lang="en-US" altLang="en-US" dirty="0" err="1"/>
              <a:t>nikakve</a:t>
            </a:r>
            <a:r>
              <a:rPr lang="en-US" altLang="en-US" dirty="0"/>
              <a:t> </a:t>
            </a:r>
            <a:r>
              <a:rPr lang="en-US" altLang="en-US" dirty="0" err="1"/>
              <a:t>garancije</a:t>
            </a:r>
            <a:r>
              <a:rPr lang="en-US" altLang="en-US" dirty="0"/>
              <a:t> o </a:t>
            </a:r>
            <a:r>
              <a:rPr lang="en-US" altLang="en-US" dirty="0" err="1"/>
              <a:t>dostavljanju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32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</a:t>
            </a:r>
            <a:r>
              <a:rPr lang="sv-SE" altLang="en-US" sz="3200" dirty="0">
                <a:solidFill>
                  <a:schemeClr val="hlink"/>
                </a:solidFill>
              </a:rPr>
              <a:t>- </a:t>
            </a:r>
            <a:r>
              <a:rPr lang="sr-Latn-RS" altLang="en-US" sz="3200" dirty="0">
                <a:solidFill>
                  <a:schemeClr val="hlink"/>
                </a:solidFill>
              </a:rPr>
              <a:t>F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File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FTP</a:t>
            </a:r>
            <a:r>
              <a:rPr lang="sr-Latn-RS" altLang="en-US" dirty="0"/>
              <a:t>) je protokol za prenos datoteka izmedu </a:t>
            </a:r>
            <a:r>
              <a:rPr lang="sr-Latn-RS" altLang="en-US" dirty="0" smtClean="0"/>
              <a:t>računara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Protokol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1970-tih i doba ranog Interneta, ali se i danas </a:t>
            </a:r>
            <a:r>
              <a:rPr lang="sr-Latn-RS" altLang="en-US" dirty="0" smtClean="0"/>
              <a:t>koristi </a:t>
            </a:r>
          </a:p>
          <a:p>
            <a:pPr marL="1257300" lvl="2" indent="-457200" eaLnBrk="1" hangingPunct="1"/>
            <a:r>
              <a:rPr lang="sr-Latn-RS" altLang="en-US" dirty="0" smtClean="0"/>
              <a:t>U okviru tipi</a:t>
            </a:r>
            <a:r>
              <a:rPr lang="sr-Latn-RS" altLang="en-US" dirty="0"/>
              <a:t>č</a:t>
            </a:r>
            <a:r>
              <a:rPr lang="sr-Latn-RS" altLang="en-US" dirty="0" smtClean="0"/>
              <a:t>ne </a:t>
            </a:r>
            <a:r>
              <a:rPr lang="sr-Latn-RS" altLang="en-US" dirty="0"/>
              <a:t>FTP sesije, korisnik sedi za jednim 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 </a:t>
            </a:r>
            <a:r>
              <a:rPr lang="sr-Latn-RS" altLang="en-US" dirty="0"/>
              <a:t>i ž</a:t>
            </a:r>
            <a:r>
              <a:rPr lang="sr-Latn-RS" altLang="en-US" dirty="0" smtClean="0"/>
              <a:t>eli </a:t>
            </a:r>
            <a:r>
              <a:rPr lang="sr-Latn-RS" altLang="en-US" dirty="0"/>
              <a:t>da </a:t>
            </a:r>
            <a:r>
              <a:rPr lang="sr-Latn-RS" altLang="en-US" dirty="0" smtClean="0"/>
              <a:t>prenosi datoteke </a:t>
            </a:r>
            <a:r>
              <a:rPr lang="sr-Latn-RS" altLang="en-US" dirty="0"/>
              <a:t>na ili sa drugog host </a:t>
            </a:r>
            <a:r>
              <a:rPr lang="sr-Latn-RS" altLang="en-US" dirty="0" smtClean="0"/>
              <a:t>računara </a:t>
            </a:r>
          </a:p>
          <a:p>
            <a:pPr marL="1257300" lvl="2" indent="-457200" eaLnBrk="1" hangingPunct="1"/>
            <a:r>
              <a:rPr lang="sr-Latn-RS" altLang="en-US" dirty="0" smtClean="0"/>
              <a:t>FTP </a:t>
            </a:r>
            <a:r>
              <a:rPr lang="sr-Latn-RS" altLang="en-US" dirty="0"/>
              <a:t>koristi TCP kao protokol </a:t>
            </a:r>
            <a:r>
              <a:rPr lang="sr-Latn-RS" altLang="en-US" dirty="0" smtClean="0"/>
              <a:t>za komunikaciju ni</a:t>
            </a:r>
            <a:r>
              <a:rPr lang="sr-Latn-RS" altLang="en-US" dirty="0"/>
              <a:t>ž</a:t>
            </a:r>
            <a:r>
              <a:rPr lang="sr-Latn-RS" altLang="en-US" dirty="0" smtClean="0"/>
              <a:t>eg nivoa </a:t>
            </a:r>
          </a:p>
          <a:p>
            <a:pPr marL="1257300" lvl="2" indent="-457200" eaLnBrk="1" hangingPunct="1"/>
            <a:r>
              <a:rPr lang="sr-Latn-RS" altLang="en-US" dirty="0" smtClean="0"/>
              <a:t>FTP </a:t>
            </a:r>
            <a:r>
              <a:rPr lang="sr-Latn-RS" altLang="en-US" dirty="0"/>
              <a:t>protokol ostvaruje dve TCP konekcije za </a:t>
            </a:r>
            <a:r>
              <a:rPr lang="sr-Latn-RS" altLang="en-US" dirty="0" smtClean="0"/>
              <a:t>prenos datoteka</a:t>
            </a:r>
            <a:r>
              <a:rPr lang="sr-Latn-RS" altLang="en-US" dirty="0"/>
              <a:t>. Jedna konekcija (obiˇcno na portu 21) se koristi za prenos </a:t>
            </a:r>
            <a:r>
              <a:rPr lang="sr-Latn-RS" altLang="en-US" dirty="0" smtClean="0"/>
              <a:t>kontrolnih informacija</a:t>
            </a:r>
            <a:r>
              <a:rPr lang="sr-Latn-RS" altLang="en-US" dirty="0"/>
              <a:t>, a druga (obiˇcno na portu 20) za prenos samih </a:t>
            </a:r>
            <a:r>
              <a:rPr lang="sr-Latn-RS" altLang="en-US" dirty="0" smtClean="0"/>
              <a:t>podataka </a:t>
            </a:r>
          </a:p>
          <a:p>
            <a:pPr marL="1257300" lvl="2" indent="-457200" eaLnBrk="1" hangingPunct="1"/>
            <a:r>
              <a:rPr lang="sr-Latn-RS" altLang="en-US" dirty="0" smtClean="0"/>
              <a:t>Za svaku datoteku</a:t>
            </a:r>
            <a:r>
              <a:rPr lang="sr-Latn-RS" altLang="en-US" dirty="0"/>
              <a:t>, otvara se nova konekcija za prenos podataka, koja se automatski </a:t>
            </a:r>
            <a:r>
              <a:rPr lang="sr-Latn-RS" altLang="en-US" dirty="0" smtClean="0"/>
              <a:t>zatvara kada </a:t>
            </a:r>
            <a:r>
              <a:rPr lang="sr-Latn-RS" altLang="en-US" dirty="0"/>
              <a:t>se </a:t>
            </a:r>
            <a:r>
              <a:rPr lang="sr-Latn-RS" altLang="en-US" dirty="0" smtClean="0"/>
              <a:t>zavr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prenos </a:t>
            </a:r>
            <a:r>
              <a:rPr lang="sr-Latn-RS" altLang="en-US" dirty="0" smtClean="0"/>
              <a:t>datoteka 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to vreme kontrolna konekcija sve </a:t>
            </a:r>
            <a:r>
              <a:rPr lang="sr-Latn-RS" altLang="en-US" dirty="0" smtClean="0"/>
              <a:t>vreme ostaje otvorena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HTTP protokola, tokom FTP sesije server </a:t>
            </a:r>
            <a:r>
              <a:rPr lang="sr-Latn-RS" altLang="en-US" dirty="0" smtClean="0"/>
              <a:t>mora da čuva </a:t>
            </a:r>
            <a:r>
              <a:rPr lang="sr-Latn-RS" altLang="en-US" dirty="0"/>
              <a:t>odredene podatke o korisniku (na primer,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 tj. </a:t>
            </a:r>
            <a:r>
              <a:rPr lang="sr-Latn-RS" altLang="en-US" dirty="0" smtClean="0"/>
              <a:t>FTP je </a:t>
            </a:r>
            <a:r>
              <a:rPr lang="sr-Latn-RS" altLang="en-US" dirty="0"/>
              <a:t>protokol koji č</a:t>
            </a:r>
            <a:r>
              <a:rPr lang="sr-Latn-RS" altLang="en-US" dirty="0" smtClean="0"/>
              <a:t>uva </a:t>
            </a:r>
            <a:r>
              <a:rPr lang="sr-Latn-RS" altLang="en-US" dirty="0"/>
              <a:t>stanje </a:t>
            </a:r>
            <a:r>
              <a:rPr lang="sr-Latn-RS" altLang="en-US" dirty="0" smtClean="0"/>
              <a:t>(statefull </a:t>
            </a:r>
            <a:r>
              <a:rPr lang="sr-Latn-RS" altLang="en-US" dirty="0"/>
              <a:t>protocol</a:t>
            </a:r>
            <a:r>
              <a:rPr lang="sr-Latn-RS" altLang="en-US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5932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FTP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Kontrole </a:t>
            </a:r>
            <a:r>
              <a:rPr lang="sr-Latn-RS" altLang="en-US" dirty="0"/>
              <a:t>koje se izdaju </a:t>
            </a:r>
            <a:r>
              <a:rPr lang="sr-Latn-RS" altLang="en-US" dirty="0" smtClean="0"/>
              <a:t>serveru putem </a:t>
            </a:r>
            <a:r>
              <a:rPr lang="sr-Latn-RS" altLang="en-US" dirty="0"/>
              <a:t>kontrolne konekcije se zapisuju u č</a:t>
            </a:r>
            <a:r>
              <a:rPr lang="sr-Latn-RS" altLang="en-US" dirty="0" smtClean="0"/>
              <a:t>itljivom </a:t>
            </a:r>
            <a:r>
              <a:rPr lang="sr-Latn-RS" altLang="en-US" dirty="0"/>
              <a:t>ASCII </a:t>
            </a:r>
            <a:r>
              <a:rPr lang="sr-Latn-RS" altLang="en-US" dirty="0" smtClean="0"/>
              <a:t>obliku:</a:t>
            </a:r>
          </a:p>
          <a:p>
            <a:pPr marL="1257300" lvl="2" indent="-457200" eaLnBrk="1" hangingPunct="1"/>
            <a:r>
              <a:rPr lang="sr-Latn-RS" altLang="en-US" dirty="0"/>
              <a:t>USER username - koristi se za slanje identifikacije korisnika serveru</a:t>
            </a:r>
          </a:p>
          <a:p>
            <a:pPr marL="1257300" lvl="2" indent="-457200" eaLnBrk="1" hangingPunct="1"/>
            <a:r>
              <a:rPr lang="sr-Latn-RS" altLang="en-US" dirty="0"/>
              <a:t>PASS password - koristi se za slanje lozinke korisnika serveru</a:t>
            </a:r>
          </a:p>
          <a:p>
            <a:pPr marL="1257300" lvl="2" indent="-457200" eaLnBrk="1" hangingPunct="1"/>
            <a:r>
              <a:rPr lang="sr-Latn-RS" altLang="en-US" dirty="0"/>
              <a:t>LIST - koristi se kako bi se serveru poslala poruka da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listu datoteka </a:t>
            </a:r>
            <a:r>
              <a:rPr lang="sr-Latn-RS" altLang="en-US" dirty="0" smtClean="0"/>
              <a:t>u tekućem direktorijumu </a:t>
            </a:r>
          </a:p>
          <a:p>
            <a:pPr marL="1257300" lvl="2" indent="-457200" eaLnBrk="1" hangingPunct="1"/>
            <a:r>
              <a:rPr lang="sr-Latn-RS" altLang="en-US" dirty="0" smtClean="0"/>
              <a:t>RETR </a:t>
            </a:r>
            <a:r>
              <a:rPr lang="sr-Latn-RS" altLang="en-US" dirty="0"/>
              <a:t>filename - koristi se kako bi se sa servera (iz </a:t>
            </a:r>
            <a:r>
              <a:rPr lang="sr-Latn-RS" altLang="en-US" dirty="0" smtClean="0"/>
              <a:t>tekućeg direktorijuma</a:t>
            </a:r>
            <a:r>
              <a:rPr lang="sr-Latn-RS" altLang="en-US" dirty="0"/>
              <a:t>) </a:t>
            </a:r>
            <a:r>
              <a:rPr lang="sr-Latn-RS" altLang="en-US" dirty="0" smtClean="0"/>
              <a:t>prenela datoteka </a:t>
            </a:r>
            <a:r>
              <a:rPr lang="sr-Latn-RS" altLang="en-US" dirty="0"/>
              <a:t>sa datim imenom na klijent (u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</a:t>
            </a:r>
          </a:p>
          <a:p>
            <a:pPr marL="1257300" lvl="2" indent="-457200" eaLnBrk="1" hangingPunct="1"/>
            <a:r>
              <a:rPr lang="sr-Latn-RS" altLang="en-US" dirty="0"/>
              <a:t>STOR filename - koristi se kako bi se sa klijenta (iz </a:t>
            </a:r>
            <a:r>
              <a:rPr lang="sr-Latn-RS" altLang="en-US" dirty="0" smtClean="0"/>
              <a:t>tekućeg </a:t>
            </a:r>
            <a:r>
              <a:rPr lang="sr-Latn-RS" altLang="en-US" dirty="0"/>
              <a:t>direktorijuma</a:t>
            </a:r>
            <a:r>
              <a:rPr lang="sr-Latn-RS" altLang="en-US" dirty="0" smtClean="0"/>
              <a:t>) prenela </a:t>
            </a:r>
            <a:r>
              <a:rPr lang="sr-Latn-RS" altLang="en-US" dirty="0"/>
              <a:t>datoteka sa datim imenom na server (u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756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FTP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Server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na zahteve klijenta otvara konekciju za prenos podataka, a </a:t>
            </a:r>
            <a:r>
              <a:rPr lang="sr-Latn-RS" altLang="en-US" dirty="0" smtClean="0"/>
              <a:t>istovremeno preko </a:t>
            </a:r>
            <a:r>
              <a:rPr lang="sr-Latn-RS" altLang="en-US" dirty="0"/>
              <a:t>kontrolne konekcije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statusne poruke ili poruke o </a:t>
            </a:r>
            <a:r>
              <a:rPr lang="sr-Latn-RS" altLang="en-US" dirty="0" smtClean="0"/>
              <a:t>greškama, kao što su:</a:t>
            </a:r>
          </a:p>
          <a:p>
            <a:pPr marL="1257300" lvl="2" indent="-457200" eaLnBrk="1" hangingPunct="1"/>
            <a:r>
              <a:rPr lang="en-US" altLang="en-US" dirty="0"/>
              <a:t>331 Username OK, password required</a:t>
            </a:r>
          </a:p>
          <a:p>
            <a:pPr marL="1257300" lvl="2" indent="-457200" eaLnBrk="1" hangingPunct="1"/>
            <a:r>
              <a:rPr lang="en-US" altLang="en-US" dirty="0"/>
              <a:t>25 Data connection already open; transfer starting</a:t>
            </a:r>
          </a:p>
          <a:p>
            <a:pPr marL="1257300" lvl="2" indent="-457200" eaLnBrk="1" hangingPunct="1"/>
            <a:r>
              <a:rPr lang="en-US" altLang="en-US" dirty="0"/>
              <a:t>425 Can’t open data connection</a:t>
            </a:r>
          </a:p>
          <a:p>
            <a:pPr marL="1257300" lvl="2" indent="-457200" eaLnBrk="1" hangingPunct="1"/>
            <a:r>
              <a:rPr lang="en-US" altLang="en-US" dirty="0"/>
              <a:t>452 Error writing file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03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sr-Cyrl-RS" altLang="en-US" dirty="0" smtClean="0"/>
          </a:p>
          <a:p>
            <a:r>
              <a:rPr lang="sr-Latn-RS" altLang="en-US" dirty="0"/>
              <a:t>Skripte 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 Dario </a:t>
            </a:r>
            <a:r>
              <a:rPr lang="sr-Latn-RS" altLang="en-US" dirty="0"/>
              <a:t>Pescini</a:t>
            </a:r>
            <a:r>
              <a:rPr lang="sr-Cyrl-RS" altLang="en-US" dirty="0" smtClean="0"/>
              <a:t> </a:t>
            </a: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Istorijat Interneta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3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10823</TotalTime>
  <Words>7964</Words>
  <Application>Microsoft Office PowerPoint</Application>
  <PresentationFormat>On-screen Show (4:3)</PresentationFormat>
  <Paragraphs>559</Paragraphs>
  <Slides>83</Slides>
  <Notes>59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4_Watermark</vt:lpstr>
      <vt:lpstr>Uvod u veb i internet tehnologije</vt:lpstr>
      <vt:lpstr>Internet, usluge i protokoli</vt:lpstr>
      <vt:lpstr>Opis Interneta</vt:lpstr>
      <vt:lpstr>Opis Interneta</vt:lpstr>
      <vt:lpstr>Strukturni opis Interneta</vt:lpstr>
      <vt:lpstr>Strukturni opis Interneta (2)</vt:lpstr>
      <vt:lpstr>Funkcionalni opis Interneta</vt:lpstr>
      <vt:lpstr>Funkcionalni opis Interneta (2)</vt:lpstr>
      <vt:lpstr>Istorijat Interneta</vt:lpstr>
      <vt:lpstr>Prve ideje</vt:lpstr>
      <vt:lpstr>Prve ideje (2)</vt:lpstr>
      <vt:lpstr>ARPANET</vt:lpstr>
      <vt:lpstr>ARPANET (2)</vt:lpstr>
      <vt:lpstr>ARPANET (3)</vt:lpstr>
      <vt:lpstr>ARPANET (4)</vt:lpstr>
      <vt:lpstr>NSFNET</vt:lpstr>
      <vt:lpstr>NSFNET (2)</vt:lpstr>
      <vt:lpstr>NSFNET (3)</vt:lpstr>
      <vt:lpstr>„Mreža svih mreža“</vt:lpstr>
      <vt:lpstr>Arhitektura Interneta</vt:lpstr>
      <vt:lpstr>Arhitektura današnjeg Interneta </vt:lpstr>
      <vt:lpstr>Tehnologije pristupa Internetu</vt:lpstr>
      <vt:lpstr>Tehnologije pristupa Internetu</vt:lpstr>
      <vt:lpstr>Tehnologije pristupa Internetu (2)</vt:lpstr>
      <vt:lpstr>Tehnologije pristupa Internetu (3)</vt:lpstr>
      <vt:lpstr>Tehnologije pristupa Internetu (4)</vt:lpstr>
      <vt:lpstr>Tehnologije pristupa Internetu (5)</vt:lpstr>
      <vt:lpstr>Tehnologije pristupa Internetu (6)</vt:lpstr>
      <vt:lpstr>Tehnologije pristupa Internetu (7)</vt:lpstr>
      <vt:lpstr>Tehnologije pristupa Internetu (8)</vt:lpstr>
      <vt:lpstr>Tehnologije pristupa Internetu (9)</vt:lpstr>
      <vt:lpstr>Tehnologije pristupa Internetu (10)</vt:lpstr>
      <vt:lpstr>Internet servisi</vt:lpstr>
      <vt:lpstr>Internet servisi</vt:lpstr>
      <vt:lpstr>Internet servisi (2)</vt:lpstr>
      <vt:lpstr>Internet servisi (3)</vt:lpstr>
      <vt:lpstr>Internet servisi (4)</vt:lpstr>
      <vt:lpstr>Internet servisi (5)</vt:lpstr>
      <vt:lpstr>Internet servisi (6)</vt:lpstr>
      <vt:lpstr>Internet servisi (7)</vt:lpstr>
      <vt:lpstr>Internet servisi (8)</vt:lpstr>
      <vt:lpstr>Internet servisi (9)</vt:lpstr>
      <vt:lpstr>Internet servisi (10)</vt:lpstr>
      <vt:lpstr>Internet servisi (11)</vt:lpstr>
      <vt:lpstr>Internet servisi (12)</vt:lpstr>
      <vt:lpstr>Internet protokoli</vt:lpstr>
      <vt:lpstr>Shematski prikaz internet protokola</vt:lpstr>
      <vt:lpstr>Protokol mrežnog sloja - IP</vt:lpstr>
      <vt:lpstr>IP adrese</vt:lpstr>
      <vt:lpstr>IP adrese (2)</vt:lpstr>
      <vt:lpstr>IP adrese (3)</vt:lpstr>
      <vt:lpstr>IP adrese (4)</vt:lpstr>
      <vt:lpstr>IP adrese (5)</vt:lpstr>
      <vt:lpstr>IP adrese (6)</vt:lpstr>
      <vt:lpstr>IP adrese (7)</vt:lpstr>
      <vt:lpstr>Sistem imena domena</vt:lpstr>
      <vt:lpstr>Sistem imena domena (2)</vt:lpstr>
      <vt:lpstr>Protokoli transportnog sloja – TCP, UDP</vt:lpstr>
      <vt:lpstr>Protokoli transportnog sloja – TCP, UDP (2)</vt:lpstr>
      <vt:lpstr>Protokoli transportnog sloja – TCP, UDP (3)</vt:lpstr>
      <vt:lpstr>Protokoli transportnog sloja – TCP, UDP (4)</vt:lpstr>
      <vt:lpstr>Protokoli transportnog sloja – TCP, UDP (5)</vt:lpstr>
      <vt:lpstr>Protokoli transportnog sloja – TCP, UDP (6)</vt:lpstr>
      <vt:lpstr>TCP/IP programski interfejs</vt:lpstr>
      <vt:lpstr>TCP/IP programski interfejs (2)</vt:lpstr>
      <vt:lpstr>TCP/IP programski interfejs (3)</vt:lpstr>
      <vt:lpstr>Protokol aplikativnog sloja - HTTP</vt:lpstr>
      <vt:lpstr>Protokol aplikativnog sloja – HTTP (2)</vt:lpstr>
      <vt:lpstr>Protokol aplikativnog sloja – HTTP (3)</vt:lpstr>
      <vt:lpstr>Protokol aplikativnog sloja – HTTP (4)</vt:lpstr>
      <vt:lpstr>Protokol aplikativnog sloja – HTTP (5)</vt:lpstr>
      <vt:lpstr>Protokol aplikativnog sloja – HTTP (6)</vt:lpstr>
      <vt:lpstr>Protokol aplikativnog sloja – HTTP (7)</vt:lpstr>
      <vt:lpstr>Protokol aplikativnog sloja – HTTP (8)</vt:lpstr>
      <vt:lpstr>Protokoli aplikativnog sloja – SMTP, POP3 i IMAP</vt:lpstr>
      <vt:lpstr>Protokoli aplikativnog sloja – SMTP, POP3 i IMAP (2)</vt:lpstr>
      <vt:lpstr>Protokoli aplikativnog sloja – SMTP, POP3 i IMAP (3)</vt:lpstr>
      <vt:lpstr>Protokoli aplikativnog sloja – SMTP, POP3 i IMAP (4)</vt:lpstr>
      <vt:lpstr>Protokoli aplikativnog sloja – SMTP, POP3 i IMAP (5)</vt:lpstr>
      <vt:lpstr>Protokol aplikativnog sloja - FTP</vt:lpstr>
      <vt:lpstr>Protokol aplikativnog sloja – FTP (2)</vt:lpstr>
      <vt:lpstr>Protokol aplikativnog sloja – FTP (3)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Vladimir Filipovic</cp:lastModifiedBy>
  <cp:revision>770</cp:revision>
  <dcterms:created xsi:type="dcterms:W3CDTF">1601-01-01T00:00:00Z</dcterms:created>
  <dcterms:modified xsi:type="dcterms:W3CDTF">2016-10-07T11:10:01Z</dcterms:modified>
</cp:coreProperties>
</file>