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96" r:id="rId2"/>
    <p:sldId id="372" r:id="rId3"/>
    <p:sldId id="374" r:id="rId4"/>
    <p:sldId id="377" r:id="rId5"/>
    <p:sldId id="379" r:id="rId6"/>
    <p:sldId id="378" r:id="rId7"/>
    <p:sldId id="3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225" y="-107034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69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Cyrl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6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dirty="0" smtClean="0"/>
              <a:t>Увод</a:t>
            </a:r>
            <a:r>
              <a:rPr lang="sr-Cyrl-RS" baseline="0" dirty="0" smtClean="0"/>
              <a:t> у веб и интернет </a:t>
            </a:r>
            <a:r>
              <a:rPr lang="sr-Cyrl-RS" altLang="en-US" sz="1000" dirty="0" smtClean="0">
                <a:solidFill>
                  <a:srgbClr val="3366FF"/>
                </a:solidFill>
              </a:rPr>
              <a:t>технлогогије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81495" y="116632"/>
            <a:ext cx="8062913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Cyrl-RS" altLang="en-US" sz="4800" dirty="0" smtClean="0">
                <a:solidFill>
                  <a:srgbClr val="3366FF"/>
                </a:solidFill>
              </a:rPr>
              <a:t>Увод у веб и интернет технологије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Концепција курса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r-Cyrl-RS" altLang="en-US" sz="3200" dirty="0" smtClean="0"/>
              <a:t>Предавања</a:t>
            </a:r>
          </a:p>
          <a:p>
            <a:pPr eaLnBrk="1" hangingPunct="1"/>
            <a:r>
              <a:rPr lang="sr-Cyrl-RS" sz="3200" dirty="0" smtClean="0">
                <a:solidFill>
                  <a:srgbClr val="000000"/>
                </a:solidFill>
              </a:rPr>
              <a:t>Вежбе</a:t>
            </a:r>
          </a:p>
          <a:p>
            <a:pPr eaLnBrk="1" hangingPunct="1"/>
            <a:r>
              <a:rPr lang="sr-Cyrl-RS" altLang="en-US" sz="3200" dirty="0">
                <a:solidFill>
                  <a:srgbClr val="000000"/>
                </a:solidFill>
              </a:rPr>
              <a:t>Практични рад</a:t>
            </a:r>
            <a:endParaRPr lang="sr-Latn-CS" altLang="en-US" sz="3200" dirty="0">
              <a:solidFill>
                <a:srgbClr val="000000"/>
              </a:solidFill>
            </a:endParaRPr>
          </a:p>
          <a:p>
            <a:pPr eaLnBrk="1" hangingPunct="1"/>
            <a:r>
              <a:rPr lang="sr-Cyrl-RS" sz="3200" dirty="0" smtClean="0">
                <a:solidFill>
                  <a:srgbClr val="000000"/>
                </a:solidFill>
              </a:rPr>
              <a:t>Домаћи </a:t>
            </a:r>
            <a:r>
              <a:rPr lang="sr-Cyrl-RS" sz="3200" dirty="0">
                <a:solidFill>
                  <a:srgbClr val="000000"/>
                </a:solidFill>
              </a:rPr>
              <a:t>задаци, консултације и завршни испит</a:t>
            </a:r>
            <a:endParaRPr lang="sr-Latn-CS" sz="3200" dirty="0">
              <a:solidFill>
                <a:srgbClr val="000000"/>
              </a:solidFill>
            </a:endParaRPr>
          </a:p>
          <a:p>
            <a:pPr eaLnBrk="1" hangingPunct="1"/>
            <a:endParaRPr lang="sr-Latn-CS" sz="2400" dirty="0">
              <a:solidFill>
                <a:srgbClr val="000000"/>
              </a:solidFill>
              <a:latin typeface="Garamond" pitchFamily="18" charset="0"/>
            </a:endParaRPr>
          </a:p>
          <a:p>
            <a:pPr eaLnBrk="1" hangingPunct="1"/>
            <a:endParaRPr lang="sr-Latn-CS" altLang="en-US" dirty="0" smtClean="0">
              <a:latin typeface="Garamond" panose="02020404030301010803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3940268"/>
            <a:ext cx="83724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CCFF"/>
              </a:buClr>
            </a:pPr>
            <a:endParaRPr lang="sr-Latn-CS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3429000"/>
            <a:ext cx="83724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CCFF"/>
              </a:buClr>
              <a:buFont typeface="Wingdings" pitchFamily="2" charset="2"/>
              <a:buChar char="l"/>
              <a:defRPr/>
            </a:pPr>
            <a:endParaRPr lang="sr-Latn-CS" sz="3200" kern="0" dirty="0">
              <a:solidFill>
                <a:srgbClr val="00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0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620713"/>
            <a:ext cx="6769100" cy="7620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Садржај курса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41325" y="1184275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C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04800" y="1435100"/>
            <a:ext cx="8839200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ru-RU" altLang="en-US" sz="2800" dirty="0">
                <a:solidFill>
                  <a:srgbClr val="000000"/>
                </a:solidFill>
                <a:latin typeface="+mn-lt"/>
              </a:rPr>
              <a:t>Увод у рачунарске мреже  и  </a:t>
            </a:r>
            <a:r>
              <a:rPr lang="ru-RU" altLang="en-US" sz="2800" dirty="0" smtClean="0">
                <a:solidFill>
                  <a:srgbClr val="000000"/>
                </a:solidFill>
                <a:latin typeface="+mn-lt"/>
              </a:rPr>
              <a:t>Интернет</a:t>
            </a:r>
            <a:endParaRPr lang="sr-Latn-RS" altLang="en-US" sz="28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Језици за обележавање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SGML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и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XML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Latn-RS" altLang="en-US" sz="2800" dirty="0" smtClean="0">
                <a:solidFill>
                  <a:srgbClr val="000000"/>
                </a:solidFill>
                <a:latin typeface="+mn-lt"/>
              </a:rPr>
              <a:t>HTML 5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Latn-RS" altLang="en-US" sz="2800" dirty="0" smtClean="0">
                <a:solidFill>
                  <a:srgbClr val="000000"/>
                </a:solidFill>
                <a:latin typeface="+mn-lt"/>
              </a:rPr>
              <a:t>CSS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Програмски језик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JavaScript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 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sr-Cyrl-RS" altLang="en-US" sz="2800" dirty="0">
                <a:solidFill>
                  <a:srgbClr val="000000"/>
                </a:solidFill>
              </a:rPr>
              <a:t>Објектни 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аспекти </a:t>
            </a:r>
            <a:r>
              <a:rPr lang="en-US" altLang="en-US" sz="2800" dirty="0">
                <a:solidFill>
                  <a:srgbClr val="000000"/>
                </a:solidFill>
              </a:rPr>
              <a:t>JavaScript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-а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</a:rPr>
              <a:t>Функционални аспекти </a:t>
            </a:r>
            <a:r>
              <a:rPr lang="en-US" altLang="en-US" sz="2800" dirty="0">
                <a:solidFill>
                  <a:srgbClr val="000000"/>
                </a:solidFill>
              </a:rPr>
              <a:t>JavaScript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-а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</a:rPr>
              <a:t>Синхрона и асинхрона комуникација</a:t>
            </a:r>
            <a:endParaRPr lang="sr-Cyrl-RS" alt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None/>
            </a:pPr>
            <a:endParaRPr lang="sr-Cyrl-RS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49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620713"/>
            <a:ext cx="6769100" cy="7620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Садржај курса (2)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41325" y="1184275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C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04800" y="1435100"/>
            <a:ext cx="8839200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</a:rPr>
              <a:t>JavaScript </a:t>
            </a:r>
            <a:r>
              <a:rPr lang="sr-Cyrl-RS" altLang="en-US" sz="2800" dirty="0">
                <a:solidFill>
                  <a:srgbClr val="000000"/>
                </a:solidFill>
              </a:rPr>
              <a:t>као скрипт језик веб клијента 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</a:rPr>
              <a:t>DOM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sr-Cyrl-RS" altLang="en-US" sz="2800" dirty="0">
                <a:solidFill>
                  <a:srgbClr val="000000"/>
                </a:solidFill>
              </a:rPr>
              <a:t>ј</a:t>
            </a:r>
            <a:r>
              <a:rPr lang="en-US" altLang="en-US" sz="2800" dirty="0">
                <a:solidFill>
                  <a:srgbClr val="000000"/>
                </a:solidFill>
              </a:rPr>
              <a:t>Query</a:t>
            </a: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Веб сервери</a:t>
            </a:r>
            <a:endParaRPr lang="sr-Cyrl-RS" altLang="en-US" sz="2800" dirty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</a:rPr>
              <a:t>JavaScript </a:t>
            </a:r>
            <a:r>
              <a:rPr lang="sr-Cyrl-RS" altLang="en-US" sz="2800" dirty="0">
                <a:solidFill>
                  <a:srgbClr val="000000"/>
                </a:solidFill>
              </a:rPr>
              <a:t>као 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с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ерверски скрипт језик</a:t>
            </a: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node.js</a:t>
            </a:r>
            <a:r>
              <a:rPr lang="sr-Cyrl-RS" alt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 </a:t>
            </a:r>
            <a:endParaRPr lang="en-US" altLang="en-US" sz="2800" dirty="0" smtClean="0">
              <a:solidFill>
                <a:srgbClr val="000000"/>
              </a:solidFill>
              <a:latin typeface="+mn-lt"/>
            </a:endParaRPr>
          </a:p>
          <a:p>
            <a:pPr marL="1200150" lvl="1" indent="-457200" eaLnBrk="1" hangingPunct="1">
              <a:spcBef>
                <a:spcPts val="6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е</a:t>
            </a:r>
            <a:r>
              <a:rPr lang="en-US" altLang="en-US" sz="2800" dirty="0" err="1" smtClean="0">
                <a:solidFill>
                  <a:srgbClr val="000000"/>
                </a:solidFill>
                <a:latin typeface="+mn-lt"/>
              </a:rPr>
              <a:t>xpress</a:t>
            </a:r>
            <a:endParaRPr lang="en-US" altLang="en-US" sz="28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NoSQL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базе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података</a:t>
            </a:r>
            <a:endParaRPr lang="en-US" altLang="en-US" sz="2800" dirty="0" smtClean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Веб, </a:t>
            </a:r>
            <a:r>
              <a:rPr lang="en-US" altLang="en-US" sz="2800" dirty="0" smtClean="0">
                <a:solidFill>
                  <a:srgbClr val="000000"/>
                </a:solidFill>
              </a:rPr>
              <a:t>JavaScript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 и </a:t>
            </a:r>
            <a:r>
              <a:rPr lang="en-US" altLang="en-US" sz="2800" dirty="0">
                <a:solidFill>
                  <a:srgbClr val="000000"/>
                </a:solidFill>
              </a:rPr>
              <a:t>NoSQL </a:t>
            </a:r>
            <a:r>
              <a:rPr lang="sr-Cyrl-RS" altLang="en-US" sz="2800" dirty="0">
                <a:solidFill>
                  <a:srgbClr val="000000"/>
                </a:solidFill>
              </a:rPr>
              <a:t>базе </a:t>
            </a:r>
            <a:r>
              <a:rPr lang="sr-Cyrl-RS" altLang="en-US" sz="2800" dirty="0" smtClean="0">
                <a:solidFill>
                  <a:srgbClr val="000000"/>
                </a:solidFill>
              </a:rPr>
              <a:t>података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  </a:t>
            </a:r>
            <a:endParaRPr lang="sr-Cyrl-RS" altLang="en-US" sz="2800" dirty="0" smtClean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573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620713"/>
            <a:ext cx="6769100" cy="7620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Бодовање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41325" y="1184275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r-Latn-C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304800" y="1435100"/>
            <a:ext cx="88392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Предиспитне обавезе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: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2</a:t>
            </a:r>
            <a:r>
              <a:rPr lang="sr-Cyrl-RS" altLang="en-US" sz="2800" dirty="0">
                <a:solidFill>
                  <a:srgbClr val="000000"/>
                </a:solidFill>
                <a:latin typeface="+mn-lt"/>
              </a:rPr>
              <a:t>0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Колоквијум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(HTML + CSS)</a:t>
            </a: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10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Теоријски тест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Испит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: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45 JavaScript,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Node.js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MongoDB, 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AJAX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–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праг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15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1200150" lvl="1" indent="-457200" eaLnBrk="1" hangingPunct="1">
              <a:spcBef>
                <a:spcPct val="50000"/>
              </a:spcBef>
              <a:buClrTx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25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Теоријски део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 – </a:t>
            </a:r>
            <a:r>
              <a:rPr lang="sr-Cyrl-RS" altLang="en-US" sz="2800" dirty="0" smtClean="0">
                <a:solidFill>
                  <a:srgbClr val="000000"/>
                </a:solidFill>
                <a:latin typeface="+mn-lt"/>
              </a:rPr>
              <a:t>праг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</a:rPr>
              <a:t>10</a:t>
            </a:r>
            <a:endParaRPr lang="en-US" altLang="en-US" sz="2800" dirty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50000"/>
              </a:spcBef>
              <a:buClrTx/>
            </a:pPr>
            <a:endParaRPr lang="en-US" altLang="en-U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Литература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556792"/>
            <a:ext cx="86106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Скрипта 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 предмета Увод у веб и интернет програмирање на Математичком факултету, аутор проф. др Филип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Марић</a:t>
            </a:r>
            <a:endParaRPr lang="en-U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HTML 5 Architecture,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 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Wesley Hales,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O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’Reilly, 2012.</a:t>
            </a: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HTML &amp; CSS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: The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Complete Reference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Fifth Edition,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 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Thomas 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Powell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McGraw-Hill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201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0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.</a:t>
            </a:r>
            <a:endParaRPr lang="sr-Cyrl-R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Eloquent JavaScript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аутор 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Marijn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Haverbeke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издавач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No Starch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Press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2014.</a:t>
            </a: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Secrets of the JavaScript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Ninja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аутори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John 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Resig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и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Bear 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Bibeault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Manning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20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12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. </a:t>
            </a:r>
            <a:endParaRPr lang="sr-Latn-RS" sz="2000" dirty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jQuery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Cookbook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аутори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Jonathan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Sharp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Rob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Burns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Rebecca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Murphey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, и др,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en-U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O’Reilly,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20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10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.</a:t>
            </a:r>
            <a:endParaRPr lang="sr-Cyrl-R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/>
              <a:defRPr/>
            </a:pPr>
            <a:r>
              <a:rPr lang="sr-Latn-R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NoSQL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for Mere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sr-Latn-R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Mortals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, 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аутор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Dan Sullivan, 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издавач 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Addison-Wesley, 201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5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. </a:t>
            </a:r>
            <a:endParaRPr lang="sr-Cyrl-R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092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dirty="0" smtClean="0">
                <a:solidFill>
                  <a:srgbClr val="3366FF"/>
                </a:solidFill>
              </a:rPr>
              <a:t>Литература</a:t>
            </a:r>
            <a:r>
              <a:rPr lang="en-US" altLang="en-US" dirty="0" smtClean="0">
                <a:solidFill>
                  <a:srgbClr val="3366FF"/>
                </a:solidFill>
              </a:rPr>
              <a:t> (2)</a:t>
            </a:r>
            <a:endParaRPr lang="sr-Latn-CS" altLang="en-US" dirty="0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556792"/>
            <a:ext cx="8610600" cy="209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Веб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сајт 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„W3Schools“, на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адреси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  <a:hlinkClick r:id="rId2"/>
              </a:rPr>
              <a:t>http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  <a:hlinkClick r:id="rId2"/>
              </a:rPr>
              <a:t>://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  <a:hlinkClick r:id="rId2"/>
              </a:rPr>
              <a:t>www.w3schools.com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endParaRPr lang="en-U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Веб </a:t>
            </a:r>
            <a:r>
              <a:rPr lang="ru-RU" sz="2000" dirty="0" err="1">
                <a:solidFill>
                  <a:srgbClr val="CCCCFF">
                    <a:lumMod val="25000"/>
                  </a:srgbClr>
                </a:solidFill>
                <a:latin typeface="+mn-lt"/>
              </a:rPr>
              <a:t>сајт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„</a:t>
            </a:r>
            <a:r>
              <a:rPr lang="en-US" sz="2000" dirty="0" err="1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TutorialsPoint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“, 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на </a:t>
            </a:r>
            <a:r>
              <a:rPr lang="ru-RU" sz="2000" dirty="0" err="1">
                <a:solidFill>
                  <a:srgbClr val="CCCCFF">
                    <a:lumMod val="25000"/>
                  </a:srgbClr>
                </a:solidFill>
                <a:latin typeface="+mn-lt"/>
              </a:rPr>
              <a:t>адреси</a:t>
            </a:r>
            <a:r>
              <a:rPr lang="ru-RU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sr-Latn-RS" sz="2000" dirty="0">
                <a:solidFill>
                  <a:srgbClr val="CCCCFF">
                    <a:lumMod val="25000"/>
                  </a:srgbClr>
                </a:solidFill>
                <a:latin typeface="+mn-lt"/>
                <a:hlinkClick r:id="rId3"/>
              </a:rPr>
              <a:t>https://www.tutorialspoint.com</a:t>
            </a:r>
            <a:r>
              <a:rPr lang="sr-Latn-RS" sz="2000" dirty="0" smtClean="0">
                <a:solidFill>
                  <a:srgbClr val="CCCCFF">
                    <a:lumMod val="25000"/>
                  </a:srgbClr>
                </a:solidFill>
                <a:latin typeface="+mn-lt"/>
                <a:hlinkClick r:id="rId3"/>
              </a:rPr>
              <a:t>/</a:t>
            </a:r>
            <a:r>
              <a:rPr lang="en-U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endParaRPr lang="en-US" sz="2000" dirty="0" smtClean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Остали 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ресурси </a:t>
            </a:r>
            <a:r>
              <a:rPr lang="sr-Cyrl-RS" sz="2000" dirty="0">
                <a:solidFill>
                  <a:srgbClr val="CCCCFF">
                    <a:lumMod val="25000"/>
                  </a:srgbClr>
                </a:solidFill>
                <a:latin typeface="+mn-lt"/>
              </a:rPr>
              <a:t>на </a:t>
            </a:r>
            <a:r>
              <a:rPr lang="sr-Cyrl-RS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вебу  </a:t>
            </a:r>
            <a:r>
              <a:rPr lang="ru-RU" sz="2000" dirty="0" smtClean="0">
                <a:solidFill>
                  <a:srgbClr val="CCCCFF">
                    <a:lumMod val="25000"/>
                  </a:srgbClr>
                </a:solidFill>
                <a:latin typeface="+mn-lt"/>
              </a:rPr>
              <a:t> </a:t>
            </a:r>
            <a:endParaRPr lang="ru-RU" dirty="0">
              <a:solidFill>
                <a:srgbClr val="CCCCFF">
                  <a:lumMod val="25000"/>
                </a:srgbClr>
              </a:solidFill>
              <a:latin typeface="+mn-lt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endParaRPr lang="sr-Cyrl-RS" sz="2600" dirty="0" smtClean="0">
              <a:solidFill>
                <a:srgbClr val="CCCCFF">
                  <a:lumMod val="25000"/>
                </a:srgbClr>
              </a:solidFill>
              <a:latin typeface="Garamond" pitchFamily="18" charset="0"/>
            </a:endParaRPr>
          </a:p>
          <a:p>
            <a:pPr marL="514350" indent="-514350" eaLnBrk="0" hangingPunct="0">
              <a:spcBef>
                <a:spcPct val="20000"/>
              </a:spcBef>
              <a:buFont typeface="Times YU" pitchFamily="18" charset="0"/>
              <a:buAutoNum type="arabicPeriod" startAt="8"/>
              <a:defRPr/>
            </a:pPr>
            <a:endParaRPr kumimoji="1" lang="sr-Latn-CS" sz="2600" dirty="0">
              <a:solidFill>
                <a:srgbClr val="CCCCFF">
                  <a:lumMod val="25000"/>
                </a:srgbClr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03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8793</TotalTime>
  <Words>273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4_Watermark</vt:lpstr>
      <vt:lpstr>PowerPoint Presentation</vt:lpstr>
      <vt:lpstr>Концепција курса</vt:lpstr>
      <vt:lpstr>Садржај курса</vt:lpstr>
      <vt:lpstr>Садржај курса (2)</vt:lpstr>
      <vt:lpstr>Бодовање</vt:lpstr>
      <vt:lpstr>Литература</vt:lpstr>
      <vt:lpstr>Литература (2)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621</cp:revision>
  <dcterms:created xsi:type="dcterms:W3CDTF">1601-01-01T00:00:00Z</dcterms:created>
  <dcterms:modified xsi:type="dcterms:W3CDTF">2018-09-30T07:41:34Z</dcterms:modified>
</cp:coreProperties>
</file>