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2"/>
  </p:notesMasterIdLst>
  <p:sldIdLst>
    <p:sldId id="296" r:id="rId2"/>
    <p:sldId id="297" r:id="rId3"/>
    <p:sldId id="343" r:id="rId4"/>
    <p:sldId id="299" r:id="rId5"/>
    <p:sldId id="353" r:id="rId6"/>
    <p:sldId id="307" r:id="rId7"/>
    <p:sldId id="344" r:id="rId8"/>
    <p:sldId id="309" r:id="rId9"/>
    <p:sldId id="310" r:id="rId10"/>
    <p:sldId id="363" r:id="rId11"/>
    <p:sldId id="364" r:id="rId12"/>
    <p:sldId id="365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45" r:id="rId24"/>
    <p:sldId id="321" r:id="rId25"/>
    <p:sldId id="354" r:id="rId26"/>
    <p:sldId id="322" r:id="rId27"/>
    <p:sldId id="323" r:id="rId28"/>
    <p:sldId id="346" r:id="rId29"/>
    <p:sldId id="324" r:id="rId30"/>
    <p:sldId id="355" r:id="rId31"/>
    <p:sldId id="325" r:id="rId32"/>
    <p:sldId id="326" r:id="rId33"/>
    <p:sldId id="327" r:id="rId34"/>
    <p:sldId id="360" r:id="rId35"/>
    <p:sldId id="356" r:id="rId36"/>
    <p:sldId id="357" r:id="rId37"/>
    <p:sldId id="358" r:id="rId38"/>
    <p:sldId id="328" r:id="rId39"/>
    <p:sldId id="351" r:id="rId40"/>
    <p:sldId id="329" r:id="rId41"/>
    <p:sldId id="362" r:id="rId42"/>
    <p:sldId id="330" r:id="rId43"/>
    <p:sldId id="361" r:id="rId44"/>
    <p:sldId id="347" r:id="rId45"/>
    <p:sldId id="334" r:id="rId46"/>
    <p:sldId id="335" r:id="rId47"/>
    <p:sldId id="337" r:id="rId48"/>
    <p:sldId id="366" r:id="rId49"/>
    <p:sldId id="338" r:id="rId50"/>
    <p:sldId id="306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50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40543" y="484212"/>
            <a:ext cx="73438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sr-Latn-RS" altLang="en-US" sz="4800" dirty="0" smtClean="0">
                <a:solidFill>
                  <a:srgbClr val="3366FF"/>
                </a:solidFill>
                <a:latin typeface="+mn-lt"/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(2)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Skoro</a:t>
            </a:r>
            <a:r>
              <a:rPr lang="en-US" altLang="en-US" dirty="0" smtClean="0"/>
              <a:t> </a:t>
            </a:r>
            <a:r>
              <a:rPr lang="en-US" altLang="en-US" dirty="0" err="1"/>
              <a:t>svi</a:t>
            </a:r>
            <a:r>
              <a:rPr lang="en-US" altLang="en-US" dirty="0"/>
              <a:t> </a:t>
            </a:r>
            <a:r>
              <a:rPr lang="sr-Latn-RS" altLang="en-US" dirty="0" smtClean="0"/>
              <a:t>desktop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/>
              <a:t>unari</a:t>
            </a:r>
            <a:r>
              <a:rPr lang="en-U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ugra</a:t>
            </a:r>
            <a:r>
              <a:rPr lang="sr-Latn-RS" altLang="en-US" dirty="0"/>
              <a:t>đ</a:t>
            </a:r>
            <a:r>
              <a:rPr lang="en-US" altLang="en-US" dirty="0"/>
              <a:t></a:t>
            </a:r>
            <a:r>
              <a:rPr lang="en-US" altLang="en-US" dirty="0" err="1"/>
              <a:t>enu</a:t>
            </a:r>
            <a:r>
              <a:rPr lang="en-US" altLang="en-US" dirty="0"/>
              <a:t> </a:t>
            </a:r>
            <a:r>
              <a:rPr lang="sr-Latn-RS" altLang="en-US" dirty="0" smtClean="0"/>
              <a:t>NIC </a:t>
            </a:r>
            <a:r>
              <a:rPr lang="en-US" altLang="en-US" dirty="0" err="1" smtClean="0"/>
              <a:t>karticu</a:t>
            </a:r>
            <a:r>
              <a:rPr lang="en-US" altLang="en-US" dirty="0"/>
              <a:t>, </a:t>
            </a:r>
            <a:r>
              <a:rPr lang="en-US" altLang="en-US" dirty="0" err="1"/>
              <a:t>dok</a:t>
            </a:r>
            <a:r>
              <a:rPr lang="en-US" altLang="en-US" dirty="0"/>
              <a:t> </a:t>
            </a:r>
            <a:r>
              <a:rPr lang="en-US" altLang="en-US" dirty="0" err="1"/>
              <a:t>prenosni</a:t>
            </a:r>
            <a:r>
              <a:rPr lang="sr-Latn-R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ugra</a:t>
            </a:r>
            <a:r>
              <a:rPr lang="sr-Latn-RS" altLang="en-US" dirty="0"/>
              <a:t>đ</a:t>
            </a:r>
            <a:r>
              <a:rPr lang="en-US" altLang="en-US" dirty="0"/>
              <a:t></a:t>
            </a:r>
            <a:r>
              <a:rPr lang="en-US" altLang="en-US" dirty="0" err="1"/>
              <a:t>enu</a:t>
            </a:r>
            <a:r>
              <a:rPr lang="en-US" altLang="en-US" dirty="0"/>
              <a:t> </a:t>
            </a:r>
            <a:r>
              <a:rPr lang="en-US" altLang="en-US" dirty="0" err="1"/>
              <a:t>karticu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be</a:t>
            </a:r>
            <a:r>
              <a:rPr lang="sr-Latn-RS" altLang="en-US" dirty="0" err="1"/>
              <a:t>žič</a:t>
            </a:r>
            <a:r>
              <a:rPr lang="en-US" altLang="en-US" dirty="0"/>
              <a:t>no </a:t>
            </a:r>
            <a:r>
              <a:rPr lang="en-US" altLang="en-US" dirty="0" err="1"/>
              <a:t>povezivanje</a:t>
            </a:r>
            <a:r>
              <a:rPr lang="en-US" altLang="en-US" dirty="0"/>
              <a:t> (WNIC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Svaku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karticu </a:t>
            </a:r>
            <a:r>
              <a:rPr lang="sr-Latn-RS" altLang="en-US" dirty="0" smtClean="0"/>
              <a:t>karakteriše </a:t>
            </a:r>
            <a:r>
              <a:rPr lang="sr-Latn-RS" altLang="en-US" dirty="0"/>
              <a:t>jedinstvena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fizička</a:t>
            </a:r>
            <a:r>
              <a:rPr lang="sr-Latn-RS" altLang="en-US" dirty="0" smtClean="0"/>
              <a:t> </a:t>
            </a:r>
            <a:r>
              <a:rPr lang="sr-Latn-RS" altLang="en-US" dirty="0"/>
              <a:t>(MAC) </a:t>
            </a:r>
            <a:r>
              <a:rPr lang="sr-Latn-RS" altLang="en-US" dirty="0">
                <a:solidFill>
                  <a:srgbClr val="002060"/>
                </a:solidFill>
              </a:rPr>
              <a:t>adresa</a:t>
            </a:r>
            <a:r>
              <a:rPr lang="sr-Latn-RS" altLang="en-US" dirty="0"/>
              <a:t> kojom se uredaj jedinstveno </a:t>
            </a:r>
            <a:r>
              <a:rPr lang="sr-Latn-RS" altLang="en-US" dirty="0" smtClean="0"/>
              <a:t>identifikuje prilikom komunikacije</a:t>
            </a:r>
          </a:p>
          <a:p>
            <a:pPr eaLnBrk="1" hangingPunct="1"/>
            <a:r>
              <a:rPr lang="sr-Latn-RS" altLang="en-US" dirty="0" smtClean="0"/>
              <a:t>Osim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kartica, za </a:t>
            </a:r>
            <a:r>
              <a:rPr lang="sr-Latn-RS" altLang="en-US" dirty="0" smtClean="0"/>
              <a:t>umrežavanje se </a:t>
            </a:r>
            <a:r>
              <a:rPr lang="sr-Latn-RS" altLang="en-US" dirty="0"/>
              <a:t>koriste </a:t>
            </a:r>
            <a:r>
              <a:rPr lang="sr-Latn-RS" altLang="en-US" dirty="0">
                <a:solidFill>
                  <a:srgbClr val="002060"/>
                </a:solidFill>
              </a:rPr>
              <a:t>modemi</a:t>
            </a:r>
            <a:r>
              <a:rPr lang="sr-Latn-RS" altLang="en-US" dirty="0"/>
              <a:t> (telefonski, kablovski), kao i </a:t>
            </a:r>
            <a:r>
              <a:rPr lang="sr-Latn-RS" altLang="en-US" dirty="0" smtClean="0"/>
              <a:t>drugi sli</a:t>
            </a:r>
            <a:r>
              <a:rPr lang="sr-Latn-RS" altLang="en-US" dirty="0"/>
              <a:t>č</a:t>
            </a:r>
            <a:r>
              <a:rPr lang="sr-Latn-RS" altLang="en-US" dirty="0" smtClean="0"/>
              <a:t>ni uredaji</a:t>
            </a:r>
            <a:endParaRPr lang="sr-Latn-RS" altLang="en-US" sz="2200" dirty="0"/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6" t="4508" r="24670" b="6359"/>
          <a:stretch/>
        </p:blipFill>
        <p:spPr bwMode="auto">
          <a:xfrm>
            <a:off x="2411760" y="2276872"/>
            <a:ext cx="3744416" cy="234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1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3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25000"/>
                  </a:schemeClr>
                </a:solidFill>
              </a:rPr>
              <a:t>Modem</a:t>
            </a:r>
            <a:r>
              <a:rPr lang="en-US" altLang="en-US" dirty="0"/>
              <a:t> (modulator-demodulator) je </a:t>
            </a:r>
            <a:r>
              <a:rPr lang="en-US" altLang="en-US" dirty="0" err="1"/>
              <a:t>ure</a:t>
            </a:r>
            <a:r>
              <a:rPr lang="en-US" altLang="en-US" dirty="0" smtClean="0"/>
              <a:t>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aj</a:t>
            </a:r>
            <a:r>
              <a:rPr lang="en-US" altLang="en-US" dirty="0" smtClean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konvertuje</a:t>
            </a:r>
            <a:r>
              <a:rPr lang="en-US" altLang="en-US" dirty="0"/>
              <a:t> </a:t>
            </a:r>
            <a:r>
              <a:rPr lang="en-US" altLang="en-US" dirty="0" err="1" smtClean="0"/>
              <a:t>digitalni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signal </a:t>
            </a:r>
            <a:r>
              <a:rPr lang="en-US" altLang="en-US" dirty="0"/>
              <a:t>u </a:t>
            </a:r>
            <a:r>
              <a:rPr lang="en-US" altLang="en-US" dirty="0" err="1"/>
              <a:t>analogni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en-US" altLang="en-US" dirty="0" err="1"/>
              <a:t>prenosi</a:t>
            </a:r>
            <a:r>
              <a:rPr lang="en-US" altLang="en-US" dirty="0"/>
              <a:t>, a </a:t>
            </a:r>
            <a:r>
              <a:rPr lang="en-US" altLang="en-US" dirty="0" err="1"/>
              <a:t>zatim</a:t>
            </a:r>
            <a:r>
              <a:rPr lang="en-US" altLang="en-US" dirty="0"/>
              <a:t> </a:t>
            </a:r>
            <a:r>
              <a:rPr lang="en-US" altLang="en-US" dirty="0" err="1"/>
              <a:t>obrnuto</a:t>
            </a:r>
            <a:r>
              <a:rPr lang="en-US" altLang="en-US" dirty="0"/>
              <a:t> </a:t>
            </a:r>
            <a:r>
              <a:rPr lang="en-US" altLang="en-US" dirty="0" err="1"/>
              <a:t>konvertuje</a:t>
            </a:r>
            <a:r>
              <a:rPr lang="en-US" altLang="en-US" dirty="0"/>
              <a:t> </a:t>
            </a:r>
            <a:r>
              <a:rPr lang="en-US" altLang="en-US" dirty="0" err="1" smtClean="0"/>
              <a:t>preneti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signal </a:t>
            </a:r>
            <a:r>
              <a:rPr lang="en-US" altLang="en-US" dirty="0"/>
              <a:t>u </a:t>
            </a:r>
            <a:r>
              <a:rPr lang="en-US" altLang="en-US" dirty="0" err="1"/>
              <a:t>digitalni</a:t>
            </a:r>
            <a:r>
              <a:rPr lang="en-US" altLang="en-US" dirty="0"/>
              <a:t>; 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kablovski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ADSL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 smtClean="0"/>
              <a:t>internetu</a:t>
            </a:r>
            <a:endParaRPr lang="sr-Latn-RS" altLang="en-US" dirty="0" smtClean="0"/>
          </a:p>
          <a:p>
            <a:pPr eaLnBrk="1" hangingPunct="1"/>
            <a:r>
              <a:rPr lang="sr-Latn-RS" altLang="en-US" dirty="0"/>
              <a:t>Modem se </a:t>
            </a:r>
            <a:r>
              <a:rPr lang="sr-Latn-RS" altLang="en-US" dirty="0" smtClean="0"/>
              <a:t>obično zakupljuje </a:t>
            </a:r>
            <a:r>
              <a:rPr lang="sr-Latn-RS" altLang="en-US" dirty="0"/>
              <a:t>od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a </a:t>
            </a:r>
            <a:r>
              <a:rPr lang="sr-Latn-RS" altLang="en-US" dirty="0"/>
              <a:t>interneta i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na:</a:t>
            </a:r>
          </a:p>
          <a:p>
            <a:pPr lvl="1" eaLnBrk="1" hangingPunct="1"/>
            <a:r>
              <a:rPr lang="sr-Latn-RS" altLang="en-US" sz="2200" dirty="0"/>
              <a:t>parice </a:t>
            </a:r>
            <a:r>
              <a:rPr lang="sr-Latn-RS" altLang="en-US" sz="2200" dirty="0" smtClean="0"/>
              <a:t>fiksne </a:t>
            </a:r>
            <a:r>
              <a:rPr lang="sr-Latn-RS" altLang="en-US" sz="2200" dirty="0"/>
              <a:t>telefonije</a:t>
            </a:r>
          </a:p>
          <a:p>
            <a:pPr lvl="1" eaLnBrk="1" hangingPunct="1"/>
            <a:r>
              <a:rPr lang="sr-Latn-RS" altLang="en-US" sz="2200" dirty="0" err="1"/>
              <a:t>koaksijalne</a:t>
            </a:r>
            <a:r>
              <a:rPr lang="sr-Latn-RS" altLang="en-US" sz="2200" dirty="0"/>
              <a:t> kablove kablovske televizije</a:t>
            </a:r>
          </a:p>
          <a:p>
            <a:pPr lvl="1" eaLnBrk="1" hangingPunct="1"/>
            <a:r>
              <a:rPr lang="sr-Latn-RS" altLang="en-US" sz="2200" dirty="0" smtClean="0"/>
              <a:t>bežične mre</a:t>
            </a:r>
            <a:r>
              <a:rPr lang="sr-Latn-RS" altLang="en-US" sz="2200" dirty="0"/>
              <a:t>ž</a:t>
            </a:r>
            <a:r>
              <a:rPr lang="sr-Latn-RS" altLang="en-US" sz="2200" dirty="0" smtClean="0"/>
              <a:t>e </a:t>
            </a:r>
            <a:r>
              <a:rPr lang="sr-Latn-RS" altLang="en-US" sz="2200" dirty="0"/>
              <a:t>mobilnih operatera</a:t>
            </a:r>
            <a:endParaRPr lang="en-US" altLang="en-US" sz="2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64575" y="5157192"/>
            <a:ext cx="3105751" cy="1653167"/>
            <a:chOff x="1564575" y="5157192"/>
            <a:chExt cx="3105751" cy="165316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" t="36591" b="4646"/>
            <a:stretch/>
          </p:blipFill>
          <p:spPr bwMode="auto">
            <a:xfrm>
              <a:off x="1564575" y="5157192"/>
              <a:ext cx="3105751" cy="140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794011" y="6533360"/>
              <a:ext cx="2559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ADSL modem sa bežičnim </a:t>
              </a:r>
              <a:r>
                <a:rPr lang="sr-Latn-RS" sz="1200" dirty="0" err="1" smtClean="0">
                  <a:latin typeface="+mn-lt"/>
                </a:rPr>
                <a:t>ruterom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36096" y="4472471"/>
            <a:ext cx="2088232" cy="2321096"/>
            <a:chOff x="5436096" y="4472471"/>
            <a:chExt cx="2088232" cy="23210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74" r="28080" b="3148"/>
            <a:stretch/>
          </p:blipFill>
          <p:spPr bwMode="auto">
            <a:xfrm>
              <a:off x="5436096" y="4472471"/>
              <a:ext cx="2088232" cy="206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24128" y="6516568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kablovski modem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33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Hab</a:t>
            </a:r>
            <a:r>
              <a:rPr lang="sr-Latn-RS" altLang="en-US" dirty="0" smtClean="0"/>
              <a:t>, most, svič i ruter – mrežni hardver koji služi za prosleđivanje komunikacije između računara u mreži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povezivanju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err="1" smtClean="0"/>
              <a:t>ž</a:t>
            </a:r>
            <a:r>
              <a:rPr lang="sr-Latn-RS" altLang="en-US" dirty="0" err="1"/>
              <a:t>e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 smtClean="0"/>
              <a:t>Internetom</a:t>
            </a:r>
            <a:endParaRPr lang="sr-Latn-RS" altLang="en-US" dirty="0" smtClean="0"/>
          </a:p>
          <a:p>
            <a:pPr eaLnBrk="1" hangingPunct="1"/>
            <a:endParaRPr lang="sr-Latn-RS" altLang="en-US" sz="2200" dirty="0"/>
          </a:p>
          <a:p>
            <a:pPr eaLnBrk="1" hangingPunct="1"/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sz="1000" dirty="0" smtClean="0"/>
          </a:p>
          <a:p>
            <a:r>
              <a:rPr lang="sr-Latn-RS" dirty="0"/>
              <a:t>Jedan uređaj može obavljati vise </a:t>
            </a:r>
            <a:r>
              <a:rPr lang="sr-Latn-RS" dirty="0" smtClean="0"/>
              <a:t>zadataka: npr. </a:t>
            </a:r>
            <a:r>
              <a:rPr lang="sr-Latn-RS" sz="2200" dirty="0" smtClean="0"/>
              <a:t>uređaj </a:t>
            </a:r>
            <a:r>
              <a:rPr lang="sr-Latn-RS" sz="2200" dirty="0"/>
              <a:t>za uspostavljanje bežične komunikacije ima ulogu pristupne </a:t>
            </a:r>
            <a:r>
              <a:rPr lang="sr-Latn-RS" sz="2200" dirty="0" smtClean="0"/>
              <a:t>tačke, </a:t>
            </a:r>
            <a:r>
              <a:rPr lang="sr-Latn-RS" sz="2200" dirty="0"/>
              <a:t>sviča </a:t>
            </a:r>
            <a:r>
              <a:rPr lang="sr-Latn-RS" sz="2200" dirty="0" smtClean="0"/>
              <a:t>i </a:t>
            </a:r>
            <a:r>
              <a:rPr lang="sr-Latn-RS" sz="2200" dirty="0"/>
              <a:t>rutera (omogućava dalju vezu sa Internetom)</a:t>
            </a:r>
          </a:p>
          <a:p>
            <a:pPr eaLnBrk="1" hangingPunct="1"/>
            <a:endParaRPr lang="en-US" altLang="en-US" sz="22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420888"/>
            <a:ext cx="7896102" cy="1651967"/>
            <a:chOff x="611560" y="4653137"/>
            <a:chExt cx="7896102" cy="1651967"/>
          </a:xfrm>
        </p:grpSpPr>
        <p:grpSp>
          <p:nvGrpSpPr>
            <p:cNvPr id="2" name="Group 1"/>
            <p:cNvGrpSpPr/>
            <p:nvPr/>
          </p:nvGrpSpPr>
          <p:grpSpPr>
            <a:xfrm>
              <a:off x="611560" y="4653137"/>
              <a:ext cx="7896102" cy="1363616"/>
              <a:chOff x="611560" y="4653137"/>
              <a:chExt cx="7896102" cy="1363616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907" r="4350" b="5206"/>
              <a:stretch/>
            </p:blipFill>
            <p:spPr bwMode="auto">
              <a:xfrm>
                <a:off x="611560" y="4706913"/>
                <a:ext cx="2448272" cy="1309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05" r="4494" b="5068"/>
              <a:stretch/>
            </p:blipFill>
            <p:spPr bwMode="auto">
              <a:xfrm>
                <a:off x="3275856" y="5101715"/>
                <a:ext cx="2304255" cy="91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17398" r="3042" b="5670"/>
              <a:stretch/>
            </p:blipFill>
            <p:spPr bwMode="auto">
              <a:xfrm>
                <a:off x="5943600" y="4653137"/>
                <a:ext cx="2564062" cy="1363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3807010" y="6028105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Hab, svič i ruter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3768" y="5090300"/>
            <a:ext cx="4116833" cy="1678714"/>
            <a:chOff x="1794011" y="5131645"/>
            <a:chExt cx="4116833" cy="1678714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" t="36591" b="4646"/>
            <a:stretch/>
          </p:blipFill>
          <p:spPr bwMode="auto">
            <a:xfrm>
              <a:off x="2428671" y="5131645"/>
              <a:ext cx="3105751" cy="140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794011" y="6533360"/>
              <a:ext cx="4116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Primer uređaja koji predstavlja pristupnu tačku, svič i ruter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0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Komunikacioni kanali</a:t>
            </a:r>
            <a:r>
              <a:rPr lang="sr-Latn-RS" altLang="en-US" dirty="0" smtClean="0"/>
              <a:t> </a:t>
            </a:r>
            <a:r>
              <a:rPr lang="sr-Latn-RS" altLang="en-US" dirty="0"/>
              <a:t>su kablovi ili </a:t>
            </a:r>
            <a:r>
              <a:rPr lang="sr-Latn-RS" altLang="en-US" dirty="0" smtClean="0"/>
              <a:t>bežični </a:t>
            </a:r>
            <a:r>
              <a:rPr lang="sr-Latn-RS" altLang="en-US" dirty="0"/>
              <a:t>medijumi koji </a:t>
            </a:r>
            <a:r>
              <a:rPr lang="sr-Latn-RS" altLang="en-US" dirty="0" smtClean="0"/>
              <a:t>prenose podatke </a:t>
            </a:r>
            <a:r>
              <a:rPr lang="sr-Latn-RS" altLang="en-US" dirty="0"/>
              <a:t>elektromagnetnim talasima (radio-talasima, </a:t>
            </a:r>
            <a:r>
              <a:rPr lang="sr-Latn-RS" altLang="en-US" dirty="0" smtClean="0"/>
              <a:t>optičkim talasima</a:t>
            </a:r>
            <a:r>
              <a:rPr lang="sr-Latn-RS" altLang="en-US" dirty="0"/>
              <a:t>, </a:t>
            </a:r>
            <a:r>
              <a:rPr lang="sr-Latn-RS" altLang="en-US" dirty="0" err="1" smtClean="0"/>
              <a:t>mikrotalasima</a:t>
            </a:r>
            <a:r>
              <a:rPr lang="sr-Latn-RS" altLang="en-US" dirty="0" smtClean="0"/>
              <a:t> i sl.)</a:t>
            </a:r>
          </a:p>
          <a:p>
            <a:pPr eaLnBrk="1" hangingPunct="1"/>
            <a:r>
              <a:rPr lang="sr-Latn-RS" altLang="en-US" dirty="0" smtClean="0"/>
              <a:t>Osnovna mera kvaliteta komunikacionog kanala jeste </a:t>
            </a:r>
            <a:r>
              <a:rPr lang="sr-Latn-RS" altLang="en-US" dirty="0" smtClean="0">
                <a:solidFill>
                  <a:srgbClr val="00B050"/>
                </a:solidFill>
              </a:rPr>
              <a:t>brzina prenosa </a:t>
            </a:r>
            <a:r>
              <a:rPr lang="sr-Latn-RS" altLang="en-US" dirty="0" smtClean="0">
                <a:solidFill>
                  <a:schemeClr val="tx2"/>
                </a:solidFill>
              </a:rPr>
              <a:t>ili</a:t>
            </a:r>
            <a:r>
              <a:rPr lang="sr-Latn-RS" altLang="en-US" dirty="0" smtClean="0">
                <a:solidFill>
                  <a:srgbClr val="00B050"/>
                </a:solidFill>
              </a:rPr>
              <a:t> protok </a:t>
            </a:r>
            <a:r>
              <a:rPr lang="sr-Latn-RS" altLang="en-US" dirty="0" smtClean="0">
                <a:solidFill>
                  <a:schemeClr val="tx2"/>
                </a:solidFill>
              </a:rPr>
              <a:t>(</a:t>
            </a:r>
            <a:r>
              <a:rPr lang="sr-Latn-RS" altLang="en-US" dirty="0" err="1" smtClean="0">
                <a:solidFill>
                  <a:schemeClr val="tx2"/>
                </a:solidFill>
              </a:rPr>
              <a:t>throughput</a:t>
            </a:r>
            <a:r>
              <a:rPr lang="sr-Latn-RS" altLang="en-US" dirty="0" smtClean="0">
                <a:solidFill>
                  <a:schemeClr val="tx2"/>
                </a:solidFill>
              </a:rPr>
              <a:t>, </a:t>
            </a:r>
            <a:r>
              <a:rPr lang="sr-Latn-RS" altLang="en-US" dirty="0" err="1" smtClean="0">
                <a:solidFill>
                  <a:schemeClr val="tx2"/>
                </a:solidFill>
              </a:rPr>
              <a:t>bandwidth</a:t>
            </a:r>
            <a:r>
              <a:rPr lang="sr-Latn-RS" altLang="en-US" dirty="0" smtClean="0">
                <a:solidFill>
                  <a:schemeClr val="tx2"/>
                </a:solidFill>
              </a:rPr>
              <a:t>)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koja se meri brojem bitova koji se mogu preneti u jednoj sekundi (bit/s)</a:t>
            </a:r>
          </a:p>
          <a:p>
            <a:pPr lvl="1" eaLnBrk="1" hangingPunct="1"/>
            <a:r>
              <a:rPr lang="sr-Latn-RS" altLang="en-US" sz="2200" dirty="0" smtClean="0"/>
              <a:t>Uzimajući </a:t>
            </a:r>
            <a:r>
              <a:rPr lang="sr-Latn-RS" altLang="en-US" sz="2200" dirty="0"/>
              <a:t>u obzir aktuelne tehnologije prenosa na </a:t>
            </a:r>
            <a:r>
              <a:rPr lang="sr-Latn-RS" altLang="en-US" sz="2200" dirty="0" smtClean="0"/>
              <a:t>ra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unarskim mre</a:t>
            </a:r>
            <a:r>
              <a:rPr lang="sr-Latn-RS" altLang="en-US" sz="2200" dirty="0"/>
              <a:t>ž</a:t>
            </a:r>
            <a:r>
              <a:rPr lang="sr-Latn-RS" altLang="en-US" sz="2200" dirty="0" smtClean="0"/>
              <a:t>ama</a:t>
            </a:r>
            <a:r>
              <a:rPr lang="sr-Latn-RS" altLang="en-US" sz="2200" dirty="0"/>
              <a:t>, </a:t>
            </a:r>
            <a:r>
              <a:rPr lang="sr-Latn-RS" altLang="en-US" sz="2200" dirty="0" smtClean="0"/>
              <a:t>češće se </a:t>
            </a:r>
            <a:r>
              <a:rPr lang="sr-Latn-RS" altLang="en-US" sz="2200" dirty="0"/>
              <a:t>koristi jedinica Megabit </a:t>
            </a:r>
            <a:r>
              <a:rPr lang="sr-Latn-RS" altLang="en-US" sz="2200" dirty="0" smtClean="0"/>
              <a:t>u </a:t>
            </a:r>
            <a:r>
              <a:rPr lang="sr-Latn-RS" altLang="en-US" sz="2200" dirty="0"/>
              <a:t>sekundi  Mbps, ili Gigabit </a:t>
            </a:r>
            <a:r>
              <a:rPr lang="sr-Latn-RS" altLang="en-US" sz="2200" dirty="0" smtClean="0"/>
              <a:t>u </a:t>
            </a:r>
            <a:r>
              <a:rPr lang="sr-Latn-RS" altLang="en-US" sz="2200" dirty="0"/>
              <a:t>sekundi  </a:t>
            </a:r>
            <a:r>
              <a:rPr lang="sr-Latn-RS" altLang="en-US" sz="2200" dirty="0" err="1" smtClean="0"/>
              <a:t>Gbps</a:t>
            </a:r>
            <a:r>
              <a:rPr lang="sr-Latn-RS" altLang="en-US" sz="2200" dirty="0" smtClean="0"/>
              <a:t> </a:t>
            </a:r>
          </a:p>
          <a:p>
            <a:r>
              <a:rPr lang="sr-Latn-RS" dirty="0" smtClean="0"/>
              <a:t>Druga važna mera kvaliteta je </a:t>
            </a:r>
            <a:r>
              <a:rPr lang="it-IT" dirty="0" smtClean="0">
                <a:solidFill>
                  <a:srgbClr val="00B050"/>
                </a:solidFill>
              </a:rPr>
              <a:t>ka</a:t>
            </a:r>
            <a:r>
              <a:rPr lang="sr-Latn-RS" dirty="0" smtClean="0">
                <a:solidFill>
                  <a:srgbClr val="00B050"/>
                </a:solidFill>
              </a:rPr>
              <a:t>š</a:t>
            </a:r>
            <a:r>
              <a:rPr lang="it-IT" dirty="0" err="1" smtClean="0">
                <a:solidFill>
                  <a:srgbClr val="00B050"/>
                </a:solidFill>
              </a:rPr>
              <a:t>njenje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dirty="0" err="1"/>
              <a:t>latency</a:t>
            </a:r>
            <a:r>
              <a:rPr lang="it-IT" dirty="0"/>
              <a:t>) </a:t>
            </a:r>
            <a:r>
              <a:rPr lang="sr-Latn-RS" dirty="0" smtClean="0"/>
              <a:t>-</a:t>
            </a:r>
            <a:r>
              <a:rPr lang="it-IT" dirty="0" smtClean="0"/>
              <a:t> </a:t>
            </a:r>
            <a:r>
              <a:rPr lang="it-IT" dirty="0" err="1"/>
              <a:t>vreme</a:t>
            </a:r>
            <a:r>
              <a:rPr lang="it-IT" dirty="0"/>
              <a:t> </a:t>
            </a:r>
            <a:r>
              <a:rPr lang="it-IT" dirty="0" err="1"/>
              <a:t>potrebno</a:t>
            </a:r>
            <a:r>
              <a:rPr lang="it-IT" dirty="0"/>
              <a:t> da se </a:t>
            </a:r>
            <a:r>
              <a:rPr lang="it-IT" dirty="0" err="1"/>
              <a:t>komponenta</a:t>
            </a:r>
            <a:r>
              <a:rPr lang="it-IT" dirty="0"/>
              <a:t> </a:t>
            </a:r>
            <a:r>
              <a:rPr lang="it-IT" dirty="0" err="1"/>
              <a:t>pripremi</a:t>
            </a:r>
            <a:r>
              <a:rPr lang="it-IT" dirty="0"/>
              <a:t> </a:t>
            </a:r>
            <a:r>
              <a:rPr lang="it-IT" dirty="0" smtClean="0"/>
              <a:t>za</a:t>
            </a:r>
            <a:r>
              <a:rPr lang="sr-Latn-RS" dirty="0" smtClean="0"/>
              <a:t> pristup </a:t>
            </a:r>
            <a:r>
              <a:rPr lang="sr-Latn-RS" dirty="0"/>
              <a:t>podacima (meri se u </a:t>
            </a:r>
            <a:r>
              <a:rPr lang="sr-Latn-RS" dirty="0" err="1"/>
              <a:t>mikrosekundama</a:t>
            </a:r>
            <a:r>
              <a:rPr lang="sr-Latn-RS" dirty="0"/>
              <a:t> u lokalnim </a:t>
            </a:r>
            <a:r>
              <a:rPr lang="sr-Latn-RS" dirty="0" smtClean="0"/>
              <a:t>mrežama i </a:t>
            </a:r>
            <a:r>
              <a:rPr lang="sr-Latn-RS" dirty="0" err="1" smtClean="0"/>
              <a:t>milisekundama</a:t>
            </a:r>
            <a:r>
              <a:rPr lang="sr-Latn-RS" dirty="0" smtClean="0"/>
              <a:t> </a:t>
            </a:r>
            <a:r>
              <a:rPr lang="sr-Latn-RS" dirty="0"/>
              <a:t>u okviru </a:t>
            </a:r>
            <a:r>
              <a:rPr lang="sr-Latn-RS" dirty="0" smtClean="0"/>
              <a:t>većih </a:t>
            </a:r>
            <a:r>
              <a:rPr lang="sr-Latn-RS" dirty="0" err="1"/>
              <a:t>mreza</a:t>
            </a:r>
            <a:r>
              <a:rPr lang="sr-Latn-RS" dirty="0"/>
              <a:t>)</a:t>
            </a:r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182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Brzina prenosa je fizička karakteristika komunikacionog kanala i zavisi od </a:t>
            </a:r>
            <a:r>
              <a:rPr lang="sr-Latn-RS" altLang="en-US" dirty="0" err="1"/>
              <a:t>frekvencijskog</a:t>
            </a:r>
            <a:r>
              <a:rPr lang="sr-Latn-RS" altLang="en-US" dirty="0"/>
              <a:t> opsega koji se može propustiti kroz kanal bez gubitka signala</a:t>
            </a:r>
            <a:endParaRPr lang="en-U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eaLnBrk="1" hangingPunct="1"/>
            <a:r>
              <a:rPr lang="sr-Latn-RS" altLang="en-US" dirty="0"/>
              <a:t>S obzirom da je brzina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srazmerna </a:t>
            </a:r>
            <a:r>
              <a:rPr lang="sr-Latn-RS" altLang="en-US" dirty="0" smtClean="0"/>
              <a:t>frekvencijskom </a:t>
            </a:r>
            <a:r>
              <a:rPr lang="sr-Latn-RS" altLang="en-US" dirty="0"/>
              <a:t>opsegu, sa slike se jasno vidi zbog č</a:t>
            </a:r>
            <a:r>
              <a:rPr lang="sr-Latn-RS" altLang="en-US" dirty="0" smtClean="0"/>
              <a:t>ega optički </a:t>
            </a:r>
            <a:r>
              <a:rPr lang="sr-Latn-RS" altLang="en-US" dirty="0"/>
              <a:t>kablovi daju najbolje performanse</a:t>
            </a:r>
            <a:endParaRPr lang="en-US" altLang="en-US" sz="2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47664" y="2564904"/>
            <a:ext cx="5778717" cy="3204904"/>
            <a:chOff x="1313563" y="1214933"/>
            <a:chExt cx="6426789" cy="39788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6" t="15642" r="21077" b="29603"/>
            <a:stretch/>
          </p:blipFill>
          <p:spPr bwMode="auto">
            <a:xfrm>
              <a:off x="1313563" y="1214933"/>
              <a:ext cx="6426789" cy="3731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131840" y="4916745"/>
              <a:ext cx="2392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Podela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elektromagntnog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spektra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9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sr-Latn-RS" altLang="en-US" dirty="0" smtClean="0">
                <a:solidFill>
                  <a:srgbClr val="002060"/>
                </a:solidFill>
              </a:rPr>
              <a:t>Ukrštene parice </a:t>
            </a:r>
            <a:r>
              <a:rPr lang="sr-Latn-RS" altLang="en-US" dirty="0" smtClean="0"/>
              <a:t>- najkorišćeniji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komunikacije</a:t>
            </a:r>
          </a:p>
          <a:p>
            <a:pPr lvl="2" eaLnBrk="1" hangingPunct="1"/>
            <a:r>
              <a:rPr lang="sr-Latn-RS" altLang="en-US" dirty="0" smtClean="0"/>
              <a:t>Uređaji </a:t>
            </a:r>
            <a:r>
              <a:rPr lang="sr-Latn-RS" altLang="en-US" dirty="0"/>
              <a:t>se povezuju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uvijenih uparenih izolovanih </a:t>
            </a:r>
            <a:r>
              <a:rPr lang="sr-Latn-RS" altLang="en-US" dirty="0" smtClean="0"/>
              <a:t>bakarnih žica</a:t>
            </a:r>
            <a:r>
              <a:rPr lang="sr-Latn-RS" altLang="en-US" dirty="0"/>
              <a:t>,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povezivanju </a:t>
            </a:r>
            <a:r>
              <a:rPr lang="sr-Latn-RS" altLang="en-US" dirty="0" smtClean="0"/>
              <a:t>običnih telefona</a:t>
            </a:r>
          </a:p>
          <a:p>
            <a:pPr lvl="2" eaLnBrk="1" hangingPunct="1"/>
            <a:r>
              <a:rPr lang="sr-Latn-RS" altLang="en-US" dirty="0" smtClean="0"/>
              <a:t>Žice </a:t>
            </a:r>
            <a:r>
              <a:rPr lang="sr-Latn-RS" altLang="en-US" dirty="0"/>
              <a:t>se uparuju i uvijaju kako bi </a:t>
            </a:r>
            <a:r>
              <a:rPr lang="sr-Latn-RS" altLang="en-US" dirty="0" smtClean="0"/>
              <a:t>se smanjile </a:t>
            </a:r>
            <a:r>
              <a:rPr lang="sr-Latn-RS" altLang="en-US" dirty="0"/>
              <a:t>smetnje u </a:t>
            </a:r>
            <a:r>
              <a:rPr lang="sr-Latn-RS" altLang="en-US" dirty="0" smtClean="0"/>
              <a:t>komunikaciji </a:t>
            </a:r>
          </a:p>
          <a:p>
            <a:pPr lvl="2" eaLnBrk="1" hangingPunct="1"/>
            <a:r>
              <a:rPr lang="sr-Latn-RS" altLang="en-US" dirty="0"/>
              <a:t>UTP kablovi (</a:t>
            </a:r>
            <a:r>
              <a:rPr lang="sr-Latn-RS" altLang="en-US" dirty="0" err="1"/>
              <a:t>unshielded</a:t>
            </a:r>
            <a:r>
              <a:rPr lang="sr-Latn-RS" altLang="en-US" dirty="0"/>
              <a:t> </a:t>
            </a:r>
            <a:r>
              <a:rPr lang="sr-Latn-RS" altLang="en-US" dirty="0" err="1"/>
              <a:t>twisted</a:t>
            </a:r>
            <a:r>
              <a:rPr lang="sr-Latn-RS" altLang="en-US" dirty="0"/>
              <a:t> </a:t>
            </a:r>
            <a:r>
              <a:rPr lang="sr-Latn-RS" altLang="en-US" dirty="0" err="1"/>
              <a:t>pair</a:t>
            </a:r>
            <a:r>
              <a:rPr lang="sr-Latn-RS" altLang="en-US" dirty="0"/>
              <a:t>) kategorije 3 koriste se u </a:t>
            </a:r>
            <a:r>
              <a:rPr lang="en-US" altLang="en-US" dirty="0" smtClean="0"/>
              <a:t>fi</a:t>
            </a:r>
            <a:r>
              <a:rPr lang="sr-Latn-RS" altLang="en-US" dirty="0" err="1" smtClean="0"/>
              <a:t>ksnoj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telefoniji</a:t>
            </a:r>
            <a:r>
              <a:rPr lang="sr-Latn-RS" altLang="en-US" dirty="0"/>
              <a:t>, a kategorije 5 ili 6 u lokalnim </a:t>
            </a:r>
            <a:r>
              <a:rPr lang="sr-Latn-RS" altLang="en-US" dirty="0" smtClean="0"/>
              <a:t>mrežama</a:t>
            </a:r>
            <a:r>
              <a:rPr lang="sr-Latn-RS" altLang="en-US" dirty="0"/>
              <a:t>; protok oko </a:t>
            </a:r>
            <a:r>
              <a:rPr lang="sr-Latn-RS" altLang="en-US" dirty="0" smtClean="0"/>
              <a:t>100 </a:t>
            </a:r>
            <a:r>
              <a:rPr lang="sr-Latn-RS" altLang="en-US" dirty="0" err="1" smtClean="0"/>
              <a:t>Mbps</a:t>
            </a:r>
            <a:r>
              <a:rPr lang="sr-Latn-RS" altLang="en-US" dirty="0" smtClean="0"/>
              <a:t> </a:t>
            </a:r>
            <a:r>
              <a:rPr lang="sr-Latn-RS" altLang="en-US" dirty="0"/>
              <a:t>(brzi Ethernet), pa i 1 </a:t>
            </a:r>
            <a:r>
              <a:rPr lang="sr-Latn-RS" altLang="en-US" dirty="0" err="1"/>
              <a:t>Gbps</a:t>
            </a:r>
            <a:r>
              <a:rPr lang="sr-Latn-RS" altLang="en-US" dirty="0"/>
              <a:t> (</a:t>
            </a:r>
            <a:r>
              <a:rPr lang="sr-Latn-RS" altLang="en-US" dirty="0" err="1"/>
              <a:t>gigabitni</a:t>
            </a:r>
            <a:r>
              <a:rPr lang="sr-Latn-RS" altLang="en-US" dirty="0"/>
              <a:t> </a:t>
            </a:r>
            <a:r>
              <a:rPr lang="sr-Latn-RS" altLang="en-US" dirty="0" err="1"/>
              <a:t>Ehternet</a:t>
            </a:r>
            <a:r>
              <a:rPr lang="sr-Latn-RS" altLang="en-US" dirty="0"/>
              <a:t>)</a:t>
            </a:r>
            <a:endParaRPr lang="en-US" altLang="en-US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35496" y="4077072"/>
            <a:ext cx="5688632" cy="1056892"/>
            <a:chOff x="35496" y="4077072"/>
            <a:chExt cx="5688632" cy="105689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4077072"/>
              <a:ext cx="5688632" cy="77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63688" y="4856965"/>
              <a:ext cx="2444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Shematski prikaz ukrštene parice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87793" y="4725144"/>
            <a:ext cx="4440183" cy="2051664"/>
            <a:chOff x="4687793" y="4725144"/>
            <a:chExt cx="4440183" cy="20516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3" t="10251"/>
            <a:stretch/>
          </p:blipFill>
          <p:spPr bwMode="auto">
            <a:xfrm>
              <a:off x="4687793" y="4725144"/>
              <a:ext cx="4440183" cy="205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65345" y="6499366"/>
              <a:ext cx="1685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Izgled ukrštene parice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5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Koaksijalni 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obično se koriste </a:t>
            </a:r>
            <a:r>
              <a:rPr lang="sr-Latn-RS" altLang="en-US" dirty="0"/>
              <a:t>za televizijske </a:t>
            </a:r>
            <a:r>
              <a:rPr lang="sr-Latn-RS" altLang="en-US" dirty="0" smtClean="0"/>
              <a:t>kablovske sisteme</a:t>
            </a:r>
            <a:r>
              <a:rPr lang="sr-Latn-RS" altLang="en-US" dirty="0"/>
              <a:t>, a koriste se i u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itd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Kablovi se sastoje </a:t>
            </a:r>
            <a:r>
              <a:rPr lang="sr-Latn-RS" altLang="en-US" dirty="0"/>
              <a:t>od centralne bakarne ili aluminijumske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obmotane </a:t>
            </a:r>
            <a:r>
              <a:rPr lang="sr-Latn-RS" altLang="en-US" dirty="0" smtClean="0"/>
              <a:t>savitljivim izolatorskim </a:t>
            </a:r>
            <a:r>
              <a:rPr lang="sr-Latn-RS" altLang="en-US" dirty="0"/>
              <a:t>slojem, oko kojega je opet obmotan provodni sloj tankih ž</a:t>
            </a:r>
            <a:r>
              <a:rPr lang="sr-Latn-RS" altLang="en-US" dirty="0" smtClean="0"/>
              <a:t>ica, sve </a:t>
            </a:r>
            <a:r>
              <a:rPr lang="sr-Latn-RS" altLang="en-US" dirty="0"/>
              <a:t>obmotano </a:t>
            </a:r>
            <a:r>
              <a:rPr lang="sr-Latn-RS" altLang="en-US" dirty="0" smtClean="0"/>
              <a:t>spolja</a:t>
            </a:r>
            <a:r>
              <a:rPr lang="sr-Latn-RS" altLang="en-US" dirty="0"/>
              <a:t>šnjom </a:t>
            </a:r>
            <a:r>
              <a:rPr lang="sr-Latn-RS" altLang="en-US" dirty="0" smtClean="0"/>
              <a:t>izolacijom</a:t>
            </a:r>
          </a:p>
          <a:p>
            <a:pPr lvl="2" eaLnBrk="1" hangingPunct="1"/>
            <a:r>
              <a:rPr lang="sr-Latn-RS" altLang="en-US" dirty="0" smtClean="0"/>
              <a:t>Koaksijalni </a:t>
            </a:r>
            <a:r>
              <a:rPr lang="sr-Latn-RS" altLang="en-US" dirty="0"/>
              <a:t>kablovi </a:t>
            </a:r>
            <a:r>
              <a:rPr lang="sr-Latn-RS" altLang="en-US" dirty="0" smtClean="0"/>
              <a:t>omogućuju </a:t>
            </a:r>
            <a:r>
              <a:rPr lang="sr-Latn-RS" altLang="en-US" dirty="0"/>
              <a:t>brzinu prenosa do 200Mbps </a:t>
            </a:r>
            <a:r>
              <a:rPr lang="sr-Latn-RS" altLang="en-US" dirty="0" smtClean="0"/>
              <a:t>(čak </a:t>
            </a:r>
            <a:r>
              <a:rPr lang="sr-Latn-RS" altLang="en-US" dirty="0"/>
              <a:t>i do 500Mbps</a:t>
            </a:r>
            <a:r>
              <a:rPr lang="sr-Latn-RS" altLang="en-US" dirty="0" smtClean="0"/>
              <a:t>), uz </a:t>
            </a:r>
            <a:r>
              <a:rPr lang="sr-Latn-RS" altLang="en-US" dirty="0"/>
              <a:t>manju osetljivost na elektromagnetne </a:t>
            </a:r>
            <a:r>
              <a:rPr lang="sr-Latn-RS" altLang="en-US" dirty="0" smtClean="0"/>
              <a:t>smetnje</a:t>
            </a:r>
            <a:endParaRPr lang="en-US" altLang="en-US" sz="1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4842" y="4340976"/>
            <a:ext cx="4348728" cy="1813295"/>
            <a:chOff x="44842" y="4340976"/>
            <a:chExt cx="4348728" cy="181329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2" y="4340976"/>
              <a:ext cx="4348728" cy="1344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115616" y="5877272"/>
              <a:ext cx="2646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Shematski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prikaz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koaksijalnog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kabla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11960" y="4059936"/>
            <a:ext cx="4924425" cy="2393397"/>
            <a:chOff x="4211960" y="4059936"/>
            <a:chExt cx="4924425" cy="239339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83"/>
            <a:stretch/>
          </p:blipFill>
          <p:spPr bwMode="auto">
            <a:xfrm>
              <a:off x="4211960" y="4059936"/>
              <a:ext cx="4924425" cy="221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50733" y="6176334"/>
              <a:ext cx="2690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Izgled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koaksijalnog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kabla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i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konektora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1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Opti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ki </a:t>
            </a:r>
            <a:r>
              <a:rPr lang="sr-Latn-RS" altLang="en-US" dirty="0">
                <a:solidFill>
                  <a:srgbClr val="002060"/>
                </a:solidFill>
              </a:rPr>
              <a:t>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prave se od </a:t>
            </a:r>
            <a:r>
              <a:rPr lang="sr-Latn-RS" altLang="en-US" dirty="0"/>
              <a:t>velikog broja (stotina, hiljada</a:t>
            </a:r>
            <a:r>
              <a:rPr lang="sr-Latn-RS" altLang="en-US" dirty="0" smtClean="0"/>
              <a:t>) veoma </a:t>
            </a:r>
            <a:r>
              <a:rPr lang="sr-Latn-RS" altLang="en-US" dirty="0"/>
              <a:t>tankih staklenih vlakana umotanih u </a:t>
            </a:r>
            <a:r>
              <a:rPr lang="sr-Latn-RS" altLang="en-US" dirty="0" smtClean="0"/>
              <a:t>za</a:t>
            </a:r>
            <a:r>
              <a:rPr lang="sr-Latn-RS" altLang="en-US" dirty="0"/>
              <a:t>š</a:t>
            </a:r>
            <a:r>
              <a:rPr lang="sr-Latn-RS" altLang="en-US" dirty="0" smtClean="0"/>
              <a:t>titni sloj </a:t>
            </a:r>
          </a:p>
          <a:p>
            <a:pPr lvl="2" eaLnBrk="1" hangingPunct="1"/>
            <a:r>
              <a:rPr lang="sr-Latn-RS" altLang="en-US" dirty="0" smtClean="0"/>
              <a:t>Podaci </a:t>
            </a:r>
            <a:r>
              <a:rPr lang="sr-Latn-RS" altLang="en-US" dirty="0"/>
              <a:t>se </a:t>
            </a:r>
            <a:r>
              <a:rPr lang="sr-Latn-RS" altLang="en-US" dirty="0" smtClean="0"/>
              <a:t>prenose svetlosnim </a:t>
            </a:r>
            <a:r>
              <a:rPr lang="sr-Latn-RS" altLang="en-US" dirty="0"/>
              <a:t>talasima koje emituje mali laserski </a:t>
            </a:r>
            <a:r>
              <a:rPr lang="sr-Latn-RS" altLang="en-US" dirty="0" smtClean="0"/>
              <a:t>uređaj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ovakve </a:t>
            </a:r>
            <a:r>
              <a:rPr lang="sr-Latn-RS" altLang="en-US" dirty="0" smtClean="0"/>
              <a:t>kablove ne uti</a:t>
            </a:r>
            <a:r>
              <a:rPr lang="sr-Latn-RS" altLang="en-US" dirty="0"/>
              <a:t>č</a:t>
            </a:r>
            <a:r>
              <a:rPr lang="sr-Latn-RS" altLang="en-US" dirty="0" smtClean="0"/>
              <a:t>u </a:t>
            </a:r>
            <a:r>
              <a:rPr lang="sr-Latn-RS" altLang="en-US" dirty="0"/>
              <a:t>smetnje prouzrokovane elektromagnetnim </a:t>
            </a:r>
            <a:r>
              <a:rPr lang="sr-Latn-RS" altLang="en-US" dirty="0" smtClean="0"/>
              <a:t>zračenjima </a:t>
            </a:r>
          </a:p>
          <a:p>
            <a:pPr lvl="2" eaLnBrk="1" hangingPunct="1"/>
            <a:r>
              <a:rPr lang="sr-Latn-RS" altLang="en-US" dirty="0" smtClean="0"/>
              <a:t>Skupi su i </a:t>
            </a:r>
            <a:r>
              <a:rPr lang="sr-Latn-RS" altLang="en-US" dirty="0"/>
              <a:t>komplikovani za instalaciju, pa se </a:t>
            </a:r>
            <a:r>
              <a:rPr lang="sr-Latn-RS" altLang="en-US" dirty="0" smtClean="0"/>
              <a:t>uglavnom koriste </a:t>
            </a:r>
            <a:r>
              <a:rPr lang="sr-Latn-RS" altLang="en-US" dirty="0"/>
              <a:t>za osovinski deo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ki</a:t>
            </a:r>
            <a:r>
              <a:rPr lang="sr-Latn-RS" altLang="en-US" dirty="0"/>
              <a:t>č</a:t>
            </a:r>
            <a:r>
              <a:rPr lang="sr-Latn-RS" altLang="en-US" dirty="0" smtClean="0"/>
              <a:t>mu</a:t>
            </a:r>
            <a:r>
              <a:rPr lang="sr-Latn-RS" altLang="en-US" dirty="0"/>
              <a:t>), na koji se onda </a:t>
            </a:r>
            <a:r>
              <a:rPr lang="sr-Latn-RS" altLang="en-US" dirty="0" smtClean="0"/>
              <a:t>koaksijalnim kablovima </a:t>
            </a:r>
            <a:r>
              <a:rPr lang="sr-Latn-RS" altLang="en-US" dirty="0"/>
              <a:t>ili </a:t>
            </a:r>
            <a:r>
              <a:rPr lang="sr-Latn-RS" altLang="en-US" dirty="0" smtClean="0"/>
              <a:t>ukrštenim paricama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pojedinačni uređaji</a:t>
            </a:r>
          </a:p>
          <a:p>
            <a:pPr lvl="2" eaLnBrk="1" hangingPunct="1"/>
            <a:r>
              <a:rPr lang="sr-Latn-RS" altLang="en-US" dirty="0" smtClean="0"/>
              <a:t>N</a:t>
            </a:r>
            <a:r>
              <a:rPr lang="en-US" altLang="en-US" dirty="0" err="1" smtClean="0"/>
              <a:t>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/>
              <a:t>se </a:t>
            </a:r>
            <a:r>
              <a:rPr lang="en-US" altLang="en-US" dirty="0" err="1"/>
              <a:t>koriste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sr-Latn-RS" altLang="en-US" dirty="0" smtClean="0"/>
              <a:t>brze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err="1" smtClean="0"/>
              <a:t>koje</a:t>
            </a:r>
            <a:r>
              <a:rPr lang="en-US" altLang="en-US" dirty="0" smtClean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brzinu</a:t>
            </a:r>
            <a:r>
              <a:rPr lang="en-US" altLang="en-US" dirty="0"/>
              <a:t> od </a:t>
            </a:r>
            <a:r>
              <a:rPr lang="en-US" altLang="en-US" dirty="0" smtClean="0"/>
              <a:t>10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Gbps</a:t>
            </a:r>
            <a:r>
              <a:rPr lang="sr-Latn-RS" altLang="en-US" dirty="0" smtClean="0"/>
              <a:t> naviše</a:t>
            </a:r>
            <a:endParaRPr lang="en-US" altLang="en-US" sz="1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187624" y="5157192"/>
            <a:ext cx="4260329" cy="1291412"/>
            <a:chOff x="1187624" y="5157192"/>
            <a:chExt cx="4260329" cy="129141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5157192"/>
              <a:ext cx="4260329" cy="10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267744" y="6171605"/>
              <a:ext cx="2375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Shematski prikaz optičkog kabla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08104" y="4306713"/>
            <a:ext cx="3168352" cy="2506663"/>
            <a:chOff x="5508104" y="4306713"/>
            <a:chExt cx="3168352" cy="25066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4306713"/>
              <a:ext cx="3168352" cy="2231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284206" y="6536377"/>
              <a:ext cx="1616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Izgled optičkog kabla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7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Bežične tehnologije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Ne </a:t>
            </a:r>
            <a:r>
              <a:rPr lang="sr-Latn-RS" altLang="en-US" dirty="0"/>
              <a:t>koriste kablove za </a:t>
            </a:r>
            <a:r>
              <a:rPr lang="sr-Latn-RS" altLang="en-US" dirty="0" smtClean="0"/>
              <a:t>prenos podataka </a:t>
            </a:r>
          </a:p>
          <a:p>
            <a:pPr lvl="1" eaLnBrk="1" hangingPunct="1"/>
            <a:r>
              <a:rPr lang="sr-Latn-RS" altLang="en-US" dirty="0" smtClean="0"/>
              <a:t>To </a:t>
            </a:r>
            <a:r>
              <a:rPr lang="sr-Latn-RS" altLang="en-US" dirty="0"/>
              <a:t>je posebno </a:t>
            </a:r>
            <a:r>
              <a:rPr lang="sr-Latn-RS" altLang="en-US" dirty="0" smtClean="0"/>
              <a:t>praktično </a:t>
            </a:r>
            <a:r>
              <a:rPr lang="sr-Latn-RS" altLang="en-US" dirty="0"/>
              <a:t>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prenosivih </a:t>
            </a:r>
            <a:r>
              <a:rPr lang="sr-Latn-RS" altLang="en-US" dirty="0" smtClean="0"/>
              <a:t>računara</a:t>
            </a:r>
            <a:r>
              <a:rPr lang="sr-Latn-RS" altLang="en-US" dirty="0"/>
              <a:t>, </a:t>
            </a:r>
            <a:r>
              <a:rPr lang="sr-Latn-RS" altLang="en-US" dirty="0" smtClean="0"/>
              <a:t>mobilnih uređaja </a:t>
            </a:r>
            <a:r>
              <a:rPr lang="sr-Latn-RS" altLang="en-US" dirty="0"/>
              <a:t>ili relativno udaljenih lokacija za koje bi </a:t>
            </a:r>
            <a:r>
              <a:rPr lang="sr-Latn-RS" altLang="en-US" dirty="0" smtClean="0"/>
              <a:t>uspostavljanje kablovske mreže bilo </a:t>
            </a:r>
            <a:r>
              <a:rPr lang="sr-Latn-RS" altLang="en-US" dirty="0"/>
              <a:t>nedopustivo </a:t>
            </a:r>
            <a:r>
              <a:rPr lang="sr-Latn-RS" altLang="en-US" dirty="0" smtClean="0"/>
              <a:t>skupo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Umesto kablova koriste se radio talasi, mikro talasi, infracrveni </a:t>
            </a:r>
            <a:r>
              <a:rPr lang="sr-Latn-RS" altLang="en-US" dirty="0" smtClean="0"/>
              <a:t>zraci</a:t>
            </a:r>
          </a:p>
          <a:p>
            <a:pPr lvl="1" eaLnBrk="1" hangingPunct="1"/>
            <a:r>
              <a:rPr lang="sr-Latn-RS" altLang="en-US" dirty="0" smtClean="0"/>
              <a:t>Podaci se </a:t>
            </a:r>
            <a:r>
              <a:rPr lang="sr-Latn-RS" altLang="en-US" dirty="0"/>
              <a:t>prenose moduliranjem amplitude, frekvencije ili faze </a:t>
            </a:r>
            <a:r>
              <a:rPr lang="sr-Latn-RS" altLang="en-US" dirty="0" smtClean="0"/>
              <a:t>talasa</a:t>
            </a:r>
          </a:p>
          <a:p>
            <a:pPr lvl="1" eaLnBrk="1" hangingPunct="1"/>
            <a:r>
              <a:rPr lang="sr-Latn-RS" altLang="en-US" dirty="0" smtClean="0"/>
              <a:t>Najčešće se koriste sledeće bežične tehnologije:</a:t>
            </a:r>
          </a:p>
          <a:p>
            <a:pPr lvl="2" eaLnBrk="1" hangingPunct="1"/>
            <a:r>
              <a:rPr lang="sr-Latn-RS" altLang="en-US" dirty="0">
                <a:solidFill>
                  <a:srgbClr val="002060"/>
                </a:solidFill>
              </a:rPr>
              <a:t>Bluetooth</a:t>
            </a:r>
            <a:r>
              <a:rPr lang="sr-Latn-RS" altLang="en-US" dirty="0"/>
              <a:t> </a:t>
            </a:r>
            <a:r>
              <a:rPr lang="sr-Latn-RS" altLang="en-US" dirty="0" smtClean="0"/>
              <a:t> – koristi  se za </a:t>
            </a:r>
            <a:r>
              <a:rPr lang="sr-Latn-RS" altLang="en-US" dirty="0"/>
              <a:t>komunikaciju na veoma </a:t>
            </a:r>
            <a:r>
              <a:rPr lang="sr-Latn-RS" altLang="en-US" dirty="0" smtClean="0"/>
              <a:t>malim razdaljinama </a:t>
            </a:r>
            <a:r>
              <a:rPr lang="sr-Latn-RS" altLang="en-US" dirty="0"/>
              <a:t>(do deset ili do sto metara u zavisnosti od klase </a:t>
            </a:r>
            <a:r>
              <a:rPr lang="sr-Latn-RS" altLang="en-US" dirty="0" smtClean="0"/>
              <a:t>uredaja)</a:t>
            </a:r>
            <a:br>
              <a:rPr lang="sr-Latn-RS" altLang="en-US" dirty="0" smtClean="0"/>
            </a:br>
            <a:r>
              <a:rPr lang="sr-Latn-RS" altLang="en-US" dirty="0" smtClean="0"/>
              <a:t>Brzine </a:t>
            </a:r>
            <a:r>
              <a:rPr lang="sr-Latn-RS" altLang="en-US" dirty="0"/>
              <a:t>prenosa idu do </a:t>
            </a:r>
            <a:r>
              <a:rPr lang="sr-Latn-RS" altLang="en-US" dirty="0" smtClean="0"/>
              <a:t>3Mbps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radio </a:t>
            </a:r>
            <a:r>
              <a:rPr lang="sr-Latn-RS" altLang="en-US" dirty="0" smtClean="0"/>
              <a:t>talase,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prode i </a:t>
            </a:r>
            <a:r>
              <a:rPr lang="sr-Latn-RS" altLang="en-US" dirty="0" smtClean="0"/>
              <a:t>kroz čvrste prepreke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se uglavnom za komunikaciju </a:t>
            </a:r>
            <a:r>
              <a:rPr lang="sr-Latn-RS" altLang="en-US" dirty="0" smtClean="0"/>
              <a:t>računara </a:t>
            </a:r>
            <a:r>
              <a:rPr lang="sr-Latn-RS" altLang="en-US" dirty="0"/>
              <a:t>sa </a:t>
            </a:r>
            <a:r>
              <a:rPr lang="sr-Latn-RS" altLang="en-US" dirty="0" smtClean="0"/>
              <a:t>periferijskim uredajima </a:t>
            </a:r>
            <a:r>
              <a:rPr lang="sr-Latn-RS" altLang="en-US" dirty="0"/>
              <a:t>kao i u mobilnoj telefoniji.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4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974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Najčešće se koriste sledeće bežične tehnologije :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Bežični </a:t>
            </a:r>
            <a:r>
              <a:rPr lang="sr-Latn-RS" altLang="en-US" dirty="0">
                <a:solidFill>
                  <a:srgbClr val="002060"/>
                </a:solidFill>
              </a:rPr>
              <a:t>LAN </a:t>
            </a:r>
            <a:r>
              <a:rPr lang="sr-Latn-RS" altLang="en-US" dirty="0"/>
              <a:t>- </a:t>
            </a:r>
            <a:r>
              <a:rPr lang="sr-Latn-RS" altLang="en-US" dirty="0" smtClean="0"/>
              <a:t>(</a:t>
            </a:r>
            <a:r>
              <a:rPr lang="sr-Latn-RS" altLang="en-US" dirty="0"/>
              <a:t>WLAN, WiFi) </a:t>
            </a:r>
            <a:r>
              <a:rPr lang="sr-Latn-RS" altLang="en-US" dirty="0" smtClean="0"/>
              <a:t>tehnologija </a:t>
            </a:r>
            <a:r>
              <a:rPr lang="sr-Latn-RS" altLang="en-US" dirty="0"/>
              <a:t>koja koristi </a:t>
            </a:r>
            <a:r>
              <a:rPr lang="sr-Latn-RS" altLang="en-US" dirty="0" smtClean="0"/>
              <a:t>radio talase </a:t>
            </a:r>
            <a:r>
              <a:rPr lang="sr-Latn-RS" altLang="en-US" dirty="0"/>
              <a:t>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uređaja </a:t>
            </a:r>
            <a:r>
              <a:rPr lang="sr-Latn-RS" altLang="en-US" dirty="0"/>
              <a:t>na </a:t>
            </a:r>
            <a:r>
              <a:rPr lang="sr-Latn-RS" altLang="en-US" dirty="0" smtClean="0"/>
              <a:t>ograni</a:t>
            </a:r>
            <a:r>
              <a:rPr lang="sr-Latn-RS" altLang="en-US" dirty="0"/>
              <a:t>č</a:t>
            </a:r>
            <a:r>
              <a:rPr lang="sr-Latn-RS" altLang="en-US" dirty="0" smtClean="0"/>
              <a:t>enom rastojanju (</a:t>
            </a:r>
            <a:r>
              <a:rPr lang="sr-Latn-RS" altLang="en-US" dirty="0"/>
              <a:t>nekoliko desetina ili stotina metara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U </a:t>
            </a:r>
            <a:r>
              <a:rPr lang="sr-Latn-RS" altLang="en-US" dirty="0"/>
              <a:t>zavisnosti od standarda, </a:t>
            </a:r>
            <a:r>
              <a:rPr lang="sr-Latn-RS" altLang="en-US" dirty="0" smtClean="0"/>
              <a:t>brzina prenosa </a:t>
            </a:r>
            <a:r>
              <a:rPr lang="sr-Latn-RS" altLang="en-US" dirty="0"/>
              <a:t>ide od 10Mbps do 50Mbps (u najnovije vreme i do </a:t>
            </a:r>
            <a:r>
              <a:rPr lang="sr-Latn-RS" altLang="en-US" dirty="0" smtClean="0"/>
              <a:t>600Mbps)</a:t>
            </a:r>
            <a:br>
              <a:rPr lang="sr-Latn-RS" altLang="en-US" dirty="0" smtClean="0"/>
            </a:br>
            <a:r>
              <a:rPr lang="sr-Latn-RS" altLang="en-US" dirty="0" smtClean="0"/>
              <a:t>Najrašireniji </a:t>
            </a:r>
            <a:r>
              <a:rPr lang="sr-Latn-RS" altLang="en-US" dirty="0"/>
              <a:t>standard 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LAN komunikaciju je IEEE 802.11</a:t>
            </a:r>
            <a:br>
              <a:rPr lang="sr-Latn-RS" altLang="en-US" dirty="0"/>
            </a:br>
            <a:r>
              <a:rPr lang="sr-Latn-RS" altLang="en-US" dirty="0" smtClean="0"/>
              <a:t>Mreži </a:t>
            </a:r>
            <a:r>
              <a:rPr lang="sr-Latn-RS" altLang="en-US" dirty="0"/>
              <a:t>se pristupa preko pristupnih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aka </a:t>
            </a:r>
            <a:r>
              <a:rPr lang="sr-Latn-RS" altLang="en-US" dirty="0"/>
              <a:t>(</a:t>
            </a:r>
            <a:r>
              <a:rPr lang="sr-Latn-RS" altLang="en-US" dirty="0" err="1"/>
              <a:t>access</a:t>
            </a:r>
            <a:r>
              <a:rPr lang="sr-Latn-RS" altLang="en-US" dirty="0"/>
              <a:t> </a:t>
            </a:r>
            <a:r>
              <a:rPr lang="sr-Latn-RS" altLang="en-US" dirty="0" err="1"/>
              <a:t>point</a:t>
            </a:r>
            <a:r>
              <a:rPr lang="sr-Latn-RS" altLang="en-US" dirty="0" smtClean="0"/>
              <a:t>)</a:t>
            </a:r>
            <a:br>
              <a:rPr lang="sr-Latn-RS" altLang="en-US" dirty="0" smtClean="0"/>
            </a:br>
            <a:r>
              <a:rPr lang="sr-Latn-RS" altLang="en-US" dirty="0" smtClean="0"/>
              <a:t>Oblast </a:t>
            </a:r>
            <a:r>
              <a:rPr lang="sr-Latn-RS" altLang="en-US" dirty="0"/>
              <a:t>prostora u kojoj je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dostupna naziva se </a:t>
            </a:r>
            <a:r>
              <a:rPr lang="sr-Latn-RS" altLang="en-US" dirty="0" smtClean="0"/>
              <a:t>vruća tačka </a:t>
            </a:r>
            <a:r>
              <a:rPr lang="sr-Latn-RS" altLang="en-US" dirty="0"/>
              <a:t>(</a:t>
            </a:r>
            <a:r>
              <a:rPr lang="sr-Latn-RS" altLang="en-US" dirty="0" err="1" smtClean="0"/>
              <a:t>hot</a:t>
            </a:r>
            <a:r>
              <a:rPr lang="sr-Latn-RS" altLang="en-US" dirty="0" smtClean="0"/>
              <a:t> spot)</a:t>
            </a:r>
          </a:p>
          <a:p>
            <a:pPr lvl="2" eaLnBrk="1" hangingPunct="1"/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Bežične 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gradske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mre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ž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e</a:t>
            </a:r>
            <a:r>
              <a:rPr lang="sr-Latn-RS" altLang="en-US" dirty="0" smtClean="0"/>
              <a:t> </a:t>
            </a:r>
            <a:r>
              <a:rPr lang="sr-Latn-RS" altLang="en-US" dirty="0"/>
              <a:t>(</a:t>
            </a:r>
            <a:r>
              <a:rPr lang="sr-Latn-RS" altLang="en-US" dirty="0" err="1"/>
              <a:t>WiMAX</a:t>
            </a:r>
            <a:r>
              <a:rPr lang="sr-Latn-RS" altLang="en-US" dirty="0"/>
              <a:t>) </a:t>
            </a:r>
            <a:r>
              <a:rPr lang="sr-Latn-RS" altLang="en-US" dirty="0" smtClean="0"/>
              <a:t>pokrivaju šira podru</a:t>
            </a:r>
            <a:r>
              <a:rPr lang="sr-Latn-RS" altLang="en-US" dirty="0"/>
              <a:t>č</a:t>
            </a:r>
            <a:r>
              <a:rPr lang="sr-Latn-RS" altLang="en-US" dirty="0" smtClean="0"/>
              <a:t>ja </a:t>
            </a:r>
            <a:r>
              <a:rPr lang="sr-Latn-RS" altLang="en-US" dirty="0"/>
              <a:t>i </a:t>
            </a:r>
            <a:r>
              <a:rPr lang="sr-Latn-RS" altLang="en-US" dirty="0" smtClean="0"/>
              <a:t>daju protok </a:t>
            </a:r>
            <a:r>
              <a:rPr lang="sr-Latn-RS" altLang="en-US" dirty="0"/>
              <a:t>do </a:t>
            </a:r>
            <a:r>
              <a:rPr lang="sr-Latn-RS" altLang="en-US" dirty="0" smtClean="0"/>
              <a:t>40 </a:t>
            </a:r>
            <a:r>
              <a:rPr lang="sr-Latn-RS" altLang="en-US" dirty="0" err="1" smtClean="0"/>
              <a:t>Mbps</a:t>
            </a:r>
            <a:endParaRPr lang="sr-Latn-RS" altLang="en-US" dirty="0"/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Ćelijski </a:t>
            </a:r>
            <a:r>
              <a:rPr lang="sr-Latn-RS" altLang="en-US" dirty="0">
                <a:solidFill>
                  <a:srgbClr val="002060"/>
                </a:solidFill>
              </a:rPr>
              <a:t>sistemi </a:t>
            </a:r>
            <a:r>
              <a:rPr lang="sr-Latn-RS" altLang="en-US" dirty="0"/>
              <a:t>-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prenosa podataka veoma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</a:t>
            </a:r>
            <a:r>
              <a:rPr lang="sr-Latn-RS" altLang="en-US" dirty="0"/>
              <a:t>onom koji se koristi </a:t>
            </a:r>
            <a:r>
              <a:rPr lang="sr-Latn-RS" altLang="en-US" dirty="0" smtClean="0"/>
              <a:t>u mobilnoj telefoniji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komunikaciju se koriste radio talasi i sistemi </a:t>
            </a:r>
            <a:r>
              <a:rPr lang="sr-Latn-RS" altLang="en-US" dirty="0" smtClean="0"/>
              <a:t>antena koje </a:t>
            </a:r>
            <a:r>
              <a:rPr lang="sr-Latn-RS" altLang="en-US" dirty="0"/>
              <a:t>pokrivaju odredenu geografsku oblast,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se signal od </a:t>
            </a:r>
            <a:r>
              <a:rPr lang="sr-Latn-RS" altLang="en-US" dirty="0" smtClean="0"/>
              <a:t>odredišta do </a:t>
            </a:r>
            <a:r>
              <a:rPr lang="sr-Latn-RS" altLang="en-US" dirty="0"/>
              <a:t>cilja prenosi preko niza </a:t>
            </a:r>
            <a:r>
              <a:rPr lang="sr-Latn-RS" altLang="en-US" dirty="0" smtClean="0"/>
              <a:t>antena</a:t>
            </a:r>
            <a:endParaRPr lang="sr-Latn-RS" altLang="en-US" dirty="0"/>
          </a:p>
          <a:p>
            <a:pPr lvl="2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1030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Uvod u računarske mreže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Najčešće se koriste sledeće bežične tehnologije :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>
                <a:solidFill>
                  <a:srgbClr val="002060"/>
                </a:solidFill>
              </a:rPr>
              <a:t>Zemaljski </a:t>
            </a:r>
            <a:r>
              <a:rPr lang="sr-Latn-RS" altLang="en-US" dirty="0" err="1">
                <a:solidFill>
                  <a:srgbClr val="002060"/>
                </a:solidFill>
              </a:rPr>
              <a:t>mikrotalasi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- koriste antensku mrežu na Zemlji</a:t>
            </a:r>
            <a:br>
              <a:rPr lang="sr-Latn-RS" altLang="en-US" dirty="0"/>
            </a:br>
            <a:r>
              <a:rPr lang="sr-Latn-RS" altLang="en-US" dirty="0"/>
              <a:t>Za komunikaciju koriste </a:t>
            </a:r>
            <a:r>
              <a:rPr lang="sr-Latn-RS" altLang="en-US" dirty="0" err="1"/>
              <a:t>mikrotalasi</a:t>
            </a:r>
            <a:r>
              <a:rPr lang="sr-Latn-RS" altLang="en-US" dirty="0"/>
              <a:t> niske frekvencije koji zahtevaju da antene budu optički vidljive, tako da se one obično smeštaju na visoke tačke (vrhove brda, tornjeve, nebodere) </a:t>
            </a:r>
            <a:br>
              <a:rPr lang="sr-Latn-RS" altLang="en-US" dirty="0"/>
            </a:br>
            <a:r>
              <a:rPr lang="sr-Latn-RS" altLang="en-US" dirty="0"/>
              <a:t>Antene mogu da budu udaljene i do pedesetak kilometara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Komunikacioni </a:t>
            </a:r>
            <a:r>
              <a:rPr lang="sr-Latn-RS" altLang="en-US" dirty="0">
                <a:solidFill>
                  <a:srgbClr val="002060"/>
                </a:solidFill>
              </a:rPr>
              <a:t>sateliti </a:t>
            </a:r>
            <a:r>
              <a:rPr lang="sr-Latn-RS" altLang="en-US" dirty="0"/>
              <a:t>– </a:t>
            </a:r>
            <a:r>
              <a:rPr lang="sr-Latn-RS" altLang="en-US" dirty="0" smtClean="0"/>
              <a:t>koriste </a:t>
            </a:r>
            <a:r>
              <a:rPr lang="sr-Latn-RS" altLang="en-US" dirty="0"/>
              <a:t>mikrotalase za komunikaciju tako </a:t>
            </a:r>
            <a:r>
              <a:rPr lang="sr-Latn-RS" altLang="en-US" dirty="0" smtClean="0"/>
              <a:t>što se prenos između </a:t>
            </a:r>
            <a:r>
              <a:rPr lang="sr-Latn-RS" altLang="en-US" dirty="0"/>
              <a:t>dve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koje nemaju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ku </a:t>
            </a:r>
            <a:r>
              <a:rPr lang="sr-Latn-RS" altLang="en-US" dirty="0"/>
              <a:t>vidljivost ostvaruje </a:t>
            </a:r>
            <a:r>
              <a:rPr lang="sr-Latn-RS" altLang="en-US" dirty="0" smtClean="0"/>
              <a:t>poprečnom komunikacijom </a:t>
            </a:r>
            <a:r>
              <a:rPr lang="sr-Latn-RS" altLang="en-US" dirty="0"/>
              <a:t>preko komunikacionih satelita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Sateliti se obično nalaze u </a:t>
            </a:r>
            <a:r>
              <a:rPr lang="sr-Latn-RS" altLang="en-US" dirty="0"/>
              <a:t>orbiti na visini od 36 hiljada </a:t>
            </a:r>
            <a:r>
              <a:rPr lang="sr-Latn-RS" altLang="en-US" dirty="0" smtClean="0"/>
              <a:t>kilometara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se, pored računarske komunikacije, obično </a:t>
            </a:r>
            <a:r>
              <a:rPr lang="sr-Latn-RS" altLang="en-US" dirty="0"/>
              <a:t>prenose televizijski i telefonski </a:t>
            </a:r>
            <a:r>
              <a:rPr lang="sr-Latn-RS" altLang="en-US" dirty="0" smtClean="0"/>
              <a:t>signal </a:t>
            </a:r>
            <a:br>
              <a:rPr lang="sr-Latn-RS" altLang="en-US" dirty="0" smtClean="0"/>
            </a:br>
            <a:r>
              <a:rPr lang="sr-Latn-RS" altLang="en-US" dirty="0" smtClean="0"/>
              <a:t>Brzina komunikacije </a:t>
            </a:r>
            <a:r>
              <a:rPr lang="sr-Latn-RS" altLang="en-US" dirty="0"/>
              <a:t>je relativno mala (npr. 100Mps) u poredenju sa </a:t>
            </a:r>
            <a:r>
              <a:rPr lang="sr-Latn-RS" altLang="en-US" dirty="0" smtClean="0"/>
              <a:t>optičkim kablovima</a:t>
            </a:r>
            <a:r>
              <a:rPr lang="sr-Latn-RS" altLang="en-US" dirty="0"/>
              <a:t>, ali ipak ima nekoliko scenarija u kojima je </a:t>
            </a:r>
            <a:r>
              <a:rPr lang="sr-Latn-RS" altLang="en-US" dirty="0" smtClean="0"/>
              <a:t>korišćenje satelitske komunikacije pogodnije</a:t>
            </a:r>
          </a:p>
        </p:txBody>
      </p:sp>
    </p:spTree>
    <p:extLst>
      <p:ext uri="{BB962C8B-B14F-4D97-AF65-F5344CB8AC3E}">
        <p14:creationId xmlns:p14="http://schemas.microsoft.com/office/powerpoint/2010/main" val="37992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Mrežni softver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r>
              <a:rPr lang="pl-PL" dirty="0" err="1"/>
              <a:t>Neophodan</a:t>
            </a:r>
            <a:r>
              <a:rPr lang="pl-PL" dirty="0"/>
              <a:t> je za </a:t>
            </a:r>
            <a:r>
              <a:rPr lang="pl-PL" dirty="0" err="1"/>
              <a:t>funkcionisanje</a:t>
            </a:r>
            <a:r>
              <a:rPr lang="pl-PL" dirty="0"/>
              <a:t> </a:t>
            </a:r>
            <a:r>
              <a:rPr lang="pl-PL" dirty="0" err="1" smtClean="0"/>
              <a:t>računarskih</a:t>
            </a:r>
            <a:r>
              <a:rPr lang="pl-PL" dirty="0" smtClean="0"/>
              <a:t> </a:t>
            </a:r>
            <a:r>
              <a:rPr lang="pl-PL" dirty="0" err="1" smtClean="0"/>
              <a:t>mreža</a:t>
            </a:r>
            <a:endParaRPr lang="pl-PL" dirty="0"/>
          </a:p>
          <a:p>
            <a:r>
              <a:rPr lang="sr-Latn-RS" altLang="en-US" dirty="0"/>
              <a:t>Da bi se savladala kompleksnost računarskih mreža, mrežni softver se organizuje hijerarhijski </a:t>
            </a:r>
          </a:p>
          <a:p>
            <a:r>
              <a:rPr lang="sr-Latn-RS" dirty="0" smtClean="0"/>
              <a:t>Mrežni softver obuhvata </a:t>
            </a:r>
            <a:r>
              <a:rPr lang="sr-Latn-RS" dirty="0"/>
              <a:t>razne slojeve: od sistemskog softvera niskog nivoa </a:t>
            </a:r>
            <a:r>
              <a:rPr lang="sr-Latn-RS" dirty="0" smtClean="0"/>
              <a:t>do aplikativnog </a:t>
            </a:r>
            <a:r>
              <a:rPr lang="sr-Latn-RS" dirty="0"/>
              <a:t>softvera</a:t>
            </a:r>
          </a:p>
          <a:p>
            <a:r>
              <a:rPr lang="sv-SE" dirty="0" err="1"/>
              <a:t>Slojevitost</a:t>
            </a:r>
            <a:r>
              <a:rPr lang="sv-SE" dirty="0"/>
              <a:t> </a:t>
            </a:r>
            <a:r>
              <a:rPr lang="sv-SE" dirty="0" err="1" smtClean="0"/>
              <a:t>olak</a:t>
            </a:r>
            <a:r>
              <a:rPr lang="sr-Latn-RS" dirty="0" smtClean="0"/>
              <a:t>š</a:t>
            </a:r>
            <a:r>
              <a:rPr lang="sv-SE" dirty="0" err="1" smtClean="0"/>
              <a:t>ava</a:t>
            </a:r>
            <a:r>
              <a:rPr lang="sv-SE" dirty="0" smtClean="0"/>
              <a:t> </a:t>
            </a:r>
            <a:r>
              <a:rPr lang="sv-SE" dirty="0" err="1"/>
              <a:t>programiranje</a:t>
            </a:r>
            <a:r>
              <a:rPr lang="sv-SE" dirty="0"/>
              <a:t> </a:t>
            </a:r>
            <a:r>
              <a:rPr lang="sv-SE" dirty="0" err="1" smtClean="0"/>
              <a:t>mre</a:t>
            </a:r>
            <a:r>
              <a:rPr lang="sr-Latn-RS" smtClean="0"/>
              <a:t>ž</a:t>
            </a:r>
            <a:r>
              <a:rPr lang="sv-SE" smtClean="0"/>
              <a:t>nog </a:t>
            </a:r>
            <a:r>
              <a:rPr lang="sv-SE" dirty="0" err="1" smtClean="0"/>
              <a:t>softvera</a:t>
            </a:r>
            <a:r>
              <a:rPr lang="sr-Latn-RS" dirty="0"/>
              <a:t> - </a:t>
            </a:r>
            <a:r>
              <a:rPr lang="sr-Latn-RS" dirty="0" smtClean="0"/>
              <a:t>autori </a:t>
            </a:r>
            <a:r>
              <a:rPr lang="sr-Latn-RS" dirty="0"/>
              <a:t>aplikativnog softvera ne moraju da brinu o detaljima </a:t>
            </a:r>
            <a:r>
              <a:rPr lang="sr-Latn-RS" dirty="0" smtClean="0"/>
              <a:t>mrežne komunikacije</a:t>
            </a:r>
            <a:endParaRPr lang="sv-SE" dirty="0"/>
          </a:p>
          <a:p>
            <a:pPr lvl="1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programer </a:t>
            </a:r>
            <a:r>
              <a:rPr lang="sr-Latn-RS" altLang="en-US" dirty="0" smtClean="0"/>
              <a:t>pregledača veba </a:t>
            </a:r>
            <a:r>
              <a:rPr lang="sr-Latn-RS" altLang="en-US" dirty="0"/>
              <a:t>ne treba da misli o tome da li </a:t>
            </a:r>
            <a:r>
              <a:rPr lang="sr-Latn-RS" altLang="en-US" dirty="0" smtClean="0"/>
              <a:t>će veb </a:t>
            </a:r>
            <a:r>
              <a:rPr lang="sr-Latn-RS" altLang="en-US" dirty="0"/>
              <a:t>stranice primati preko </a:t>
            </a:r>
            <a:r>
              <a:rPr lang="sr-Latn-RS" altLang="en-US" dirty="0" smtClean="0"/>
              <a:t>bežične mreže </a:t>
            </a:r>
            <a:r>
              <a:rPr lang="sr-Latn-RS" altLang="en-US" dirty="0"/>
              <a:t>ili preko Ethernet </a:t>
            </a:r>
            <a:r>
              <a:rPr lang="sr-Latn-RS" altLang="en-US" dirty="0" smtClean="0"/>
              <a:t>mreže</a:t>
            </a:r>
          </a:p>
          <a:p>
            <a:pPr lvl="2" eaLnBrk="1" hangingPunct="1"/>
            <a:r>
              <a:rPr lang="sr-Latn-RS" altLang="en-US" dirty="0" smtClean="0"/>
              <a:t>On treba da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koncentriše </a:t>
            </a:r>
            <a:r>
              <a:rPr lang="sr-Latn-RS" altLang="en-US" dirty="0"/>
              <a:t>samo na aspekte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ajne </a:t>
            </a:r>
            <a:r>
              <a:rPr lang="sr-Latn-RS" altLang="en-US" dirty="0"/>
              <a:t>za njegovu konkretnu </a:t>
            </a:r>
            <a:r>
              <a:rPr lang="sr-Latn-RS" altLang="en-US" dirty="0" smtClean="0"/>
              <a:t>aplikaciju</a:t>
            </a:r>
            <a:endParaRPr lang="sr-Latn-RS" altLang="en-US" dirty="0"/>
          </a:p>
          <a:p>
            <a:pPr lvl="2" eaLnBrk="1" hangingPunct="1"/>
            <a:r>
              <a:rPr lang="sr-Latn-RS" altLang="en-US" dirty="0" smtClean="0"/>
              <a:t>Sve niže </a:t>
            </a:r>
            <a:r>
              <a:rPr lang="sr-Latn-RS" altLang="en-US" dirty="0"/>
              <a:t>detalje </a:t>
            </a:r>
            <a:r>
              <a:rPr lang="sr-Latn-RS" altLang="en-US" dirty="0" smtClean="0"/>
              <a:t>mrežne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on treba da prepusti nižem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mrežnog softvera (koji je prisutnan </a:t>
            </a:r>
            <a:r>
              <a:rPr lang="sr-Latn-RS" altLang="en-US" dirty="0"/>
              <a:t>u okviru operativnog sistema, ili </a:t>
            </a:r>
            <a:r>
              <a:rPr lang="sr-Latn-RS" altLang="en-US" dirty="0" smtClean="0"/>
              <a:t>čak </a:t>
            </a:r>
            <a:r>
              <a:rPr lang="sr-Latn-RS" altLang="en-US" dirty="0"/>
              <a:t>samog </a:t>
            </a:r>
            <a:r>
              <a:rPr lang="sr-Latn-RS" altLang="en-US" dirty="0" smtClean="0"/>
              <a:t>mrežnog </a:t>
            </a:r>
            <a:r>
              <a:rPr lang="sr-Latn-RS" altLang="en-US" dirty="0"/>
              <a:t>hardvera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2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Mrežni softver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Najgrublje posmatrano, mrežni softver može da se podeli na dva nivoa: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/>
              <a:t>Mrežni softver koji omogućuje korišćenje različitih mrežnih </a:t>
            </a:r>
            <a:r>
              <a:rPr lang="sr-Latn-RS" altLang="en-US" dirty="0" err="1"/>
              <a:t>uredaja</a:t>
            </a:r>
            <a:r>
              <a:rPr lang="sr-Latn-RS" altLang="en-US" dirty="0"/>
              <a:t>, npr. mrežnih kartica ili modema, jeste </a:t>
            </a:r>
            <a:r>
              <a:rPr lang="sr-Latn-RS" altLang="en-US" dirty="0">
                <a:solidFill>
                  <a:srgbClr val="002060"/>
                </a:solidFill>
              </a:rPr>
              <a:t>mrežni softver niskog nivoa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Ova vrsta softvera nalazi se obično u jezgru operativnog sistema, uglavnom u obliku upravljača perifernim </a:t>
            </a:r>
            <a:r>
              <a:rPr lang="sr-Latn-RS" altLang="en-US" dirty="0" err="1"/>
              <a:t>uredajima</a:t>
            </a:r>
            <a:r>
              <a:rPr lang="sr-Latn-RS" altLang="en-US" dirty="0"/>
              <a:t>, tzv. drajvera</a:t>
            </a:r>
            <a:br>
              <a:rPr lang="sr-Latn-RS" altLang="en-US" dirty="0"/>
            </a:br>
            <a:r>
              <a:rPr lang="sr-Latn-RS" altLang="en-US" dirty="0"/>
              <a:t>Drajver upravlja računarskim hardverom i komunikacionom opremom </a:t>
            </a:r>
            <a:br>
              <a:rPr lang="sr-Latn-RS" altLang="en-US" dirty="0"/>
            </a:br>
            <a:r>
              <a:rPr lang="sr-Latn-RS" altLang="en-US" dirty="0"/>
              <a:t>Korisnik nikada ne koristi ovaj softver direktno, u opštem slučaju on nije ni svestan da taj softver postoji 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/>
              <a:t>Osnovni zadatak </a:t>
            </a:r>
            <a:r>
              <a:rPr lang="sr-Latn-RS" altLang="en-US" dirty="0">
                <a:solidFill>
                  <a:srgbClr val="002060"/>
                </a:solidFill>
              </a:rPr>
              <a:t>mrežnog softvera visokog nivoa </a:t>
            </a:r>
            <a:r>
              <a:rPr lang="sr-Latn-RS" altLang="en-US" dirty="0"/>
              <a:t>je da pruži usluge mrežnim aplikacijama koje korisnici koriste </a:t>
            </a:r>
            <a:br>
              <a:rPr lang="sr-Latn-RS" altLang="en-US" dirty="0"/>
            </a:br>
            <a:r>
              <a:rPr lang="sr-Latn-RS" altLang="en-US" dirty="0"/>
              <a:t>Ove aplikacije pružaju različite usluge korisnicima na mreži, kao što je slanje i prijem elektronske pošte, pregledanje veba i sl.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operativni sistemi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sve nivoe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softvera, </a:t>
            </a:r>
            <a:r>
              <a:rPr lang="sr-Latn-RS" altLang="en-US" dirty="0" smtClean="0"/>
              <a:t>osim aplikativnog</a:t>
            </a:r>
          </a:p>
        </p:txBody>
      </p:sp>
    </p:spTree>
    <p:extLst>
      <p:ext uri="{BB962C8B-B14F-4D97-AF65-F5344CB8AC3E}">
        <p14:creationId xmlns:p14="http://schemas.microsoft.com/office/powerpoint/2010/main" val="29923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Raspon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Jedan od kriterijuma za klasifikovanje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i njihova </a:t>
            </a:r>
            <a:r>
              <a:rPr lang="sr-Latn-RS" altLang="en-US" dirty="0" smtClean="0"/>
              <a:t>fizička veli</a:t>
            </a:r>
            <a:r>
              <a:rPr lang="sr-Latn-RS" altLang="en-US" dirty="0"/>
              <a:t>č</a:t>
            </a:r>
            <a:r>
              <a:rPr lang="sr-Latn-RS" altLang="en-US" dirty="0" smtClean="0"/>
              <a:t>ina, tj</a:t>
            </a:r>
            <a:r>
              <a:rPr lang="sr-Latn-RS" altLang="en-US" dirty="0"/>
              <a:t>. geografski </a:t>
            </a:r>
            <a:r>
              <a:rPr lang="sr-Latn-RS" altLang="en-US" dirty="0" smtClean="0"/>
              <a:t>prostor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mreža pokriva</a:t>
            </a:r>
          </a:p>
          <a:p>
            <a:pPr eaLnBrk="1" hangingPunct="1"/>
            <a:r>
              <a:rPr lang="sr-Latn-RS" altLang="en-US" dirty="0" smtClean="0"/>
              <a:t>Mreže pokrivaju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ite </a:t>
            </a:r>
            <a:r>
              <a:rPr lang="sr-Latn-RS" altLang="en-US" dirty="0"/>
              <a:t>geografske raspone: od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dva </a:t>
            </a:r>
            <a:r>
              <a:rPr lang="sr-Latn-RS" altLang="en-US" dirty="0" smtClean="0"/>
              <a:t>računara do Interneta</a:t>
            </a:r>
            <a:endParaRPr lang="sr-Latn-RS" altLang="en-US" dirty="0"/>
          </a:p>
          <a:p>
            <a:pPr eaLnBrk="1" hangingPunct="1"/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Hijerarhijsko umre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ž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avanje</a:t>
            </a:r>
            <a:r>
              <a:rPr lang="sr-Latn-RS" altLang="en-US" dirty="0"/>
              <a:t>: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velikog raspona povezuju </a:t>
            </a:r>
            <a:r>
              <a:rPr lang="sr-Latn-RS" altLang="en-US" dirty="0" smtClean="0"/>
              <a:t>manje mreže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7" y="3501008"/>
            <a:ext cx="5736537" cy="320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7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Različite tehnologije se koriste za različite raspone </a:t>
            </a:r>
            <a:r>
              <a:rPr lang="sr-Latn-RS" altLang="en-US" dirty="0" smtClean="0"/>
              <a:t>mreža</a:t>
            </a:r>
          </a:p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Personal area network </a:t>
            </a:r>
            <a:r>
              <a:rPr lang="sr-Latn-RS" altLang="en-US" dirty="0"/>
              <a:t>(PAN) -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su namenjene za jednog </a:t>
            </a:r>
            <a:r>
              <a:rPr lang="sr-Latn-RS" altLang="en-US" dirty="0" smtClean="0"/>
              <a:t>čoveka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bežična mreža </a:t>
            </a:r>
            <a:r>
              <a:rPr lang="sr-Latn-RS" altLang="en-US" dirty="0"/>
              <a:t>kojom su spojeni </a:t>
            </a:r>
            <a:r>
              <a:rPr lang="sr-Latn-RS" altLang="en-US" dirty="0" smtClean="0"/>
              <a:t>računar</a:t>
            </a:r>
            <a:r>
              <a:rPr lang="sr-Latn-RS" altLang="en-US" dirty="0"/>
              <a:t>, </a:t>
            </a:r>
            <a:r>
              <a:rPr lang="sr-Latn-RS" altLang="en-US" dirty="0" smtClean="0"/>
              <a:t>miš </a:t>
            </a:r>
            <a:r>
              <a:rPr lang="sr-Latn-RS" altLang="en-US" dirty="0"/>
              <a:t>i </a:t>
            </a:r>
            <a:r>
              <a:rPr lang="sr-Latn-RS" altLang="en-US" dirty="0" smtClean="0"/>
              <a:t>štampač </a:t>
            </a:r>
            <a:r>
              <a:rPr lang="sr-Latn-RS" altLang="en-US" dirty="0"/>
              <a:t>je </a:t>
            </a:r>
            <a:r>
              <a:rPr lang="sr-Latn-RS" altLang="en-US" dirty="0" smtClean="0"/>
              <a:t>PAN </a:t>
            </a:r>
            <a:br>
              <a:rPr lang="sr-Latn-RS" altLang="en-US" dirty="0" smtClean="0"/>
            </a:br>
            <a:r>
              <a:rPr lang="sr-Latn-RS" altLang="en-US" dirty="0" smtClean="0"/>
              <a:t>Ovakve mreže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pokrivaju raspon od nekoliko metara i </a:t>
            </a:r>
            <a:r>
              <a:rPr lang="sr-Latn-RS" altLang="en-US" dirty="0" smtClean="0"/>
              <a:t>koriste bilo žičanu </a:t>
            </a:r>
            <a:r>
              <a:rPr lang="sr-Latn-RS" altLang="en-US" dirty="0"/>
              <a:t>bilo </a:t>
            </a:r>
            <a:r>
              <a:rPr lang="sr-Latn-RS" altLang="en-US" dirty="0" smtClean="0"/>
              <a:t>bežičnu komunikaciju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0178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 err="1" smtClean="0">
                <a:solidFill>
                  <a:srgbClr val="002060"/>
                </a:solidFill>
              </a:rPr>
              <a:t>Local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area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network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(LAN) - mreža koja povezuje </a:t>
            </a:r>
            <a:r>
              <a:rPr lang="sr-Latn-RS" altLang="en-US" dirty="0" err="1" smtClean="0"/>
              <a:t>uredaje</a:t>
            </a:r>
            <a:r>
              <a:rPr lang="sr-Latn-RS" altLang="en-US" dirty="0" smtClean="0"/>
              <a:t> na relativno malim udaljenostima, najčešće nekoliko kancelarija u okviru jedne poslovne zgrade </a:t>
            </a:r>
            <a:br>
              <a:rPr lang="sr-Latn-RS" altLang="en-US" dirty="0" smtClean="0"/>
            </a:br>
            <a:r>
              <a:rPr lang="sr-Latn-RS" altLang="en-US" dirty="0" smtClean="0"/>
              <a:t>Ovakve mreže se tradicionalno vezuju na žičanu komunikaciju kroz mrežne kablove, iako nove tehnologije daju mogućnost korišćenja postojećih kućnih instalacija (</a:t>
            </a:r>
            <a:r>
              <a:rPr lang="sr-Latn-RS" altLang="en-US" dirty="0" err="1" smtClean="0"/>
              <a:t>koaksijalnih</a:t>
            </a:r>
            <a:r>
              <a:rPr lang="sr-Latn-RS" altLang="en-US" dirty="0" smtClean="0"/>
              <a:t> kablova, telefonskih linija i električnih linija) za komunikaciju, kao i mogućnost korišćenja bežične komunikacije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sr-Latn-RS" altLang="en-US" dirty="0" err="1" smtClean="0">
                <a:solidFill>
                  <a:srgbClr val="002060"/>
                </a:solidFill>
              </a:rPr>
              <a:t>Campus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>
                <a:solidFill>
                  <a:srgbClr val="002060"/>
                </a:solidFill>
              </a:rPr>
              <a:t>area </a:t>
            </a:r>
            <a:r>
              <a:rPr lang="sr-Latn-RS" altLang="en-US" dirty="0" smtClean="0">
                <a:solidFill>
                  <a:srgbClr val="002060"/>
                </a:solidFill>
              </a:rPr>
              <a:t>network </a:t>
            </a:r>
            <a:r>
              <a:rPr lang="sr-Latn-RS" altLang="en-US" dirty="0" smtClean="0"/>
              <a:t>(</a:t>
            </a:r>
            <a:r>
              <a:rPr lang="sr-Latn-RS" altLang="en-US" dirty="0"/>
              <a:t>CAN) - </a:t>
            </a:r>
            <a:r>
              <a:rPr lang="sr-Latn-RS" altLang="en-US" dirty="0" smtClean="0"/>
              <a:t>ove mreže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u okviru ograničenog </a:t>
            </a:r>
            <a:r>
              <a:rPr lang="sr-Latn-RS" altLang="en-US" dirty="0"/>
              <a:t>geografskog prostora (npr. u okviru jednog univerziteta</a:t>
            </a:r>
            <a:r>
              <a:rPr lang="sr-Latn-RS" altLang="en-US" dirty="0" smtClean="0"/>
              <a:t>, kompanije</a:t>
            </a:r>
            <a:r>
              <a:rPr lang="sr-Latn-RS" altLang="en-US" dirty="0"/>
              <a:t>, vojne baze, itd</a:t>
            </a:r>
            <a:r>
              <a:rPr lang="sr-Latn-RS" altLang="en-US" dirty="0" smtClean="0"/>
              <a:t>.)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više mreža </a:t>
            </a:r>
            <a:r>
              <a:rPr lang="sr-Latn-RS" altLang="en-US" dirty="0"/>
              <a:t>zasebnih </a:t>
            </a:r>
            <a:r>
              <a:rPr lang="sr-Latn-RS" altLang="en-US" dirty="0" smtClean="0"/>
              <a:t>fakulteta u </a:t>
            </a:r>
            <a:r>
              <a:rPr lang="sr-Latn-RS" altLang="en-US" dirty="0"/>
              <a:t>okviru jedne lokacije univerziteta (kampusa) </a:t>
            </a:r>
            <a:r>
              <a:rPr lang="sr-Latn-RS" altLang="en-US" dirty="0" smtClean="0"/>
              <a:t>se povezuje </a:t>
            </a:r>
            <a:r>
              <a:rPr lang="sr-Latn-RS" altLang="en-US" dirty="0"/>
              <a:t>u jedinstvenu </a:t>
            </a:r>
            <a:r>
              <a:rPr lang="sr-Latn-RS" altLang="en-US" dirty="0" smtClean="0"/>
              <a:t>celinu</a:t>
            </a:r>
            <a:br>
              <a:rPr lang="sr-Latn-RS" altLang="en-US" dirty="0" smtClean="0"/>
            </a:br>
            <a:r>
              <a:rPr lang="sr-Latn-RS" altLang="en-US" dirty="0" smtClean="0"/>
              <a:t>Tehnologija za povezivanje je obično </a:t>
            </a:r>
            <a:r>
              <a:rPr lang="sr-Latn-RS" altLang="en-US" dirty="0"/>
              <a:t>ista kao i </a:t>
            </a:r>
            <a:r>
              <a:rPr lang="sr-Latn-RS" altLang="en-US" dirty="0" smtClean="0"/>
              <a:t>kod LAN </a:t>
            </a:r>
            <a:br>
              <a:rPr lang="sr-Latn-RS" altLang="en-US" dirty="0" smtClean="0"/>
            </a:br>
            <a:r>
              <a:rPr lang="sr-Latn-RS" altLang="en-US" dirty="0" smtClean="0"/>
              <a:t>Sada se odvojene zgrade CAN- obično povezuju bežičnim putem</a:t>
            </a:r>
            <a:r>
              <a:rPr lang="en-US" dirty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3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Metropolitan area network </a:t>
            </a:r>
            <a:r>
              <a:rPr lang="sr-Latn-RS" altLang="en-US" dirty="0"/>
              <a:t>(MAN) - </a:t>
            </a:r>
            <a:r>
              <a:rPr lang="sr-Latn-RS" altLang="en-US" dirty="0" smtClean="0"/>
              <a:t>ove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veće geografske prostore </a:t>
            </a:r>
            <a:r>
              <a:rPr lang="sr-Latn-RS" altLang="en-US" dirty="0"/>
              <a:t>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nivoa grada ili jako velikog kampusa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MAN obično povezuje 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(LAN)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veoma brze </a:t>
            </a:r>
            <a:r>
              <a:rPr lang="sr-Latn-RS" altLang="en-US" dirty="0" smtClean="0"/>
              <a:t>kičme komunikacije (</a:t>
            </a:r>
            <a:r>
              <a:rPr lang="sr-Latn-RS" altLang="en-US" dirty="0"/>
              <a:t>eng. backbone), </a:t>
            </a:r>
            <a:r>
              <a:rPr lang="sr-Latn-RS" altLang="en-US" dirty="0" smtClean="0"/>
              <a:t>koja je najčešće izgradena </a:t>
            </a:r>
            <a:r>
              <a:rPr lang="sr-Latn-RS" altLang="en-US" dirty="0"/>
              <a:t>od </a:t>
            </a:r>
            <a:r>
              <a:rPr lang="sr-Latn-RS" altLang="en-US" dirty="0" smtClean="0"/>
              <a:t>optičkih veza</a:t>
            </a:r>
            <a:endParaRPr lang="sr-Latn-RS" altLang="en-US" dirty="0"/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Wide area network </a:t>
            </a:r>
            <a:r>
              <a:rPr lang="sr-Latn-RS" altLang="en-US" dirty="0"/>
              <a:t>(WAN) - </a:t>
            </a:r>
            <a:r>
              <a:rPr lang="sr-Latn-RS" altLang="en-US" dirty="0" smtClean="0"/>
              <a:t>one </a:t>
            </a:r>
            <a:r>
              <a:rPr lang="sr-Latn-RS" altLang="en-US" dirty="0"/>
              <a:t>povezuju izrazito velike </a:t>
            </a:r>
            <a:r>
              <a:rPr lang="sr-Latn-RS" altLang="en-US" dirty="0" smtClean="0"/>
              <a:t>geografske prostore</a:t>
            </a:r>
            <a:r>
              <a:rPr lang="sr-Latn-RS" altLang="en-US" dirty="0"/>
              <a:t>, </a:t>
            </a:r>
            <a:r>
              <a:rPr lang="sr-Latn-RS" altLang="en-US" dirty="0" smtClean="0"/>
              <a:t>često šire </a:t>
            </a:r>
            <a:r>
              <a:rPr lang="sr-Latn-RS" altLang="en-US" dirty="0"/>
              <a:t>od granica jednog grada, </a:t>
            </a:r>
            <a:r>
              <a:rPr lang="sr-Latn-RS" altLang="en-US" dirty="0" smtClean="0"/>
              <a:t>oblasti, a često </a:t>
            </a:r>
            <a:r>
              <a:rPr lang="sr-Latn-RS" altLang="en-US" dirty="0"/>
              <a:t>i države </a:t>
            </a:r>
            <a:br>
              <a:rPr lang="sr-Latn-RS" altLang="en-US" dirty="0"/>
            </a:br>
            <a:r>
              <a:rPr lang="sr-Latn-RS" altLang="en-US" dirty="0"/>
              <a:t>U </a:t>
            </a:r>
            <a:r>
              <a:rPr lang="sr-Latn-RS" altLang="en-US" dirty="0" smtClean="0"/>
              <a:t>današnje </a:t>
            </a:r>
            <a:r>
              <a:rPr lang="sr-Latn-RS" altLang="en-US" dirty="0"/>
              <a:t>vreme, WAN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u sastavu </a:t>
            </a:r>
            <a:r>
              <a:rPr lang="sr-Latn-RS" altLang="en-US" dirty="0" smtClean="0"/>
              <a:t>Interneta </a:t>
            </a:r>
            <a:br>
              <a:rPr lang="sr-Latn-RS" altLang="en-US" dirty="0" smtClean="0"/>
            </a:br>
            <a:r>
              <a:rPr lang="sr-Latn-RS" altLang="en-US" dirty="0" smtClean="0"/>
              <a:t>WAN infrastrukturu obično održavaju </a:t>
            </a:r>
            <a:r>
              <a:rPr lang="sr-Latn-RS" altLang="en-US" dirty="0"/>
              <a:t>komercijalne kompanije </a:t>
            </a:r>
            <a:r>
              <a:rPr lang="sr-Latn-RS" altLang="en-US" dirty="0" smtClean="0"/>
              <a:t>(najčešće telefonske i </a:t>
            </a:r>
            <a:r>
              <a:rPr lang="sr-Latn-RS" altLang="en-US" dirty="0"/>
              <a:t>telekomunikacione) i </a:t>
            </a:r>
            <a:r>
              <a:rPr lang="sr-Latn-RS" altLang="en-US" dirty="0" smtClean="0"/>
              <a:t>one iznajmljuju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korišćenja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povezivanje </a:t>
            </a:r>
            <a:r>
              <a:rPr lang="sr-Latn-RS" altLang="en-US" dirty="0" smtClean="0"/>
              <a:t>u okviru kičme </a:t>
            </a:r>
            <a:r>
              <a:rPr lang="sr-Latn-RS" altLang="en-US" dirty="0"/>
              <a:t>se koriste brze veze, </a:t>
            </a:r>
            <a:r>
              <a:rPr lang="sr-Latn-RS" altLang="en-US" dirty="0" smtClean="0"/>
              <a:t>najčešće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satelitske</a:t>
            </a:r>
          </a:p>
        </p:txBody>
      </p:sp>
    </p:spTree>
    <p:extLst>
      <p:ext uri="{BB962C8B-B14F-4D97-AF65-F5344CB8AC3E}">
        <p14:creationId xmlns:p14="http://schemas.microsoft.com/office/powerpoint/2010/main" val="23936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Topologija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Topologija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Topologija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predstavlja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su povezane medu sobom </a:t>
            </a:r>
            <a:r>
              <a:rPr lang="sr-Latn-RS" altLang="en-US" dirty="0" smtClean="0"/>
              <a:t>različite komponente mreže, kao </a:t>
            </a:r>
            <a:r>
              <a:rPr lang="sr-Latn-RS" altLang="en-US" dirty="0"/>
              <a:t>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interaguju</a:t>
            </a:r>
          </a:p>
          <a:p>
            <a:pPr eaLnBrk="1" hangingPunct="1"/>
            <a:r>
              <a:rPr lang="sr-Latn-RS" altLang="en-US" dirty="0"/>
              <a:t>Dva nivoa </a:t>
            </a:r>
            <a:r>
              <a:rPr lang="sr-Latn-RS" altLang="en-US" dirty="0" err="1"/>
              <a:t>topologije</a:t>
            </a:r>
            <a:r>
              <a:rPr lang="sr-Latn-RS" altLang="en-US" dirty="0"/>
              <a:t>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:</a:t>
            </a:r>
          </a:p>
          <a:p>
            <a:pPr lvl="1" eaLnBrk="1" hangingPunct="1"/>
            <a:r>
              <a:rPr lang="sr-Latn-RS" altLang="en-US" sz="2200" dirty="0" smtClean="0"/>
              <a:t>fizička </a:t>
            </a:r>
            <a:r>
              <a:rPr lang="sr-Latn-RS" altLang="en-US" sz="2200" dirty="0" err="1"/>
              <a:t>topologija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- određ</a:t>
            </a:r>
            <a:r>
              <a:rPr lang="sr-Latn-RS" altLang="en-US" sz="2200" dirty="0"/>
              <a:t>ena rasporedom kablova i </a:t>
            </a:r>
            <a:r>
              <a:rPr lang="sr-Latn-RS" altLang="en-US" sz="2200" dirty="0" smtClean="0"/>
              <a:t>bežičnih </a:t>
            </a:r>
            <a:r>
              <a:rPr lang="sr-Latn-RS" altLang="en-US" sz="2200" dirty="0"/>
              <a:t>veza</a:t>
            </a:r>
          </a:p>
          <a:p>
            <a:pPr lvl="1" eaLnBrk="1" hangingPunct="1"/>
            <a:r>
              <a:rPr lang="sr-Latn-RS" altLang="en-US" sz="2200" dirty="0" smtClean="0"/>
              <a:t>logi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ka </a:t>
            </a:r>
            <a:r>
              <a:rPr lang="sr-Latn-RS" altLang="en-US" sz="2200" dirty="0" err="1"/>
              <a:t>topologija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- određ</a:t>
            </a:r>
            <a:r>
              <a:rPr lang="sr-Latn-RS" altLang="en-US" sz="2200" dirty="0"/>
              <a:t>ena tokom podataka</a:t>
            </a:r>
            <a:endParaRPr lang="sr-Latn-RS" altLang="en-US" sz="2200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sz="1600" dirty="0"/>
          </a:p>
          <a:p>
            <a:pPr eaLnBrk="1" hangingPunct="1"/>
            <a:r>
              <a:rPr lang="sr-Latn-RS" altLang="en-US" dirty="0" smtClean="0"/>
              <a:t>Radi jednostavnosti razmatranja, dalje neće </a:t>
            </a:r>
            <a:r>
              <a:rPr lang="sr-Latn-RS" altLang="en-US" dirty="0"/>
              <a:t>biti pravljena razlika izmedu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logi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 err="1" smtClean="0"/>
              <a:t>topologije</a:t>
            </a:r>
            <a:r>
              <a:rPr lang="sr-Latn-RS" altLang="en-US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" r="2104"/>
          <a:stretch/>
        </p:blipFill>
        <p:spPr bwMode="auto">
          <a:xfrm>
            <a:off x="3200400" y="3717032"/>
            <a:ext cx="2962656" cy="241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Uloga i način rada 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>
                <a:solidFill>
                  <a:schemeClr val="hlink"/>
                </a:solidFill>
              </a:rPr>
              <a:t>Topologija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Različite topologije </a:t>
            </a:r>
            <a:r>
              <a:rPr lang="sr-Latn-RS" altLang="en-US" dirty="0"/>
              <a:t>razlikuju se prema osnovnoj ceni (koliko se </a:t>
            </a:r>
            <a:r>
              <a:rPr lang="sr-Latn-RS" altLang="en-US" dirty="0" smtClean="0"/>
              <a:t>ulaže </a:t>
            </a:r>
            <a:r>
              <a:rPr lang="sr-Latn-RS" altLang="en-US" dirty="0"/>
              <a:t>u </a:t>
            </a:r>
            <a:r>
              <a:rPr lang="sr-Latn-RS" altLang="en-US" dirty="0" smtClean="0"/>
              <a:t>baš taj oblik povezivanja), </a:t>
            </a:r>
            <a:r>
              <a:rPr lang="sr-Latn-RS" altLang="en-US" dirty="0"/>
              <a:t>ceni komunikacije (koliko je vreme potrebno </a:t>
            </a:r>
            <a:r>
              <a:rPr lang="sr-Latn-RS" altLang="en-US" dirty="0" smtClean="0"/>
              <a:t>za prenos poruke) i </a:t>
            </a:r>
            <a:r>
              <a:rPr lang="sr-Latn-RS" altLang="en-US" dirty="0"/>
              <a:t>pouzdanosti </a:t>
            </a:r>
            <a:r>
              <a:rPr lang="sr-Latn-RS" altLang="en-US" dirty="0" smtClean="0"/>
              <a:t>(mogućnosti </a:t>
            </a:r>
            <a:r>
              <a:rPr lang="sr-Latn-RS" altLang="en-US" dirty="0"/>
              <a:t>prenosa podataka 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otkaza </a:t>
            </a:r>
            <a:r>
              <a:rPr lang="sr-Latn-RS" altLang="en-US" dirty="0" smtClean="0"/>
              <a:t>nekog čvora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veze)</a:t>
            </a:r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sr-Latn-RS" altLang="en-US" dirty="0" smtClean="0"/>
              <a:t>Najopštije </a:t>
            </a:r>
            <a:r>
              <a:rPr lang="sr-Latn-RS" altLang="en-US" dirty="0"/>
              <a:t>posmatrano, postoje dva </a:t>
            </a:r>
            <a:r>
              <a:rPr lang="sr-Latn-RS" altLang="en-US" dirty="0" smtClean="0"/>
              <a:t>ključna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povezivanja: </a:t>
            </a:r>
            <a:endParaRPr lang="sr-Latn-RS" altLang="en-US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z</a:t>
            </a:r>
            <a:r>
              <a:rPr lang="sr-Latn-RS" altLang="en-US" dirty="0" smtClean="0">
                <a:solidFill>
                  <a:srgbClr val="002060"/>
                </a:solidFill>
              </a:rPr>
              <a:t>ajednički </a:t>
            </a:r>
            <a:r>
              <a:rPr lang="sr-Latn-RS" altLang="en-US" dirty="0">
                <a:solidFill>
                  <a:srgbClr val="002060"/>
                </a:solidFill>
              </a:rPr>
              <a:t>komunikacioni </a:t>
            </a:r>
            <a:r>
              <a:rPr lang="sr-Latn-RS" altLang="en-US" dirty="0" smtClean="0">
                <a:solidFill>
                  <a:srgbClr val="002060"/>
                </a:solidFill>
              </a:rPr>
              <a:t>kanal </a:t>
            </a:r>
            <a:r>
              <a:rPr lang="sr-Latn-RS" altLang="en-US" dirty="0" smtClean="0"/>
              <a:t>(broadcast) </a:t>
            </a:r>
            <a:endParaRPr lang="sr-Latn-RS" alt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002060"/>
                </a:solidFill>
              </a:rPr>
              <a:t>direktna veza od čvora do čvora </a:t>
            </a:r>
            <a:r>
              <a:rPr lang="sr-Latn-RS" altLang="en-US" dirty="0" smtClean="0"/>
              <a:t>(point-to-point)</a:t>
            </a:r>
          </a:p>
        </p:txBody>
      </p:sp>
    </p:spTree>
    <p:extLst>
      <p:ext uri="{BB962C8B-B14F-4D97-AF65-F5344CB8AC3E}">
        <p14:creationId xmlns:p14="http://schemas.microsoft.com/office/powerpoint/2010/main" val="36475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Ove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sastoje </a:t>
            </a:r>
            <a:r>
              <a:rPr lang="sr-Latn-RS" altLang="en-US" dirty="0" smtClean="0"/>
              <a:t>od zajedničkog </a:t>
            </a:r>
            <a:r>
              <a:rPr lang="sr-Latn-RS" altLang="en-US" dirty="0"/>
              <a:t>komunikacionog kanala preko </a:t>
            </a:r>
            <a:r>
              <a:rPr lang="sr-Latn-RS" altLang="en-US" dirty="0" smtClean="0"/>
              <a:t>kojg </a:t>
            </a:r>
            <a:r>
              <a:rPr lang="sr-Latn-RS" altLang="en-US" dirty="0"/>
              <a:t>komuniciraju </a:t>
            </a:r>
            <a:r>
              <a:rPr lang="sr-Latn-RS" altLang="en-US" dirty="0" smtClean="0"/>
              <a:t>svi račuari povezani u mrežu </a:t>
            </a:r>
          </a:p>
          <a:p>
            <a:pPr lvl="1" eaLnBrk="1" hangingPunct="1"/>
            <a:r>
              <a:rPr lang="sr-Latn-RS" altLang="en-US" dirty="0" smtClean="0"/>
              <a:t>Računari šalju </a:t>
            </a:r>
            <a:r>
              <a:rPr lang="sr-Latn-RS" altLang="en-US" dirty="0"/>
              <a:t>kratke poruke (pakete) 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postavljajući ih na </a:t>
            </a:r>
            <a:r>
              <a:rPr lang="sr-Latn-RS" altLang="en-US" dirty="0"/>
              <a:t>komunikacioni kanal,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svaka poruka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identifikaciju </a:t>
            </a:r>
            <a:r>
              <a:rPr lang="sr-Latn-RS" altLang="en-US" dirty="0" smtClean="0"/>
              <a:t>željenog primaoca</a:t>
            </a:r>
          </a:p>
          <a:p>
            <a:pPr lvl="1" eaLnBrk="1" hangingPunct="1"/>
            <a:r>
              <a:rPr lang="sr-Latn-RS" altLang="en-US" dirty="0" smtClean="0"/>
              <a:t>Poruku </a:t>
            </a:r>
            <a:r>
              <a:rPr lang="sr-Latn-RS" altLang="en-US" dirty="0"/>
              <a:t>svi primaju,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je </a:t>
            </a:r>
            <a:r>
              <a:rPr lang="sr-Latn-RS" altLang="en-US" dirty="0" smtClean="0"/>
              <a:t>onaj kome je namenjena </a:t>
            </a:r>
            <a:r>
              <a:rPr lang="sr-Latn-RS" altLang="en-US" dirty="0"/>
              <a:t>jedini prihvata, dok je </a:t>
            </a:r>
            <a:r>
              <a:rPr lang="sr-Latn-RS" altLang="en-US" dirty="0" smtClean="0"/>
              <a:t>ostali odbacuju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povezivanja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za komunikaciju </a:t>
            </a:r>
            <a:r>
              <a:rPr lang="sr-Latn-RS" altLang="en-US" dirty="0" smtClean="0"/>
              <a:t>u okviru </a:t>
            </a:r>
            <a:r>
              <a:rPr lang="sr-Latn-RS" altLang="en-US" dirty="0"/>
              <a:t>manjih, lokalnih </a:t>
            </a:r>
            <a:r>
              <a:rPr lang="sr-Latn-RS" altLang="en-US" dirty="0" smtClean="0"/>
              <a:t>mreža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Isti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medijum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koristiti za simultanu 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bez </a:t>
            </a:r>
            <a:r>
              <a:rPr lang="sr-Latn-RS" altLang="en-US" dirty="0"/>
              <a:t>medusobnog </a:t>
            </a:r>
            <a:r>
              <a:rPr lang="sr-Latn-RS" altLang="en-US" dirty="0" smtClean="0"/>
              <a:t>ometanja </a:t>
            </a:r>
          </a:p>
          <a:p>
            <a:pPr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uredaja kanalu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određivati </a:t>
            </a:r>
            <a:r>
              <a:rPr lang="sr-Latn-RS" altLang="en-US" dirty="0" smtClean="0">
                <a:solidFill>
                  <a:srgbClr val="002060"/>
                </a:solidFill>
              </a:rPr>
              <a:t>statički</a:t>
            </a:r>
            <a:r>
              <a:rPr lang="sr-Latn-RS" altLang="en-US" dirty="0" smtClean="0"/>
              <a:t>, kada </a:t>
            </a:r>
            <a:r>
              <a:rPr lang="sr-Latn-RS" altLang="en-US" dirty="0"/>
              <a:t>svaki uredaj ima unapred </a:t>
            </a:r>
            <a:r>
              <a:rPr lang="sr-Latn-RS" altLang="en-US" dirty="0" smtClean="0"/>
              <a:t>određena </a:t>
            </a:r>
            <a:r>
              <a:rPr lang="sr-Latn-RS" altLang="en-US" dirty="0"/>
              <a:t>pravila kako i u kom delu kanala </a:t>
            </a:r>
            <a:r>
              <a:rPr lang="sr-Latn-RS" altLang="en-US" dirty="0" smtClean="0"/>
              <a:t>sme da vrši </a:t>
            </a:r>
            <a:r>
              <a:rPr lang="sr-Latn-RS" altLang="en-US" dirty="0"/>
              <a:t>komunikaciju ili </a:t>
            </a:r>
            <a:r>
              <a:rPr lang="sr-Latn-RS" altLang="en-US" dirty="0" smtClean="0">
                <a:solidFill>
                  <a:srgbClr val="002060"/>
                </a:solidFill>
              </a:rPr>
              <a:t>dinamički</a:t>
            </a:r>
            <a:r>
              <a:rPr lang="sr-Latn-RS" altLang="en-US" dirty="0" smtClean="0"/>
              <a:t> </a:t>
            </a:r>
            <a:r>
              <a:rPr lang="sr-Latn-RS" altLang="en-US" dirty="0"/>
              <a:t>kada se </a:t>
            </a:r>
            <a:r>
              <a:rPr lang="sr-Latn-RS" altLang="en-US" dirty="0" smtClean="0"/>
              <a:t>pristup uređaja kanalu određuje </a:t>
            </a:r>
            <a:r>
              <a:rPr lang="sr-Latn-RS" altLang="en-US" dirty="0"/>
              <a:t>na osnovu trenutnog stanja i dostupnosti </a:t>
            </a:r>
            <a:r>
              <a:rPr lang="sr-Latn-RS" altLang="en-US" dirty="0" smtClean="0"/>
              <a:t>kanala </a:t>
            </a:r>
          </a:p>
        </p:txBody>
      </p:sp>
    </p:spTree>
    <p:extLst>
      <p:ext uri="{BB962C8B-B14F-4D97-AF65-F5344CB8AC3E}">
        <p14:creationId xmlns:p14="http://schemas.microsoft.com/office/powerpoint/2010/main" val="24180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vremena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time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TDM</a:t>
            </a:r>
            <a:r>
              <a:rPr lang="sr-Latn-RS" altLang="en-US" dirty="0"/>
              <a:t>) - </a:t>
            </a:r>
            <a:r>
              <a:rPr lang="sr-Latn-RS" altLang="en-US" dirty="0" smtClean="0"/>
              <a:t>jedan od 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kanala je tzv. deljenje komunikacionog </a:t>
            </a:r>
            <a:r>
              <a:rPr lang="sr-Latn-RS" altLang="en-US" dirty="0" smtClean="0"/>
              <a:t>kanala korišćenjem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vremena</a:t>
            </a:r>
            <a:br>
              <a:rPr lang="sr-Latn-RS" altLang="en-US" dirty="0" smtClean="0"/>
            </a:br>
            <a:r>
              <a:rPr lang="sr-Latn-RS" altLang="en-US" dirty="0" smtClean="0"/>
              <a:t>U tom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svaki uredaj komunicira </a:t>
            </a:r>
            <a:r>
              <a:rPr lang="sr-Latn-RS" altLang="en-US" dirty="0" smtClean="0"/>
              <a:t>u tačno određenom </a:t>
            </a:r>
            <a:r>
              <a:rPr lang="sr-Latn-RS" altLang="en-US" dirty="0"/>
              <a:t>vremenskom </a:t>
            </a:r>
            <a:r>
              <a:rPr lang="sr-Latn-RS" altLang="en-US" dirty="0" smtClean="0"/>
              <a:t>trenutku, </a:t>
            </a:r>
            <a:r>
              <a:rPr lang="sr-Latn-RS" altLang="en-US" dirty="0"/>
              <a:t>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</a:t>
            </a:r>
            <a:r>
              <a:rPr lang="sr-Latn-RS" altLang="en-US" dirty="0" smtClean="0"/>
              <a:t>uređaji naizmenično smenjuju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frekvencije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frequency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FDM</a:t>
            </a:r>
            <a:r>
              <a:rPr lang="sr-Latn-RS" altLang="en-US" dirty="0"/>
              <a:t>) </a:t>
            </a:r>
            <a:r>
              <a:rPr lang="sr-Latn-RS" altLang="en-US" dirty="0" smtClean="0"/>
              <a:t>- drugi način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Svaki </a:t>
            </a:r>
            <a:r>
              <a:rPr lang="sr-Latn-RS" altLang="en-US" dirty="0"/>
              <a:t>uredaj komunicira u okviru odredenog frekvencijskog </a:t>
            </a:r>
            <a:r>
              <a:rPr lang="sr-Latn-RS" altLang="en-US" dirty="0" smtClean="0"/>
              <a:t>opsega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talasne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(wave </a:t>
            </a:r>
            <a:r>
              <a:rPr lang="sr-Latn-RS" altLang="en-US" dirty="0"/>
              <a:t>division multiplexing </a:t>
            </a:r>
            <a:r>
              <a:rPr lang="sr-Latn-RS" altLang="en-US" dirty="0" smtClean="0"/>
              <a:t>- WDM)</a:t>
            </a:r>
            <a:br>
              <a:rPr lang="sr-Latn-RS" altLang="en-US" dirty="0" smtClean="0"/>
            </a:br>
            <a:r>
              <a:rPr lang="sr-Latn-RS" altLang="en-US" dirty="0" smtClean="0"/>
              <a:t>Specijalni </a:t>
            </a:r>
            <a:r>
              <a:rPr lang="sr-Latn-RS" altLang="en-US" dirty="0"/>
              <a:t>naziv za deljenje frekvencije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kada se radio o optičkoj komunikaciji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2710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</a:t>
            </a:r>
            <a:r>
              <a:rPr lang="en-US" altLang="en-US" sz="3200" dirty="0" smtClean="0">
                <a:solidFill>
                  <a:schemeClr val="hlink"/>
                </a:solidFill>
              </a:rPr>
              <a:t>3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kodiranjem </a:t>
            </a:r>
            <a:r>
              <a:rPr lang="sr-Latn-RS" altLang="en-US" dirty="0" smtClean="0"/>
              <a:t>(code </a:t>
            </a:r>
            <a:r>
              <a:rPr lang="sr-Latn-RS" altLang="en-US" dirty="0"/>
              <a:t>division multiple access </a:t>
            </a:r>
            <a:r>
              <a:rPr lang="en-US" altLang="en-US" dirty="0"/>
              <a:t>-</a:t>
            </a:r>
            <a:r>
              <a:rPr lang="sr-Latn-RS" altLang="en-US" dirty="0" smtClean="0"/>
              <a:t> </a:t>
            </a:r>
            <a:r>
              <a:rPr lang="sr-Latn-RS" altLang="en-US" dirty="0"/>
              <a:t>CDMA) </a:t>
            </a:r>
            <a:r>
              <a:rPr lang="sr-Latn-RS" altLang="en-US" dirty="0" smtClean="0"/>
              <a:t>–</a:t>
            </a:r>
            <a:r>
              <a:rPr lang="en-US" altLang="en-US" dirty="0" smtClean="0"/>
              <a:t> je j</a:t>
            </a:r>
            <a:r>
              <a:rPr lang="sr-Latn-RS" altLang="en-US" dirty="0" smtClean="0"/>
              <a:t>edan </a:t>
            </a:r>
            <a:r>
              <a:rPr lang="sr-Latn-RS" altLang="en-US" dirty="0"/>
              <a:t>od novijih </a:t>
            </a:r>
            <a:r>
              <a:rPr lang="sr-Latn-RS" altLang="en-US" dirty="0" smtClean="0"/>
              <a:t>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kanala,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kog </a:t>
            </a:r>
            <a:r>
              <a:rPr lang="sr-Latn-RS" altLang="en-US" dirty="0"/>
              <a:t>se </a:t>
            </a:r>
            <a:r>
              <a:rPr lang="sr-Latn-RS" altLang="en-US" dirty="0" smtClean="0"/>
              <a:t>koristi teorija </a:t>
            </a:r>
            <a:r>
              <a:rPr lang="sr-Latn-RS" altLang="en-US" dirty="0"/>
              <a:t>kodiranja kako bi se iz primljenog paketa informacija izdvojile </a:t>
            </a:r>
            <a:r>
              <a:rPr lang="sr-Latn-RS" altLang="en-US" dirty="0" smtClean="0"/>
              <a:t>informacije relevantne </a:t>
            </a:r>
            <a:r>
              <a:rPr lang="sr-Latn-RS" altLang="en-US" dirty="0"/>
              <a:t>za </a:t>
            </a:r>
            <a:r>
              <a:rPr lang="sr-Latn-RS" altLang="en-US" dirty="0" smtClean="0"/>
              <a:t>određeni čvor.</a:t>
            </a:r>
            <a:endParaRPr lang="en-US" altLang="en-US" dirty="0" smtClean="0"/>
          </a:p>
          <a:p>
            <a:pPr lvl="1" eaLnBrk="1" hangingPunct="1"/>
            <a:r>
              <a:rPr lang="sr-Latn-RS" altLang="en-US" dirty="0" smtClean="0"/>
              <a:t>CSMA/CD (carrier </a:t>
            </a:r>
            <a:r>
              <a:rPr lang="sr-Latn-RS" altLang="en-US" dirty="0"/>
              <a:t>sense multiple access with collision detection</a:t>
            </a:r>
            <a:r>
              <a:rPr lang="sr-Latn-RS" altLang="en-US" dirty="0" smtClean="0"/>
              <a:t>)</a:t>
            </a:r>
            <a:r>
              <a:rPr lang="sr-Latn-RS" altLang="en-US" dirty="0"/>
              <a:t> </a:t>
            </a:r>
            <a:r>
              <a:rPr lang="sr-Latn-RS" altLang="en-US" dirty="0" smtClean="0"/>
              <a:t>je najkorišćenija tehnika 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Ova tehnika se koristi </a:t>
            </a:r>
            <a:r>
              <a:rPr lang="sr-Latn-RS" altLang="en-US" dirty="0"/>
              <a:t>u okviru Ethernet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se poštuje </a:t>
            </a:r>
            <a:r>
              <a:rPr lang="sr-Latn-RS" altLang="en-US" dirty="0"/>
              <a:t>protokol da svaki uredaj posmatra </a:t>
            </a:r>
            <a:r>
              <a:rPr lang="sr-Latn-RS" altLang="en-US" dirty="0" smtClean="0"/>
              <a:t>(tj. osluškuje) da </a:t>
            </a:r>
            <a:r>
              <a:rPr lang="sr-Latn-RS" altLang="en-US" dirty="0"/>
              <a:t>li kanalom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te</a:t>
            </a:r>
            <a:r>
              <a:rPr lang="sr-Latn-RS" altLang="en-US" dirty="0"/>
              <a:t>č</a:t>
            </a:r>
            <a:r>
              <a:rPr lang="sr-Latn-RS" altLang="en-US" dirty="0" smtClean="0"/>
              <a:t>e neka komunikacija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da š</a:t>
            </a:r>
            <a:r>
              <a:rPr lang="sr-Latn-RS" altLang="en-US" dirty="0" smtClean="0"/>
              <a:t>alje podatke </a:t>
            </a:r>
          </a:p>
          <a:p>
            <a:pPr lvl="2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primeti </a:t>
            </a:r>
            <a:r>
              <a:rPr lang="sr-Latn-RS" altLang="en-US" dirty="0" smtClean="0"/>
              <a:t>da neko drugi istovremeno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podatak, uređaj </a:t>
            </a:r>
            <a:r>
              <a:rPr lang="sr-Latn-RS" altLang="en-US" dirty="0"/>
              <a:t>prekida svoje slanje, </a:t>
            </a:r>
            <a:r>
              <a:rPr lang="sr-Latn-RS" altLang="en-US" dirty="0" smtClean="0"/>
              <a:t>čeka određeno </a:t>
            </a:r>
            <a:r>
              <a:rPr lang="sr-Latn-RS" altLang="en-US" dirty="0"/>
              <a:t>vreme i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ponovo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3431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411760" y="5085184"/>
            <a:ext cx="4248472" cy="432048"/>
          </a:xfrm>
        </p:spPr>
        <p:txBody>
          <a:bodyPr/>
          <a:lstStyle/>
          <a:p>
            <a:pPr marL="0" lvl="2" indent="0" algn="ctr" eaLnBrk="1" hangingPunct="1">
              <a:buNone/>
            </a:pPr>
            <a:r>
              <a:rPr lang="sr-Latn-RS" altLang="en-US" sz="1200" dirty="0" smtClean="0"/>
              <a:t>Primer mreže sa zajedničkim komunikacionim kanalom</a:t>
            </a:r>
            <a:endParaRPr lang="sr-Latn-RS" alt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5256584" cy="351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7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 smtClean="0">
                <a:solidFill>
                  <a:schemeClr val="hlink"/>
                </a:solidFill>
              </a:rPr>
              <a:t>Topologije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mreža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sa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zajedničkim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komunikacionim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kanalom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Magistrala</a:t>
            </a:r>
            <a:r>
              <a:rPr lang="sr-Latn-RS" altLang="en-US" dirty="0"/>
              <a:t> </a:t>
            </a:r>
            <a:r>
              <a:rPr lang="sr-Latn-RS" altLang="en-US" dirty="0" smtClean="0"/>
              <a:t>– mreža povezuje </a:t>
            </a:r>
            <a:r>
              <a:rPr lang="sr-Latn-RS" altLang="en-US" dirty="0"/>
              <a:t>svoje komponente </a:t>
            </a:r>
            <a:r>
              <a:rPr lang="sr-Latn-RS" altLang="en-US" dirty="0" smtClean="0"/>
              <a:t>jednim istim </a:t>
            </a:r>
            <a:r>
              <a:rPr lang="sr-Latn-RS" altLang="en-US" dirty="0"/>
              <a:t>kablom i informacija se istovremeno raznosi svim </a:t>
            </a:r>
            <a:r>
              <a:rPr lang="sr-Latn-RS" altLang="en-US" dirty="0" smtClean="0"/>
              <a:t>primaocima</a:t>
            </a:r>
          </a:p>
          <a:p>
            <a:pPr marL="131445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tip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tipično je korišćenje </a:t>
            </a:r>
            <a:r>
              <a:rPr lang="sr-Latn-RS" altLang="en-US" dirty="0"/>
              <a:t>koaksijalnog </a:t>
            </a:r>
            <a:r>
              <a:rPr lang="sr-Latn-RS" altLang="en-US" dirty="0" smtClean="0"/>
              <a:t>kabla</a:t>
            </a:r>
          </a:p>
          <a:p>
            <a:pPr marL="1314450" lvl="2" indent="-457200" eaLnBrk="1" hangingPunct="1"/>
            <a:r>
              <a:rPr lang="sr-Latn-RS" altLang="en-US" dirty="0" smtClean="0"/>
              <a:t>Saobraćaj </a:t>
            </a:r>
            <a:r>
              <a:rPr lang="sr-Latn-RS" altLang="en-US" dirty="0"/>
              <a:t>se odvija u oba smera, pa </a:t>
            </a:r>
            <a:r>
              <a:rPr lang="sr-Latn-RS" altLang="en-US" dirty="0" smtClean="0"/>
              <a:t>pri većem opterećenju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dode do </a:t>
            </a:r>
            <a:r>
              <a:rPr lang="sr-Latn-RS" altLang="en-US" dirty="0" smtClean="0"/>
              <a:t>„sudaranja“ </a:t>
            </a:r>
            <a:r>
              <a:rPr lang="sr-Latn-RS" altLang="en-US" dirty="0"/>
              <a:t>poslatih paketa ili </a:t>
            </a:r>
            <a:r>
              <a:rPr lang="sr-Latn-RS" altLang="en-US" dirty="0" smtClean="0"/>
              <a:t>zagušenja kanala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Zvezda</a:t>
            </a:r>
            <a:r>
              <a:rPr lang="sr-Latn-RS" altLang="en-US" dirty="0"/>
              <a:t> - u zvezdastoj mreži, svi učesnici su povezani na jednu istu centralnu tačku (čvor-računar ili drugi uredaj) a informacija putuje od pošiljaoca prema primaocu isključivo preko te centralne tačke</a:t>
            </a:r>
          </a:p>
          <a:p>
            <a:pPr marL="1314450" lvl="2" indent="-457200" eaLnBrk="1" hangingPunct="1"/>
            <a:r>
              <a:rPr lang="sr-Latn-RS" altLang="en-US" dirty="0"/>
              <a:t>Cena uspostavljanja mreže je niska, takođe i cena komunikacije, ali je zagušenje u centralnom čvoru često</a:t>
            </a:r>
          </a:p>
          <a:p>
            <a:pPr marL="1314450" lvl="2" indent="-457200" eaLnBrk="1" hangingPunct="1"/>
            <a:r>
              <a:rPr lang="sr-Latn-RS" altLang="en-US" dirty="0"/>
              <a:t>Zato se obično na nivou centralnog čvora postavlja komutator (switch)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1414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Topologije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mreža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sa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zajedničkim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komunikacionim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kanalom</a:t>
            </a:r>
            <a:r>
              <a:rPr lang="pl-PL" altLang="en-US" sz="3200" dirty="0" smtClean="0">
                <a:solidFill>
                  <a:schemeClr val="hlink"/>
                </a:solidFill>
              </a:rPr>
              <a:t> (</a:t>
            </a:r>
            <a:r>
              <a:rPr lang="pl-PL" altLang="en-US" sz="3200" dirty="0">
                <a:solidFill>
                  <a:schemeClr val="hlink"/>
                </a:solidFill>
              </a:rPr>
              <a:t>2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 startAt="3"/>
            </a:pPr>
            <a:r>
              <a:rPr lang="sr-Latn-RS" altLang="en-US" dirty="0" smtClean="0">
                <a:solidFill>
                  <a:srgbClr val="002060"/>
                </a:solidFill>
              </a:rPr>
              <a:t>Prsten</a:t>
            </a:r>
            <a:r>
              <a:rPr lang="sr-Latn-RS" altLang="en-US" dirty="0" smtClean="0"/>
              <a:t> </a:t>
            </a:r>
            <a:r>
              <a:rPr lang="sr-Latn-RS" altLang="en-US" dirty="0"/>
              <a:t>- mreža sa topologijom prstena ima sve svoje komponente na istom kablu, ali taj kabl nema krajeve </a:t>
            </a:r>
          </a:p>
          <a:p>
            <a:pPr marL="1314450" lvl="2" indent="-457200" eaLnBrk="1" hangingPunct="1"/>
            <a:r>
              <a:rPr lang="sr-Latn-RS" altLang="en-US" dirty="0"/>
              <a:t>Štaviše, informacija se kreće samo u jednom, strogo određenom pravcu </a:t>
            </a:r>
          </a:p>
          <a:p>
            <a:pPr marL="1314450" lvl="2" indent="-457200" eaLnBrk="1" hangingPunct="1"/>
            <a:r>
              <a:rPr lang="sr-Latn-RS" altLang="en-US" dirty="0"/>
              <a:t>Ukoliko neki od čvorova mreže sa topologijom prstena otkaže, to neće uticati na funkcionisanje ostatka mreže</a:t>
            </a:r>
          </a:p>
          <a:p>
            <a:pPr marL="1314450" lvl="2" indent="-457200" eaLnBrk="1" hangingPunct="1"/>
            <a:r>
              <a:rPr lang="sr-Latn-RS" altLang="en-US" dirty="0"/>
              <a:t>Medutim, otkaz na komunikacionom kanalu rezultuje potpunim prekidom mrežnog saobraćaja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Potpuna povezanost </a:t>
            </a:r>
            <a:r>
              <a:rPr lang="sr-Latn-RS" altLang="en-US" dirty="0"/>
              <a:t>- u mreži sa topologijom potpune povezanosti svaki čvor poseduje posebnu vezu sa svakim od preostalih čvorova </a:t>
            </a:r>
          </a:p>
          <a:p>
            <a:pPr marL="1314450" lvl="2" indent="-457200" eaLnBrk="1" hangingPunct="1"/>
            <a:r>
              <a:rPr lang="sr-Latn-RS" altLang="en-US" dirty="0"/>
              <a:t>Koristi se samo kod sasvim malih mreža i to iz razloga pouzdanosti, jer redundansa smanjuje osetljivost na padove u mreži </a:t>
            </a:r>
          </a:p>
          <a:p>
            <a:pPr marL="1314450" lvl="2" indent="-457200" eaLnBrk="1" hangingPunct="1"/>
            <a:r>
              <a:rPr lang="sr-Latn-RS" altLang="en-US" dirty="0"/>
              <a:t>Varijante topologije potpune povezanosti su topologije delimične povezanosti, u kojima neke od od veza između čvorova izostaju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9603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Topologije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mreža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sa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zajedničkim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komunikacionim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kanalom</a:t>
            </a:r>
            <a:r>
              <a:rPr lang="pl-PL" altLang="en-US" sz="3200" dirty="0" smtClean="0">
                <a:solidFill>
                  <a:schemeClr val="hlink"/>
                </a:solidFill>
              </a:rPr>
              <a:t> (</a:t>
            </a:r>
            <a:r>
              <a:rPr lang="pl-PL" altLang="en-US" sz="3200" dirty="0">
                <a:solidFill>
                  <a:schemeClr val="hlink"/>
                </a:solidFill>
              </a:rPr>
              <a:t>3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64093" y="2168250"/>
            <a:ext cx="8657811" cy="3492998"/>
            <a:chOff x="264093" y="2168250"/>
            <a:chExt cx="8657811" cy="34929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2168250"/>
              <a:ext cx="2802287" cy="280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93" y="2496157"/>
              <a:ext cx="2524125" cy="22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4439" y="2496158"/>
              <a:ext cx="2787465" cy="247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2264731" y="5229200"/>
              <a:ext cx="4248472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¡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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2" indent="0" algn="ctr" eaLnBrk="1" hangingPunct="1">
                <a:buNone/>
              </a:pPr>
              <a:r>
                <a:rPr lang="sr-Latn-RS" altLang="en-US" sz="1200" kern="0" dirty="0" smtClean="0"/>
                <a:t>Primeri mreža sa </a:t>
              </a:r>
              <a:r>
                <a:rPr lang="it-IT" altLang="en-US" sz="1200" kern="0" dirty="0" err="1" smtClean="0"/>
                <a:t>topologij</a:t>
              </a:r>
              <a:r>
                <a:rPr lang="sr-Latn-RS" altLang="en-US" sz="1200" kern="0" dirty="0" smtClean="0"/>
                <a:t>om</a:t>
              </a:r>
              <a:r>
                <a:rPr lang="it-IT" altLang="en-US" sz="1200" kern="0" dirty="0" smtClean="0"/>
                <a:t> magistrale</a:t>
              </a:r>
              <a:r>
                <a:rPr lang="sr-Latn-RS" altLang="en-US" sz="1200" kern="0" dirty="0" smtClean="0"/>
                <a:t>, </a:t>
              </a:r>
              <a:r>
                <a:rPr lang="it-IT" altLang="en-US" sz="1200" kern="0" dirty="0" err="1" smtClean="0"/>
                <a:t>zvezde</a:t>
              </a:r>
              <a:r>
                <a:rPr lang="sr-Latn-RS" altLang="en-US" sz="1200" kern="0" dirty="0" smtClean="0"/>
                <a:t> i</a:t>
              </a:r>
              <a:r>
                <a:rPr lang="it-IT" altLang="en-US" sz="1200" kern="0" dirty="0" smtClean="0"/>
                <a:t> </a:t>
              </a:r>
              <a:r>
                <a:rPr lang="it-IT" altLang="en-US" sz="1200" kern="0" dirty="0" err="1" smtClean="0"/>
                <a:t>prstena</a:t>
              </a:r>
              <a:r>
                <a:rPr lang="sr-Latn-RS" altLang="en-US" sz="1200" kern="0" dirty="0" smtClean="0"/>
                <a:t>  </a:t>
              </a:r>
              <a:endParaRPr lang="sr-Latn-RS" altLang="en-US" sz="120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9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>
                <a:solidFill>
                  <a:schemeClr val="hlink"/>
                </a:solidFill>
              </a:rPr>
              <a:t>veze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Kod ove vrste povezivanja, mreže </a:t>
            </a:r>
            <a:r>
              <a:rPr lang="sr-Latn-RS" altLang="en-US" dirty="0"/>
              <a:t>se sastoje od </a:t>
            </a:r>
            <a:r>
              <a:rPr lang="sr-Latn-RS" altLang="en-US" dirty="0" smtClean="0"/>
              <a:t>velikog broja direktnih </a:t>
            </a:r>
            <a:r>
              <a:rPr lang="sr-Latn-RS" altLang="en-US" dirty="0"/>
              <a:t>veza izmedu individualnih parova </a:t>
            </a:r>
            <a:r>
              <a:rPr lang="sr-Latn-RS" altLang="en-US" dirty="0" smtClean="0"/>
              <a:t>računara </a:t>
            </a:r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informacija </a:t>
            </a:r>
            <a:r>
              <a:rPr lang="sr-Latn-RS" altLang="en-US" dirty="0" smtClean="0"/>
              <a:t>stigla od </a:t>
            </a:r>
            <a:r>
              <a:rPr lang="sr-Latn-RS" altLang="en-US" dirty="0"/>
              <a:t>jednog do drugog </a:t>
            </a:r>
            <a:r>
              <a:rPr lang="sr-Latn-RS" altLang="en-US" dirty="0" smtClean="0"/>
              <a:t>čvora</a:t>
            </a:r>
            <a:r>
              <a:rPr lang="sr-Latn-RS" altLang="en-US" dirty="0"/>
              <a:t>,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je potrebno da prode kroz niz </a:t>
            </a:r>
            <a:r>
              <a:rPr lang="sr-Latn-RS" altLang="en-US" dirty="0" smtClean="0"/>
              <a:t>posrednih čvorova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u okviru velikih </a:t>
            </a:r>
            <a:r>
              <a:rPr lang="sr-Latn-RS" altLang="en-US" dirty="0" smtClean="0"/>
              <a:t>mreža</a:t>
            </a:r>
          </a:p>
          <a:p>
            <a:pPr eaLnBrk="1" hangingPunct="1"/>
            <a:r>
              <a:rPr lang="sr-Latn-RS" altLang="en-US" dirty="0" smtClean="0"/>
              <a:t>Ovde je često  </a:t>
            </a:r>
            <a:r>
              <a:rPr lang="sr-Latn-RS" altLang="en-US" dirty="0"/>
              <a:t>je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da informacije putuju </a:t>
            </a:r>
            <a:r>
              <a:rPr lang="sr-Latn-RS" altLang="en-US" dirty="0" smtClean="0"/>
              <a:t>različitim </a:t>
            </a:r>
            <a:r>
              <a:rPr lang="sr-Latn-RS" altLang="en-US" dirty="0"/>
              <a:t>putanjama, tako da je </a:t>
            </a:r>
            <a:r>
              <a:rPr lang="sr-Latn-RS" altLang="en-US" dirty="0" smtClean="0"/>
              <a:t>izbor pogodne </a:t>
            </a:r>
            <a:r>
              <a:rPr lang="sr-Latn-RS" altLang="en-US" dirty="0"/>
              <a:t>putanje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ajan </a:t>
            </a:r>
            <a:r>
              <a:rPr lang="sr-Latn-RS" altLang="en-US" dirty="0"/>
              <a:t>za efikasnost </a:t>
            </a:r>
            <a:r>
              <a:rPr lang="sr-Latn-RS" altLang="en-US" dirty="0" smtClean="0"/>
              <a:t>komunikacije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8957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32656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veze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1614786" y="6301035"/>
            <a:ext cx="5328591" cy="296317"/>
          </a:xfrm>
        </p:spPr>
        <p:txBody>
          <a:bodyPr/>
          <a:lstStyle/>
          <a:p>
            <a:pPr marL="0" lvl="2" indent="0" algn="ctr" eaLnBrk="1" hangingPunct="1">
              <a:spcBef>
                <a:spcPts val="0"/>
              </a:spcBef>
              <a:buNone/>
            </a:pPr>
            <a:r>
              <a:rPr lang="sr-Latn-RS" altLang="en-US" sz="1200" dirty="0" smtClean="0"/>
              <a:t>Primer mreže sa direktnim vezama čvor-čvor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/>
          <a:stretch/>
        </p:blipFill>
        <p:spPr bwMode="auto">
          <a:xfrm>
            <a:off x="1321868" y="1878672"/>
            <a:ext cx="5914428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2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Uloga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Korišćenje računarskih mreža:</a:t>
            </a:r>
          </a:p>
          <a:p>
            <a:pPr eaLnBrk="1" hangingPunct="1"/>
            <a:r>
              <a:rPr lang="sr-Latn-RS" altLang="en-US" dirty="0" smtClean="0"/>
              <a:t>U današnje vreme skoro nezamislivo korišćenje računara koji nisu povezani sa drugim računarima</a:t>
            </a:r>
          </a:p>
          <a:p>
            <a:pPr eaLnBrk="1" hangingPunct="1"/>
            <a:r>
              <a:rPr lang="sr-Latn-RS" altLang="en-US" dirty="0" smtClean="0"/>
              <a:t>Računari su stavljeni u nove uloge, broj korisnika sve veći</a:t>
            </a:r>
          </a:p>
          <a:p>
            <a:pPr eaLnBrk="1" hangingPunct="1"/>
            <a:r>
              <a:rPr lang="sr-Latn-RS" altLang="en-US" dirty="0" smtClean="0"/>
              <a:t>U mreže se povezuju i pametni telefoni, tableti, ali i televizori, kućni uređaji, </a:t>
            </a:r>
            <a:r>
              <a:rPr lang="sr-Latn-RS" altLang="en-US" dirty="0" err="1" smtClean="0"/>
              <a:t>senzori</a:t>
            </a:r>
            <a:r>
              <a:rPr lang="sr-Latn-RS" altLang="en-US" dirty="0" smtClean="0"/>
              <a:t> itd.</a:t>
            </a:r>
          </a:p>
          <a:p>
            <a:pPr eaLnBrk="1" hangingPunct="1"/>
            <a:r>
              <a:rPr lang="sr-Latn-RS" altLang="en-US" dirty="0" smtClean="0"/>
              <a:t>Objedinjavanje telekomunikacionih usluga: jedinstvena mrežna infrastruktura za prenos glasa, podataka, radio i TV signala</a:t>
            </a:r>
          </a:p>
          <a:p>
            <a:pPr eaLnBrk="1" hangingPunct="1"/>
            <a:r>
              <a:rPr lang="sr-Latn-RS" altLang="en-US" dirty="0" smtClean="0"/>
              <a:t>Internet stvari (internet-of-</a:t>
            </a:r>
            <a:r>
              <a:rPr lang="sr-Latn-RS" altLang="en-US" dirty="0" err="1" smtClean="0"/>
              <a:t>things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IoT</a:t>
            </a:r>
            <a:r>
              <a:rPr lang="sr-Latn-RS" altLang="en-US" dirty="0" smtClean="0"/>
              <a:t>) predviđ</a:t>
            </a:r>
            <a:r>
              <a:rPr lang="sr-Latn-RS" altLang="en-US" dirty="0"/>
              <a:t>a</a:t>
            </a:r>
            <a:r>
              <a:rPr lang="sr-Latn-RS" altLang="en-US" dirty="0" smtClean="0"/>
              <a:t> umrežavanje svih svakodnevnih objekata koji nas okružuju</a:t>
            </a:r>
            <a:endParaRPr lang="sr-Latn-R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veze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Izbor putanje </a:t>
            </a:r>
            <a:r>
              <a:rPr lang="sr-Latn-RS" altLang="en-US" dirty="0" smtClean="0"/>
              <a:t>između čvorova je bitan </a:t>
            </a:r>
            <a:r>
              <a:rPr lang="sr-Latn-RS" altLang="en-US" dirty="0"/>
              <a:t>za </a:t>
            </a:r>
            <a:r>
              <a:rPr lang="sr-Latn-RS" altLang="en-US" dirty="0" smtClean="0"/>
              <a:t>efikasnost </a:t>
            </a:r>
            <a:r>
              <a:rPr lang="sr-Latn-RS" altLang="en-US" dirty="0"/>
              <a:t>komunikacije</a:t>
            </a:r>
          </a:p>
          <a:p>
            <a:pPr eaLnBrk="1" hangingPunct="1"/>
            <a:r>
              <a:rPr lang="sr-Latn-RS" altLang="en-US" dirty="0"/>
              <a:t>Komutiranje (</a:t>
            </a:r>
            <a:r>
              <a:rPr lang="sr-Latn-RS" altLang="en-US" dirty="0" err="1"/>
              <a:t>switching</a:t>
            </a:r>
            <a:r>
              <a:rPr lang="sr-Latn-RS" altLang="en-US" dirty="0"/>
              <a:t>) </a:t>
            </a:r>
            <a:r>
              <a:rPr lang="sr-Latn-RS" altLang="en-US" dirty="0" smtClean="0"/>
              <a:t>- određ</a:t>
            </a:r>
            <a:r>
              <a:rPr lang="sr-Latn-RS" altLang="en-US" dirty="0"/>
              <a:t>ivanje putanje pre ili tokom </a:t>
            </a:r>
            <a:r>
              <a:rPr lang="sr-Latn-RS" altLang="en-US" dirty="0" smtClean="0"/>
              <a:t>same komunikacije</a:t>
            </a:r>
            <a:endParaRPr lang="sr-Latn-R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45973" y="2889504"/>
            <a:ext cx="8798027" cy="2201558"/>
            <a:chOff x="345973" y="2889504"/>
            <a:chExt cx="8798027" cy="220155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4" r="2150"/>
            <a:stretch/>
          </p:blipFill>
          <p:spPr bwMode="auto">
            <a:xfrm>
              <a:off x="345973" y="2936459"/>
              <a:ext cx="4121895" cy="169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"/>
            <a:stretch/>
          </p:blipFill>
          <p:spPr bwMode="auto">
            <a:xfrm>
              <a:off x="4597898" y="2889504"/>
              <a:ext cx="4546102" cy="194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1691680" y="4794745"/>
              <a:ext cx="5328591" cy="2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¡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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2" indent="0" algn="ctr" eaLnBrk="1" hangingPunct="1">
                <a:spcBef>
                  <a:spcPts val="0"/>
                </a:spcBef>
                <a:buFont typeface="Wingdings" pitchFamily="2" charset="2"/>
                <a:buNone/>
              </a:pPr>
              <a:r>
                <a:rPr lang="sr-Latn-RS" altLang="en-US" sz="1200" kern="0" dirty="0" smtClean="0"/>
                <a:t>Primer komutiranja pri komunikaciji čvor-čvor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69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veze</a:t>
            </a:r>
            <a:r>
              <a:rPr lang="pl-PL" altLang="en-US" sz="3200" dirty="0" smtClean="0">
                <a:solidFill>
                  <a:schemeClr val="hlink"/>
                </a:solidFill>
              </a:rPr>
              <a:t>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Komutiranje kanala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circuit</a:t>
            </a:r>
            <a:r>
              <a:rPr lang="sr-Latn-RS" altLang="en-US" dirty="0" smtClean="0"/>
              <a:t>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pre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injanja komunikacije ostvaruje </a:t>
            </a:r>
            <a:r>
              <a:rPr lang="sr-Latn-RS" altLang="en-US" dirty="0"/>
              <a:t>se trajna fiksirana putanja (kanal) izmedu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i </a:t>
            </a:r>
            <a:r>
              <a:rPr lang="sr-Latn-RS" altLang="en-US" dirty="0" smtClean="0"/>
              <a:t>sva informacija </a:t>
            </a:r>
            <a:r>
              <a:rPr lang="sr-Latn-RS" altLang="en-US" dirty="0"/>
              <a:t>se prosleduje kroz uspostavljenu </a:t>
            </a:r>
            <a:r>
              <a:rPr lang="sr-Latn-RS" altLang="en-US" dirty="0" smtClean="0"/>
              <a:t>putanju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funkcionišu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fiksne </a:t>
            </a:r>
            <a:r>
              <a:rPr lang="sr-Latn-RS" altLang="en-US" dirty="0" smtClean="0"/>
              <a:t>telefonije </a:t>
            </a:r>
          </a:p>
          <a:p>
            <a:pPr lvl="2" eaLnBrk="1" hangingPunct="1"/>
            <a:r>
              <a:rPr lang="sr-Latn-RS" altLang="en-US" dirty="0" smtClean="0"/>
              <a:t>Kanal (vod) </a:t>
            </a:r>
            <a:r>
              <a:rPr lang="sr-Latn-RS" altLang="en-US" dirty="0"/>
              <a:t>je rezervisan sve dok se </a:t>
            </a:r>
            <a:r>
              <a:rPr lang="sr-Latn-RS" altLang="en-US" dirty="0" smtClean="0"/>
              <a:t>eksplicitno ne </a:t>
            </a:r>
            <a:r>
              <a:rPr lang="sr-Latn-RS" altLang="en-US" dirty="0"/>
              <a:t>raskine, te je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prili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skup.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Kroz </a:t>
            </a:r>
            <a:r>
              <a:rPr lang="sr-Latn-RS" altLang="en-US" dirty="0"/>
              <a:t>brze </a:t>
            </a:r>
            <a:r>
              <a:rPr lang="sr-Latn-RS" altLang="en-US" dirty="0" smtClean="0"/>
              <a:t>direktne veze </a:t>
            </a:r>
            <a:r>
              <a:rPr lang="sr-Latn-RS" altLang="en-US" dirty="0"/>
              <a:t>izmedu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njih čvorova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simultano odvija prenos </a:t>
            </a:r>
            <a:r>
              <a:rPr lang="sr-Latn-RS" altLang="en-US" dirty="0" smtClean="0"/>
              <a:t>podataka vezanih </a:t>
            </a:r>
            <a:r>
              <a:rPr lang="sr-Latn-RS" altLang="en-US" dirty="0"/>
              <a:t>za komunikaciju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parova perifernih ˇcvorova.</a:t>
            </a:r>
          </a:p>
          <a:p>
            <a:pPr lvl="2" eaLnBrk="1" hangingPunct="1"/>
            <a:r>
              <a:rPr lang="sr-Latn-RS" altLang="en-US" dirty="0" smtClean="0"/>
              <a:t>Ta simultana komunikacije se obično postiže korišćenjem </a:t>
            </a:r>
            <a:r>
              <a:rPr lang="sr-Latn-RS" altLang="en-US" dirty="0"/>
              <a:t>FDM ili </a:t>
            </a:r>
            <a:r>
              <a:rPr lang="sr-Latn-RS" altLang="en-US" dirty="0" smtClean="0"/>
              <a:t>TDM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Komutiranje poruka </a:t>
            </a:r>
            <a:r>
              <a:rPr lang="sr-Latn-RS" altLang="en-US" dirty="0" smtClean="0"/>
              <a:t>(message </a:t>
            </a:r>
            <a:r>
              <a:rPr lang="sr-Latn-RS" altLang="en-US" dirty="0"/>
              <a:t>switching) - Svaka poruka koja se </a:t>
            </a:r>
            <a:r>
              <a:rPr lang="sr-Latn-RS" altLang="en-US" dirty="0" smtClean="0"/>
              <a:t>šalje putuje </a:t>
            </a:r>
            <a:r>
              <a:rPr lang="sr-Latn-RS" altLang="en-US" dirty="0"/>
              <a:t>zasebnom putanjom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216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veze</a:t>
            </a:r>
            <a:r>
              <a:rPr lang="pl-PL" altLang="en-US" sz="3200" dirty="0" smtClean="0">
                <a:solidFill>
                  <a:schemeClr val="hlink"/>
                </a:solidFill>
              </a:rPr>
              <a:t>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</a:t>
            </a:r>
            <a:r>
              <a:rPr lang="sr-Latn-RS" altLang="en-US" dirty="0" smtClean="0">
                <a:solidFill>
                  <a:srgbClr val="002060"/>
                </a:solidFill>
              </a:rPr>
              <a:t>omutiranje paketa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packet</a:t>
            </a:r>
            <a:r>
              <a:rPr lang="sr-Latn-RS" altLang="en-US" dirty="0" smtClean="0"/>
              <a:t>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poruke </a:t>
            </a:r>
            <a:r>
              <a:rPr lang="sr-Latn-RS" altLang="en-US" dirty="0"/>
              <a:t>se pre slanja dele</a:t>
            </a:r>
          </a:p>
          <a:p>
            <a:pPr marL="457200" lvl="1" indent="0" eaLnBrk="1" hangingPunct="1">
              <a:buNone/>
            </a:pPr>
            <a:r>
              <a:rPr lang="sr-Latn-RS" altLang="en-US" dirty="0" smtClean="0"/>
              <a:t>na </a:t>
            </a:r>
            <a:r>
              <a:rPr lang="sr-Latn-RS" altLang="en-US" dirty="0"/>
              <a:t>zasebne manje pakete, i svaki paket putuje svojom zasebnom </a:t>
            </a:r>
            <a:r>
              <a:rPr lang="sr-Latn-RS" altLang="en-US" dirty="0" smtClean="0"/>
              <a:t>putanjom, da </a:t>
            </a:r>
            <a:r>
              <a:rPr lang="sr-Latn-RS" altLang="en-US" dirty="0"/>
              <a:t>bi se 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paketi ponovo sklopili u jedinstvenu </a:t>
            </a:r>
            <a:r>
              <a:rPr lang="sr-Latn-RS" altLang="en-US" dirty="0" smtClean="0"/>
              <a:t>poruku</a:t>
            </a:r>
          </a:p>
          <a:p>
            <a:pPr lvl="2" eaLnBrk="1" hangingPunct="1"/>
            <a:r>
              <a:rPr lang="sr-Latn-RS" altLang="en-US" dirty="0" smtClean="0"/>
              <a:t>Prednost ovog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je u tome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delovi poruke (paketi) </a:t>
            </a:r>
            <a:r>
              <a:rPr lang="sr-Latn-RS" altLang="en-US" dirty="0" smtClean="0"/>
              <a:t>praktično paralelno </a:t>
            </a:r>
            <a:r>
              <a:rPr lang="sr-Latn-RS" altLang="en-US" dirty="0"/>
              <a:t>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i time mogu </a:t>
            </a:r>
            <a:r>
              <a:rPr lang="sr-Latn-RS" altLang="en-US" dirty="0" smtClean="0"/>
              <a:t>br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stignu do </a:t>
            </a:r>
            <a:r>
              <a:rPr lang="sr-Latn-RS" altLang="en-US" dirty="0" smtClean="0"/>
              <a:t>odredišta</a:t>
            </a:r>
          </a:p>
          <a:p>
            <a:pPr lvl="2" eaLnBrk="1" hangingPunct="1"/>
            <a:r>
              <a:rPr lang="sr-Latn-RS" altLang="en-US" dirty="0" smtClean="0"/>
              <a:t>Komutiranje je lakše i sa manje problema, ako je dužina sadržaja koji se prenosi manja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2197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83" y="1772816"/>
            <a:ext cx="5199429" cy="497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 smtClean="0">
                <a:solidFill>
                  <a:schemeClr val="hlink"/>
                </a:solidFill>
              </a:rPr>
              <a:t>Topologija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velike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mreže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Prethodna podela se odnosi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male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Velika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se obično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sastoji se </a:t>
            </a:r>
            <a:r>
              <a:rPr lang="sr-Latn-RS" altLang="en-US" dirty="0"/>
              <a:t>od velikog broja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međusobno </a:t>
            </a:r>
            <a:r>
              <a:rPr lang="sr-Latn-RS" altLang="en-US" dirty="0"/>
              <a:t>povezanih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malih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od kojih svaka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ima sopstvenu topologiju</a:t>
            </a:r>
          </a:p>
          <a:p>
            <a:pPr eaLnBrk="1" hangingPunct="1"/>
            <a:r>
              <a:rPr lang="sr-Latn-RS" altLang="en-US" dirty="0" smtClean="0"/>
              <a:t>Velika mreža će imati različite </a:t>
            </a:r>
            <a:br>
              <a:rPr lang="sr-Latn-RS" altLang="en-US" dirty="0" smtClean="0"/>
            </a:br>
            <a:r>
              <a:rPr lang="sr-Latn-RS" altLang="en-US" dirty="0" smtClean="0"/>
              <a:t>komponente sa različitim </a:t>
            </a:r>
            <a:br>
              <a:rPr lang="sr-Latn-RS" altLang="en-US" dirty="0" smtClean="0"/>
            </a:br>
            <a:r>
              <a:rPr lang="sr-Latn-RS" altLang="en-US" dirty="0" smtClean="0"/>
              <a:t>topologijama</a:t>
            </a:r>
            <a:r>
              <a:rPr lang="sr-Latn-RS" altLang="en-US" dirty="0"/>
              <a:t>, ali </a:t>
            </a:r>
            <a:r>
              <a:rPr lang="sr-Latn-RS" altLang="en-US" dirty="0" smtClean="0"/>
              <a:t>će takođe </a:t>
            </a:r>
            <a:br>
              <a:rPr lang="sr-Latn-RS" altLang="en-US" dirty="0" smtClean="0"/>
            </a:br>
            <a:r>
              <a:rPr lang="sr-Latn-RS" altLang="en-US" dirty="0" smtClean="0"/>
              <a:t>imati i </a:t>
            </a:r>
            <a:r>
              <a:rPr lang="sr-Latn-RS" altLang="en-US" dirty="0"/>
              <a:t>jednu </a:t>
            </a:r>
            <a:r>
              <a:rPr lang="sr-Latn-RS" altLang="en-US" dirty="0" smtClean="0">
                <a:solidFill>
                  <a:srgbClr val="002060"/>
                </a:solidFill>
              </a:rPr>
              <a:t>op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tu </a:t>
            </a:r>
            <a:r>
              <a:rPr lang="sr-Latn-RS" altLang="en-US" dirty="0">
                <a:solidFill>
                  <a:srgbClr val="002060"/>
                </a:solidFill>
              </a:rPr>
              <a:t>(generalnu) </a:t>
            </a:r>
            <a:r>
              <a:rPr lang="sr-Latn-RS" altLang="en-US" dirty="0" smtClean="0">
                <a:solidFill>
                  <a:srgbClr val="002060"/>
                </a:solidFill>
              </a:rPr>
              <a:t/>
            </a:r>
            <a:br>
              <a:rPr lang="sr-Latn-RS" altLang="en-US" dirty="0" smtClean="0">
                <a:solidFill>
                  <a:srgbClr val="002060"/>
                </a:solidFill>
              </a:rPr>
            </a:br>
            <a:r>
              <a:rPr lang="sr-Latn-RS" altLang="en-US" dirty="0" smtClean="0">
                <a:solidFill>
                  <a:srgbClr val="002060"/>
                </a:solidFill>
              </a:rPr>
              <a:t>topologiju</a:t>
            </a:r>
            <a:r>
              <a:rPr lang="sr-Latn-RS" altLang="en-US" dirty="0" smtClean="0"/>
              <a:t> koja će </a:t>
            </a:r>
            <a:r>
              <a:rPr lang="sr-Latn-RS" altLang="en-US" dirty="0"/>
              <a:t>biti ili zvezda,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ili </a:t>
            </a:r>
            <a:r>
              <a:rPr lang="sr-Latn-RS" altLang="en-US" dirty="0"/>
              <a:t>magistrala, ili </a:t>
            </a:r>
            <a:r>
              <a:rPr lang="sr-Latn-RS" altLang="en-US" dirty="0" smtClean="0"/>
              <a:t>prsten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4761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</a:t>
            </a:r>
            <a:r>
              <a:rPr lang="pl-PL" altLang="en-US" sz="3200" dirty="0">
                <a:solidFill>
                  <a:schemeClr val="hlink"/>
                </a:solidFill>
              </a:rPr>
              <a:t>ž</a:t>
            </a:r>
            <a:r>
              <a:rPr lang="pl-PL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640959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izrazito kompleksni </a:t>
            </a:r>
            <a:r>
              <a:rPr lang="sr-Latn-RS" altLang="en-US" dirty="0" smtClean="0"/>
              <a:t>entiteti</a:t>
            </a:r>
          </a:p>
          <a:p>
            <a:pPr lvl="1" eaLnBrk="1" hangingPunct="1"/>
            <a:r>
              <a:rPr lang="sr-Latn-RS" altLang="en-US" sz="2200" dirty="0"/>
              <a:t>Analogija sa </a:t>
            </a:r>
            <a:r>
              <a:rPr lang="sr-Latn-RS" altLang="en-US" sz="2200" dirty="0" smtClean="0"/>
              <a:t>ra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unarskim </a:t>
            </a:r>
            <a:r>
              <a:rPr lang="sr-Latn-RS" altLang="en-US" sz="2200" dirty="0"/>
              <a:t>sistemom: sloj hardvera, sistemski </a:t>
            </a:r>
            <a:r>
              <a:rPr lang="sr-Latn-RS" altLang="en-US" sz="2200" dirty="0" smtClean="0"/>
              <a:t>i aplikativni </a:t>
            </a:r>
            <a:r>
              <a:rPr lang="sr-Latn-RS" altLang="en-US" sz="2200" dirty="0"/>
              <a:t>softver</a:t>
            </a:r>
            <a:endParaRPr lang="sr-Latn-RS" altLang="en-US" sz="2200" dirty="0" smtClean="0"/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savladala </a:t>
            </a:r>
            <a:r>
              <a:rPr lang="sr-Latn-RS" altLang="en-US" dirty="0" smtClean="0"/>
              <a:t>kompleksnost mreža</a:t>
            </a:r>
            <a:r>
              <a:rPr lang="sr-Latn-RS" altLang="en-US" dirty="0"/>
              <a:t>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se moraju kreirati hijerarhijski, uz </a:t>
            </a:r>
            <a:r>
              <a:rPr lang="sr-Latn-RS" altLang="en-US" dirty="0" smtClean="0"/>
              <a:t>postojanje velikog </a:t>
            </a:r>
            <a:r>
              <a:rPr lang="sr-Latn-RS" altLang="en-US" dirty="0"/>
              <a:t>broja zasebnih, precizno definisanih, nivoa tj. </a:t>
            </a:r>
            <a:r>
              <a:rPr lang="sr-Latn-RS" altLang="en-US" dirty="0" smtClean="0">
                <a:solidFill>
                  <a:srgbClr val="002060"/>
                </a:solidFill>
              </a:rPr>
              <a:t>slojeva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/>
              <a:t>Komunikacija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ostvaruje se dostavom poruka </a:t>
            </a:r>
            <a:r>
              <a:rPr lang="sr-Latn-RS" altLang="en-US" dirty="0" smtClean="0"/>
              <a:t>na nižim </a:t>
            </a:r>
            <a:r>
              <a:rPr lang="sr-Latn-RS" altLang="en-US" dirty="0"/>
              <a:t>slojevima</a:t>
            </a:r>
          </a:p>
          <a:p>
            <a:pPr lvl="1" eaLnBrk="1" hangingPunct="1"/>
            <a:r>
              <a:rPr lang="sr-Latn-RS" altLang="en-US" dirty="0" smtClean="0"/>
              <a:t>Viši </a:t>
            </a:r>
            <a:r>
              <a:rPr lang="sr-Latn-RS" altLang="en-US" dirty="0"/>
              <a:t>sloj ne poznaje detalje komunikacije na </a:t>
            </a:r>
            <a:r>
              <a:rPr lang="sr-Latn-RS" altLang="en-US" dirty="0" err="1" smtClean="0"/>
              <a:t>nižiim</a:t>
            </a:r>
            <a:r>
              <a:rPr lang="sr-Latn-RS" altLang="en-US" dirty="0" smtClean="0"/>
              <a:t> </a:t>
            </a:r>
            <a:r>
              <a:rPr lang="sr-Latn-RS" altLang="en-US" dirty="0"/>
              <a:t>slojevima, </a:t>
            </a:r>
            <a:r>
              <a:rPr lang="sr-Latn-RS" altLang="en-US" dirty="0" smtClean="0"/>
              <a:t>ni obratno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Broj slojeva se </a:t>
            </a:r>
            <a:r>
              <a:rPr lang="sr-Latn-RS" altLang="en-US" dirty="0"/>
              <a:t>razlikuje od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do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svakom sloju, sprovodi se </a:t>
            </a:r>
            <a:r>
              <a:rPr lang="sr-Latn-RS" altLang="en-US" dirty="0" smtClean="0"/>
              <a:t>odgovarajući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protokol komunikacije</a:t>
            </a:r>
          </a:p>
          <a:p>
            <a:pPr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je dogovor dve strane o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inu komunikacije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protokola č</a:t>
            </a:r>
            <a:r>
              <a:rPr lang="sr-Latn-RS" altLang="en-US" dirty="0" smtClean="0"/>
              <a:t>ini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nemogućom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02066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24" y="1220776"/>
            <a:ext cx="6657305" cy="50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708656" y="6240935"/>
            <a:ext cx="3960439" cy="320568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sr-Latn-RS" altLang="en-US" sz="1200" dirty="0" smtClean="0"/>
              <a:t>Prikaz komunikacije i protokola komunikacije</a:t>
            </a:r>
            <a:endParaRPr lang="sr-Latn-R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383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4827" r="3547" b="12218"/>
          <a:stretch/>
        </p:blipFill>
        <p:spPr bwMode="auto">
          <a:xfrm>
            <a:off x="1870426" y="3356992"/>
            <a:ext cx="5077838" cy="335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Istorijski,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posmatraju u okviru dva referentna modela</a:t>
            </a:r>
            <a:r>
              <a:rPr lang="sr-Latn-RS" altLang="en-US" dirty="0" smtClean="0"/>
              <a:t>: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OSI </a:t>
            </a:r>
            <a:r>
              <a:rPr lang="sr-Latn-RS" altLang="en-US" dirty="0">
                <a:solidFill>
                  <a:srgbClr val="002060"/>
                </a:solidFill>
              </a:rPr>
              <a:t>model </a:t>
            </a:r>
            <a:r>
              <a:rPr lang="sr-Latn-RS" altLang="en-US" dirty="0" smtClean="0"/>
              <a:t>(</a:t>
            </a:r>
            <a:r>
              <a:rPr lang="sr-Latn-RS" altLang="en-US" dirty="0"/>
              <a:t>Open Systems </a:t>
            </a:r>
            <a:r>
              <a:rPr lang="sr-Latn-RS" altLang="en-US" dirty="0" smtClean="0"/>
              <a:t>Interconnection)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sa </a:t>
            </a:r>
            <a:r>
              <a:rPr lang="sr-Latn-RS" altLang="en-US" dirty="0"/>
              <a:t>7 slojeva, </a:t>
            </a:r>
            <a:r>
              <a:rPr lang="sr-Latn-RS" altLang="en-US" dirty="0" smtClean="0"/>
              <a:t>standardizovan od </a:t>
            </a:r>
            <a:r>
              <a:rPr lang="sr-Latn-RS" altLang="en-US" dirty="0"/>
              <a:t>strane </a:t>
            </a:r>
            <a:r>
              <a:rPr lang="sr-Latn-RS" altLang="en-US" dirty="0" smtClean="0"/>
              <a:t>ISO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TCP/IP</a:t>
            </a:r>
            <a:r>
              <a:rPr lang="sr-Latn-RS" altLang="en-US" dirty="0" smtClean="0"/>
              <a:t> </a:t>
            </a:r>
            <a:r>
              <a:rPr lang="sr-Latn-RS" altLang="en-US" dirty="0">
                <a:solidFill>
                  <a:srgbClr val="002060"/>
                </a:solidFill>
              </a:rPr>
              <a:t>model</a:t>
            </a:r>
            <a:r>
              <a:rPr lang="sr-Latn-RS" altLang="en-US" dirty="0"/>
              <a:t> sa 4 sloja, </a:t>
            </a:r>
            <a:r>
              <a:rPr lang="sr-Latn-RS" altLang="en-US" dirty="0" smtClean="0"/>
              <a:t>prisutan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3237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Slojevi </a:t>
            </a:r>
            <a:r>
              <a:rPr lang="sr-Latn-RS" altLang="en-US" dirty="0" smtClean="0"/>
              <a:t>u okviru referentnog OSI modela: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002060"/>
                </a:solidFill>
              </a:rPr>
              <a:t>Fizi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ki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/>
              <a:t>(</a:t>
            </a:r>
            <a:r>
              <a:rPr lang="sr-Latn-RS" altLang="en-US" dirty="0" smtClean="0"/>
              <a:t>physical layer) - najniži</a:t>
            </a:r>
            <a:r>
              <a:rPr lang="sr-Latn-RS" altLang="en-US" dirty="0"/>
              <a:t>,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sloj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002060"/>
                </a:solidFill>
              </a:rPr>
              <a:t>Sloj </a:t>
            </a:r>
            <a:r>
              <a:rPr lang="sr-Latn-RS" altLang="en-US" dirty="0">
                <a:solidFill>
                  <a:srgbClr val="002060"/>
                </a:solidFill>
              </a:rPr>
              <a:t>veze podataka </a:t>
            </a:r>
            <a:r>
              <a:rPr lang="sr-Latn-RS" altLang="en-US" dirty="0" smtClean="0"/>
              <a:t>(data </a:t>
            </a:r>
            <a:r>
              <a:rPr lang="sr-Latn-RS" altLang="en-US" dirty="0"/>
              <a:t>link layer</a:t>
            </a:r>
            <a:r>
              <a:rPr lang="sr-Latn-RS" altLang="en-US" dirty="0" smtClean="0"/>
              <a:t>) - višim slojevima obezbeduje </a:t>
            </a:r>
            <a:r>
              <a:rPr lang="sr-Latn-RS" altLang="en-US" dirty="0"/>
              <a:t>postojanje pouzdanog kanala </a:t>
            </a:r>
            <a:r>
              <a:rPr lang="sr-Latn-RS" altLang="en-US" dirty="0" smtClean="0"/>
              <a:t>komunikacije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Mrežni sloj </a:t>
            </a:r>
            <a:r>
              <a:rPr lang="sr-Latn-RS" altLang="en-US" dirty="0"/>
              <a:t>(</a:t>
            </a:r>
            <a:r>
              <a:rPr lang="sr-Latn-RS" altLang="en-US" dirty="0" err="1"/>
              <a:t>network</a:t>
            </a:r>
            <a:r>
              <a:rPr lang="sr-Latn-RS" altLang="en-US" dirty="0"/>
              <a:t> </a:t>
            </a:r>
            <a:r>
              <a:rPr lang="sr-Latn-RS" altLang="en-US" dirty="0" err="1"/>
              <a:t>layer</a:t>
            </a:r>
            <a:r>
              <a:rPr lang="sr-Latn-RS" altLang="en-US" dirty="0"/>
              <a:t>) - bavi se povezivanjem više računara u </a:t>
            </a:r>
            <a:r>
              <a:rPr lang="sr-Latn-RS" altLang="en-US" dirty="0" smtClean="0"/>
              <a:t>mrežu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Transportni sloj </a:t>
            </a:r>
            <a:r>
              <a:rPr lang="sr-Latn-RS" altLang="en-US" dirty="0"/>
              <a:t>(transport </a:t>
            </a:r>
            <a:r>
              <a:rPr lang="sr-Latn-RS" altLang="en-US" dirty="0" err="1"/>
              <a:t>layer</a:t>
            </a:r>
            <a:r>
              <a:rPr lang="sr-Latn-RS" altLang="en-US" dirty="0"/>
              <a:t>) - ima zadatak da prihvata podatke sa viših slojeva, deli ih na manje jedinice (pakete), šalje te pakete na odredište korišćenjem </a:t>
            </a:r>
            <a:r>
              <a:rPr lang="sr-Latn-RS" altLang="en-US" dirty="0" smtClean="0"/>
              <a:t>nižih slojeva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002060"/>
                </a:solidFill>
              </a:rPr>
              <a:t>Sloj sesije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session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layer</a:t>
            </a:r>
            <a:r>
              <a:rPr lang="sr-Latn-RS" altLang="en-US" dirty="0" smtClean="0"/>
              <a:t>) – služi za uspostavljanje i održavanje sesije između pokrenutih programa koji komuniciraju kroz mrežu</a:t>
            </a:r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7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smtClean="0"/>
              <a:t>Slojevi </a:t>
            </a:r>
            <a:r>
              <a:rPr lang="sr-Latn-RS" altLang="en-US" dirty="0" smtClean="0"/>
              <a:t>u okviru referentnog OSI modela:</a:t>
            </a:r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sr-Latn-RS" altLang="en-US" dirty="0" smtClean="0">
                <a:solidFill>
                  <a:srgbClr val="002060"/>
                </a:solidFill>
              </a:rPr>
              <a:t>Sloj prezentacije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presentation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layer</a:t>
            </a:r>
            <a:r>
              <a:rPr lang="sr-Latn-RS" altLang="en-US" dirty="0" smtClean="0"/>
              <a:t>) – sloju sesije prosleđuje podatke prispele od aplikativnog sloja, može obuhvatiti kodiranje i konverziju podataka, kompresiju/dekompresiju i </a:t>
            </a:r>
            <a:r>
              <a:rPr lang="sr-Latn-RS" altLang="en-US" dirty="0" err="1" smtClean="0"/>
              <a:t>enkripciju</a:t>
            </a:r>
            <a:r>
              <a:rPr lang="sr-Latn-RS" altLang="en-US" dirty="0" smtClean="0"/>
              <a:t>/</a:t>
            </a:r>
            <a:r>
              <a:rPr lang="sr-Latn-RS" altLang="en-US" dirty="0" err="1" smtClean="0"/>
              <a:t>dekripciju</a:t>
            </a:r>
            <a:endParaRPr lang="sr-Latn-RS" altLang="en-US" dirty="0" smtClean="0"/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sr-Latn-RS" altLang="en-US" dirty="0" smtClean="0">
                <a:solidFill>
                  <a:srgbClr val="002060"/>
                </a:solidFill>
              </a:rPr>
              <a:t>Aplikacioni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/>
              <a:t>(</a:t>
            </a:r>
            <a:r>
              <a:rPr lang="sr-Latn-RS" altLang="en-US" dirty="0" err="1"/>
              <a:t>application</a:t>
            </a:r>
            <a:r>
              <a:rPr lang="sr-Latn-RS" altLang="en-US" dirty="0"/>
              <a:t> </a:t>
            </a:r>
            <a:r>
              <a:rPr lang="sr-Latn-RS" altLang="en-US" dirty="0" err="1"/>
              <a:t>layer</a:t>
            </a:r>
            <a:r>
              <a:rPr lang="sr-Latn-RS" altLang="en-US" dirty="0"/>
              <a:t>) - definiše protokole koje direktno koriste korisničke aplikacije u okviru svoje komunikacije </a:t>
            </a:r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1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Uloga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err="1"/>
              <a:t>Uloga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:</a:t>
            </a:r>
          </a:p>
          <a:p>
            <a:pPr eaLnBrk="1" hangingPunct="1"/>
            <a:r>
              <a:rPr lang="en-US" altLang="en-US" dirty="0" err="1" smtClean="0"/>
              <a:t>Komunikacija</a:t>
            </a:r>
            <a:r>
              <a:rPr lang="pl-PL" altLang="en-US" dirty="0" smtClean="0"/>
              <a:t>: </a:t>
            </a:r>
            <a:r>
              <a:rPr lang="pl-PL" altLang="en-US" dirty="0" err="1"/>
              <a:t>elektronska</a:t>
            </a:r>
            <a:r>
              <a:rPr lang="pl-PL" altLang="en-US" dirty="0"/>
              <a:t> </a:t>
            </a:r>
            <a:r>
              <a:rPr lang="pl-PL" altLang="en-US" dirty="0" err="1" smtClean="0"/>
              <a:t>pošta</a:t>
            </a:r>
            <a:r>
              <a:rPr lang="pl-PL" altLang="en-US" dirty="0"/>
              <a:t>, </a:t>
            </a:r>
            <a:r>
              <a:rPr lang="pl-PL" altLang="en-US" dirty="0" err="1" smtClean="0"/>
              <a:t>dru</a:t>
            </a:r>
            <a:r>
              <a:rPr lang="pl-PL" altLang="en-US" dirty="0" err="1"/>
              <a:t>š</a:t>
            </a:r>
            <a:r>
              <a:rPr lang="pl-PL" altLang="en-US" dirty="0" err="1" smtClean="0"/>
              <a:t>tvene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mre</a:t>
            </a:r>
            <a:r>
              <a:rPr lang="pl-PL" altLang="en-US" dirty="0" err="1"/>
              <a:t>ž</a:t>
            </a:r>
            <a:r>
              <a:rPr lang="pl-PL" altLang="en-US" dirty="0" err="1" smtClean="0"/>
              <a:t>e</a:t>
            </a:r>
            <a:r>
              <a:rPr lang="pl-PL" altLang="en-US" dirty="0"/>
              <a:t>, Skype, </a:t>
            </a:r>
            <a:r>
              <a:rPr lang="pl-PL" altLang="en-US" dirty="0" err="1"/>
              <a:t>Viber</a:t>
            </a:r>
            <a:r>
              <a:rPr lang="pl-PL" altLang="en-US" dirty="0"/>
              <a:t>,...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podataka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raspored časova, red vožnje itd.</a:t>
            </a:r>
          </a:p>
          <a:p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softvera</a:t>
            </a:r>
            <a:r>
              <a:rPr lang="sr-Latn-RS" dirty="0" smtClean="0"/>
              <a:t>: </a:t>
            </a:r>
            <a:r>
              <a:rPr lang="sr-Latn-RS" dirty="0"/>
              <a:t>kupovina karte preko veba, </a:t>
            </a:r>
            <a:r>
              <a:rPr lang="sr-Latn-RS" dirty="0" smtClean="0"/>
              <a:t>određivanje </a:t>
            </a:r>
            <a:r>
              <a:rPr lang="sr-Latn-RS" dirty="0" err="1" smtClean="0"/>
              <a:t>rute</a:t>
            </a:r>
            <a:r>
              <a:rPr lang="sr-Latn-RS" dirty="0"/>
              <a:t> </a:t>
            </a:r>
            <a:r>
              <a:rPr lang="sr-Latn-RS" dirty="0" smtClean="0"/>
              <a:t>putovanja, realizacija bankarske transakcije itd.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hardverski</a:t>
            </a:r>
            <a:r>
              <a:rPr lang="sr-Latn-RS" altLang="en-US" dirty="0" smtClean="0"/>
              <a:t>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resursa</a:t>
            </a:r>
            <a:r>
              <a:rPr lang="sr-Latn-RS" altLang="en-US" dirty="0" smtClean="0"/>
              <a:t>: š</a:t>
            </a:r>
            <a:r>
              <a:rPr lang="sr-Latn-RS" dirty="0" smtClean="0"/>
              <a:t>tampača</a:t>
            </a:r>
            <a:r>
              <a:rPr lang="sr-Latn-RS" dirty="0"/>
              <a:t>, </a:t>
            </a:r>
            <a:r>
              <a:rPr lang="sr-Latn-RS" dirty="0" err="1" smtClean="0"/>
              <a:t>skenera</a:t>
            </a:r>
            <a:r>
              <a:rPr lang="sr-Latn-RS" dirty="0" smtClean="0"/>
              <a:t> itd.</a:t>
            </a:r>
            <a:endParaRPr lang="sr-Latn-RS" dirty="0"/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 t="7700" r="2515"/>
          <a:stretch/>
        </p:blipFill>
        <p:spPr bwMode="auto">
          <a:xfrm>
            <a:off x="5577841" y="4293096"/>
            <a:ext cx="3260928" cy="256490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85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 err="1"/>
              <a:t>Delovi</a:t>
            </a:r>
            <a:r>
              <a:rPr lang="it-IT" altLang="en-US" dirty="0"/>
              <a:t> </a:t>
            </a:r>
            <a:r>
              <a:rPr lang="it-IT" altLang="en-US" dirty="0" err="1"/>
              <a:t>materijala</a:t>
            </a:r>
            <a:r>
              <a:rPr lang="it-IT" altLang="en-US" dirty="0"/>
              <a:t> ove </a:t>
            </a:r>
            <a:r>
              <a:rPr lang="it-IT" altLang="en-US" dirty="0" err="1"/>
              <a:t>prezentacije</a:t>
            </a:r>
            <a:r>
              <a:rPr lang="it-IT" altLang="en-US" dirty="0"/>
              <a:t> su </a:t>
            </a:r>
            <a:r>
              <a:rPr lang="it-IT" altLang="en-US" dirty="0" err="1"/>
              <a:t>preuzeti</a:t>
            </a:r>
            <a:r>
              <a:rPr lang="it-IT" altLang="en-US" dirty="0"/>
              <a:t> </a:t>
            </a:r>
            <a:r>
              <a:rPr lang="it-IT" altLang="en-US" dirty="0" err="1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en-US" altLang="en-US" dirty="0" smtClean="0"/>
          </a:p>
          <a:p>
            <a:r>
              <a:rPr lang="en-US" altLang="en-US" dirty="0" err="1" smtClean="0"/>
              <a:t>Prezentacija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iz </a:t>
            </a:r>
            <a:r>
              <a:rPr lang="sr-Latn-RS" altLang="en-US" dirty="0"/>
              <a:t>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 smtClean="0"/>
              <a:t>autor </a:t>
            </a:r>
            <a:r>
              <a:rPr lang="sr-Latn-RS" altLang="en-US" dirty="0"/>
              <a:t>dr </a:t>
            </a:r>
            <a:r>
              <a:rPr lang="en-US" altLang="en-US" dirty="0" err="1" smtClean="0"/>
              <a:t>Vesna</a:t>
            </a:r>
            <a:r>
              <a:rPr lang="sr-Latn-RS" altLang="en-US" dirty="0" smtClean="0"/>
              <a:t> Mari</a:t>
            </a:r>
            <a:r>
              <a:rPr lang="en-US" altLang="en-US" dirty="0" err="1" smtClean="0"/>
              <a:t>nkovi</a:t>
            </a:r>
            <a:r>
              <a:rPr lang="sr-Latn-RS" altLang="en-US" dirty="0" smtClean="0"/>
              <a:t>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Dario </a:t>
            </a:r>
            <a:r>
              <a:rPr lang="en-US" altLang="en-US" dirty="0" err="1"/>
              <a:t>Pescini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smtClean="0">
                <a:solidFill>
                  <a:schemeClr val="hlink"/>
                </a:solidFill>
              </a:rPr>
              <a:t>in </a:t>
            </a:r>
            <a:r>
              <a:rPr lang="en-US" altLang="en-US" sz="3200" dirty="0" err="1">
                <a:solidFill>
                  <a:schemeClr val="hlink"/>
                </a:solidFill>
              </a:rPr>
              <a:t>rada</a:t>
            </a:r>
            <a:r>
              <a:rPr lang="en-US" altLang="en-US" sz="3200" dirty="0">
                <a:solidFill>
                  <a:schemeClr val="hlink"/>
                </a:solidFill>
              </a:rPr>
              <a:t> u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Najčešći načini izvršavanja poslova 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</a:t>
            </a:r>
            <a:r>
              <a:rPr lang="sr-Latn-RS" altLang="en-US" dirty="0" smtClean="0"/>
              <a:t>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ma su: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Klijent</a:t>
            </a:r>
            <a:r>
              <a:rPr lang="en-US" altLang="en-US" dirty="0" smtClean="0"/>
              <a:t>-server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: </a:t>
            </a:r>
            <a:r>
              <a:rPr lang="sr-Latn-RS" dirty="0" err="1"/>
              <a:t>koriscenje</a:t>
            </a:r>
            <a:r>
              <a:rPr lang="sr-Latn-RS" dirty="0"/>
              <a:t> veba, elektronske </a:t>
            </a:r>
            <a:r>
              <a:rPr lang="sr-Latn-RS" dirty="0" smtClean="0"/>
              <a:t>poste</a:t>
            </a:r>
            <a:endParaRPr lang="en-US" altLang="en-US" dirty="0" smtClean="0"/>
          </a:p>
          <a:p>
            <a:pPr lvl="1" eaLnBrk="1" hangingPunct="1"/>
            <a:r>
              <a:rPr lang="sr-Latn-RS" altLang="en-US" sz="2200" dirty="0">
                <a:solidFill>
                  <a:schemeClr val="accent1">
                    <a:lumMod val="25000"/>
                  </a:schemeClr>
                </a:solidFill>
              </a:rPr>
              <a:t>server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pruža </a:t>
            </a:r>
            <a:r>
              <a:rPr lang="sr-Latn-RS" altLang="en-US" sz="2200" dirty="0"/>
              <a:t>svoje resurse (veb serveri, serveri BP,...),</a:t>
            </a:r>
          </a:p>
          <a:p>
            <a:pPr lvl="1" eaLnBrk="1" hangingPunct="1"/>
            <a:r>
              <a:rPr lang="sr-Latn-RS" altLang="en-US" sz="2200" dirty="0">
                <a:solidFill>
                  <a:schemeClr val="accent1">
                    <a:lumMod val="25000"/>
                  </a:schemeClr>
                </a:solidFill>
              </a:rPr>
              <a:t>klijent</a:t>
            </a:r>
            <a:r>
              <a:rPr lang="sr-Latn-RS" altLang="en-US" sz="2200" dirty="0"/>
              <a:t> inicira kontakt radi </a:t>
            </a:r>
            <a:r>
              <a:rPr lang="sr-Latn-RS" altLang="en-US" sz="2200" dirty="0" smtClean="0"/>
              <a:t>korišćenja </a:t>
            </a:r>
            <a:r>
              <a:rPr lang="sr-Latn-RS" altLang="en-US" sz="2200" dirty="0"/>
              <a:t>tih resursa</a:t>
            </a:r>
          </a:p>
          <a:p>
            <a:pPr lvl="2" eaLnBrk="1" hangingPunct="1"/>
            <a:r>
              <a:rPr lang="sr-Latn-RS" altLang="en-US" dirty="0"/>
              <a:t>proksi serveri </a:t>
            </a:r>
            <a:r>
              <a:rPr lang="sr-Latn-RS" altLang="en-US" dirty="0" smtClean="0"/>
              <a:t>- ke</a:t>
            </a:r>
            <a:r>
              <a:rPr lang="sr-Latn-RS" altLang="en-US" dirty="0"/>
              <a:t>š</a:t>
            </a:r>
            <a:r>
              <a:rPr lang="sr-Latn-RS" altLang="en-US" dirty="0" smtClean="0"/>
              <a:t>iraju veb strane </a:t>
            </a:r>
            <a:r>
              <a:rPr lang="sr-Latn-RS" altLang="en-US" dirty="0"/>
              <a:t>kojima se pristupa</a:t>
            </a:r>
          </a:p>
          <a:p>
            <a:pPr lvl="2" eaLnBrk="1" hangingPunct="1"/>
            <a:r>
              <a:rPr lang="sr-Latn-RS" altLang="en-US" dirty="0" smtClean="0"/>
              <a:t>najčešće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klijenata </a:t>
            </a:r>
            <a:r>
              <a:rPr lang="sr-Latn-RS" altLang="en-US" dirty="0" smtClean="0"/>
              <a:t>obra</a:t>
            </a:r>
            <a:r>
              <a:rPr lang="sr-Latn-RS" altLang="en-US" dirty="0"/>
              <a:t>ć</a:t>
            </a:r>
            <a:r>
              <a:rPr lang="sr-Latn-RS" altLang="en-US" dirty="0" smtClean="0"/>
              <a:t>a </a:t>
            </a:r>
            <a:r>
              <a:rPr lang="sr-Latn-RS" altLang="en-US" dirty="0"/>
              <a:t>jednom serveru</a:t>
            </a:r>
          </a:p>
          <a:p>
            <a:pPr lvl="2" eaLnBrk="1" hangingPunct="1"/>
            <a:r>
              <a:rPr lang="sr-Latn-RS" altLang="en-US" dirty="0"/>
              <a:t>č</a:t>
            </a:r>
            <a:r>
              <a:rPr lang="sr-Latn-RS" altLang="en-US" dirty="0" smtClean="0"/>
              <a:t>esto se tražene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distribuiraju ve</a:t>
            </a:r>
            <a:r>
              <a:rPr lang="sr-Latn-RS" altLang="en-US" dirty="0"/>
              <a:t>ć</a:t>
            </a:r>
            <a:r>
              <a:rPr lang="sr-Latn-RS" altLang="en-US" dirty="0" smtClean="0"/>
              <a:t>em </a:t>
            </a:r>
            <a:r>
              <a:rPr lang="sr-Latn-RS" altLang="en-US" dirty="0"/>
              <a:t>broju servera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ravnopravnih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sr-Latn-RS" dirty="0"/>
              <a:t>(</a:t>
            </a:r>
            <a:r>
              <a:rPr lang="sr-Latn-RS" dirty="0" err="1"/>
              <a:t>peer</a:t>
            </a:r>
            <a:r>
              <a:rPr lang="sr-Latn-RS" dirty="0"/>
              <a:t>-to-</a:t>
            </a:r>
            <a:r>
              <a:rPr lang="sr-Latn-RS" dirty="0" err="1"/>
              <a:t>peer</a:t>
            </a:r>
            <a:r>
              <a:rPr lang="sr-Latn-RS" dirty="0"/>
              <a:t>, P2P): </a:t>
            </a:r>
            <a:r>
              <a:rPr lang="sr-Latn-RS" dirty="0" err="1"/>
              <a:t>BitTorrent</a:t>
            </a:r>
            <a:endParaRPr lang="sr-Latn-RS" dirty="0"/>
          </a:p>
          <a:p>
            <a:pPr marL="0" indent="0" eaLnBrk="1" hangingPunct="1">
              <a:buNone/>
            </a:pPr>
            <a:endParaRPr lang="en-US" alt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9" r="2041"/>
          <a:stretch/>
        </p:blipFill>
        <p:spPr bwMode="auto">
          <a:xfrm>
            <a:off x="2339753" y="2066544"/>
            <a:ext cx="4170776" cy="175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8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Komponente 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Komponente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sistem koji se sastoji od skupa</a:t>
            </a:r>
            <a:r>
              <a:rPr lang="sr-Latn-RS" altLang="en-US" dirty="0">
                <a:solidFill>
                  <a:srgbClr val="002060"/>
                </a:solidFill>
              </a:rPr>
              <a:t> hardverskih </a:t>
            </a:r>
            <a:r>
              <a:rPr lang="sr-Latn-RS" altLang="en-US" dirty="0" smtClean="0">
                <a:solidFill>
                  <a:srgbClr val="002060"/>
                </a:solidFill>
              </a:rPr>
              <a:t>uredaja </a:t>
            </a:r>
            <a:r>
              <a:rPr lang="sr-Latn-RS" altLang="en-US" dirty="0" smtClean="0"/>
              <a:t>medusobno </a:t>
            </a:r>
            <a:r>
              <a:rPr lang="sr-Latn-RS" altLang="en-US" dirty="0"/>
              <a:t>povezanih </a:t>
            </a:r>
            <a:r>
              <a:rPr lang="sr-Latn-RS" altLang="en-US" dirty="0">
                <a:solidFill>
                  <a:srgbClr val="002060"/>
                </a:solidFill>
              </a:rPr>
              <a:t>komunikacionom opremom </a:t>
            </a:r>
            <a:r>
              <a:rPr lang="sr-Latn-RS" altLang="en-US" dirty="0"/>
              <a:t>i snabedeven </a:t>
            </a:r>
            <a:r>
              <a:rPr lang="sr-Latn-RS" altLang="en-US" dirty="0" smtClean="0"/>
              <a:t>odgovarajućim </a:t>
            </a:r>
            <a:r>
              <a:rPr lang="sr-Latn-RS" altLang="en-US" dirty="0" smtClean="0">
                <a:solidFill>
                  <a:srgbClr val="002060"/>
                </a:solidFill>
              </a:rPr>
              <a:t>kontrolnim softverom</a:t>
            </a:r>
            <a:r>
              <a:rPr lang="en-US" altLang="en-US" dirty="0" smtClean="0">
                <a:solidFill>
                  <a:srgbClr val="002060"/>
                </a:solidFill>
              </a:rPr>
              <a:t>, </a:t>
            </a:r>
            <a:r>
              <a:rPr lang="sr-Latn-RS" altLang="en-US" dirty="0" smtClean="0"/>
              <a:t>kojim </a:t>
            </a:r>
            <a:r>
              <a:rPr lang="sr-Latn-RS" altLang="en-US" dirty="0"/>
              <a:t>se ostvaruje kontrola funkcionisanja sistema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je </a:t>
            </a:r>
            <a:r>
              <a:rPr lang="sr-Latn-RS" altLang="en-US" dirty="0" smtClean="0"/>
              <a:t>omogućen </a:t>
            </a:r>
            <a:r>
              <a:rPr lang="sr-Latn-RS" altLang="en-US" dirty="0"/>
              <a:t>prenos podataka izmedu povezanih </a:t>
            </a:r>
            <a:r>
              <a:rPr lang="sr-Latn-RS" altLang="en-US" dirty="0" smtClean="0"/>
              <a:t>uredaja.</a:t>
            </a:r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0" indent="0" eaLnBrk="1" hangingPunct="1">
              <a:buNone/>
            </a:pPr>
            <a:r>
              <a:rPr lang="sr-Latn-RS" altLang="en-US" dirty="0" smtClean="0"/>
              <a:t>Dakle, komponente mreže su:</a:t>
            </a:r>
          </a:p>
          <a:p>
            <a:pPr eaLnBrk="1" hangingPunct="1"/>
            <a:r>
              <a:rPr lang="sr-Latn-RS" altLang="en-US" dirty="0" smtClean="0"/>
              <a:t>Mrežni hardver</a:t>
            </a:r>
          </a:p>
          <a:p>
            <a:pPr eaLnBrk="1" hangingPunct="1"/>
            <a:r>
              <a:rPr lang="en-US" altLang="en-US" dirty="0" err="1"/>
              <a:t>Komunikacioni</a:t>
            </a:r>
            <a:r>
              <a:rPr lang="en-US" altLang="en-US" dirty="0"/>
              <a:t> </a:t>
            </a:r>
            <a:r>
              <a:rPr lang="en-US" altLang="en-US" dirty="0" err="1" smtClean="0"/>
              <a:t>kanali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</a:t>
            </a:r>
            <a:endParaRPr lang="en-US" alt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r="2339"/>
          <a:stretch/>
        </p:blipFill>
        <p:spPr bwMode="auto">
          <a:xfrm>
            <a:off x="4211960" y="3573016"/>
            <a:ext cx="484335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6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Da bi </a:t>
            </a:r>
            <a:r>
              <a:rPr lang="sr-Latn-RS" altLang="en-US" dirty="0" err="1"/>
              <a:t>uredaj</a:t>
            </a:r>
            <a:r>
              <a:rPr lang="sr-Latn-RS" altLang="en-US" dirty="0"/>
              <a:t> mogao biti </a:t>
            </a:r>
            <a:r>
              <a:rPr lang="sr-Latn-RS" altLang="en-US" dirty="0" err="1"/>
              <a:t>umrežen</a:t>
            </a:r>
            <a:r>
              <a:rPr lang="sr-Latn-RS" altLang="en-US" dirty="0"/>
              <a:t> neophodno je da sadrži specijalizovan deo hardvera namenjen </a:t>
            </a:r>
            <a:r>
              <a:rPr lang="sr-Latn-RS" altLang="en-US" dirty="0" err="1"/>
              <a:t>umrežavanju</a:t>
            </a:r>
            <a:r>
              <a:rPr lang="sr-Latn-RS" altLang="en-US" dirty="0"/>
              <a:t>, koji se smatra delom komunikacione opreme</a:t>
            </a:r>
          </a:p>
          <a:p>
            <a:r>
              <a:rPr lang="sr-Latn-RS" altLang="en-US" dirty="0"/>
              <a:t>Obično je to </a:t>
            </a:r>
            <a:r>
              <a:rPr lang="sr-Latn-RS" altLang="en-US" dirty="0">
                <a:solidFill>
                  <a:srgbClr val="002060"/>
                </a:solidFill>
              </a:rPr>
              <a:t>mrežna kartica </a:t>
            </a:r>
            <a:r>
              <a:rPr lang="sr-Latn-RS" altLang="en-US" dirty="0"/>
              <a:t>(mrežni adapter</a:t>
            </a:r>
            <a:r>
              <a:rPr lang="sr-Cyrl-RS" altLang="en-US" dirty="0"/>
              <a:t> </a:t>
            </a:r>
            <a:r>
              <a:rPr lang="sr-Latn-RS" altLang="en-US" dirty="0"/>
              <a:t>ili LAN kartica – </a:t>
            </a:r>
            <a:r>
              <a:rPr lang="sr-Latn-RS" dirty="0" err="1"/>
              <a:t>network</a:t>
            </a:r>
            <a:r>
              <a:rPr lang="sr-Latn-RS" dirty="0"/>
              <a:t> </a:t>
            </a:r>
            <a:r>
              <a:rPr lang="sr-Latn-RS" dirty="0" err="1"/>
              <a:t>interface</a:t>
            </a:r>
            <a:r>
              <a:rPr lang="sr-Cyrl-RS" dirty="0"/>
              <a:t> </a:t>
            </a:r>
            <a:r>
              <a:rPr lang="sr-Latn-RS" dirty="0" err="1"/>
              <a:t>controller</a:t>
            </a:r>
            <a:r>
              <a:rPr lang="sr-Latn-RS" dirty="0"/>
              <a:t>, NIC</a:t>
            </a:r>
            <a:r>
              <a:rPr lang="sr-Cyrl-RS" dirty="0"/>
              <a:t>)</a:t>
            </a:r>
            <a:r>
              <a:rPr lang="sr-Latn-RS" altLang="en-US" dirty="0"/>
              <a:t>, koja </a:t>
            </a:r>
            <a:r>
              <a:rPr lang="sr-Latn-RS" dirty="0"/>
              <a:t>se ugrađuje u računar i </a:t>
            </a:r>
            <a:r>
              <a:rPr lang="sr-Latn-RS" altLang="en-US" dirty="0"/>
              <a:t>omogućava uređaju fizički pristup mreži </a:t>
            </a:r>
            <a:endParaRPr lang="sr-Latn-RS" altLang="en-US" dirty="0" smtClean="0"/>
          </a:p>
          <a:p>
            <a:r>
              <a:rPr lang="en-US" altLang="en-US" dirty="0" err="1"/>
              <a:t>Izlaz</a:t>
            </a:r>
            <a:r>
              <a:rPr lang="en-US" altLang="en-US" dirty="0"/>
              <a:t> </a:t>
            </a:r>
            <a:r>
              <a:rPr lang="en-US" altLang="en-US" dirty="0" err="1"/>
              <a:t>iz</a:t>
            </a:r>
            <a:r>
              <a:rPr lang="en-US" altLang="en-US" dirty="0"/>
              <a:t> </a:t>
            </a:r>
            <a:r>
              <a:rPr lang="en-US" altLang="en-US" dirty="0" err="1"/>
              <a:t>mre</a:t>
            </a:r>
            <a:r>
              <a:rPr lang="sr-Latn-RS" altLang="en-US" dirty="0"/>
              <a:t>ž</a:t>
            </a:r>
            <a:r>
              <a:rPr lang="en-US" altLang="en-US" dirty="0"/>
              <a:t>ne </a:t>
            </a:r>
            <a:r>
              <a:rPr lang="en-US" altLang="en-US" dirty="0" err="1"/>
              <a:t>kartice</a:t>
            </a:r>
            <a:r>
              <a:rPr lang="en-US" altLang="en-US" dirty="0"/>
              <a:t> je </a:t>
            </a:r>
            <a:r>
              <a:rPr lang="en-US" altLang="en-US" dirty="0" err="1"/>
              <a:t>na</a:t>
            </a:r>
            <a:r>
              <a:rPr lang="sr-Latn-RS" altLang="en-US" dirty="0" err="1"/>
              <a:t>jčešće</a:t>
            </a:r>
            <a:r>
              <a:rPr lang="en-US" altLang="en-US" dirty="0"/>
              <a:t> RJ45 </a:t>
            </a:r>
            <a:r>
              <a:rPr lang="en-US" altLang="en-US" dirty="0" err="1"/>
              <a:t>priklju</a:t>
            </a:r>
            <a:r>
              <a:rPr lang="sr-Latn-RS" altLang="en-US" dirty="0"/>
              <a:t>č</a:t>
            </a:r>
            <a:r>
              <a:rPr lang="en-US" altLang="en-US" dirty="0" err="1"/>
              <a:t>ak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</a:t>
            </a:r>
            <a:r>
              <a:rPr lang="sr-Latn-RS" altLang="en-US" dirty="0"/>
              <a:t> </a:t>
            </a:r>
            <a:r>
              <a:rPr lang="en-US" altLang="en-US" dirty="0" err="1"/>
              <a:t>priklju</a:t>
            </a:r>
            <a:r>
              <a:rPr lang="sr-Latn-RS" altLang="en-US" dirty="0"/>
              <a:t>č</a:t>
            </a:r>
            <a:r>
              <a:rPr lang="en-US" altLang="en-US" dirty="0" err="1"/>
              <a:t>uje</a:t>
            </a:r>
            <a:r>
              <a:rPr lang="en-US" altLang="en-US" dirty="0"/>
              <a:t> UTP </a:t>
            </a:r>
            <a:r>
              <a:rPr lang="en-US" altLang="en-US" dirty="0" err="1"/>
              <a:t>kabl</a:t>
            </a:r>
            <a:endParaRPr lang="sr-Latn-RS" altLang="en-US" dirty="0"/>
          </a:p>
          <a:p>
            <a:pPr marL="0" indent="0">
              <a:buNone/>
            </a:pPr>
            <a:endParaRPr lang="sr-Latn-R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19672" y="4221087"/>
            <a:ext cx="6552728" cy="2376265"/>
            <a:chOff x="1619672" y="4221087"/>
            <a:chExt cx="6552728" cy="237626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" t="4627" r="61381" b="5020"/>
            <a:stretch/>
          </p:blipFill>
          <p:spPr bwMode="auto">
            <a:xfrm>
              <a:off x="1619672" y="4365104"/>
              <a:ext cx="3359998" cy="223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41" t="6530" b="7210"/>
            <a:stretch/>
          </p:blipFill>
          <p:spPr bwMode="auto">
            <a:xfrm>
              <a:off x="5796136" y="4221087"/>
              <a:ext cx="2376264" cy="2304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98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9833</TotalTime>
  <Words>3751</Words>
  <Application>Microsoft Office PowerPoint</Application>
  <PresentationFormat>On-screen Show (4:3)</PresentationFormat>
  <Paragraphs>277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Wingdings</vt:lpstr>
      <vt:lpstr>YUTms</vt:lpstr>
      <vt:lpstr>4_Watermark</vt:lpstr>
      <vt:lpstr>PowerPoint Presentation</vt:lpstr>
      <vt:lpstr>Uvod u računarske mreže</vt:lpstr>
      <vt:lpstr>Uloga i način rada računarskih mreža</vt:lpstr>
      <vt:lpstr>Uloga računarskih mreža</vt:lpstr>
      <vt:lpstr>Uloga računarskih mreža</vt:lpstr>
      <vt:lpstr>Način rada u mreži</vt:lpstr>
      <vt:lpstr>Komponente računarskih mreža</vt:lpstr>
      <vt:lpstr>Komponente računarskih mreža</vt:lpstr>
      <vt:lpstr>Mrežni hardver </vt:lpstr>
      <vt:lpstr>Mrežni hardver (2) </vt:lpstr>
      <vt:lpstr>Mrežni hardver (3) </vt:lpstr>
      <vt:lpstr>Mrežni hardver (4) </vt:lpstr>
      <vt:lpstr>Komunikacioni kanali</vt:lpstr>
      <vt:lpstr>Komunikacioni kanali (2)</vt:lpstr>
      <vt:lpstr>Komunikacioni kanali (3)</vt:lpstr>
      <vt:lpstr>Komunikacioni kanali (4)</vt:lpstr>
      <vt:lpstr>Komunikacioni kanali (5)</vt:lpstr>
      <vt:lpstr>Komunikacioni kanali (6)</vt:lpstr>
      <vt:lpstr>Komunikacioni kanali (7)</vt:lpstr>
      <vt:lpstr>Komunikacioni kanali (8)</vt:lpstr>
      <vt:lpstr>Mrežni softver </vt:lpstr>
      <vt:lpstr>Mrežni softver (2) </vt:lpstr>
      <vt:lpstr>Raspon računarskih mreža</vt:lpstr>
      <vt:lpstr>Raspon mreža </vt:lpstr>
      <vt:lpstr>Raspon mreža (2) </vt:lpstr>
      <vt:lpstr>Raspon mreža (3) </vt:lpstr>
      <vt:lpstr>Raspon mreža (4) </vt:lpstr>
      <vt:lpstr>Topologija računarskih mreža</vt:lpstr>
      <vt:lpstr>Topologija mreža</vt:lpstr>
      <vt:lpstr>Topologija mreža (2)</vt:lpstr>
      <vt:lpstr>Zajednički komunikacioni kanal</vt:lpstr>
      <vt:lpstr>Zajednički komunikacioni kanal (2)</vt:lpstr>
      <vt:lpstr>Zajednički komunikacioni kanal (3)</vt:lpstr>
      <vt:lpstr>Zajednički komunikacioni kanal (4)</vt:lpstr>
      <vt:lpstr>Topologije mreža sa zajedničkim komunikacionim kanalom</vt:lpstr>
      <vt:lpstr>Topologije mreža sa zajedničkim komunikacionim kanalom (2)</vt:lpstr>
      <vt:lpstr>Topologije mreža sa zajedničkim komunikacionim kanalom (3)</vt:lpstr>
      <vt:lpstr>Direktne čvor-čvor veze</vt:lpstr>
      <vt:lpstr>Direktne čvor-čvor veze (2)</vt:lpstr>
      <vt:lpstr>Direktne čvor-čvor veze (3)</vt:lpstr>
      <vt:lpstr>Direktne čvor-čvor veze (4)</vt:lpstr>
      <vt:lpstr>Direktne čvor-čvor veze (5)</vt:lpstr>
      <vt:lpstr>Topologija velike mreže </vt:lpstr>
      <vt:lpstr>Slojevi kod računarskih mreža</vt:lpstr>
      <vt:lpstr>Slojevitost mreža</vt:lpstr>
      <vt:lpstr>Slojevitost mreža (2)</vt:lpstr>
      <vt:lpstr>Slojevitost mreža (3)</vt:lpstr>
      <vt:lpstr>Slojevitost mreža (4)</vt:lpstr>
      <vt:lpstr>Slojevitost mreža (5)</vt:lpstr>
      <vt:lpstr>Zahvalnica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Administrator</cp:lastModifiedBy>
  <cp:revision>723</cp:revision>
  <dcterms:created xsi:type="dcterms:W3CDTF">1601-01-01T00:00:00Z</dcterms:created>
  <dcterms:modified xsi:type="dcterms:W3CDTF">2021-01-23T14:56:17Z</dcterms:modified>
</cp:coreProperties>
</file>