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3"/>
  </p:notesMasterIdLst>
  <p:handoutMasterIdLst>
    <p:handoutMasterId r:id="rId64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8" r:id="rId21"/>
    <p:sldId id="454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90" r:id="rId31"/>
    <p:sldId id="330" r:id="rId32"/>
    <p:sldId id="331" r:id="rId33"/>
    <p:sldId id="404" r:id="rId34"/>
    <p:sldId id="439" r:id="rId35"/>
    <p:sldId id="405" r:id="rId36"/>
    <p:sldId id="406" r:id="rId37"/>
    <p:sldId id="407" r:id="rId38"/>
    <p:sldId id="450" r:id="rId39"/>
    <p:sldId id="451" r:id="rId40"/>
    <p:sldId id="408" r:id="rId41"/>
    <p:sldId id="409" r:id="rId42"/>
    <p:sldId id="410" r:id="rId43"/>
    <p:sldId id="440" r:id="rId44"/>
    <p:sldId id="411" r:id="rId45"/>
    <p:sldId id="412" r:id="rId46"/>
    <p:sldId id="414" r:id="rId47"/>
    <p:sldId id="441" r:id="rId48"/>
    <p:sldId id="442" r:id="rId49"/>
    <p:sldId id="443" r:id="rId50"/>
    <p:sldId id="444" r:id="rId51"/>
    <p:sldId id="415" r:id="rId52"/>
    <p:sldId id="446" r:id="rId53"/>
    <p:sldId id="445" r:id="rId54"/>
    <p:sldId id="413" r:id="rId55"/>
    <p:sldId id="453" r:id="rId56"/>
    <p:sldId id="452" r:id="rId57"/>
    <p:sldId id="416" r:id="rId58"/>
    <p:sldId id="447" r:id="rId59"/>
    <p:sldId id="448" r:id="rId60"/>
    <p:sldId id="449" r:id="rId61"/>
    <p:sldId id="306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4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114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.com/data/grafik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4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Naravno, najpopularniji servis interneta je veb i on će biti opisan nešto kasnije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U poslednje vreme se često događa de se „klasični“ servisi Interneta, kao i novi tipovi usluga koje se pružaju na Internetu realizuju preko veba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5912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elektronska pošta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906319" y="3140968"/>
            <a:ext cx="7274193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slanje jedne elektronske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četiri računara 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Dva </a:t>
            </a:r>
            <a:r>
              <a:rPr lang="sr-Latn-RS" altLang="en-US" dirty="0"/>
              <a:t>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poruke se podrazumevano odmah trajno prenose sa servera </a:t>
            </a:r>
            <a:r>
              <a:rPr lang="sr-Latn-RS" altLang="en-US" dirty="0" smtClean="0"/>
              <a:t>primaoca na </a:t>
            </a:r>
            <a:r>
              <a:rPr lang="sr-Latn-RS" altLang="en-US" dirty="0"/>
              <a:t>njegov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</a:t>
            </a:r>
            <a:r>
              <a:rPr lang="sr-Latn-RS" altLang="en-US" dirty="0"/>
              <a:t>, </a:t>
            </a:r>
            <a:r>
              <a:rPr lang="sr-Latn-RS" altLang="en-US" dirty="0" smtClean="0"/>
              <a:t>brišu </a:t>
            </a:r>
            <a:r>
              <a:rPr lang="sr-Latn-RS" altLang="en-US" dirty="0"/>
              <a:t>se sa servera i organizuju na tom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podrazumevano poruke sve vreme stoje na serveru i tamo se organizuju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b="6214"/>
          <a:stretch/>
        </p:blipFill>
        <p:spPr bwMode="auto">
          <a:xfrm>
            <a:off x="794990" y="2204864"/>
            <a:ext cx="78814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88113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5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Za slanje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koristi se protokol SMTP</a:t>
            </a:r>
          </a:p>
          <a:p>
            <a:pPr marL="857250" lvl="1" indent="-457200" eaLnBrk="1" hangingPunct="1"/>
            <a:r>
              <a:rPr lang="sr-Latn-RS" altLang="en-US" dirty="0"/>
              <a:t>Za primanje elektronske poste koriste se protokoli:</a:t>
            </a:r>
          </a:p>
          <a:p>
            <a:pPr marL="857250" lvl="1" indent="-457200" eaLnBrk="1" hangingPunct="1"/>
            <a:r>
              <a:rPr lang="sr-Latn-RS" altLang="en-US" dirty="0"/>
              <a:t>POP3</a:t>
            </a:r>
          </a:p>
          <a:p>
            <a:pPr marL="1257300" lvl="2" indent="-457200" eaLnBrk="1" hangingPunct="1"/>
            <a:r>
              <a:rPr lang="sr-Latn-RS" altLang="en-US" dirty="0"/>
              <a:t>primer prvog pristupa organizovanju elektronske </a:t>
            </a:r>
            <a:r>
              <a:rPr lang="sr-Latn-RS" altLang="en-US" dirty="0" smtClean="0"/>
              <a:t>pošte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poruke se mogu ostaviti i na serveru ali ć</a:t>
            </a:r>
            <a:r>
              <a:rPr lang="sr-Latn-RS" altLang="en-US" dirty="0" smtClean="0"/>
              <a:t>e </a:t>
            </a:r>
            <a:r>
              <a:rPr lang="sr-Latn-RS" altLang="en-US" dirty="0"/>
              <a:t>se onda na drugom </a:t>
            </a:r>
            <a:r>
              <a:rPr lang="sr-Latn-RS" altLang="en-US" dirty="0" smtClean="0"/>
              <a:t>računaru i 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itane </a:t>
            </a:r>
            <a:r>
              <a:rPr lang="sr-Latn-RS" altLang="en-US" dirty="0"/>
              <a:t>poruke prikazati kao nove</a:t>
            </a:r>
          </a:p>
          <a:p>
            <a:pPr marL="1257300" lvl="2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pravljenje samo lokalnih foldera i markera za sortiranje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IMAP</a:t>
            </a:r>
          </a:p>
          <a:p>
            <a:pPr marL="1257300" lvl="2" indent="-457200" eaLnBrk="1" hangingPunct="1"/>
            <a:r>
              <a:rPr lang="sr-Latn-RS" altLang="en-US" dirty="0"/>
              <a:t>primer drugog 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folderi za sortiranje poruka se prave na serveru i </a:t>
            </a:r>
            <a:r>
              <a:rPr lang="sr-Latn-RS" altLang="en-US" dirty="0" smtClean="0"/>
              <a:t>bi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isto vidljivi sa </a:t>
            </a:r>
            <a:r>
              <a:rPr lang="sr-Latn-RS" altLang="en-US" dirty="0" smtClean="0"/>
              <a:t>bilo kog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sa koga se </a:t>
            </a:r>
            <a:r>
              <a:rPr lang="sr-Latn-RS" altLang="en-US" dirty="0" smtClean="0"/>
              <a:t>povežemo na server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jednom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poruka se prikazuje kao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i na </a:t>
            </a:r>
            <a:r>
              <a:rPr lang="sr-Latn-RS" altLang="en-US" dirty="0" smtClean="0"/>
              <a:t>drugim uređajima</a:t>
            </a:r>
          </a:p>
          <a:p>
            <a:pPr marL="857250" lvl="1" indent="-457200" eaLnBrk="1" hangingPunct="1"/>
            <a:r>
              <a:rPr lang="sr-Latn-RS" altLang="en-US" dirty="0" smtClean="0"/>
              <a:t>Protokoli aplikativnog sloja SMTP</a:t>
            </a:r>
            <a:r>
              <a:rPr lang="sr-Latn-RS" altLang="en-US" dirty="0"/>
              <a:t>, POP3 i </a:t>
            </a:r>
            <a:r>
              <a:rPr lang="sr-Latn-RS" altLang="en-US" dirty="0" smtClean="0"/>
              <a:t>IMAP </a:t>
            </a:r>
            <a:r>
              <a:rPr lang="sr-Latn-RS" altLang="en-US" dirty="0"/>
              <a:t>koriste TCP protokol na transportnom nivou</a:t>
            </a:r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12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diskusione grupe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udaljen pristup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računare</a:t>
            </a:r>
          </a:p>
          <a:p>
            <a:pPr marL="1257300" lvl="2" indent="-457200" eaLnBrk="1" hangingPunct="1"/>
            <a:r>
              <a:rPr lang="sr-Latn-RS" altLang="en-US" dirty="0" smtClean="0"/>
              <a:t>Omogućen je i udaljen pristup u kome je korisniku na raspolaganju kompletan GUI udaljenog računara (</a:t>
            </a:r>
            <a:r>
              <a:rPr lang="sr-Latn-RS" altLang="en-US" dirty="0" err="1" smtClean="0"/>
              <a:t>remote</a:t>
            </a:r>
            <a:r>
              <a:rPr lang="sr-Latn-RS" altLang="en-US" dirty="0" smtClean="0"/>
              <a:t> desktop).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2699918"/>
            <a:ext cx="7392144" cy="41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prenos 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datoteka.</a:t>
            </a:r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prenos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datoteka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veb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 smtClean="0"/>
              <a:t>Dostava veb sadržaja je zasnovana na HTTP </a:t>
            </a:r>
            <a:r>
              <a:rPr lang="sr-Latn-RS" altLang="en-US" dirty="0"/>
              <a:t>protokolu </a:t>
            </a:r>
            <a:r>
              <a:rPr lang="sr-Latn-RS" altLang="en-US" dirty="0" smtClean="0"/>
              <a:t>i HTTPS protokolu (pruža </a:t>
            </a:r>
            <a:r>
              <a:rPr lang="sr-Latn-RS" altLang="en-US" dirty="0"/>
              <a:t>dodatnu sigurnost jer se </a:t>
            </a:r>
            <a:r>
              <a:rPr lang="sr-Latn-RS" altLang="en-US" dirty="0" smtClean="0"/>
              <a:t>podaci šalju </a:t>
            </a:r>
            <a:r>
              <a:rPr lang="sr-Latn-RS" altLang="en-US" dirty="0"/>
              <a:t>u </a:t>
            </a:r>
            <a:r>
              <a:rPr lang="sr-Latn-RS" altLang="en-US" dirty="0" smtClean="0"/>
              <a:t>šifrovanom </a:t>
            </a:r>
            <a:r>
              <a:rPr lang="sr-Latn-RS" altLang="en-US" dirty="0"/>
              <a:t>obliku)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sajt </a:t>
            </a:r>
            <a:r>
              <a:rPr lang="sr-Latn-RS" altLang="en-US" dirty="0">
                <a:solidFill>
                  <a:srgbClr val="002060"/>
                </a:solidFill>
              </a:rPr>
              <a:t>(</a:t>
            </a:r>
            <a:r>
              <a:rPr lang="sr-Latn-RS" altLang="en-US" dirty="0" err="1">
                <a:solidFill>
                  <a:srgbClr val="002060"/>
                </a:solidFill>
              </a:rPr>
              <a:t>web</a:t>
            </a:r>
            <a:r>
              <a:rPr lang="sr-Latn-RS" altLang="en-US" dirty="0">
                <a:solidFill>
                  <a:srgbClr val="002060"/>
                </a:solidFill>
              </a:rPr>
              <a:t> site) je kolekcija </a:t>
            </a:r>
            <a:r>
              <a:rPr lang="sr-Latn-RS" altLang="en-US" dirty="0" smtClean="0">
                <a:solidFill>
                  <a:srgbClr val="002060"/>
                </a:solidFill>
              </a:rPr>
              <a:t>veb stranica </a:t>
            </a:r>
            <a:r>
              <a:rPr lang="sr-Latn-RS" altLang="en-US" dirty="0">
                <a:solidFill>
                  <a:srgbClr val="002060"/>
                </a:solidFill>
              </a:rPr>
              <a:t>povezanog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aja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Veb stranicama </a:t>
            </a:r>
            <a:r>
              <a:rPr lang="sr-Latn-RS" altLang="en-US" dirty="0">
                <a:solidFill>
                  <a:srgbClr val="002060"/>
                </a:solidFill>
              </a:rPr>
              <a:t>su </a:t>
            </a:r>
            <a:r>
              <a:rPr lang="sr-Latn-RS" altLang="en-US" dirty="0" smtClean="0">
                <a:solidFill>
                  <a:srgbClr val="002060"/>
                </a:solidFill>
              </a:rPr>
              <a:t>pridru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ene </a:t>
            </a:r>
            <a:r>
              <a:rPr lang="sr-Latn-RS" altLang="en-US" dirty="0">
                <a:solidFill>
                  <a:srgbClr val="002060"/>
                </a:solidFill>
              </a:rPr>
              <a:t>URI adrese (</a:t>
            </a:r>
            <a:r>
              <a:rPr lang="sr-Latn-RS" altLang="en-US" dirty="0" err="1">
                <a:solidFill>
                  <a:srgbClr val="002060"/>
                </a:solidFill>
              </a:rPr>
              <a:t>Uniform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>
                <a:solidFill>
                  <a:srgbClr val="002060"/>
                </a:solidFill>
              </a:rPr>
              <a:t>Resource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Identifier</a:t>
            </a:r>
            <a:r>
              <a:rPr lang="sr-Latn-RS" altLang="en-US" dirty="0">
                <a:solidFill>
                  <a:srgbClr val="002060"/>
                </a:solidFill>
              </a:rPr>
              <a:t>)</a:t>
            </a:r>
          </a:p>
          <a:p>
            <a:pPr marL="1257300" lvl="2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URI adresa: oznaka protokola + ime domena ili IP adresa servera </a:t>
            </a:r>
            <a:r>
              <a:rPr lang="sr-Latn-RS" altLang="en-US" dirty="0" smtClean="0">
                <a:solidFill>
                  <a:srgbClr val="002060"/>
                </a:solidFill>
              </a:rPr>
              <a:t>+ putanja </a:t>
            </a:r>
            <a:r>
              <a:rPr lang="sr-Latn-RS" altLang="en-US" dirty="0">
                <a:solidFill>
                  <a:srgbClr val="002060"/>
                </a:solidFill>
              </a:rPr>
              <a:t>do resursa na internetu</a:t>
            </a:r>
          </a:p>
          <a:p>
            <a:pPr marL="1257300" lvl="2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Primer: 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r-Latn-RS" altLang="en-US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www.server.com/data/grafik.pdf</a:t>
            </a:r>
            <a:endParaRPr lang="sr-Latn-RS" altLang="en-US" u="sng" dirty="0" smtClean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Kratak opis istorijskog razvoja veba:</a:t>
            </a:r>
          </a:p>
          <a:p>
            <a:pPr marL="1257300" lvl="2" indent="-457200" eaLnBrk="1" hangingPunct="1"/>
            <a:r>
              <a:rPr lang="sr-Latn-RS" altLang="en-US" dirty="0"/>
              <a:t>Koncipiran 1980-tih u </a:t>
            </a:r>
            <a:r>
              <a:rPr lang="sr-Latn-RS" altLang="en-US" dirty="0" smtClean="0"/>
              <a:t>istraživačkom </a:t>
            </a:r>
            <a:r>
              <a:rPr lang="sr-Latn-RS" altLang="en-US" dirty="0"/>
              <a:t>centru </a:t>
            </a:r>
            <a:r>
              <a:rPr lang="sr-Latn-RS" altLang="en-US" dirty="0" smtClean="0"/>
              <a:t>CERN (Tim </a:t>
            </a:r>
            <a:r>
              <a:rPr lang="sr-Latn-RS" altLang="en-US" dirty="0" err="1" smtClean="0"/>
              <a:t>Berners</a:t>
            </a:r>
            <a:r>
              <a:rPr lang="sr-Latn-RS" altLang="en-US" dirty="0" smtClean="0"/>
              <a:t>-Li)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1990. razvijen prototip klijentskog i serverskog softvera i </a:t>
            </a:r>
            <a:r>
              <a:rPr lang="sr-Latn-RS" altLang="en-US" dirty="0" smtClean="0"/>
              <a:t>definisana prva </a:t>
            </a:r>
            <a:r>
              <a:rPr lang="sr-Latn-RS" altLang="en-US" dirty="0"/>
              <a:t>verzija HTTP protokola</a:t>
            </a:r>
          </a:p>
          <a:p>
            <a:pPr marL="1257300" lvl="2" indent="-457200" eaLnBrk="1" hangingPunct="1"/>
            <a:r>
              <a:rPr lang="sr-Latn-RS" altLang="en-US" dirty="0" err="1"/>
              <a:t>Mosaic</a:t>
            </a:r>
            <a:r>
              <a:rPr lang="sr-Latn-RS" altLang="en-US" dirty="0"/>
              <a:t> </a:t>
            </a:r>
            <a:r>
              <a:rPr lang="sr-Latn-RS" altLang="en-US" dirty="0" smtClean="0"/>
              <a:t>- </a:t>
            </a:r>
            <a:r>
              <a:rPr lang="sr-Latn-RS" altLang="en-US" dirty="0"/>
              <a:t>prvi </a:t>
            </a:r>
            <a:r>
              <a:rPr lang="sr-Latn-RS" altLang="en-US" dirty="0" smtClean="0"/>
              <a:t>veb pregledač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Tokom 1990-tih rat </a:t>
            </a:r>
            <a:r>
              <a:rPr lang="sr-Latn-RS" altLang="en-US" dirty="0" smtClean="0"/>
              <a:t>pregledača</a:t>
            </a:r>
            <a:r>
              <a:rPr lang="sr-Latn-RS" altLang="en-US" dirty="0"/>
              <a:t>: </a:t>
            </a:r>
            <a:r>
              <a:rPr lang="sr-Latn-RS" altLang="en-US" dirty="0" smtClean="0"/>
              <a:t>Microsoft </a:t>
            </a:r>
            <a:r>
              <a:rPr lang="sr-Latn-RS" altLang="en-US" dirty="0"/>
              <a:t>Internet Explorer </a:t>
            </a:r>
            <a:r>
              <a:rPr lang="sr-Latn-RS" altLang="en-US" dirty="0" smtClean="0"/>
              <a:t>i Netscape </a:t>
            </a:r>
            <a:r>
              <a:rPr lang="sr-Latn-RS" altLang="en-US" dirty="0"/>
              <a:t>Navigator</a:t>
            </a:r>
          </a:p>
          <a:p>
            <a:pPr marL="1257300" lvl="2" indent="-457200" eaLnBrk="1" hangingPunct="1"/>
            <a:r>
              <a:rPr lang="sr-Latn-RS" altLang="en-US" dirty="0"/>
              <a:t>Napredak tehnologije prikaza dovodi do toga da autori insistiraju </a:t>
            </a:r>
            <a:r>
              <a:rPr lang="sr-Latn-RS" altLang="en-US" dirty="0" smtClean="0"/>
              <a:t>na bogatoj </a:t>
            </a:r>
            <a:r>
              <a:rPr lang="sr-Latn-RS" altLang="en-US" dirty="0"/>
              <a:t>vizuelnoj prezentaciji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1994</a:t>
            </a:r>
            <a:r>
              <a:rPr lang="sr-Latn-RS" altLang="en-US" dirty="0"/>
              <a:t>. formirana </a:t>
            </a:r>
            <a:r>
              <a:rPr lang="sr-Latn-RS" altLang="en-US" dirty="0" smtClean="0"/>
              <a:t>neprofitna organizacija W3C </a:t>
            </a:r>
            <a:r>
              <a:rPr lang="sr-Latn-RS" altLang="en-US" dirty="0"/>
              <a:t>sa svrhom kanalisanja daljeg razvoja veba i </a:t>
            </a:r>
            <a:r>
              <a:rPr lang="sr-Latn-RS" altLang="en-US" dirty="0" smtClean="0"/>
              <a:t>koordinacije industrijskih </a:t>
            </a:r>
            <a:r>
              <a:rPr lang="sr-Latn-RS" altLang="en-US" dirty="0"/>
              <a:t>proizvo</a:t>
            </a:r>
            <a:r>
              <a:rPr lang="sr-Latn-RS" altLang="en-US" dirty="0" smtClean="0"/>
              <a:t>đača </a:t>
            </a:r>
            <a:r>
              <a:rPr lang="sr-Latn-RS" altLang="en-US" dirty="0"/>
              <a:t>softvera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Komunikacija između pregledača i servera:</a:t>
            </a:r>
          </a:p>
          <a:p>
            <a:pPr marL="1257300" lvl="2" indent="-457200" eaLnBrk="1" hangingPunct="1"/>
            <a:r>
              <a:rPr lang="sr-Latn-RS" altLang="en-US" dirty="0"/>
              <a:t>Odre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se IP adresa </a:t>
            </a:r>
            <a:r>
              <a:rPr lang="sr-Latn-RS" altLang="en-US" dirty="0" smtClean="0"/>
              <a:t>servera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Serveru se </a:t>
            </a:r>
            <a:r>
              <a:rPr lang="sr-Latn-RS" altLang="en-US" dirty="0" smtClean="0"/>
              <a:t> šalje </a:t>
            </a:r>
            <a:r>
              <a:rPr lang="sr-Latn-RS" altLang="en-US" dirty="0"/>
              <a:t>HTTP zahtev s nazivom i lokacijom zahtevane strane</a:t>
            </a:r>
          </a:p>
          <a:p>
            <a:pPr marL="1257300" lvl="2" indent="-457200" eaLnBrk="1" hangingPunct="1"/>
            <a:r>
              <a:rPr lang="sr-Latn-RS" altLang="en-US" dirty="0"/>
              <a:t>Server proverava da li postoji strana i ako postoji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vidu HTTP </a:t>
            </a:r>
            <a:r>
              <a:rPr lang="sr-Latn-RS" altLang="en-US" dirty="0"/>
              <a:t>odgovora</a:t>
            </a:r>
          </a:p>
          <a:p>
            <a:pPr marL="1257300" lvl="2" indent="-457200" eaLnBrk="1" hangingPunct="1"/>
            <a:r>
              <a:rPr lang="sr-Latn-RS" altLang="en-US" dirty="0"/>
              <a:t>Klijent analizira HTML opis i ako se u njemu </a:t>
            </a:r>
            <a:r>
              <a:rPr lang="sr-Latn-RS" altLang="en-US" dirty="0" smtClean="0"/>
              <a:t>referiše na sliku, </a:t>
            </a:r>
            <a:r>
              <a:rPr lang="sr-Latn-RS" altLang="en-US" dirty="0"/>
              <a:t>audio </a:t>
            </a:r>
            <a:r>
              <a:rPr lang="sr-Latn-RS" altLang="en-US" dirty="0" smtClean="0"/>
              <a:t>ili video zapis, šalje </a:t>
            </a:r>
            <a:r>
              <a:rPr lang="sr-Latn-RS" altLang="en-US" dirty="0"/>
              <a:t>novi HTTP zahtev za </a:t>
            </a:r>
            <a:r>
              <a:rPr lang="sr-Latn-RS" altLang="en-US" dirty="0" smtClean="0"/>
              <a:t>resursima na koje se referiše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Ako veb-server ne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zahtevanu stranu, HTTP </a:t>
            </a:r>
            <a:r>
              <a:rPr lang="sr-Latn-RS" altLang="en-US" dirty="0" smtClean="0"/>
              <a:t>odgovor sadrži </a:t>
            </a:r>
            <a:r>
              <a:rPr lang="sr-Latn-RS" altLang="en-US" dirty="0"/>
              <a:t>informaciju o tome </a:t>
            </a:r>
            <a:r>
              <a:rPr lang="sr-Latn-RS" altLang="en-US" dirty="0" smtClean="0"/>
              <a:t>(npr. kod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404 označava da resurs nije pronađen)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 bwMode="auto">
          <a:xfrm>
            <a:off x="3131840" y="4483026"/>
            <a:ext cx="5891580" cy="23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veb stranice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prikazuju unapred pripremljen </a:t>
            </a:r>
            <a:r>
              <a:rPr lang="sr-Latn-RS" altLang="en-US" dirty="0" smtClean="0"/>
              <a:t>sadržaj</a:t>
            </a:r>
          </a:p>
          <a:p>
            <a:pPr marL="857250" lvl="1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eb stranice sa procesiranjem na strani servera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dinamične - podrazumevaju </a:t>
            </a:r>
            <a:r>
              <a:rPr lang="sr-Latn-RS" altLang="en-US" dirty="0"/>
              <a:t>interakciju sa </a:t>
            </a:r>
            <a:r>
              <a:rPr lang="sr-Latn-RS" altLang="en-US" dirty="0" smtClean="0"/>
              <a:t>korisnikom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dinamika se dodaje specijalizovanim programima </a:t>
            </a:r>
            <a:r>
              <a:rPr lang="sr-Latn-RS" altLang="en-US" dirty="0" smtClean="0"/>
              <a:t>- </a:t>
            </a:r>
            <a:r>
              <a:rPr lang="sr-Latn-RS" altLang="en-US" dirty="0" err="1"/>
              <a:t>skriptovima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skriptovi </a:t>
            </a:r>
            <a:r>
              <a:rPr lang="sr-Latn-RS" altLang="en-US" dirty="0"/>
              <a:t>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 </a:t>
            </a:r>
            <a:r>
              <a:rPr lang="sr-Latn-RS" altLang="en-US" dirty="0" smtClean="0"/>
              <a:t>- </a:t>
            </a:r>
            <a:r>
              <a:rPr lang="sr-Latn-RS" altLang="en-US" dirty="0"/>
              <a:t>klijentu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generisane HTML stranice</a:t>
            </a:r>
          </a:p>
          <a:p>
            <a:pPr marL="1257300" lvl="2" indent="-457200" eaLnBrk="1" hangingPunct="1"/>
            <a:r>
              <a:rPr lang="sr-Latn-RS" altLang="en-US" dirty="0"/>
              <a:t>skript </a:t>
            </a:r>
            <a:r>
              <a:rPr lang="sr-Latn-RS" altLang="en-US" dirty="0" smtClean="0"/>
              <a:t>tehnologije: </a:t>
            </a:r>
            <a:r>
              <a:rPr lang="sr-Latn-RS" altLang="en-US" dirty="0"/>
              <a:t>PHP, </a:t>
            </a:r>
            <a:r>
              <a:rPr lang="sr-Latn-RS" altLang="en-US" dirty="0" smtClean="0"/>
              <a:t>JSP, </a:t>
            </a:r>
            <a:r>
              <a:rPr lang="sr-Latn-RS" altLang="en-US" dirty="0" err="1"/>
              <a:t>ASP.NET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node.js</a:t>
            </a:r>
            <a:r>
              <a:rPr lang="sr-Latn-RS" altLang="en-US" dirty="0" smtClean="0"/>
              <a:t> itd.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 b="12316"/>
          <a:stretch/>
        </p:blipFill>
        <p:spPr bwMode="auto">
          <a:xfrm>
            <a:off x="3304825" y="4581128"/>
            <a:ext cx="5808906" cy="22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veb stranice sa procesiranjem na strani klijenta</a:t>
            </a:r>
            <a:endParaRPr lang="sr-Latn-RS" altLang="en-US" dirty="0"/>
          </a:p>
          <a:p>
            <a:pPr marL="1257300" lvl="2" indent="-457200" eaLnBrk="1" hangingPunct="1"/>
            <a:r>
              <a:rPr lang="pl-PL" altLang="en-US" dirty="0" err="1"/>
              <a:t>d</a:t>
            </a:r>
            <a:r>
              <a:rPr lang="pl-PL" altLang="en-US" dirty="0" err="1" smtClean="0"/>
              <a:t>inamične</a:t>
            </a:r>
            <a:r>
              <a:rPr lang="pl-PL" altLang="en-US" dirty="0" smtClean="0"/>
              <a:t> - </a:t>
            </a:r>
            <a:r>
              <a:rPr lang="pl-PL" altLang="en-US" dirty="0" err="1" smtClean="0"/>
              <a:t>obezbeđuju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interakciju</a:t>
            </a:r>
            <a:r>
              <a:rPr lang="pl-PL" altLang="en-US" dirty="0" smtClean="0"/>
              <a:t> </a:t>
            </a:r>
            <a:r>
              <a:rPr lang="pl-PL" altLang="en-US" dirty="0" err="1"/>
              <a:t>sa</a:t>
            </a:r>
            <a:r>
              <a:rPr lang="pl-PL" altLang="en-US" dirty="0"/>
              <a:t> </a:t>
            </a:r>
            <a:r>
              <a:rPr lang="pl-PL" altLang="en-US" dirty="0" err="1" smtClean="0"/>
              <a:t>korisnikom</a:t>
            </a:r>
            <a:r>
              <a:rPr lang="sr-Latn-RS" altLang="en-US" dirty="0" smtClean="0"/>
              <a:t>, samo na drugačiji način</a:t>
            </a:r>
          </a:p>
          <a:p>
            <a:pPr marL="1257300" lvl="2" indent="-457200" eaLnBrk="1" hangingPunct="1"/>
            <a:r>
              <a:rPr lang="sr-Latn-RS" altLang="en-US" dirty="0"/>
              <a:t>pored opisa u HTML-u i CSS-u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programski </a:t>
            </a:r>
            <a:r>
              <a:rPr lang="sr-Latn-RS" altLang="en-US" dirty="0" smtClean="0"/>
              <a:t>kod </a:t>
            </a:r>
            <a:r>
              <a:rPr lang="sr-Latn-RS" altLang="en-US" dirty="0"/>
              <a:t>koji </a:t>
            </a:r>
            <a:r>
              <a:rPr lang="sr-Latn-RS" altLang="en-US" dirty="0" smtClean="0"/>
              <a:t>veb pregledač čita </a:t>
            </a:r>
            <a:r>
              <a:rPr lang="sr-Latn-RS" altLang="en-US" dirty="0"/>
              <a:t>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kod omogućava </a:t>
            </a:r>
            <a:r>
              <a:rPr lang="sr-Latn-RS" altLang="en-US" dirty="0"/>
              <a:t>izmenu strane pri njenom prikazivanju u </a:t>
            </a:r>
            <a:r>
              <a:rPr lang="sr-Latn-RS" altLang="en-US" dirty="0" smtClean="0"/>
              <a:t>pregledaču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 tu svrhu, najzastupljeniji </a:t>
            </a:r>
            <a:r>
              <a:rPr lang="sr-Latn-RS" altLang="en-US" dirty="0"/>
              <a:t>jezik danas je </a:t>
            </a:r>
            <a:r>
              <a:rPr lang="sr-Latn-RS" altLang="en-US" dirty="0" err="1" smtClean="0"/>
              <a:t>JavaScript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ina veb sajtova </a:t>
            </a:r>
            <a:r>
              <a:rPr lang="sr-Latn-RS" altLang="en-US" dirty="0"/>
              <a:t>danas kombinuje skriptove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na strani </a:t>
            </a:r>
            <a:r>
              <a:rPr lang="sr-Latn-RS" altLang="en-US" dirty="0"/>
              <a:t>klijenta i one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5200"/>
          <a:stretch/>
        </p:blipFill>
        <p:spPr bwMode="auto">
          <a:xfrm>
            <a:off x="3275855" y="4149080"/>
            <a:ext cx="5472609" cy="19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sadrži enormnu 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inu </a:t>
            </a:r>
            <a:r>
              <a:rPr lang="sr-Latn-RS" altLang="en-US" dirty="0"/>
              <a:t>informacija i ne bi funkcionisao </a:t>
            </a:r>
            <a:r>
              <a:rPr lang="sr-Latn-RS" altLang="en-US" dirty="0" smtClean="0"/>
              <a:t>bez </a:t>
            </a:r>
            <a:r>
              <a:rPr lang="sr-Latn-RS" altLang="en-US" dirty="0">
                <a:solidFill>
                  <a:srgbClr val="0070C0"/>
                </a:solidFill>
              </a:rPr>
              <a:t>veb </a:t>
            </a:r>
            <a:r>
              <a:rPr lang="sr-Latn-RS" altLang="en-US" dirty="0" err="1" smtClean="0">
                <a:solidFill>
                  <a:srgbClr val="0070C0"/>
                </a:solidFill>
              </a:rPr>
              <a:t>pretraživača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/>
              <a:t>Najpopularniji </a:t>
            </a:r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pretražiivač</a:t>
            </a:r>
            <a:r>
              <a:rPr lang="sr-Latn-RS" altLang="en-US" dirty="0" smtClean="0"/>
              <a:t>: </a:t>
            </a:r>
            <a:r>
              <a:rPr lang="sr-Latn-RS" altLang="en-US" dirty="0" err="1"/>
              <a:t>Google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pretraživači</a:t>
            </a:r>
            <a:r>
              <a:rPr lang="sr-Latn-RS" altLang="en-US" dirty="0" smtClean="0"/>
              <a:t> sadrže </a:t>
            </a:r>
            <a:r>
              <a:rPr lang="sr-Latn-RS" altLang="en-US" dirty="0"/>
              <a:t>komponentu pod nazivom </a:t>
            </a:r>
            <a:r>
              <a:rPr lang="sr-Latn-RS" altLang="en-US" dirty="0">
                <a:solidFill>
                  <a:srgbClr val="0070C0"/>
                </a:solidFill>
              </a:rPr>
              <a:t>pauk</a:t>
            </a:r>
            <a:r>
              <a:rPr lang="sr-Latn-RS" altLang="en-US" dirty="0"/>
              <a:t> ili </a:t>
            </a:r>
            <a:r>
              <a:rPr lang="sr-Latn-RS" altLang="en-US" dirty="0" err="1" smtClean="0"/>
              <a:t>kroler</a:t>
            </a:r>
            <a:r>
              <a:rPr lang="sr-Latn-RS" altLang="en-US" dirty="0" smtClean="0"/>
              <a:t> (</a:t>
            </a:r>
            <a:r>
              <a:rPr lang="sr-Latn-RS" altLang="en-US" dirty="0" err="1"/>
              <a:t>crawler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Algoritmi rangiranja stranica: </a:t>
            </a:r>
            <a:r>
              <a:rPr lang="sr-Latn-RS" altLang="en-US" dirty="0" err="1"/>
              <a:t>Page</a:t>
            </a:r>
            <a:r>
              <a:rPr lang="sr-Latn-RS" altLang="en-US" dirty="0"/>
              <a:t> </a:t>
            </a:r>
            <a:r>
              <a:rPr lang="sr-Latn-RS" altLang="en-US" dirty="0" err="1"/>
              <a:t>Rank</a:t>
            </a:r>
            <a:r>
              <a:rPr lang="sr-Latn-RS" altLang="en-US" dirty="0"/>
              <a:t> (</a:t>
            </a:r>
            <a:r>
              <a:rPr lang="sr-Latn-RS" altLang="en-US" dirty="0" err="1"/>
              <a:t>Google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brojanje </a:t>
            </a:r>
            <a:r>
              <a:rPr lang="sr-Latn-RS" altLang="en-US" dirty="0" smtClean="0"/>
              <a:t>veza koje </a:t>
            </a:r>
            <a:r>
              <a:rPr lang="sr-Latn-RS" altLang="en-US" dirty="0"/>
              <a:t>vode ka stranici</a:t>
            </a:r>
          </a:p>
          <a:p>
            <a:pPr marL="857250" lvl="1" indent="-457200" eaLnBrk="1" hangingPunct="1"/>
            <a:r>
              <a:rPr lang="sr-Latn-RS" altLang="en-US" dirty="0"/>
              <a:t>SEO (</a:t>
            </a:r>
            <a:r>
              <a:rPr lang="sr-Latn-RS" altLang="en-US" dirty="0" err="1"/>
              <a:t>search</a:t>
            </a:r>
            <a:r>
              <a:rPr lang="sr-Latn-RS" altLang="en-US" dirty="0"/>
              <a:t> </a:t>
            </a:r>
            <a:r>
              <a:rPr lang="sr-Latn-RS" altLang="en-US" dirty="0" err="1"/>
              <a:t>engine</a:t>
            </a:r>
            <a:r>
              <a:rPr lang="sr-Latn-RS" altLang="en-US" dirty="0"/>
              <a:t> </a:t>
            </a:r>
            <a:r>
              <a:rPr lang="sr-Latn-RS" altLang="en-US" dirty="0" err="1"/>
              <a:t>optimization</a:t>
            </a:r>
            <a:r>
              <a:rPr lang="sr-Latn-RS" altLang="en-US" dirty="0"/>
              <a:t>) -</a:t>
            </a:r>
            <a:r>
              <a:rPr lang="sr-Latn-RS" altLang="en-US" dirty="0" smtClean="0"/>
              <a:t> </a:t>
            </a:r>
            <a:r>
              <a:rPr lang="sr-Latn-RS" altLang="en-US" dirty="0"/>
              <a:t>razne tehnike za </a:t>
            </a:r>
            <a:r>
              <a:rPr lang="sr-Latn-RS" altLang="en-US" dirty="0" smtClean="0"/>
              <a:t>obezbeđivanje da veb sajt bude prikazan međ</a:t>
            </a:r>
            <a:r>
              <a:rPr lang="sr-Latn-RS" altLang="en-US" dirty="0"/>
              <a:t>u prvim rezultatima pretrage</a:t>
            </a:r>
          </a:p>
          <a:p>
            <a:pPr marL="857250" lvl="1" indent="-457200" eaLnBrk="1" hangingPunct="1"/>
            <a:r>
              <a:rPr lang="sr-Latn-RS" altLang="en-US" dirty="0"/>
              <a:t>Postoje razne tehnike </a:t>
            </a:r>
            <a:r>
              <a:rPr lang="sr-Latn-RS" altLang="en-US" dirty="0" smtClean="0"/>
              <a:t>poboljšanja </a:t>
            </a:r>
            <a:r>
              <a:rPr lang="sr-Latn-RS" altLang="en-US" dirty="0"/>
              <a:t>pretrage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portali </a:t>
            </a:r>
            <a:r>
              <a:rPr lang="sr-Latn-RS" altLang="en-US" dirty="0" smtClean="0"/>
              <a:t>pružaju </a:t>
            </a:r>
            <a:r>
              <a:rPr lang="sr-Latn-RS" altLang="en-US" dirty="0"/>
              <a:t>relevantne informacije za odre</a:t>
            </a:r>
            <a:r>
              <a:rPr lang="sr-Latn-RS" altLang="en-US" dirty="0" smtClean="0"/>
              <a:t>đenu </a:t>
            </a:r>
            <a:r>
              <a:rPr lang="sr-Latn-RS" altLang="en-US" dirty="0"/>
              <a:t>temu</a:t>
            </a:r>
            <a:r>
              <a:rPr lang="sr-Latn-RS" altLang="en-US" dirty="0" smtClean="0"/>
              <a:t>, prikupljene </a:t>
            </a:r>
            <a:r>
              <a:rPr lang="sr-Latn-RS" altLang="en-US" dirty="0"/>
              <a:t>iz </a:t>
            </a:r>
            <a:r>
              <a:rPr lang="sr-Latn-RS" altLang="en-US" dirty="0" smtClean="0"/>
              <a:t>različitih </a:t>
            </a:r>
            <a:r>
              <a:rPr lang="sr-Latn-RS" altLang="en-US" dirty="0"/>
              <a:t>izvora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-457200" eaLnBrk="1" hangingPunct="1">
              <a:buFont typeface="Wingdings" pitchFamily="2" charset="2"/>
              <a:buChar char="l"/>
            </a:pPr>
            <a:r>
              <a:rPr lang="sr-Latn-RS" altLang="en-US" dirty="0"/>
              <a:t>Broj veb sajtova je ogroman i velika je međusobna </a:t>
            </a:r>
            <a:r>
              <a:rPr lang="sr-Latn-RS" altLang="en-US" dirty="0" smtClean="0"/>
              <a:t>konkurencija, pa je </a:t>
            </a:r>
            <a:r>
              <a:rPr lang="sr-Latn-RS" altLang="en-US" dirty="0" smtClean="0">
                <a:solidFill>
                  <a:srgbClr val="0070C0"/>
                </a:solidFill>
              </a:rPr>
              <a:t>v</a:t>
            </a:r>
            <a:r>
              <a:rPr lang="sr-Latn-RS" dirty="0" smtClean="0">
                <a:solidFill>
                  <a:srgbClr val="0070C0"/>
                </a:solidFill>
              </a:rPr>
              <a:t>eb dizajn </a:t>
            </a:r>
            <a:r>
              <a:rPr lang="sr-Latn-RS" dirty="0" smtClean="0"/>
              <a:t>veoma važan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/>
              <a:t>sajt treba da bude funkcionalan, bogat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ajem</a:t>
            </a:r>
            <a:r>
              <a:rPr lang="sr-Latn-RS" altLang="en-US" dirty="0"/>
              <a:t>, </a:t>
            </a:r>
            <a:r>
              <a:rPr lang="sr-Latn-RS" altLang="en-US" dirty="0" smtClean="0"/>
              <a:t>vizuelno dopadljiv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Savremeni </a:t>
            </a:r>
            <a:r>
              <a:rPr lang="sr-Latn-RS" altLang="en-US" dirty="0" smtClean="0"/>
              <a:t>veb dizajn uključuje </a:t>
            </a:r>
            <a:r>
              <a:rPr lang="sr-Latn-RS" altLang="en-US" dirty="0"/>
              <a:t>i internet marketing i </a:t>
            </a:r>
            <a:r>
              <a:rPr lang="sr-Latn-RS" altLang="en-US" dirty="0" smtClean="0"/>
              <a:t>SEO </a:t>
            </a:r>
            <a:r>
              <a:rPr lang="sr-Latn-RS" altLang="en-US" dirty="0"/>
              <a:t>i </a:t>
            </a:r>
            <a:r>
              <a:rPr lang="sr-Latn-RS" altLang="en-US" dirty="0" smtClean="0"/>
              <a:t>veštine </a:t>
            </a:r>
            <a:r>
              <a:rPr lang="sr-Latn-RS" altLang="en-US" dirty="0"/>
              <a:t>kreiranja ugodnih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kih interfejsa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Prilikom izrade </a:t>
            </a:r>
            <a:r>
              <a:rPr lang="sr-Latn-RS" altLang="en-US" dirty="0" smtClean="0"/>
              <a:t>veb sajta </a:t>
            </a:r>
            <a:r>
              <a:rPr lang="sr-Latn-RS" altLang="en-US" dirty="0"/>
              <a:t>potrebno je osmisliti njegovu </a:t>
            </a:r>
            <a:r>
              <a:rPr lang="sr-Latn-RS" altLang="en-US" dirty="0" smtClean="0"/>
              <a:t>logičku organizaciju</a:t>
            </a:r>
            <a:r>
              <a:rPr lang="sr-Latn-RS" altLang="en-US" dirty="0"/>
              <a:t>, a kasnije se posvetiti pitanjima estetskog dizajna</a:t>
            </a:r>
          </a:p>
          <a:p>
            <a:pPr marL="857250" lvl="1" indent="-457200" eaLnBrk="1" hangingPunct="1"/>
            <a:r>
              <a:rPr lang="sr-Latn-RS" altLang="en-US" dirty="0"/>
              <a:t>Mnogi principi su nepromenljivi: boje teksta i pozadine treba da </a:t>
            </a:r>
            <a:r>
              <a:rPr lang="sr-Latn-RS" altLang="en-US" dirty="0" smtClean="0"/>
              <a:t>budu kontrastne</a:t>
            </a:r>
            <a:r>
              <a:rPr lang="sr-Latn-RS" altLang="en-US" dirty="0"/>
              <a:t>, </a:t>
            </a:r>
            <a:r>
              <a:rPr lang="sr-Latn-RS" altLang="en-US" dirty="0" smtClean="0"/>
              <a:t>najva</a:t>
            </a:r>
            <a:r>
              <a:rPr lang="sr-Latn-RS" altLang="en-US" dirty="0"/>
              <a:t>ž</a:t>
            </a:r>
            <a:r>
              <a:rPr lang="sr-Latn-RS" altLang="en-US" dirty="0" smtClean="0"/>
              <a:t>nije </a:t>
            </a:r>
            <a:r>
              <a:rPr lang="sr-Latn-RS" altLang="en-US" dirty="0"/>
              <a:t>stvari jasno istaknute</a:t>
            </a:r>
            <a:r>
              <a:rPr lang="sr-Latn-RS" altLang="en-US" dirty="0" smtClean="0"/>
              <a:t>, itd.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Trendovi u veb-dizajnu se menjaju; danas moderne strane svedenog</a:t>
            </a:r>
            <a:r>
              <a:rPr lang="sr-Latn-RS" altLang="en-US" dirty="0" smtClean="0"/>
              <a:t>, minimalističkog </a:t>
            </a:r>
            <a:r>
              <a:rPr lang="sr-Latn-RS" altLang="en-US" dirty="0"/>
              <a:t>dizajna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skladišta </a:t>
            </a:r>
            <a:r>
              <a:rPr lang="sr-Latn-RS" altLang="en-US" sz="3200" dirty="0">
                <a:solidFill>
                  <a:schemeClr val="hlink"/>
                </a:solidFill>
              </a:rPr>
              <a:t>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Kompanije nude usluge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tenja </a:t>
            </a:r>
            <a:r>
              <a:rPr lang="sr-Latn-RS" altLang="en-US" dirty="0"/>
              <a:t>podataka u </a:t>
            </a:r>
            <a:r>
              <a:rPr lang="sr-Latn-RS" altLang="en-US" dirty="0" smtClean="0"/>
              <a:t>„oblaku“, </a:t>
            </a:r>
            <a:r>
              <a:rPr lang="sr-Latn-RS" altLang="en-US" dirty="0"/>
              <a:t>tj. </a:t>
            </a:r>
            <a:r>
              <a:rPr lang="sr-Latn-RS" altLang="en-US" dirty="0" smtClean="0"/>
              <a:t>u skladištima</a:t>
            </a:r>
            <a:r>
              <a:rPr lang="sr-Latn-RS" altLang="en-US" dirty="0"/>
              <a:t>, tzv. </a:t>
            </a:r>
            <a:r>
              <a:rPr lang="sr-Latn-RS" altLang="en-US" dirty="0" err="1">
                <a:solidFill>
                  <a:srgbClr val="6767FF"/>
                </a:solidFill>
              </a:rPr>
              <a:t>repozitorijumima</a:t>
            </a:r>
            <a:r>
              <a:rPr lang="sr-Latn-RS" altLang="en-US" dirty="0"/>
              <a:t> na serverima tih kompanija</a:t>
            </a:r>
          </a:p>
          <a:p>
            <a:pPr marL="857250" lvl="1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različitih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korisnik ima pristup </a:t>
            </a:r>
            <a:r>
              <a:rPr lang="sr-Latn-RS" altLang="en-US" dirty="0" smtClean="0"/>
              <a:t>svim svojim </a:t>
            </a:r>
            <a:r>
              <a:rPr lang="sr-Latn-RS" altLang="en-US" dirty="0"/>
              <a:t>podacima</a:t>
            </a:r>
          </a:p>
          <a:p>
            <a:pPr marL="857250" lvl="1" indent="-457200" eaLnBrk="1" hangingPunct="1"/>
            <a:r>
              <a:rPr lang="sr-Latn-RS" altLang="en-US" dirty="0" err="1"/>
              <a:t>Sihronizacija</a:t>
            </a:r>
            <a:r>
              <a:rPr lang="sr-Latn-RS" altLang="en-US" dirty="0"/>
              <a:t> podataka sa serverima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automatski</a:t>
            </a:r>
          </a:p>
          <a:p>
            <a:pPr marL="857250" lvl="1" indent="-457200" eaLnBrk="1" hangingPunct="1"/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ajima </a:t>
            </a:r>
            <a:r>
              <a:rPr lang="sr-Latn-RS" altLang="en-US" dirty="0"/>
              <a:t>u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pristupiti </a:t>
            </a:r>
            <a:r>
              <a:rPr lang="sr-Latn-RS" altLang="en-US" dirty="0" smtClean="0"/>
              <a:t>preko veba, bilo korišćenjem pregledača, bilo </a:t>
            </a:r>
            <a:r>
              <a:rPr lang="sr-Latn-RS" altLang="en-US" dirty="0"/>
              <a:t>aplikacija </a:t>
            </a:r>
            <a:r>
              <a:rPr lang="sr-Latn-RS" altLang="en-US" dirty="0" smtClean="0"/>
              <a:t>za pametne </a:t>
            </a:r>
            <a:r>
              <a:rPr lang="sr-Latn-RS" altLang="en-US" dirty="0"/>
              <a:t>telefone</a:t>
            </a:r>
          </a:p>
          <a:p>
            <a:pPr marL="857250" lvl="1" indent="-457200" eaLnBrk="1" hangingPunct="1"/>
            <a:r>
              <a:rPr lang="sr-Latn-RS" altLang="en-US" dirty="0"/>
              <a:t>Najpopularnija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datoteka: </a:t>
            </a:r>
            <a:r>
              <a:rPr lang="sr-Latn-RS" altLang="en-US" dirty="0" err="1"/>
              <a:t>Dropbox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Drive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016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ćaskanje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</a:t>
            </a:r>
            <a:r>
              <a:rPr lang="sr-Latn-RS" altLang="en-US" dirty="0" smtClean="0"/>
              <a:t>ICQ, itd. </a:t>
            </a:r>
          </a:p>
          <a:p>
            <a:pPr marL="1257300" lvl="2" indent="-457200" eaLnBrk="1" hangingPunct="1"/>
            <a:r>
              <a:rPr lang="sr-Latn-RS" altLang="en-US" dirty="0" smtClean="0"/>
              <a:t>Kod pojedinih servisa, kao što su </a:t>
            </a:r>
            <a:r>
              <a:rPr lang="sr-Latn-RS" altLang="en-US" dirty="0" err="1" smtClean="0"/>
              <a:t>Skype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Viber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WhatsApp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Slack</a:t>
            </a:r>
            <a:r>
              <a:rPr lang="sr-Latn-RS" altLang="en-US" dirty="0" smtClean="0"/>
              <a:t>, direktna komunikacija predstavlja samo jednu od mogućnosti</a:t>
            </a:r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VoIP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err="1">
                <a:solidFill>
                  <a:srgbClr val="6767FF"/>
                </a:solidFill>
              </a:rPr>
              <a:t>VoIP</a:t>
            </a:r>
            <a:r>
              <a:rPr lang="sr-Latn-RS" altLang="en-US" dirty="0">
                <a:solidFill>
                  <a:srgbClr val="6767FF"/>
                </a:solidFill>
              </a:rPr>
              <a:t> </a:t>
            </a:r>
            <a:r>
              <a:rPr lang="sr-Latn-RS" altLang="en-US" dirty="0"/>
              <a:t>servisi i programi </a:t>
            </a:r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uju </a:t>
            </a:r>
            <a:r>
              <a:rPr lang="sr-Latn-RS" altLang="en-US" dirty="0"/>
              <a:t>glasovnu i </a:t>
            </a:r>
            <a:r>
              <a:rPr lang="sr-Latn-RS" altLang="en-US" dirty="0" smtClean="0"/>
              <a:t>video-komunikaciju između </a:t>
            </a:r>
            <a:r>
              <a:rPr lang="sr-Latn-RS" altLang="en-US" dirty="0"/>
              <a:t>udaljenih osoba preko </a:t>
            </a:r>
            <a:r>
              <a:rPr lang="sr-Latn-RS" altLang="en-US" dirty="0" smtClean="0"/>
              <a:t>Interneta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pozivanje onih poznanika koji su tog trenutka </a:t>
            </a:r>
            <a:r>
              <a:rPr lang="sr-Latn-RS" altLang="en-US" dirty="0" smtClean="0"/>
              <a:t>priključeni na </a:t>
            </a:r>
            <a:r>
              <a:rPr lang="sr-Latn-RS" altLang="en-US" dirty="0"/>
              <a:t>ovaj servis</a:t>
            </a:r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povezivanje ovih servisa i sa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nom </a:t>
            </a:r>
            <a:r>
              <a:rPr lang="sr-Latn-RS" altLang="en-US" dirty="0"/>
              <a:t>telefonijom, ali </a:t>
            </a:r>
            <a:r>
              <a:rPr lang="sr-Latn-RS" altLang="en-US" dirty="0" smtClean="0"/>
              <a:t>je ta </a:t>
            </a:r>
            <a:r>
              <a:rPr lang="sr-Latn-RS" altLang="en-US" dirty="0"/>
              <a:t>usluga komercijalne prirode</a:t>
            </a:r>
          </a:p>
          <a:p>
            <a:pPr marL="857250" lvl="1" indent="-457200" eaLnBrk="1" hangingPunct="1"/>
            <a:r>
              <a:rPr lang="sr-Latn-RS" altLang="en-US" dirty="0"/>
              <a:t>Najpopularniji servisi ovog tipa su </a:t>
            </a:r>
            <a:r>
              <a:rPr lang="sr-Latn-RS" altLang="en-US" dirty="0" err="1"/>
              <a:t>Skype</a:t>
            </a:r>
            <a:r>
              <a:rPr lang="sr-Latn-RS" altLang="en-US" dirty="0"/>
              <a:t>, </a:t>
            </a:r>
            <a:r>
              <a:rPr lang="sr-Latn-RS" altLang="en-US" dirty="0" err="1"/>
              <a:t>Viber</a:t>
            </a:r>
            <a:r>
              <a:rPr lang="sr-Latn-RS" altLang="en-US" dirty="0"/>
              <a:t>, </a:t>
            </a:r>
            <a:r>
              <a:rPr lang="sr-Latn-RS" altLang="en-US" dirty="0" err="1"/>
              <a:t>WhatsApp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Talk, Telegram itd.</a:t>
            </a:r>
          </a:p>
        </p:txBody>
      </p:sp>
    </p:spTree>
    <p:extLst>
      <p:ext uri="{BB962C8B-B14F-4D97-AF65-F5344CB8AC3E}">
        <p14:creationId xmlns:p14="http://schemas.microsoft.com/office/powerpoint/2010/main" val="245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P2P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737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forumi,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blogovi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društvene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Forumi </a:t>
            </a:r>
            <a:r>
              <a:rPr lang="sr-Latn-RS" altLang="en-US" dirty="0"/>
              <a:t>(internet forum) </a:t>
            </a:r>
            <a:r>
              <a:rPr lang="sr-Latn-RS" altLang="en-US" dirty="0" smtClean="0"/>
              <a:t>- korisnicima 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avaju </a:t>
            </a:r>
            <a:r>
              <a:rPr lang="sr-Latn-RS" altLang="en-US" dirty="0"/>
              <a:t>diskusiju </a:t>
            </a:r>
            <a:r>
              <a:rPr lang="sr-Latn-RS" altLang="en-US" dirty="0" smtClean="0"/>
              <a:t>na određ</a:t>
            </a:r>
            <a:r>
              <a:rPr lang="sr-Latn-RS" altLang="en-US" dirty="0"/>
              <a:t>ene teme; diskusija je organizovana u </a:t>
            </a:r>
            <a:r>
              <a:rPr lang="sr-Latn-RS" altLang="en-US" dirty="0" smtClean="0"/>
              <a:t>nitima</a:t>
            </a:r>
          </a:p>
          <a:p>
            <a:pPr marL="1257300" lvl="2" indent="-457200" eaLnBrk="1" hangingPunct="1"/>
            <a:r>
              <a:rPr lang="sr-Latn-RS" dirty="0" smtClean="0"/>
              <a:t>Primeri: </a:t>
            </a:r>
            <a:r>
              <a:rPr lang="sr-Latn-RS" dirty="0" err="1" smtClean="0"/>
              <a:t>EliteSecurity</a:t>
            </a:r>
            <a:r>
              <a:rPr lang="sr-Latn-RS" dirty="0" smtClean="0"/>
              <a:t>, </a:t>
            </a:r>
            <a:r>
              <a:rPr lang="sr-Latn-RS" dirty="0" err="1" smtClean="0"/>
              <a:t>MyCity</a:t>
            </a:r>
            <a:r>
              <a:rPr lang="sr-Latn-RS" dirty="0" smtClean="0"/>
              <a:t>, itd.</a:t>
            </a:r>
          </a:p>
          <a:p>
            <a:pPr marL="857250" lvl="1" indent="-457200" eaLnBrk="1" hangingPunct="1"/>
            <a:r>
              <a:rPr lang="sr-Latn-RS" altLang="en-US" dirty="0" err="1">
                <a:solidFill>
                  <a:srgbClr val="002060"/>
                </a:solidFill>
              </a:rPr>
              <a:t>Blogovi</a:t>
            </a:r>
            <a:r>
              <a:rPr lang="sr-Latn-RS" altLang="en-US" dirty="0"/>
              <a:t> (</a:t>
            </a:r>
            <a:r>
              <a:rPr lang="sr-Latn-RS" altLang="en-US" dirty="0" err="1"/>
              <a:t>weB</a:t>
            </a:r>
            <a:r>
              <a:rPr lang="sr-Latn-RS" altLang="en-US" dirty="0"/>
              <a:t> LOG) </a:t>
            </a:r>
            <a:r>
              <a:rPr lang="sr-Latn-RS" altLang="en-US" dirty="0" smtClean="0"/>
              <a:t>- korisnici </a:t>
            </a:r>
            <a:r>
              <a:rPr lang="sr-Latn-RS" altLang="en-US" dirty="0"/>
              <a:t>objavljuju svoja </a:t>
            </a:r>
            <a:r>
              <a:rPr lang="sr-Latn-RS" altLang="en-US" dirty="0" smtClean="0"/>
              <a:t>razmi</a:t>
            </a:r>
            <a:r>
              <a:rPr lang="sr-Latn-RS" altLang="en-US" dirty="0"/>
              <a:t>š</a:t>
            </a:r>
            <a:r>
              <a:rPr lang="sr-Latn-RS" altLang="en-US" dirty="0" smtClean="0"/>
              <a:t>ljanja </a:t>
            </a:r>
            <a:r>
              <a:rPr lang="sr-Latn-RS" altLang="en-US" dirty="0"/>
              <a:t>o nekoj temi</a:t>
            </a: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Društvene </a:t>
            </a:r>
            <a:r>
              <a:rPr lang="sr-Latn-RS" altLang="en-US" dirty="0">
                <a:solidFill>
                  <a:srgbClr val="002060"/>
                </a:solidFill>
              </a:rPr>
              <a:t>mreže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smtClean="0"/>
              <a:t>omogućavaju </a:t>
            </a:r>
            <a:r>
              <a:rPr lang="sr-Latn-RS" altLang="en-US" dirty="0"/>
              <a:t>povezivanje sa nalozima prijatelja i poznanika ili </a:t>
            </a:r>
            <a:r>
              <a:rPr lang="sr-Latn-RS" altLang="en-US" dirty="0" smtClean="0"/>
              <a:t>sa nalozima ličnosti </a:t>
            </a:r>
            <a:r>
              <a:rPr lang="sr-Latn-RS" altLang="en-US" dirty="0"/>
              <a:t>iz javne sfere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Iako </a:t>
            </a:r>
            <a:r>
              <a:rPr lang="sr-Latn-RS" altLang="en-US" dirty="0"/>
              <a:t>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</a:t>
            </a:r>
            <a:r>
              <a:rPr lang="sr-Latn-RS" altLang="en-US" dirty="0" smtClean="0"/>
              <a:t>društvene 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+</a:t>
            </a:r>
            <a:r>
              <a:rPr lang="sr-Latn-RS" altLang="en-US" dirty="0"/>
              <a:t>,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MySpace</a:t>
            </a:r>
            <a:r>
              <a:rPr lang="sr-Latn-RS" altLang="en-US" dirty="0" smtClean="0"/>
              <a:t> itd.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r>
              <a:rPr lang="sr-Latn-RS" dirty="0" smtClean="0"/>
              <a:t>, itd.</a:t>
            </a:r>
          </a:p>
          <a:p>
            <a:pPr marL="1257300" lvl="2" indent="-457200" eaLnBrk="1" hangingPunct="1"/>
            <a:r>
              <a:rPr lang="sr-Latn-RS" dirty="0" smtClean="0"/>
              <a:t>Izuzetno dinamična dešavanja i promene – primeri </a:t>
            </a:r>
            <a:r>
              <a:rPr lang="sr-Latn-RS" dirty="0" err="1" smtClean="0"/>
              <a:t>YouToube</a:t>
            </a:r>
            <a:r>
              <a:rPr lang="sr-Latn-RS" dirty="0" smtClean="0"/>
              <a:t>, </a:t>
            </a:r>
            <a:r>
              <a:rPr lang="sr-Latn-RS" dirty="0" err="1" smtClean="0"/>
              <a:t>Instagram</a:t>
            </a:r>
            <a:r>
              <a:rPr lang="sr-Latn-RS" dirty="0" smtClean="0"/>
              <a:t> itd.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geografski </a:t>
            </a:r>
            <a:r>
              <a:rPr lang="sr-Latn-RS" altLang="en-US" sz="3200" dirty="0">
                <a:solidFill>
                  <a:schemeClr val="hlink"/>
                </a:solidFill>
              </a:rPr>
              <a:t>informacioni sistemi i internet mape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Geografski informacioni sistemi </a:t>
            </a:r>
            <a:r>
              <a:rPr lang="sr-Latn-RS" altLang="en-US" dirty="0"/>
              <a:t>(GIS)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sistemi koji </a:t>
            </a:r>
            <a:r>
              <a:rPr lang="sr-Latn-RS" altLang="en-US" dirty="0" smtClean="0"/>
              <a:t>sadrže geografske informacije</a:t>
            </a:r>
            <a:r>
              <a:rPr lang="sr-Latn-RS" altLang="en-US" dirty="0"/>
              <a:t>: mape, satelitske snimke, baze podataka sa </a:t>
            </a:r>
            <a:r>
              <a:rPr lang="sr-Latn-RS" altLang="en-US" dirty="0" smtClean="0"/>
              <a:t>interesantnim geografskim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kama </a:t>
            </a:r>
            <a:r>
              <a:rPr lang="sr-Latn-RS" altLang="en-US" dirty="0"/>
              <a:t>(imena ulica, pozicija </a:t>
            </a:r>
            <a:r>
              <a:rPr lang="sr-Latn-RS" altLang="en-US" dirty="0" smtClean="0"/>
              <a:t>stajališta)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Danas na internetu postoje svima dostupni sajtovi koji </a:t>
            </a:r>
            <a:r>
              <a:rPr lang="sr-Latn-RS" altLang="en-US" dirty="0" smtClean="0"/>
              <a:t>nude funkcionalnosti </a:t>
            </a:r>
            <a:r>
              <a:rPr lang="sr-Latn-RS" altLang="en-US" dirty="0"/>
              <a:t>GIS </a:t>
            </a:r>
            <a:r>
              <a:rPr lang="sr-Latn-RS" altLang="en-US" dirty="0" smtClean="0"/>
              <a:t>sistema: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Earth</a:t>
            </a:r>
            <a:r>
              <a:rPr lang="sr-Latn-RS" altLang="en-US" dirty="0"/>
              <a:t>, </a:t>
            </a:r>
            <a:r>
              <a:rPr lang="sr-Latn-RS" altLang="en-US" dirty="0" err="1"/>
              <a:t>Bing</a:t>
            </a:r>
            <a:r>
              <a:rPr lang="sr-Latn-RS" altLang="en-US" dirty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smtClean="0"/>
              <a:t>(</a:t>
            </a:r>
            <a:r>
              <a:rPr lang="sr-Latn-RS" altLang="en-US" dirty="0"/>
              <a:t>u</a:t>
            </a:r>
            <a:r>
              <a:rPr lang="sr-Latn-RS" altLang="en-US" dirty="0" smtClean="0"/>
              <a:t> Srbiji </a:t>
            </a:r>
            <a:r>
              <a:rPr lang="sr-Latn-RS" altLang="en-US" dirty="0" err="1"/>
              <a:t>PlanPlus</a:t>
            </a:r>
            <a:r>
              <a:rPr lang="sr-Latn-RS" altLang="en-US" dirty="0"/>
              <a:t>, </a:t>
            </a:r>
            <a:r>
              <a:rPr lang="sr-Latn-RS" altLang="en-US" dirty="0" smtClean="0"/>
              <a:t>B92 mape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Pametni telefoni opremljeni sistemom globalnog </a:t>
            </a:r>
            <a:r>
              <a:rPr lang="sr-Latn-RS" altLang="en-US" dirty="0" err="1"/>
              <a:t>pozicioniranja</a:t>
            </a:r>
            <a:r>
              <a:rPr lang="sr-Latn-RS" altLang="en-US" dirty="0"/>
              <a:t> (GPS</a:t>
            </a:r>
            <a:r>
              <a:rPr lang="sr-Latn-RS" altLang="en-US" dirty="0" smtClean="0"/>
              <a:t>) doprinose korišćenju </a:t>
            </a:r>
            <a:r>
              <a:rPr lang="sr-Latn-RS" altLang="en-US" dirty="0"/>
              <a:t>mapa za odre</a:t>
            </a:r>
            <a:r>
              <a:rPr lang="sr-Latn-RS" altLang="en-US" dirty="0" smtClean="0"/>
              <a:t>đivanje </a:t>
            </a:r>
            <a:r>
              <a:rPr lang="sr-Latn-RS" altLang="en-US" dirty="0"/>
              <a:t>trenutne pozicije i </a:t>
            </a:r>
            <a:r>
              <a:rPr lang="sr-Latn-RS" altLang="en-US" dirty="0" smtClean="0"/>
              <a:t>davanje instrukcija </a:t>
            </a:r>
            <a:r>
              <a:rPr lang="sr-Latn-RS" altLang="en-US" dirty="0"/>
              <a:t>kako </a:t>
            </a:r>
            <a:r>
              <a:rPr lang="sr-Latn-RS" altLang="en-US" dirty="0" smtClean="0"/>
              <a:t>sti</a:t>
            </a:r>
            <a:r>
              <a:rPr lang="sr-Latn-RS" altLang="en-US" dirty="0"/>
              <a:t>ć</a:t>
            </a:r>
            <a:r>
              <a:rPr lang="sr-Latn-RS" altLang="en-US" dirty="0" smtClean="0"/>
              <a:t>i </a:t>
            </a:r>
            <a:r>
              <a:rPr lang="sr-Latn-RS" altLang="en-US" dirty="0"/>
              <a:t>do ž</a:t>
            </a:r>
            <a:r>
              <a:rPr lang="sr-Latn-RS" altLang="en-US" dirty="0" smtClean="0"/>
              <a:t>eljene </a:t>
            </a:r>
            <a:r>
              <a:rPr lang="sr-Latn-RS" altLang="en-US" dirty="0" err="1"/>
              <a:t>destinacije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"/>
          <a:stretch/>
        </p:blipFill>
        <p:spPr bwMode="auto">
          <a:xfrm>
            <a:off x="5868145" y="4374931"/>
            <a:ext cx="3175371" cy="24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elektronska </a:t>
            </a:r>
            <a:r>
              <a:rPr lang="sr-Latn-RS" altLang="en-US" sz="3200" dirty="0">
                <a:solidFill>
                  <a:schemeClr val="hlink"/>
                </a:solidFill>
              </a:rPr>
              <a:t>trgovina i bankarstvo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Elektronska trgovina </a:t>
            </a:r>
            <a:r>
              <a:rPr lang="sr-Latn-RS" altLang="en-US" dirty="0"/>
              <a:t>sve vise zamenjuje </a:t>
            </a:r>
            <a:r>
              <a:rPr lang="sr-Latn-RS" altLang="en-US" dirty="0" smtClean="0"/>
              <a:t>klasične </a:t>
            </a:r>
            <a:r>
              <a:rPr lang="sr-Latn-RS" altLang="en-US" dirty="0"/>
              <a:t>oblike trgovine</a:t>
            </a:r>
          </a:p>
          <a:p>
            <a:pPr marL="857250" lvl="1" indent="-457200" eaLnBrk="1" hangingPunct="1"/>
            <a:r>
              <a:rPr lang="sr-Latn-RS" altLang="en-US" dirty="0"/>
              <a:t>Tri vrste poslovanja:</a:t>
            </a:r>
          </a:p>
          <a:p>
            <a:pPr marL="1257300" lvl="2" indent="-457200" eaLnBrk="1" hangingPunct="1"/>
            <a:r>
              <a:rPr lang="sr-Latn-RS" altLang="en-US" dirty="0"/>
              <a:t>B2C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svoju </a:t>
            </a:r>
            <a:r>
              <a:rPr lang="sr-Latn-RS" altLang="en-US" dirty="0" smtClean="0"/>
              <a:t>robu/usluge pojedinačnim </a:t>
            </a:r>
            <a:r>
              <a:rPr lang="sr-Latn-RS" altLang="en-US" dirty="0"/>
              <a:t>kupcima</a:t>
            </a:r>
          </a:p>
          <a:p>
            <a:pPr marL="1257300" lvl="2" indent="-457200" eaLnBrk="1" hangingPunct="1"/>
            <a:r>
              <a:rPr lang="sr-Latn-RS" altLang="en-US" dirty="0"/>
              <a:t>B2B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business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svoje usluge </a:t>
            </a:r>
            <a:r>
              <a:rPr lang="sr-Latn-RS" altLang="en-US" dirty="0" smtClean="0"/>
              <a:t>drugim kompanijama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C2C (</a:t>
            </a:r>
            <a:r>
              <a:rPr lang="sr-Latn-RS" altLang="en-US" dirty="0" err="1"/>
              <a:t>customer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prodavci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prodaju </a:t>
            </a:r>
            <a:r>
              <a:rPr lang="sr-Latn-RS" altLang="en-US" dirty="0" smtClean="0"/>
              <a:t>svoju robu/usluge 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kupcima</a:t>
            </a:r>
          </a:p>
          <a:p>
            <a:pPr marL="857250" lvl="1" indent="-457200" eaLnBrk="1" hangingPunct="1"/>
            <a:r>
              <a:rPr lang="sr-Latn-RS" altLang="en-US" dirty="0"/>
              <a:t>Banke danas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aju </a:t>
            </a:r>
            <a:r>
              <a:rPr lang="sr-Latn-RS" altLang="en-US" dirty="0"/>
              <a:t>usluge </a:t>
            </a:r>
            <a:r>
              <a:rPr lang="sr-Latn-RS" altLang="en-US" dirty="0">
                <a:solidFill>
                  <a:srgbClr val="0070C0"/>
                </a:solidFill>
              </a:rPr>
              <a:t>elektronskog bankarstva</a:t>
            </a:r>
          </a:p>
          <a:p>
            <a:pPr marL="1257300" lvl="2" indent="-457200" eaLnBrk="1" hangingPunct="1"/>
            <a:r>
              <a:rPr lang="sr-Latn-RS" altLang="en-US" dirty="0"/>
              <a:t>provera stanja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unu</a:t>
            </a:r>
            <a:r>
              <a:rPr lang="sr-Latn-RS" altLang="en-US" dirty="0"/>
              <a:t>, uplata, isplata, prenos sredstava 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na račun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usluga elektronskog </a:t>
            </a:r>
            <a:r>
              <a:rPr lang="sr-Latn-RS" altLang="en-US" dirty="0" smtClean="0"/>
              <a:t>pla</a:t>
            </a:r>
            <a:r>
              <a:rPr lang="sr-Latn-RS" altLang="en-US" dirty="0"/>
              <a:t>ć</a:t>
            </a:r>
            <a:r>
              <a:rPr lang="sr-Latn-RS" altLang="en-US" dirty="0" smtClean="0"/>
              <a:t>anja računa</a:t>
            </a:r>
          </a:p>
          <a:p>
            <a:pPr marL="1257300" lvl="2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ažno pitanje sigurnosti – obično </a:t>
            </a:r>
            <a:r>
              <a:rPr lang="sr-Latn-RS" altLang="en-US" dirty="0" err="1" smtClean="0"/>
              <a:t>dvofaktorska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autentifikacija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elektronsko u</a:t>
            </a:r>
            <a:r>
              <a:rPr lang="sr-Latn-RS" altLang="en-US" sz="3200" dirty="0">
                <a:solidFill>
                  <a:schemeClr val="hlink"/>
                </a:solidFill>
              </a:rPr>
              <a:t>č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Elektronsko </a:t>
            </a:r>
            <a:r>
              <a:rPr lang="sr-Latn-RS" altLang="en-US" dirty="0" smtClean="0">
                <a:solidFill>
                  <a:srgbClr val="0070C0"/>
                </a:solidFill>
              </a:rPr>
              <a:t>u</a:t>
            </a:r>
            <a:r>
              <a:rPr lang="sr-Latn-RS" altLang="en-US" dirty="0">
                <a:solidFill>
                  <a:srgbClr val="0070C0"/>
                </a:solidFill>
              </a:rPr>
              <a:t>č</a:t>
            </a:r>
            <a:r>
              <a:rPr lang="sr-Latn-RS" altLang="en-US" dirty="0" smtClean="0">
                <a:solidFill>
                  <a:srgbClr val="0070C0"/>
                </a:solidFill>
              </a:rPr>
              <a:t>enje </a:t>
            </a:r>
            <a:r>
              <a:rPr lang="sr-Latn-RS" altLang="en-US" dirty="0"/>
              <a:t>(e-</a:t>
            </a:r>
            <a:r>
              <a:rPr lang="sr-Latn-RS" altLang="en-US" dirty="0" err="1"/>
              <a:t>learning</a:t>
            </a:r>
            <a:r>
              <a:rPr lang="sr-Latn-RS" altLang="en-US" dirty="0"/>
              <a:t>) podrazumeva </a:t>
            </a:r>
            <a:r>
              <a:rPr lang="sr-Latn-RS" altLang="en-US" dirty="0" smtClean="0"/>
              <a:t>korišćenje informacionih tehnologija</a:t>
            </a:r>
            <a:r>
              <a:rPr lang="sr-Latn-RS" altLang="en-US" dirty="0"/>
              <a:t>, veba i interneta u oblasti obrazovanja</a:t>
            </a:r>
          </a:p>
          <a:p>
            <a:pPr marL="857250" lvl="1" indent="-457200" eaLnBrk="1" hangingPunct="1"/>
            <a:r>
              <a:rPr lang="sr-Latn-RS" altLang="en-US" dirty="0"/>
              <a:t>Sistemi za </a:t>
            </a:r>
            <a:r>
              <a:rPr lang="sr-Latn-RS" altLang="en-US" dirty="0" smtClean="0"/>
              <a:t>upravljanje učenjem </a:t>
            </a:r>
            <a:r>
              <a:rPr lang="sr-Latn-RS" altLang="en-US" dirty="0"/>
              <a:t>(</a:t>
            </a:r>
            <a:r>
              <a:rPr lang="sr-Latn-RS" altLang="en-US" dirty="0" err="1"/>
              <a:t>learning</a:t>
            </a:r>
            <a:r>
              <a:rPr lang="sr-Latn-RS" altLang="en-US" dirty="0"/>
              <a:t> </a:t>
            </a:r>
            <a:r>
              <a:rPr lang="sr-Latn-RS" altLang="en-US" dirty="0" err="1"/>
              <a:t>management</a:t>
            </a:r>
            <a:r>
              <a:rPr lang="sr-Latn-RS" altLang="en-US" dirty="0"/>
              <a:t> </a:t>
            </a:r>
            <a:r>
              <a:rPr lang="sr-Latn-RS" altLang="en-US" dirty="0" err="1"/>
              <a:t>systems</a:t>
            </a:r>
            <a:r>
              <a:rPr lang="sr-Latn-RS" altLang="en-US" dirty="0"/>
              <a:t>, LMS</a:t>
            </a:r>
            <a:r>
              <a:rPr lang="sr-Latn-RS" altLang="en-US" dirty="0" smtClean="0"/>
              <a:t>) omogućavaju </a:t>
            </a:r>
            <a:r>
              <a:rPr lang="sr-Latn-RS" altLang="en-US" dirty="0"/>
              <a:t>da </a:t>
            </a:r>
            <a:r>
              <a:rPr lang="sr-Latn-RS" altLang="en-US" dirty="0" err="1"/>
              <a:t>nastavici</a:t>
            </a:r>
            <a:r>
              <a:rPr lang="sr-Latn-RS" altLang="en-US" dirty="0"/>
              <a:t> ostave elektronski nastavni materijal</a:t>
            </a:r>
            <a:r>
              <a:rPr lang="sr-Latn-RS" altLang="en-US" dirty="0" smtClean="0"/>
              <a:t>, organizuju testiranje - primer </a:t>
            </a:r>
            <a:r>
              <a:rPr lang="sr-Latn-RS" altLang="en-US" dirty="0" err="1"/>
              <a:t>Moodle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Masovni slobodno dostupni kursevi na internetu (</a:t>
            </a:r>
            <a:r>
              <a:rPr lang="sr-Latn-RS" altLang="en-US" dirty="0" err="1"/>
              <a:t>massive</a:t>
            </a:r>
            <a:r>
              <a:rPr lang="sr-Latn-RS" altLang="en-US" dirty="0"/>
              <a:t> </a:t>
            </a:r>
            <a:r>
              <a:rPr lang="sr-Latn-RS" altLang="en-US" dirty="0" err="1"/>
              <a:t>open</a:t>
            </a:r>
            <a:r>
              <a:rPr lang="sr-Latn-RS" altLang="en-US" dirty="0"/>
              <a:t> </a:t>
            </a:r>
            <a:r>
              <a:rPr lang="sr-Latn-RS" altLang="en-US" dirty="0" err="1" smtClean="0"/>
              <a:t>online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courses</a:t>
            </a:r>
            <a:r>
              <a:rPr lang="sr-Latn-RS" altLang="en-US" dirty="0"/>
              <a:t>, MOOC) organizuju se u potpunosti elektronski </a:t>
            </a:r>
            <a:r>
              <a:rPr lang="sr-Latn-RS" altLang="en-US" dirty="0" smtClean="0"/>
              <a:t>– primer sajtovi </a:t>
            </a:r>
            <a:r>
              <a:rPr lang="sr-Latn-RS" altLang="en-US" dirty="0" err="1"/>
              <a:t>Coursera</a:t>
            </a:r>
            <a:r>
              <a:rPr lang="sr-Latn-RS" altLang="en-US" dirty="0"/>
              <a:t>, UDACITY, </a:t>
            </a:r>
            <a:r>
              <a:rPr lang="sr-Latn-RS" altLang="en-US" dirty="0" err="1"/>
              <a:t>edX</a:t>
            </a:r>
            <a:r>
              <a:rPr lang="sr-Latn-RS" altLang="en-US" dirty="0"/>
              <a:t>, MIT </a:t>
            </a:r>
            <a:r>
              <a:rPr lang="sr-Latn-RS" altLang="en-US" dirty="0" err="1"/>
              <a:t>OpenCourseWare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42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11683</TotalTime>
  <Words>5663</Words>
  <Application>Microsoft Office PowerPoint</Application>
  <PresentationFormat>On-screen Show (4:3)</PresentationFormat>
  <Paragraphs>407</Paragraphs>
  <Slides>61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Tehnologije pristupa Internetu</vt:lpstr>
      <vt:lpstr>Arhitektura Interneta 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– elektronska pošta</vt:lpstr>
      <vt:lpstr>Internet servisi – elektronska pošta (2)</vt:lpstr>
      <vt:lpstr>Internet servisi – elektronska pošta (3)</vt:lpstr>
      <vt:lpstr>Internet servisi – elektronska pošta (4)</vt:lpstr>
      <vt:lpstr>Internet servisi – elektronska pošta (5)</vt:lpstr>
      <vt:lpstr>Internet servisi – diskusione grupe</vt:lpstr>
      <vt:lpstr>Internet servisi – udaljen pristup</vt:lpstr>
      <vt:lpstr>Internet servisi – udaljen pristup (2)</vt:lpstr>
      <vt:lpstr>Internet servisi – udaljen pristup (2)</vt:lpstr>
      <vt:lpstr>Internet servisi – prenos datoteka</vt:lpstr>
      <vt:lpstr>Internet servisi – prenos datoteka (2)</vt:lpstr>
      <vt:lpstr>Internet servisi - veb</vt:lpstr>
      <vt:lpstr>Internet servisi – veb (2)</vt:lpstr>
      <vt:lpstr>Internet servisi – veb (3)</vt:lpstr>
      <vt:lpstr>Internet servisi – veb (4)</vt:lpstr>
      <vt:lpstr>Internet servisi – veb (5)</vt:lpstr>
      <vt:lpstr>Internet servisi – veb (6)</vt:lpstr>
      <vt:lpstr>Internet servisi – veb (7)</vt:lpstr>
      <vt:lpstr>Internet servisi – skladišta datoteka</vt:lpstr>
      <vt:lpstr>Internet servisi - ćaskanje</vt:lpstr>
      <vt:lpstr>Internet servisi - VoIP</vt:lpstr>
      <vt:lpstr>Internet servisi – P2P</vt:lpstr>
      <vt:lpstr>Internet servisi – forumi, blogovi, društvene mreže</vt:lpstr>
      <vt:lpstr>Internet servisi – geografski informacioni sistemi i internet mape</vt:lpstr>
      <vt:lpstr>Internet servisi – elektronska trgovina i bankarstvo</vt:lpstr>
      <vt:lpstr>Internet servisi – elektronsko učenje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861</cp:revision>
  <dcterms:created xsi:type="dcterms:W3CDTF">1601-01-01T00:00:00Z</dcterms:created>
  <dcterms:modified xsi:type="dcterms:W3CDTF">2021-01-23T14:57:08Z</dcterms:modified>
</cp:coreProperties>
</file>