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1"/>
  </p:notesMasterIdLst>
  <p:sldIdLst>
    <p:sldId id="296" r:id="rId2"/>
    <p:sldId id="297" r:id="rId3"/>
    <p:sldId id="343" r:id="rId4"/>
    <p:sldId id="299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3" r:id="rId42"/>
    <p:sldId id="381" r:id="rId43"/>
    <p:sldId id="382" r:id="rId44"/>
    <p:sldId id="384" r:id="rId45"/>
    <p:sldId id="385" r:id="rId46"/>
    <p:sldId id="386" r:id="rId47"/>
    <p:sldId id="387" r:id="rId48"/>
    <p:sldId id="388" r:id="rId49"/>
    <p:sldId id="389" r:id="rId50"/>
    <p:sldId id="390" r:id="rId51"/>
    <p:sldId id="391" r:id="rId52"/>
    <p:sldId id="392" r:id="rId53"/>
    <p:sldId id="393" r:id="rId54"/>
    <p:sldId id="394" r:id="rId55"/>
    <p:sldId id="395" r:id="rId56"/>
    <p:sldId id="396" r:id="rId57"/>
    <p:sldId id="397" r:id="rId58"/>
    <p:sldId id="398" r:id="rId59"/>
    <p:sldId id="399" r:id="rId60"/>
    <p:sldId id="400" r:id="rId61"/>
    <p:sldId id="401" r:id="rId62"/>
    <p:sldId id="402" r:id="rId63"/>
    <p:sldId id="403" r:id="rId64"/>
    <p:sldId id="404" r:id="rId65"/>
    <p:sldId id="405" r:id="rId66"/>
    <p:sldId id="406" r:id="rId67"/>
    <p:sldId id="407" r:id="rId68"/>
    <p:sldId id="408" r:id="rId69"/>
    <p:sldId id="409" r:id="rId70"/>
    <p:sldId id="410" r:id="rId71"/>
    <p:sldId id="411" r:id="rId72"/>
    <p:sldId id="412" r:id="rId73"/>
    <p:sldId id="413" r:id="rId74"/>
    <p:sldId id="414" r:id="rId75"/>
    <p:sldId id="415" r:id="rId76"/>
    <p:sldId id="416" r:id="rId77"/>
    <p:sldId id="417" r:id="rId78"/>
    <p:sldId id="418" r:id="rId79"/>
    <p:sldId id="419" r:id="rId80"/>
    <p:sldId id="420" r:id="rId81"/>
    <p:sldId id="421" r:id="rId82"/>
    <p:sldId id="422" r:id="rId83"/>
    <p:sldId id="423" r:id="rId84"/>
    <p:sldId id="424" r:id="rId85"/>
    <p:sldId id="425" r:id="rId86"/>
    <p:sldId id="426" r:id="rId87"/>
    <p:sldId id="427" r:id="rId88"/>
    <p:sldId id="428" r:id="rId89"/>
    <p:sldId id="429" r:id="rId90"/>
    <p:sldId id="430" r:id="rId91"/>
    <p:sldId id="431" r:id="rId92"/>
    <p:sldId id="432" r:id="rId93"/>
    <p:sldId id="433" r:id="rId94"/>
    <p:sldId id="434" r:id="rId95"/>
    <p:sldId id="435" r:id="rId96"/>
    <p:sldId id="436" r:id="rId97"/>
    <p:sldId id="437" r:id="rId98"/>
    <p:sldId id="438" r:id="rId99"/>
    <p:sldId id="439" r:id="rId100"/>
    <p:sldId id="440" r:id="rId101"/>
    <p:sldId id="441" r:id="rId102"/>
    <p:sldId id="442" r:id="rId103"/>
    <p:sldId id="443" r:id="rId104"/>
    <p:sldId id="444" r:id="rId105"/>
    <p:sldId id="445" r:id="rId106"/>
    <p:sldId id="446" r:id="rId107"/>
    <p:sldId id="447" r:id="rId108"/>
    <p:sldId id="448" r:id="rId109"/>
    <p:sldId id="449" r:id="rId110"/>
    <p:sldId id="450" r:id="rId111"/>
    <p:sldId id="451" r:id="rId112"/>
    <p:sldId id="452" r:id="rId113"/>
    <p:sldId id="453" r:id="rId114"/>
    <p:sldId id="454" r:id="rId115"/>
    <p:sldId id="455" r:id="rId116"/>
    <p:sldId id="456" r:id="rId117"/>
    <p:sldId id="457" r:id="rId118"/>
    <p:sldId id="458" r:id="rId119"/>
    <p:sldId id="306" r:id="rId1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D9A3A-7C14-48A5-867D-1A044A1BE361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68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817FB-7612-4A65-8834-B8FFF33C5DCC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29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0225"/>
            <a:ext cx="50260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3B3610-765E-414B-84D0-D289B412562A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F0B161-534E-4738-9D6B-349D22F8060B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63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7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0225"/>
            <a:ext cx="50260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B629F-89FB-4801-9DD6-01F45F9DFFC7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162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D2A89-0C9F-479A-94B5-C74463A6E869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162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A8E46-6912-4EA2-BD40-BEF23C2E0C5C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163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35D56-F454-441C-9BEF-53311A829C3E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163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4722AB-C90D-4CB6-9B7A-6AC8D215B555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163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E7D7C-6FAD-4170-81E4-DEA67874C29F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163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DA508-8685-4A17-B0F5-6852A94708CB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163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240C0-B852-493D-B8EA-5E145DF8A299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163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8E0CD-286C-4ED8-883E-F119E2F9098E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163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B629F-89FB-4801-9DD6-01F45F9DFFC7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162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D4BA3-817E-4737-9EF0-689D8BE572A6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169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2D4E1-5B01-4223-B0D5-77BCEDBE35C4}" type="slidenum">
              <a:rPr lang="en-US" altLang="en-US"/>
              <a:pPr/>
              <a:t>96</a:t>
            </a:fld>
            <a:endParaRPr lang="en-US" altLang="en-US"/>
          </a:p>
        </p:txBody>
      </p:sp>
      <p:sp>
        <p:nvSpPr>
          <p:cNvPr id="164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A1F56E-33F4-48AF-B0FB-62CE4BD34494}" type="slidenum">
              <a:rPr lang="en-US" altLang="en-US"/>
              <a:pPr/>
              <a:t>97</a:t>
            </a:fld>
            <a:endParaRPr lang="en-US" altLang="en-US"/>
          </a:p>
        </p:txBody>
      </p:sp>
      <p:sp>
        <p:nvSpPr>
          <p:cNvPr id="164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BF2A1C-8848-473E-B4E8-36D1BDE11005}" type="slidenum">
              <a:rPr lang="en-US" altLang="en-US"/>
              <a:pPr/>
              <a:t>98</a:t>
            </a:fld>
            <a:endParaRPr lang="en-US" altLang="en-US"/>
          </a:p>
        </p:txBody>
      </p:sp>
      <p:sp>
        <p:nvSpPr>
          <p:cNvPr id="164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987DBB-D4FB-43A6-9234-365720BC766F}" type="slidenum">
              <a:rPr lang="en-US" altLang="en-US"/>
              <a:pPr/>
              <a:t>99</a:t>
            </a:fld>
            <a:endParaRPr lang="en-US" altLang="en-US"/>
          </a:p>
        </p:txBody>
      </p:sp>
      <p:sp>
        <p:nvSpPr>
          <p:cNvPr id="164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1C281-02D2-4260-AA1F-C2E79C0015CA}" type="slidenum">
              <a:rPr lang="en-US" altLang="en-US"/>
              <a:pPr/>
              <a:t>100</a:t>
            </a:fld>
            <a:endParaRPr lang="en-US" altLang="en-US"/>
          </a:p>
        </p:txBody>
      </p:sp>
      <p:sp>
        <p:nvSpPr>
          <p:cNvPr id="164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B4B582-A55A-47F2-A92C-37286CA3B7EF}" type="slidenum">
              <a:rPr lang="en-US" altLang="en-US"/>
              <a:pPr/>
              <a:t>101</a:t>
            </a:fld>
            <a:endParaRPr lang="en-US" altLang="en-US"/>
          </a:p>
        </p:txBody>
      </p:sp>
      <p:sp>
        <p:nvSpPr>
          <p:cNvPr id="164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544B7-E92D-4474-9CA3-72ABAC59F14A}" type="slidenum">
              <a:rPr lang="en-US" altLang="en-US"/>
              <a:pPr/>
              <a:t>102</a:t>
            </a:fld>
            <a:endParaRPr lang="en-US" altLang="en-US"/>
          </a:p>
        </p:txBody>
      </p:sp>
      <p:sp>
        <p:nvSpPr>
          <p:cNvPr id="164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3E0455-0577-462A-A1F4-77A67B606436}" type="slidenum">
              <a:rPr lang="en-US" altLang="en-US"/>
              <a:pPr/>
              <a:t>103</a:t>
            </a:fld>
            <a:endParaRPr lang="en-US" altLang="en-US"/>
          </a:p>
        </p:txBody>
      </p:sp>
      <p:sp>
        <p:nvSpPr>
          <p:cNvPr id="164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48363-ABC0-47B0-8D92-C32E9AEF0CF2}" type="slidenum">
              <a:rPr lang="en-US" altLang="en-US"/>
              <a:pPr/>
              <a:t>104</a:t>
            </a:fld>
            <a:endParaRPr lang="en-US" altLang="en-US"/>
          </a:p>
        </p:txBody>
      </p:sp>
      <p:sp>
        <p:nvSpPr>
          <p:cNvPr id="165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230B66-0E44-4906-90C9-8B5829B46F8E}" type="slidenum">
              <a:rPr lang="en-US" altLang="en-US"/>
              <a:pPr/>
              <a:t>105</a:t>
            </a:fld>
            <a:endParaRPr lang="en-US" altLang="en-US"/>
          </a:p>
        </p:txBody>
      </p:sp>
      <p:sp>
        <p:nvSpPr>
          <p:cNvPr id="165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91BFE-8AE9-4D2B-A911-9AB9DBD290A2}" type="slidenum">
              <a:rPr lang="en-US" altLang="en-US"/>
              <a:pPr/>
              <a:t>106</a:t>
            </a:fld>
            <a:endParaRPr lang="en-US" altLang="en-US"/>
          </a:p>
        </p:txBody>
      </p:sp>
      <p:sp>
        <p:nvSpPr>
          <p:cNvPr id="165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AAD5D-C8E5-432D-B161-48BA232BF56E}" type="slidenum">
              <a:rPr lang="en-US" altLang="en-US"/>
              <a:pPr/>
              <a:t>107</a:t>
            </a:fld>
            <a:endParaRPr lang="en-US" altLang="en-US"/>
          </a:p>
        </p:txBody>
      </p:sp>
      <p:sp>
        <p:nvSpPr>
          <p:cNvPr id="165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DBB6B-51E9-42B4-B5C8-6022DD9EDF5B}" type="slidenum">
              <a:rPr lang="en-US" altLang="en-US"/>
              <a:pPr/>
              <a:t>108</a:t>
            </a:fld>
            <a:endParaRPr lang="en-US" altLang="en-US"/>
          </a:p>
        </p:txBody>
      </p:sp>
      <p:sp>
        <p:nvSpPr>
          <p:cNvPr id="165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CF409-9F07-4288-9DAB-5553FE192500}" type="slidenum">
              <a:rPr lang="en-US" altLang="en-US"/>
              <a:pPr/>
              <a:t>109</a:t>
            </a:fld>
            <a:endParaRPr lang="en-US" altLang="en-US"/>
          </a:p>
        </p:txBody>
      </p:sp>
      <p:sp>
        <p:nvSpPr>
          <p:cNvPr id="165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73040D-EF1B-41F7-97C0-1634731FC418}" type="slidenum">
              <a:rPr lang="en-US" altLang="en-US"/>
              <a:pPr/>
              <a:t>110</a:t>
            </a:fld>
            <a:endParaRPr lang="en-US" altLang="en-US"/>
          </a:p>
        </p:txBody>
      </p:sp>
      <p:sp>
        <p:nvSpPr>
          <p:cNvPr id="165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62846-8487-4296-85D2-E74C36D491EC}" type="slidenum">
              <a:rPr lang="en-US" altLang="en-US"/>
              <a:pPr/>
              <a:t>111</a:t>
            </a:fld>
            <a:endParaRPr lang="en-US" altLang="en-US"/>
          </a:p>
        </p:txBody>
      </p:sp>
      <p:sp>
        <p:nvSpPr>
          <p:cNvPr id="165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1B72D-FF5A-43AD-BB5D-BA0883B68B91}" type="slidenum">
              <a:rPr lang="en-US" altLang="en-US"/>
              <a:pPr/>
              <a:t>112</a:t>
            </a:fld>
            <a:endParaRPr lang="en-US" altLang="en-US"/>
          </a:p>
        </p:txBody>
      </p:sp>
      <p:sp>
        <p:nvSpPr>
          <p:cNvPr id="165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DC529-2C2A-46D3-98E1-BC329EFCC587}" type="slidenum">
              <a:rPr lang="en-US" altLang="en-US"/>
              <a:pPr/>
              <a:t>114</a:t>
            </a:fld>
            <a:endParaRPr lang="en-US" altLang="en-US"/>
          </a:p>
        </p:txBody>
      </p:sp>
      <p:sp>
        <p:nvSpPr>
          <p:cNvPr id="168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50C16-5599-4C6B-A573-8F8F3C5CF28A}" type="slidenum">
              <a:rPr lang="en-US" altLang="en-US"/>
              <a:pPr/>
              <a:t>115</a:t>
            </a:fld>
            <a:endParaRPr lang="en-US" altLang="en-US"/>
          </a:p>
        </p:txBody>
      </p:sp>
      <p:sp>
        <p:nvSpPr>
          <p:cNvPr id="168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788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05250"/>
            <a:ext cx="81788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E9888-CAD3-479D-BDBE-839A0DDC4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7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67473" y="274072"/>
            <a:ext cx="511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/119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4/strict.dt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blp.uni-trier.de/faq/How+to+parse+dblp+xml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ctitious.com/mypath" TargetMode="External"/><Relationship Id="rId2" Type="http://schemas.openxmlformats.org/officeDocument/2006/relationships/hyperlink" Target="http://www.first.com/aspace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556220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Karakteristike i istorijat 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Standardni </a:t>
            </a:r>
            <a:r>
              <a:rPr lang="sr-Latn-RS" altLang="en-US" dirty="0" smtClean="0"/>
              <a:t>op</a:t>
            </a:r>
            <a:r>
              <a:rPr lang="sr-Latn-RS" altLang="en-US" dirty="0"/>
              <a:t>š</a:t>
            </a:r>
            <a:r>
              <a:rPr lang="sr-Latn-RS" altLang="en-US" dirty="0" smtClean="0"/>
              <a:t>ti </a:t>
            </a:r>
            <a:r>
              <a:rPr lang="sr-Latn-RS" altLang="en-US" dirty="0"/>
              <a:t>jezik 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(Standard Generalized Markup Language</a:t>
            </a:r>
            <a:r>
              <a:rPr lang="sr-Latn-RS" altLang="en-US" dirty="0" smtClean="0"/>
              <a:t>) je </a:t>
            </a:r>
            <a:r>
              <a:rPr lang="sr-Latn-RS" altLang="en-US" dirty="0"/>
              <a:t>meta jezik 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avnje </a:t>
            </a:r>
            <a:r>
              <a:rPr lang="sr-Latn-RS" altLang="en-US" dirty="0"/>
              <a:t>standardizovan od strane medunarodne </a:t>
            </a:r>
            <a:r>
              <a:rPr lang="sr-Latn-RS" altLang="en-US" dirty="0" smtClean="0"/>
              <a:t>organizacije za </a:t>
            </a:r>
            <a:r>
              <a:rPr lang="sr-Latn-RS" altLang="en-US" dirty="0"/>
              <a:t>standarde (pod oznakom „ISO 8879:1986 SGML</a:t>
            </a:r>
            <a:r>
              <a:rPr lang="sr-Latn-RS" altLang="en-US" dirty="0" smtClean="0"/>
              <a:t>”)</a:t>
            </a:r>
          </a:p>
          <a:p>
            <a:pPr eaLnBrk="1" hangingPunct="1"/>
            <a:r>
              <a:rPr lang="sr-Latn-RS" altLang="en-US" dirty="0" smtClean="0"/>
              <a:t>Jezik </a:t>
            </a:r>
            <a:r>
              <a:rPr lang="sr-Latn-RS" altLang="en-US" dirty="0"/>
              <a:t>je razvijen </a:t>
            </a:r>
            <a:r>
              <a:rPr lang="sr-Latn-RS" altLang="en-US" dirty="0" smtClean="0"/>
              <a:t>za potrebe </a:t>
            </a:r>
            <a:r>
              <a:rPr lang="sr-Latn-RS" altLang="en-US" dirty="0"/>
              <a:t>kreiranja </a:t>
            </a:r>
            <a:r>
              <a:rPr lang="sr-Latn-RS" altLang="en-US" dirty="0" smtClean="0"/>
              <a:t>ma</a:t>
            </a:r>
            <a:r>
              <a:rPr lang="sr-Latn-RS" altLang="en-US" dirty="0"/>
              <a:t>š</a:t>
            </a:r>
            <a:r>
              <a:rPr lang="sr-Latn-RS" altLang="en-US" dirty="0" smtClean="0"/>
              <a:t>inski čitljivih </a:t>
            </a:r>
            <a:r>
              <a:rPr lang="sr-Latn-RS" altLang="en-US" dirty="0"/>
              <a:t>dokumenata u velikim projektima industrije</a:t>
            </a:r>
            <a:r>
              <a:rPr lang="sr-Latn-RS" altLang="en-US" dirty="0" smtClean="0"/>
              <a:t>, državne </a:t>
            </a:r>
            <a:r>
              <a:rPr lang="sr-Latn-RS" altLang="en-US" dirty="0"/>
              <a:t>uprave, vojske itd. </a:t>
            </a:r>
            <a:endParaRPr lang="sr-Latn-RS" altLang="en-US" dirty="0" smtClean="0"/>
          </a:p>
          <a:p>
            <a:pPr eaLnBrk="1" hangingPunct="1"/>
            <a:r>
              <a:rPr lang="sr-Latn-RS" altLang="en-US" dirty="0" smtClean="0"/>
              <a:t>Osnovna </a:t>
            </a:r>
            <a:r>
              <a:rPr lang="sr-Latn-RS" altLang="en-US" dirty="0"/>
              <a:t>motivacije prilikom </a:t>
            </a:r>
            <a:r>
              <a:rPr lang="sr-Latn-RS" altLang="en-US" dirty="0" smtClean="0"/>
              <a:t>standardizovanja ovog </a:t>
            </a:r>
            <a:r>
              <a:rPr lang="sr-Latn-RS" altLang="en-US" dirty="0"/>
              <a:t>jezika je bila da se obezbedi trajnost dokumentima i njihova </a:t>
            </a:r>
            <a:r>
              <a:rPr lang="sr-Latn-RS" altLang="en-US" dirty="0" smtClean="0"/>
              <a:t>nezavisnost od </a:t>
            </a:r>
            <a:r>
              <a:rPr lang="sr-Latn-RS" altLang="en-US" dirty="0"/>
              <a:t>aplikacija kojima su </a:t>
            </a:r>
            <a:r>
              <a:rPr lang="sr-Latn-RS" altLang="en-US" dirty="0" smtClean="0"/>
              <a:t>kreirani </a:t>
            </a:r>
          </a:p>
          <a:p>
            <a:pPr eaLnBrk="1" hangingPunct="1"/>
            <a:r>
              <a:rPr lang="sr-Latn-RS" altLang="en-US" dirty="0" smtClean="0"/>
              <a:t>Informacije skladištene </a:t>
            </a:r>
            <a:r>
              <a:rPr lang="sr-Latn-RS" altLang="en-US" dirty="0"/>
              <a:t>u okviru SGML </a:t>
            </a:r>
            <a:r>
              <a:rPr lang="sr-Latn-RS" altLang="en-US" dirty="0" smtClean="0"/>
              <a:t>dokumenta su </a:t>
            </a:r>
            <a:r>
              <a:rPr lang="sr-Latn-RS" altLang="en-US" dirty="0"/>
              <a:t>nezavisne od platforme tj. od softvera i </a:t>
            </a:r>
            <a:r>
              <a:rPr lang="sr-Latn-RS" altLang="en-US" dirty="0" smtClean="0"/>
              <a:t>hardvera</a:t>
            </a:r>
          </a:p>
          <a:p>
            <a:pPr eaLnBrk="1" hangingPunct="1"/>
            <a:r>
              <a:rPr lang="sr-Latn-RS" altLang="en-US" dirty="0" smtClean="0"/>
              <a:t>Pretečom jezika SGML </a:t>
            </a:r>
            <a:r>
              <a:rPr lang="sr-Latn-RS" altLang="en-US" dirty="0"/>
              <a:t>smatra se jezik GML (Generalized Markup Language) nastao u </a:t>
            </a:r>
            <a:r>
              <a:rPr lang="sr-Latn-RS" altLang="en-US" dirty="0" smtClean="0"/>
              <a:t>kompaniji IBM 1960-tih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98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484784"/>
            <a:ext cx="8136904" cy="5095404"/>
          </a:xfrm>
        </p:spPr>
        <p:txBody>
          <a:bodyPr/>
          <a:lstStyle/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en-US" altLang="en-US" sz="2000" dirty="0" err="1">
                <a:solidFill>
                  <a:srgbClr val="000000"/>
                </a:solidFill>
              </a:rPr>
              <a:t>cene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name=“price“&gt;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en-US" dirty="0"/>
              <a:t/>
            </a:r>
            <a:br>
              <a:rPr lang="de-DE" altLang="en-US" dirty="0"/>
            </a:br>
            <a:endParaRPr lang="de-DE" altLang="en-US" dirty="0"/>
          </a:p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za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validan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primerak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cene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r>
              <a:rPr lang="de-DE" altLang="en-US" dirty="0">
                <a:solidFill>
                  <a:srgbClr val="000000"/>
                </a:solidFill>
              </a:rPr>
              <a:t/>
            </a:r>
            <a:br>
              <a:rPr lang="de-DE" altLang="en-US" dirty="0">
                <a:solidFill>
                  <a:srgbClr val="000000"/>
                </a:solidFill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&lt;price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=“USD“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=“69.95“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332656"/>
            <a:ext cx="7634238" cy="1143000"/>
          </a:xfrm>
        </p:spPr>
        <p:txBody>
          <a:bodyPr/>
          <a:lstStyle/>
          <a:p>
            <a:r>
              <a:rPr lang="de-DE" altLang="en-US" dirty="0" smtClean="0"/>
              <a:t>Elementi i 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tributi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10213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71600" y="548680"/>
            <a:ext cx="7772400" cy="838200"/>
          </a:xfrm>
        </p:spPr>
        <p:txBody>
          <a:bodyPr/>
          <a:lstStyle/>
          <a:p>
            <a:r>
              <a:rPr lang="de-DE" altLang="en-US" dirty="0" smtClean="0"/>
              <a:t>Predefinisani prosti tipovi</a:t>
            </a:r>
            <a:endParaRPr lang="de-DE" altLang="en-US" dirty="0"/>
          </a:p>
        </p:txBody>
      </p:sp>
      <p:sp>
        <p:nvSpPr>
          <p:cNvPr id="15728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7992888" cy="5144616"/>
          </a:xfrm>
        </p:spPr>
        <p:txBody>
          <a:bodyPr/>
          <a:lstStyle/>
          <a:p>
            <a:r>
              <a:rPr lang="de-DE" altLang="en-US" dirty="0" smtClean="0">
                <a:solidFill>
                  <a:schemeClr val="hlink"/>
                </a:solidFill>
              </a:rPr>
              <a:t>Numeri</a:t>
            </a:r>
            <a:r>
              <a:rPr lang="sr-Latn-RS" altLang="en-US" dirty="0" smtClean="0">
                <a:solidFill>
                  <a:schemeClr val="hlink"/>
                </a:solidFill>
              </a:rPr>
              <a:t>č</a:t>
            </a:r>
            <a:r>
              <a:rPr lang="de-DE" altLang="en-US" dirty="0" smtClean="0">
                <a:solidFill>
                  <a:schemeClr val="hlink"/>
                </a:solidFill>
              </a:rPr>
              <a:t>ki tipovi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Integer, Short, Decimal, Float, Double, HexBinary, 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Tipovi za datume i periode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Duration, DateTime, Time, </a:t>
            </a:r>
            <a:r>
              <a:rPr lang="de-DE" altLang="en-US" dirty="0" smtClean="0"/>
              <a:t>Date, </a:t>
            </a:r>
            <a:r>
              <a:rPr lang="de-DE" altLang="en-US" dirty="0"/>
              <a:t>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Tipovi za niske 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String, NMTOKEN, NMTOKENS, NormalizedString</a:t>
            </a:r>
          </a:p>
          <a:p>
            <a:r>
              <a:rPr lang="de-DE" altLang="en-US" dirty="0" smtClean="0">
                <a:solidFill>
                  <a:schemeClr val="hlink"/>
                </a:solidFill>
              </a:rPr>
              <a:t>O</a:t>
            </a:r>
            <a:r>
              <a:rPr lang="sr-Latn-RS" altLang="en-US" dirty="0" smtClean="0">
                <a:solidFill>
                  <a:schemeClr val="hlink"/>
                </a:solidFill>
              </a:rPr>
              <a:t>stali tipovi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Qname, AnyURI, ID, IDREFS, Language, Entity, 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Kao zaključak</a:t>
            </a:r>
            <a:r>
              <a:rPr lang="de-DE" altLang="en-US" dirty="0" smtClean="0">
                <a:solidFill>
                  <a:schemeClr val="hlink"/>
                </a:solidFill>
              </a:rPr>
              <a:t>, </a:t>
            </a:r>
            <a:r>
              <a:rPr lang="sr-Latn-RS" altLang="en-US" dirty="0" smtClean="0">
                <a:solidFill>
                  <a:schemeClr val="hlink"/>
                </a:solidFill>
              </a:rPr>
              <a:t>postoje </a:t>
            </a:r>
            <a:r>
              <a:rPr lang="de-DE" altLang="en-US" dirty="0" smtClean="0">
                <a:solidFill>
                  <a:schemeClr val="hlink"/>
                </a:solidFill>
              </a:rPr>
              <a:t>44 predefin</a:t>
            </a:r>
            <a:r>
              <a:rPr lang="sr-Latn-RS" altLang="en-US" dirty="0" smtClean="0">
                <a:solidFill>
                  <a:schemeClr val="hlink"/>
                </a:solidFill>
              </a:rPr>
              <a:t>isana prosta tipa</a:t>
            </a:r>
            <a:endParaRPr lang="de-DE" altLang="en-US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5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04664"/>
            <a:ext cx="7092280" cy="1143000"/>
          </a:xfrm>
        </p:spPr>
        <p:txBody>
          <a:bodyPr/>
          <a:lstStyle/>
          <a:p>
            <a:r>
              <a:rPr lang="sr-Latn-RS" altLang="en-US" dirty="0" smtClean="0"/>
              <a:t>Izvedeni prosti tipovi</a:t>
            </a:r>
            <a:endParaRPr lang="de-DE" altLang="en-US" dirty="0"/>
          </a:p>
        </p:txBody>
      </p:sp>
      <p:sp>
        <p:nvSpPr>
          <p:cNvPr id="1573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447856" cy="4916016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 sa tipom gde je izvršeno ograničavanje domena: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MyInteger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 lvl="1"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xsd:integer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r-Latn-R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xsd:minInclusive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value=“10000“/&gt;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sr-Latn-R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xsd:maxInclusive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value=“99999“/&gt;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None/>
            </a:pPr>
            <a:endParaRPr lang="sr-Latn-R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definicije tipa gde je izvršeno ograničavanje domena preko regularnih izraza, tako da valute može biti zapisana samo pomoću tri velika slova:</a:t>
            </a:r>
            <a:endParaRPr lang="de-DE" altLang="en-US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name=“Currency“&gt;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xsd:pattern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value=“[A-Z]{3}“/&gt;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/>
            <a:endParaRPr lang="de-DE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3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9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556792"/>
            <a:ext cx="8229600" cy="33843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/>
              <a:t>Primer definicije tipa gde je izvršeno ograničavanje domena preko </a:t>
            </a:r>
            <a:r>
              <a:rPr lang="de-DE" altLang="en-US" sz="2000" dirty="0" smtClean="0"/>
              <a:t>enumeracije: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name=“Currency“&gt;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value=“ATS“/&gt;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value=“EUR“/&gt;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value=“GBP“/&gt;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value=“USD“/&gt;</a:t>
            </a: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/>
            <a:endParaRPr lang="sr-Latn-RS" altLang="en-US" dirty="0" smtClean="0"/>
          </a:p>
          <a:p>
            <a:pPr marL="285750"/>
            <a:r>
              <a:rPr lang="de-DE" altLang="en-US" dirty="0" smtClean="0"/>
              <a:t>Napomene</a:t>
            </a:r>
            <a:r>
              <a:rPr lang="de-DE" altLang="en-US" dirty="0"/>
              <a:t>: </a:t>
            </a:r>
          </a:p>
          <a:p>
            <a:pPr marL="685800" lvl="1"/>
            <a:r>
              <a:rPr lang="sr-Latn-RS" altLang="en-US" dirty="0"/>
              <a:t>Najveći broj predefinisanih tipova je izveden restrikcijom iz drugih predefinisanih tipova, npr</a:t>
            </a:r>
            <a:r>
              <a:rPr lang="en-US" altLang="en-US" dirty="0"/>
              <a:t> </a:t>
            </a:r>
            <a:r>
              <a:rPr lang="sr-Latn-RS" altLang="en-US" dirty="0"/>
              <a:t>tip </a:t>
            </a:r>
            <a:r>
              <a:rPr lang="en-US" altLang="en-US" dirty="0"/>
              <a:t>Integer </a:t>
            </a:r>
            <a:r>
              <a:rPr lang="sr-Latn-RS" altLang="en-US" dirty="0"/>
              <a:t>je izveden iz tipa</a:t>
            </a:r>
            <a:r>
              <a:rPr lang="en-US" altLang="en-US" dirty="0"/>
              <a:t> Decimal</a:t>
            </a:r>
          </a:p>
          <a:p>
            <a:pPr marL="685800" lvl="1"/>
            <a:r>
              <a:rPr lang="sr-Latn-RS" altLang="en-US" dirty="0"/>
              <a:t>Od 44 predefinisana tipa, samo njih </a:t>
            </a:r>
            <a:r>
              <a:rPr lang="en-US" altLang="en-US" dirty="0"/>
              <a:t>19 </a:t>
            </a:r>
            <a:r>
              <a:rPr lang="sr-Latn-RS" altLang="en-US" dirty="0"/>
              <a:t>su osnovni </a:t>
            </a:r>
            <a:r>
              <a:rPr lang="sr-Latn-RS" altLang="en-US" dirty="0" smtClean="0"/>
              <a:t>tipovi</a:t>
            </a:r>
            <a:endParaRPr lang="de-DE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04664"/>
            <a:ext cx="7092280" cy="1143000"/>
          </a:xfrm>
        </p:spPr>
        <p:txBody>
          <a:bodyPr/>
          <a:lstStyle/>
          <a:p>
            <a:r>
              <a:rPr lang="sr-Latn-RS" altLang="en-US" dirty="0" smtClean="0"/>
              <a:t>Izvedeni prosti tipovi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2</a:t>
            </a:r>
            <a:r>
              <a:rPr lang="en-US" altLang="en-US" dirty="0" smtClean="0"/>
              <a:t>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6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7295745" cy="914400"/>
          </a:xfrm>
        </p:spPr>
        <p:txBody>
          <a:bodyPr/>
          <a:lstStyle/>
          <a:p>
            <a:r>
              <a:rPr lang="sr-Latn-RS" altLang="en-US" dirty="0" smtClean="0"/>
              <a:t>Prosti tip listi</a:t>
            </a:r>
            <a:endParaRPr lang="de-DE" altLang="en-US" dirty="0"/>
          </a:p>
        </p:txBody>
      </p:sp>
      <p:sp>
        <p:nvSpPr>
          <p:cNvPr id="15779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59676"/>
            <a:ext cx="8208912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Postoji više vrsta prostih tipova za liste: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Predefinisani tipovi listi</a:t>
            </a:r>
            <a:r>
              <a:rPr lang="de-DE" altLang="en-US" dirty="0" smtClean="0"/>
              <a:t>:  </a:t>
            </a:r>
            <a:r>
              <a:rPr lang="de-DE" altLang="en-US" dirty="0"/>
              <a:t>IDREFS, NMTOKENS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Korisnički definisani tipovi listi</a:t>
            </a:r>
            <a:br>
              <a:rPr lang="sr-Latn-RS" altLang="en-US" dirty="0" smtClean="0"/>
            </a:br>
            <a:r>
              <a:rPr lang="sr-Latn-RS" altLang="en-US" dirty="0" smtClean="0"/>
              <a:t>Primer sheme za korisnički definisan tip liste</a:t>
            </a:r>
            <a:endParaRPr lang="de-DE" altLang="en-US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”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intList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xsd:list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itemType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xsd:integer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de-DE" altLang="en-US" dirty="0" smtClean="0"/>
              <a:t>Karakteristike: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Elementi u primerku takve</a:t>
            </a:r>
            <a:r>
              <a:rPr lang="sr-Latn-RS" altLang="en-US" dirty="0" smtClean="0"/>
              <a:t> liste su razdvojeni belinama</a:t>
            </a:r>
            <a:endParaRPr lang="de-DE" altLang="en-US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“5  -10  7       -20“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Brušenja za restrikcije kod ovih listi su</a:t>
            </a:r>
            <a:r>
              <a:rPr lang="de-DE" altLang="en-US" dirty="0" smtClean="0"/>
              <a:t>:</a:t>
            </a:r>
            <a:r>
              <a:rPr lang="sr-Latn-RS" altLang="en-US" dirty="0" smtClean="0"/>
              <a:t> </a:t>
            </a:r>
            <a:r>
              <a:rPr lang="de-DE" altLang="en-US" dirty="0" smtClean="0"/>
              <a:t>length</a:t>
            </a:r>
            <a:r>
              <a:rPr lang="de-DE" altLang="en-US" dirty="0"/>
              <a:t>, minLength, maxLength, enumeration</a:t>
            </a:r>
          </a:p>
        </p:txBody>
      </p:sp>
    </p:spTree>
    <p:extLst>
      <p:ext uri="{BB962C8B-B14F-4D97-AF65-F5344CB8AC3E}">
        <p14:creationId xmlns:p14="http://schemas.microsoft.com/office/powerpoint/2010/main" val="41992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0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5800" y="1484784"/>
            <a:ext cx="7772400" cy="4572000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>
                <a:solidFill>
                  <a:srgbClr val="000000"/>
                </a:solidFill>
              </a:rPr>
              <a:t>Primer sheme za korisnički definisan tip </a:t>
            </a:r>
            <a:r>
              <a:rPr lang="sr-Latn-RS" altLang="en-US" dirty="0" smtClean="0">
                <a:solidFill>
                  <a:srgbClr val="000000"/>
                </a:solidFill>
              </a:rPr>
              <a:t>liste sa restrikcijom:</a:t>
            </a:r>
            <a:endParaRPr lang="de-DE" altLang="en-US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“Participants“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xsd:list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“Medalists“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 = “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Participants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xsd:length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 = “3“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7295745" cy="914400"/>
          </a:xfrm>
        </p:spPr>
        <p:txBody>
          <a:bodyPr/>
          <a:lstStyle/>
          <a:p>
            <a:r>
              <a:rPr lang="sr-Latn-RS" altLang="en-US" dirty="0" smtClean="0"/>
              <a:t>Prosti tip listi sa restrikcijom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8135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548680"/>
            <a:ext cx="7083635" cy="838200"/>
          </a:xfrm>
        </p:spPr>
        <p:txBody>
          <a:bodyPr/>
          <a:lstStyle/>
          <a:p>
            <a:r>
              <a:rPr lang="de-DE" altLang="en-US" dirty="0" smtClean="0"/>
              <a:t>Prosti tip unije</a:t>
            </a:r>
            <a:endParaRPr lang="de-DE" altLang="en-US" dirty="0"/>
          </a:p>
        </p:txBody>
      </p:sp>
      <p:sp>
        <p:nvSpPr>
          <p:cNvPr id="15800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064896" cy="4464496"/>
          </a:xfrm>
        </p:spPr>
        <p:txBody>
          <a:bodyPr/>
          <a:lstStyle/>
          <a:p>
            <a:r>
              <a:rPr lang="de-DE" altLang="en-US" dirty="0" smtClean="0"/>
              <a:t>Odgovara znaku </a:t>
            </a:r>
            <a:r>
              <a:rPr lang="de-DE" altLang="en-US" dirty="0" smtClean="0">
                <a:solidFill>
                  <a:srgbClr val="7030A0"/>
                </a:solidFill>
              </a:rPr>
              <a:t>|</a:t>
            </a:r>
            <a:r>
              <a:rPr lang="de-DE" altLang="en-US" dirty="0" smtClean="0"/>
              <a:t> kod DTD</a:t>
            </a:r>
          </a:p>
          <a:p>
            <a:r>
              <a:rPr lang="de-DE" altLang="en-US" dirty="0" smtClean="0"/>
              <a:t>Ima isto </a:t>
            </a:r>
            <a:r>
              <a:rPr lang="sr-Latn-RS" altLang="en-US" dirty="0"/>
              <a:t>z</a:t>
            </a:r>
            <a:r>
              <a:rPr lang="de-DE" altLang="en-US" dirty="0" smtClean="0"/>
              <a:t>na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enje</a:t>
            </a:r>
            <a:r>
              <a:rPr lang="sr-Latn-RS" altLang="en-US" dirty="0" smtClean="0"/>
              <a:t> kao slogovi sa promenljivim delom u Pascal-u ili kao unije u C-u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r>
              <a:rPr lang="sr-Latn-RS" altLang="en-US" dirty="0" smtClean="0"/>
              <a:t>Instance su  validne ako su validne za jedan od pobrojanih tipova</a:t>
            </a:r>
            <a:br>
              <a:rPr lang="sr-Latn-RS" altLang="en-US" dirty="0" smtClean="0"/>
            </a:br>
            <a:r>
              <a:rPr lang="sr-Latn-RS" altLang="en-US" sz="2000" dirty="0" smtClean="0"/>
              <a:t>Primer sheme sa prostim tipom unije: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Potpurri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xsd:union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memberTypes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intList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sr-Latn-RS" altLang="en-US" sz="2000" dirty="0" smtClean="0"/>
              <a:t>Primer </a:t>
            </a:r>
            <a:r>
              <a:rPr lang="en-US" altLang="en-US" sz="2000" dirty="0" smtClean="0"/>
              <a:t>XML </a:t>
            </a:r>
            <a:r>
              <a:rPr lang="sr-Latn-RS" altLang="en-US" sz="2000" dirty="0" smtClean="0"/>
              <a:t>instanc</a:t>
            </a:r>
            <a:r>
              <a:rPr lang="en-US" altLang="en-US" sz="2000" dirty="0" err="1" smtClean="0"/>
              <a:t>i</a:t>
            </a:r>
            <a:r>
              <a:rPr lang="sr-Latn-RS" altLang="en-US" sz="2000" dirty="0" smtClean="0"/>
              <a:t> validn</a:t>
            </a:r>
            <a:r>
              <a:rPr lang="en-US" altLang="en-US" sz="2000" dirty="0" err="1" smtClean="0"/>
              <a:t>ih</a:t>
            </a:r>
            <a:r>
              <a:rPr lang="sr-Latn-RS" altLang="en-US" sz="2000" dirty="0" smtClean="0"/>
              <a:t> za gornju shemu: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fünfzig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“1 3 17“  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wunderbar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 “15“</a:t>
            </a:r>
          </a:p>
          <a:p>
            <a:r>
              <a:rPr lang="sr-Latn-RS" altLang="en-US" dirty="0" smtClean="0"/>
              <a:t>Za prosti tip unije su podržana brušenja </a:t>
            </a:r>
            <a:r>
              <a:rPr lang="de-DE" altLang="en-US" dirty="0" smtClean="0">
                <a:solidFill>
                  <a:srgbClr val="002060"/>
                </a:solidFill>
              </a:rPr>
              <a:t>pattern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>
                <a:solidFill>
                  <a:srgbClr val="002060"/>
                </a:solidFill>
              </a:rPr>
              <a:t>enumeration</a:t>
            </a:r>
          </a:p>
        </p:txBody>
      </p:sp>
    </p:spTree>
    <p:extLst>
      <p:ext uri="{BB962C8B-B14F-4D97-AF65-F5344CB8AC3E}">
        <p14:creationId xmlns:p14="http://schemas.microsoft.com/office/powerpoint/2010/main" val="32223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13792"/>
            <a:ext cx="7164288" cy="1143000"/>
          </a:xfrm>
        </p:spPr>
        <p:txBody>
          <a:bodyPr/>
          <a:lstStyle/>
          <a:p>
            <a:r>
              <a:rPr lang="sr-Latn-RS" altLang="en-US" dirty="0" smtClean="0"/>
              <a:t>Element c</a:t>
            </a:r>
            <a:r>
              <a:rPr lang="de-DE" altLang="en-US" dirty="0" smtClean="0"/>
              <a:t>hoice</a:t>
            </a:r>
            <a:endParaRPr lang="de-DE" altLang="en-US" dirty="0"/>
          </a:p>
        </p:txBody>
      </p:sp>
      <p:sp>
        <p:nvSpPr>
          <p:cNvPr id="15810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517104"/>
            <a:ext cx="7992888" cy="4648200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 smtClean="0"/>
              <a:t>Primer sheme za knjigu koja ima ili element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rgbClr val="00B050"/>
                </a:solidFill>
              </a:rPr>
              <a:t>author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ili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element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chemeClr val="folHlink"/>
                </a:solidFill>
              </a:rPr>
              <a:t>editor</a:t>
            </a:r>
            <a:r>
              <a:rPr lang="sr-Latn-RS" altLang="en-US" sz="2000" dirty="0" smtClean="0"/>
              <a:t>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“Book“ &gt;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“author“ type = “Person“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“unbounded“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“editor“ type = “Person“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404664"/>
            <a:ext cx="7303573" cy="1143000"/>
          </a:xfrm>
        </p:spPr>
        <p:txBody>
          <a:bodyPr/>
          <a:lstStyle/>
          <a:p>
            <a:r>
              <a:rPr lang="de-DE" altLang="en-US" dirty="0" smtClean="0"/>
              <a:t>Gr</a:t>
            </a:r>
            <a:r>
              <a:rPr lang="sr-Latn-RS" altLang="en-US" dirty="0" smtClean="0"/>
              <a:t>u</a:t>
            </a:r>
            <a:r>
              <a:rPr lang="de-DE" altLang="en-US" dirty="0" smtClean="0"/>
              <a:t>pe elemenata</a:t>
            </a:r>
            <a:endParaRPr lang="de-DE" altLang="en-US" dirty="0"/>
          </a:p>
        </p:txBody>
      </p:sp>
      <p:sp>
        <p:nvSpPr>
          <p:cNvPr id="1582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064896" cy="473008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 smtClean="0"/>
              <a:t>Opis sheme kada se tr</a:t>
            </a:r>
            <a:r>
              <a:rPr lang="sr-Latn-RS" altLang="en-US" sz="2000" dirty="0" smtClean="0"/>
              <a:t>e</a:t>
            </a:r>
            <a:r>
              <a:rPr lang="de-DE" altLang="en-US" sz="2000" dirty="0" smtClean="0"/>
              <a:t>ba posti</a:t>
            </a:r>
            <a:r>
              <a:rPr lang="sr-Latn-RS" altLang="en-US" sz="2000" dirty="0" smtClean="0"/>
              <a:t>ći</a:t>
            </a:r>
            <a:r>
              <a:rPr lang="de-DE" altLang="en-US" sz="2000" dirty="0" smtClean="0"/>
              <a:t> da </a:t>
            </a:r>
            <a:r>
              <a:rPr lang="sr-Latn-RS" altLang="en-US" sz="2000" dirty="0" smtClean="0"/>
              <a:t>ako element </a:t>
            </a:r>
            <a:r>
              <a:rPr lang="sr-Latn-RS" altLang="en-US" sz="2000" dirty="0" smtClean="0">
                <a:solidFill>
                  <a:schemeClr val="accent5">
                    <a:lumMod val="75000"/>
                  </a:schemeClr>
                </a:solidFill>
              </a:rPr>
              <a:t>book </a:t>
            </a:r>
            <a:r>
              <a:rPr lang="sr-Latn-RS" altLang="en-US" sz="2000" dirty="0" smtClean="0"/>
              <a:t>sadrži element </a:t>
            </a:r>
            <a:r>
              <a:rPr lang="de-DE" altLang="en-US" sz="2000" dirty="0" smtClean="0">
                <a:solidFill>
                  <a:srgbClr val="7030A0"/>
                </a:solidFill>
              </a:rPr>
              <a:t>editor</a:t>
            </a:r>
            <a:r>
              <a:rPr lang="de-DE" altLang="en-US" sz="2000" dirty="0" smtClean="0"/>
              <a:t>, t</a:t>
            </a:r>
            <a:r>
              <a:rPr lang="sr-Latn-RS" altLang="en-US" sz="2000" dirty="0" smtClean="0"/>
              <a:t>ada </a:t>
            </a:r>
            <a:r>
              <a:rPr lang="de-DE" altLang="en-US" sz="2000" dirty="0" smtClean="0">
                <a:solidFill>
                  <a:schemeClr val="accent5">
                    <a:lumMod val="75000"/>
                  </a:schemeClr>
                </a:solidFill>
              </a:rPr>
              <a:t>book </a:t>
            </a:r>
            <a:r>
              <a:rPr lang="sr-Latn-RS" altLang="en-US" sz="2000" dirty="0" smtClean="0"/>
              <a:t>takođe sadrži i element </a:t>
            </a:r>
            <a:r>
              <a:rPr lang="de-DE" altLang="en-US" sz="2000" dirty="0" smtClean="0">
                <a:solidFill>
                  <a:srgbClr val="7030A0"/>
                </a:solidFill>
              </a:rPr>
              <a:t>sponsor</a:t>
            </a:r>
            <a:r>
              <a:rPr lang="de-DE" altLang="en-US" sz="2000" dirty="0" smtClean="0"/>
              <a:t>:</a:t>
            </a:r>
            <a:endParaRPr lang="de-DE" alt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de-DE" altLang="en-US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 = „Book“ &gt; &lt;xsd:sequence&gt;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&lt;xsd:choice&gt;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&lt;xsd:element name = „Author“ type = „Person“ .../&gt;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&lt;xsd:group</a:t>
            </a:r>
            <a:r>
              <a:rPr lang="de-DE" altLang="en-US" sz="1800" dirty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 = „EditorSponsor“</a:t>
            </a:r>
            <a:r>
              <a:rPr lang="de-DE" altLang="en-US" sz="1800" dirty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r-Latn-R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xsd:choice&gt;</a:t>
            </a:r>
            <a:r>
              <a:rPr lang="de-DE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&lt;/xsd:sequence&gt; &lt;/xsd:complexType&gt;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de-DE" altLang="en-US" sz="1800" dirty="0">
              <a:solidFill>
                <a:srgbClr val="1D992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&lt;xsd:group name = „EditorSponsor“ &gt; &lt;xsd:sequence&gt;  &lt;xsd:element name =„Editor“ type=„Person“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&lt;xsd:element name = „Sponsor“ type = „Org“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&lt;/xsd:sequence&gt; &lt;/xsd:group&gt;</a:t>
            </a:r>
            <a:endParaRPr lang="de-DE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9484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32656"/>
            <a:ext cx="7236296" cy="1143000"/>
          </a:xfrm>
        </p:spPr>
        <p:txBody>
          <a:bodyPr/>
          <a:lstStyle/>
          <a:p>
            <a:r>
              <a:rPr lang="de-DE" altLang="en-US" dirty="0" smtClean="0"/>
              <a:t>Grup</a:t>
            </a:r>
            <a:r>
              <a:rPr lang="sr-Latn-RS" altLang="en-US" dirty="0" smtClean="0"/>
              <a:t>e atributa</a:t>
            </a:r>
            <a:endParaRPr lang="de-DE" altLang="en-US" dirty="0"/>
          </a:p>
        </p:txBody>
      </p:sp>
      <p:sp>
        <p:nvSpPr>
          <p:cNvPr id="15841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484784"/>
            <a:ext cx="8352928" cy="3888432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de-DE" altLang="en-US" sz="2000" dirty="0">
                <a:solidFill>
                  <a:srgbClr val="000000"/>
                </a:solidFill>
              </a:rPr>
              <a:t>Opis sheme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sa grupom atributa</a:t>
            </a:r>
            <a:r>
              <a:rPr lang="de-DE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90000"/>
              </a:lnSpc>
              <a:buNone/>
            </a:pPr>
            <a:endParaRPr lang="de-DE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xsd:attributeGroup name = „PriceInfo“ 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 name = „curr“ type = „xsd:string“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 name = „val“ type = „xsd:decimal“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&lt;/xsd:attributeGroup&gt;</a:t>
            </a:r>
          </a:p>
          <a:p>
            <a:pPr>
              <a:buFont typeface="Wingdings" pitchFamily="2" charset="2"/>
              <a:buNone/>
            </a:pPr>
            <a:endParaRPr lang="de-DE" altLang="en-US" sz="1800" dirty="0">
              <a:solidFill>
                <a:srgbClr val="FF33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 = „Book“ 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&lt;xsd:attributeGroup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 = „PriceInfo“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&lt;/xsd:complexType&gt;</a:t>
            </a:r>
          </a:p>
        </p:txBody>
      </p:sp>
    </p:spTree>
    <p:extLst>
      <p:ext uri="{BB962C8B-B14F-4D97-AF65-F5344CB8AC3E}">
        <p14:creationId xmlns:p14="http://schemas.microsoft.com/office/powerpoint/2010/main" val="7079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Karakteristike i istorijat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Jedna od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ajnijih </a:t>
            </a:r>
            <a:r>
              <a:rPr lang="sr-Latn-RS" altLang="en-US" dirty="0"/>
              <a:t>primena jezika SGML je bila </a:t>
            </a:r>
            <a:r>
              <a:rPr lang="sr-Latn-RS" altLang="en-US" dirty="0" smtClean="0"/>
              <a:t>izrada drugog</a:t>
            </a:r>
            <a:r>
              <a:rPr lang="sr-Latn-RS" altLang="en-US" dirty="0"/>
              <a:t>, elektronskog, izdanja </a:t>
            </a:r>
            <a:r>
              <a:rPr lang="sr-Latn-RS" altLang="en-US" dirty="0" smtClean="0"/>
              <a:t>Oksfordskog re</a:t>
            </a:r>
            <a:r>
              <a:rPr lang="sr-Latn-RS" altLang="en-US" dirty="0"/>
              <a:t>č</a:t>
            </a:r>
            <a:r>
              <a:rPr lang="sr-Latn-RS" altLang="en-US" dirty="0" smtClean="0"/>
              <a:t>nika </a:t>
            </a:r>
            <a:r>
              <a:rPr lang="sr-Latn-RS" altLang="en-US" dirty="0"/>
              <a:t>engleskog jezika (OED</a:t>
            </a:r>
            <a:r>
              <a:rPr lang="sr-Latn-RS" altLang="en-US" dirty="0" smtClean="0"/>
              <a:t>)</a:t>
            </a:r>
            <a:endParaRPr lang="en-U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460" y="2348880"/>
            <a:ext cx="63341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7504" y="5229200"/>
            <a:ext cx="249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>
                <a:latin typeface="+mn-lt"/>
              </a:rPr>
              <a:t>Fragment oksfordskog </a:t>
            </a:r>
            <a:r>
              <a:rPr lang="sr-Latn-RS" altLang="en-US" sz="1600" dirty="0" smtClean="0">
                <a:latin typeface="+mn-lt"/>
              </a:rPr>
              <a:t>re</a:t>
            </a:r>
            <a:r>
              <a:rPr lang="sr-Latn-RS" altLang="en-US" sz="1600" dirty="0">
                <a:latin typeface="+mn-lt"/>
              </a:rPr>
              <a:t>č</a:t>
            </a:r>
            <a:r>
              <a:rPr lang="sr-Latn-RS" altLang="en-US" sz="1600" dirty="0" smtClean="0">
                <a:latin typeface="+mn-lt"/>
              </a:rPr>
              <a:t>nika obele</a:t>
            </a:r>
            <a:r>
              <a:rPr lang="sr-Latn-RS" altLang="en-US" sz="1600" dirty="0">
                <a:latin typeface="+mn-lt"/>
              </a:rPr>
              <a:t>ž</a:t>
            </a:r>
            <a:r>
              <a:rPr lang="sr-Latn-RS" altLang="en-US" sz="1600" dirty="0" smtClean="0">
                <a:latin typeface="+mn-lt"/>
              </a:rPr>
              <a:t>en </a:t>
            </a:r>
            <a:r>
              <a:rPr lang="sr-Latn-RS" altLang="en-US" sz="1600" dirty="0">
                <a:latin typeface="+mn-lt"/>
              </a:rPr>
              <a:t>SMGL elementima</a:t>
            </a:r>
          </a:p>
        </p:txBody>
      </p:sp>
    </p:spTree>
    <p:extLst>
      <p:ext uri="{BB962C8B-B14F-4D97-AF65-F5344CB8AC3E}">
        <p14:creationId xmlns:p14="http://schemas.microsoft.com/office/powerpoint/2010/main" val="13493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99876" cy="1143000"/>
          </a:xfrm>
        </p:spPr>
        <p:txBody>
          <a:bodyPr/>
          <a:lstStyle/>
          <a:p>
            <a:r>
              <a:rPr lang="de-DE" altLang="en-US" dirty="0" smtClean="0"/>
              <a:t>Defini</a:t>
            </a:r>
            <a:r>
              <a:rPr lang="sr-Latn-RS" altLang="en-US" dirty="0" smtClean="0"/>
              <a:t>cija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ključeva</a:t>
            </a:r>
            <a:endParaRPr lang="de-DE" altLang="en-US" dirty="0"/>
          </a:p>
        </p:txBody>
      </p:sp>
      <p:sp>
        <p:nvSpPr>
          <p:cNvPr id="15851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136904" cy="4536504"/>
          </a:xfrm>
        </p:spPr>
        <p:txBody>
          <a:bodyPr/>
          <a:lstStyle/>
          <a:p>
            <a:r>
              <a:rPr lang="de-DE" altLang="en-US" dirty="0" smtClean="0"/>
              <a:t>K</a:t>
            </a:r>
            <a:r>
              <a:rPr lang="sr-Latn-RS" altLang="en-US" dirty="0" smtClean="0"/>
              <a:t>ljučevi jednoznačno identifikuju element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i definisani su kao deo elementa</a:t>
            </a:r>
            <a:endParaRPr lang="de-DE" altLang="en-US" dirty="0"/>
          </a:p>
          <a:p>
            <a:r>
              <a:rPr lang="sr-Latn-RS" altLang="en-US" dirty="0" smtClean="0"/>
              <a:t>Uveden je specijalni</a:t>
            </a:r>
            <a:r>
              <a:rPr lang="de-DE" altLang="en-US" dirty="0" smtClean="0"/>
              <a:t> element</a:t>
            </a:r>
            <a:r>
              <a:rPr lang="sr-Latn-RS" altLang="en-US" dirty="0" smtClean="0"/>
              <a:t> koji se ugnježdava, nazvan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2060"/>
                </a:solidFill>
              </a:rPr>
              <a:t>key</a:t>
            </a:r>
            <a:endParaRPr lang="de-DE" altLang="en-US" dirty="0">
              <a:solidFill>
                <a:srgbClr val="002060"/>
              </a:solidFill>
            </a:endParaRPr>
          </a:p>
          <a:p>
            <a:pPr lvl="1"/>
            <a:r>
              <a:rPr lang="sr-Latn-RS" altLang="en-US" dirty="0" smtClean="0"/>
              <a:t>U okviru tog novog elementa uvedeni su:</a:t>
            </a:r>
          </a:p>
          <a:p>
            <a:pPr lvl="2"/>
            <a:r>
              <a:rPr lang="de-DE" altLang="en-US" dirty="0" smtClean="0">
                <a:solidFill>
                  <a:srgbClr val="C00000"/>
                </a:solidFill>
              </a:rPr>
              <a:t>selector</a:t>
            </a:r>
            <a:r>
              <a:rPr lang="de-DE" altLang="en-US" dirty="0">
                <a:solidFill>
                  <a:srgbClr val="C00000"/>
                </a:solidFill>
              </a:rPr>
              <a:t>: </a:t>
            </a:r>
            <a:r>
              <a:rPr lang="sr-Latn-RS" altLang="en-US" dirty="0" smtClean="0">
                <a:solidFill>
                  <a:srgbClr val="C00000"/>
                </a:solidFill>
              </a:rPr>
              <a:t>opisuje kontekst na koji se odnosi ključ</a:t>
            </a:r>
            <a:endParaRPr lang="de-DE" altLang="en-US" dirty="0">
              <a:solidFill>
                <a:srgbClr val="C00000"/>
              </a:solidFill>
            </a:endParaRPr>
          </a:p>
          <a:p>
            <a:pPr lvl="2"/>
            <a:r>
              <a:rPr lang="de-DE" altLang="en-US" dirty="0">
                <a:solidFill>
                  <a:srgbClr val="00B050"/>
                </a:solidFill>
              </a:rPr>
              <a:t>field: </a:t>
            </a:r>
            <a:r>
              <a:rPr lang="sr-Latn-RS" altLang="en-US" dirty="0" smtClean="0">
                <a:solidFill>
                  <a:srgbClr val="00B050"/>
                </a:solidFill>
              </a:rPr>
              <a:t>opisuje koje je polje ključ u kontekstu opisanim selektorom</a:t>
            </a:r>
            <a:endParaRPr lang="de-DE" altLang="en-US" dirty="0">
              <a:solidFill>
                <a:srgbClr val="00B050"/>
              </a:solidFill>
            </a:endParaRPr>
          </a:p>
          <a:p>
            <a:pPr lvl="1"/>
            <a:r>
              <a:rPr lang="sr-Latn-RS" altLang="en-US" dirty="0" smtClean="0"/>
              <a:t>Ako ima više elemenata </a:t>
            </a:r>
            <a:r>
              <a:rPr lang="de-DE" altLang="en-US" dirty="0" smtClean="0">
                <a:solidFill>
                  <a:srgbClr val="C00000"/>
                </a:solidFill>
              </a:rPr>
              <a:t>field</a:t>
            </a:r>
            <a:r>
              <a:rPr lang="sr-Latn-RS" altLang="en-US" dirty="0" smtClean="0">
                <a:solidFill>
                  <a:srgbClr val="C00000"/>
                </a:solidFill>
              </a:rPr>
              <a:t> </a:t>
            </a:r>
            <a:r>
              <a:rPr lang="sr-Latn-RS" altLang="en-US" dirty="0" smtClean="0"/>
              <a:t>u okviru ključa,</a:t>
            </a:r>
            <a:r>
              <a:rPr lang="de-DE" altLang="en-US" dirty="0" smtClean="0"/>
              <a:t> </a:t>
            </a:r>
            <a:r>
              <a:rPr lang="sr-Latn-RS" altLang="ja-JP" dirty="0" smtClean="0">
                <a:ea typeface="MS PGothic" pitchFamily="34" charset="-128"/>
              </a:rPr>
              <a:t>tada se radi o tzv. kompozitnom ključu</a:t>
            </a:r>
            <a:endParaRPr lang="de-DE" altLang="en-US" dirty="0"/>
          </a:p>
          <a:p>
            <a:r>
              <a:rPr lang="sr-Latn-RS" altLang="en-US" dirty="0" smtClean="0"/>
              <a:t>Vrednosti za </a:t>
            </a:r>
            <a:r>
              <a:rPr lang="de-DE" altLang="en-US" dirty="0" smtClean="0"/>
              <a:t>selector </a:t>
            </a:r>
            <a:r>
              <a:rPr lang="sr-Latn-RS" altLang="en-US" dirty="0" smtClean="0"/>
              <a:t>i za</a:t>
            </a:r>
            <a:r>
              <a:rPr lang="de-DE" altLang="en-US" dirty="0" smtClean="0"/>
              <a:t> field </a:t>
            </a:r>
            <a:r>
              <a:rPr lang="sr-Latn-RS" altLang="en-US" dirty="0" smtClean="0"/>
              <a:t>su</a:t>
            </a:r>
            <a:r>
              <a:rPr lang="de-DE" altLang="en-US" dirty="0" smtClean="0"/>
              <a:t> </a:t>
            </a:r>
            <a:r>
              <a:rPr lang="de-DE" altLang="en-US" dirty="0"/>
              <a:t>XPath </a:t>
            </a:r>
            <a:r>
              <a:rPr lang="sr-Latn-RS" altLang="en-US" dirty="0" smtClean="0"/>
              <a:t>izrazi</a:t>
            </a:r>
            <a:endParaRPr lang="de-DE" altLang="en-US" dirty="0"/>
          </a:p>
          <a:p>
            <a:r>
              <a:rPr lang="de-DE" altLang="en-US" dirty="0"/>
              <a:t> </a:t>
            </a:r>
            <a:r>
              <a:rPr lang="de-DE" altLang="en-US" dirty="0" smtClean="0"/>
              <a:t>Va</a:t>
            </a:r>
            <a:r>
              <a:rPr lang="sr-Latn-RS" altLang="en-US" dirty="0" smtClean="0"/>
              <a:t>lidacija ključa u XML-u se realizje na sledeći način:</a:t>
            </a:r>
            <a:endParaRPr lang="de-DE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de-DE" altLang="en-US" dirty="0" smtClean="0"/>
              <a:t>Eval</a:t>
            </a:r>
            <a:r>
              <a:rPr lang="sr-Latn-RS" altLang="en-US" dirty="0" smtClean="0"/>
              <a:t>uira se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C00000"/>
                </a:solidFill>
              </a:rPr>
              <a:t>selector </a:t>
            </a:r>
            <a:r>
              <a:rPr lang="sr-Latn-RS" altLang="en-US" dirty="0" smtClean="0"/>
              <a:t>i dobije</a:t>
            </a:r>
            <a:r>
              <a:rPr lang="de-DE" altLang="en-US" dirty="0" smtClean="0"/>
              <a:t>  </a:t>
            </a:r>
            <a:r>
              <a:rPr lang="sr-Latn-RS" altLang="en-US" dirty="0">
                <a:solidFill>
                  <a:srgbClr val="C00000"/>
                </a:solidFill>
              </a:rPr>
              <a:t>s</a:t>
            </a:r>
            <a:r>
              <a:rPr lang="de-DE" altLang="en-US" dirty="0" smtClean="0">
                <a:solidFill>
                  <a:srgbClr val="C00000"/>
                </a:solidFill>
              </a:rPr>
              <a:t>e</a:t>
            </a:r>
            <a:r>
              <a:rPr lang="sr-Latn-RS" altLang="en-US" dirty="0" smtClean="0">
                <a:solidFill>
                  <a:srgbClr val="C00000"/>
                </a:solidFill>
              </a:rPr>
              <a:t>kvenca čvorova</a:t>
            </a:r>
            <a:endParaRPr lang="de-DE" altLang="en-US" dirty="0">
              <a:solidFill>
                <a:srgbClr val="C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altLang="en-US" dirty="0" smtClean="0"/>
              <a:t>Eval</a:t>
            </a:r>
            <a:r>
              <a:rPr lang="sr-Latn-RS" altLang="en-US" dirty="0" smtClean="0"/>
              <a:t>iraju se vrednosti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 za </a:t>
            </a:r>
            <a:r>
              <a:rPr lang="de-DE" altLang="en-US" dirty="0" smtClean="0">
                <a:solidFill>
                  <a:srgbClr val="00B050"/>
                </a:solidFill>
              </a:rPr>
              <a:t>field</a:t>
            </a:r>
            <a:r>
              <a:rPr lang="de-DE" altLang="en-US" dirty="0" smtClean="0"/>
              <a:t> n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 </a:t>
            </a:r>
            <a:r>
              <a:rPr lang="sr-Latn-RS" altLang="en-US" dirty="0">
                <a:solidFill>
                  <a:srgbClr val="C00000"/>
                </a:solidFill>
              </a:rPr>
              <a:t>s</a:t>
            </a:r>
            <a:r>
              <a:rPr lang="de-DE" altLang="en-US" dirty="0">
                <a:solidFill>
                  <a:srgbClr val="C00000"/>
                </a:solidFill>
              </a:rPr>
              <a:t>e</a:t>
            </a:r>
            <a:r>
              <a:rPr lang="sr-Latn-RS" altLang="en-US" dirty="0" smtClean="0">
                <a:solidFill>
                  <a:srgbClr val="C00000"/>
                </a:solidFill>
              </a:rPr>
              <a:t>kvenci </a:t>
            </a:r>
            <a:r>
              <a:rPr lang="sr-Latn-RS" altLang="en-US" dirty="0">
                <a:solidFill>
                  <a:srgbClr val="C00000"/>
                </a:solidFill>
              </a:rPr>
              <a:t>čvorova</a:t>
            </a:r>
            <a:r>
              <a:rPr lang="de-DE" altLang="en-US" dirty="0" smtClean="0"/>
              <a:t>  </a:t>
            </a:r>
            <a:r>
              <a:rPr lang="sr-Latn-RS" altLang="en-US" dirty="0" smtClean="0"/>
              <a:t>i dobije se </a:t>
            </a:r>
            <a:r>
              <a:rPr lang="de-DE" altLang="en-US" dirty="0" smtClean="0">
                <a:solidFill>
                  <a:srgbClr val="1D9929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skup uređenih n-torki vrednosti</a:t>
            </a:r>
            <a:endParaRPr lang="de-DE" altLang="en-US" dirty="0">
              <a:solidFill>
                <a:srgbClr val="00B05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sr-Latn-RS" altLang="en-US" dirty="0" smtClean="0"/>
              <a:t>Proverava se da li ima duplikata u </a:t>
            </a:r>
            <a:r>
              <a:rPr lang="de-DE" altLang="en-US" dirty="0">
                <a:solidFill>
                  <a:srgbClr val="1D9929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skupu </a:t>
            </a:r>
            <a:r>
              <a:rPr lang="sr-Latn-RS" altLang="en-US" dirty="0">
                <a:solidFill>
                  <a:srgbClr val="00B050"/>
                </a:solidFill>
              </a:rPr>
              <a:t>uređenih n-torki vrednosti</a:t>
            </a:r>
            <a:endParaRPr lang="de-DE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1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136904" cy="4320480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 smtClean="0"/>
              <a:t>Primer sheme u kojoj je </a:t>
            </a:r>
            <a:r>
              <a:rPr lang="de-DE" altLang="en-US" sz="2000" dirty="0" smtClean="0">
                <a:solidFill>
                  <a:srgbClr val="00B050"/>
                </a:solidFill>
              </a:rPr>
              <a:t>isbn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definisano kao ključ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za </a:t>
            </a:r>
            <a:r>
              <a:rPr lang="de-DE" altLang="en-US" sz="2000" dirty="0" smtClean="0">
                <a:solidFill>
                  <a:srgbClr val="FF3300"/>
                </a:solidFill>
              </a:rPr>
              <a:t>books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u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rgbClr val="0070C0"/>
                </a:solidFill>
              </a:rPr>
              <a:t>bib</a:t>
            </a:r>
            <a:r>
              <a:rPr lang="sr-Latn-RS" altLang="en-US" sz="2000" dirty="0"/>
              <a:t>:</a:t>
            </a:r>
            <a:endParaRPr lang="de-DE" altLang="en-US" sz="2000" dirty="0">
              <a:solidFill>
                <a:srgbClr val="FF33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0070C0"/>
                </a:solidFill>
              </a:rPr>
              <a:t>&lt;element name = „bib“&gt; &lt;complexType&gt; &lt;sequence&gt;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    </a:t>
            </a:r>
            <a:r>
              <a:rPr lang="de-DE" altLang="en-US" dirty="0">
                <a:solidFill>
                  <a:schemeClr val="folHlink"/>
                </a:solidFill>
              </a:rPr>
              <a:t>&lt;element book maxOccurs = „unbounded&gt; </a:t>
            </a:r>
            <a:br>
              <a:rPr lang="de-DE" altLang="en-US" dirty="0">
                <a:solidFill>
                  <a:schemeClr val="folHlink"/>
                </a:solidFill>
              </a:rPr>
            </a:br>
            <a:r>
              <a:rPr lang="de-DE" altLang="en-US" dirty="0">
                <a:solidFill>
                  <a:schemeClr val="folHlink"/>
                </a:solidFill>
              </a:rPr>
              <a:t>   &lt;complexType&gt; &lt;sequence&gt; ... &lt;/sequence&gt;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folHlink"/>
                </a:solidFill>
              </a:rPr>
              <a:t>          &lt;attribute </a:t>
            </a:r>
            <a:r>
              <a:rPr lang="de-DE" altLang="en-US" dirty="0">
                <a:solidFill>
                  <a:srgbClr val="00B050"/>
                </a:solidFill>
              </a:rPr>
              <a:t>name = „isbn“ </a:t>
            </a:r>
            <a:r>
              <a:rPr lang="de-DE" altLang="en-US" dirty="0">
                <a:solidFill>
                  <a:schemeClr val="folHlink"/>
                </a:solidFill>
              </a:rPr>
              <a:t>type = „string“ /&gt;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folHlink"/>
                </a:solidFill>
              </a:rPr>
              <a:t>    &lt;/complexType&gt; &lt;/element&gt;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70C0"/>
                </a:solidFill>
              </a:rPr>
              <a:t>&lt;/sequence&gt;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accent1">
                    <a:lumMod val="75000"/>
                  </a:schemeClr>
                </a:solidFill>
              </a:rPr>
              <a:t>    &lt;key name = „constraintX“ 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99118B"/>
                </a:solidFill>
              </a:rPr>
              <a:t>         </a:t>
            </a:r>
            <a:r>
              <a:rPr lang="de-DE" altLang="en-US" dirty="0">
                <a:solidFill>
                  <a:srgbClr val="FF3300"/>
                </a:solidFill>
              </a:rPr>
              <a:t>&lt;selector xpath = „book“ /&gt;  </a:t>
            </a:r>
            <a:br>
              <a:rPr lang="de-DE" altLang="en-US" dirty="0">
                <a:solidFill>
                  <a:srgbClr val="FF3300"/>
                </a:solidFill>
              </a:rPr>
            </a:br>
            <a:r>
              <a:rPr lang="de-DE" altLang="en-US" dirty="0">
                <a:solidFill>
                  <a:srgbClr val="00B050"/>
                </a:solidFill>
              </a:rPr>
              <a:t>     &lt;field xpath = „@isbn“ /&gt;      </a:t>
            </a:r>
            <a:r>
              <a:rPr lang="de-DE" altLang="en-US" dirty="0">
                <a:solidFill>
                  <a:srgbClr val="99118B"/>
                </a:solidFill>
              </a:rPr>
              <a:t>	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accent1">
                    <a:lumMod val="75000"/>
                  </a:schemeClr>
                </a:solidFill>
              </a:rPr>
              <a:t>    &lt;/key&gt;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0070C0"/>
                </a:solidFill>
              </a:rPr>
              <a:t>&lt;/complexType&gt; &lt;/element&gt;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99876" cy="1143000"/>
          </a:xfrm>
        </p:spPr>
        <p:txBody>
          <a:bodyPr/>
          <a:lstStyle/>
          <a:p>
            <a:r>
              <a:rPr lang="de-DE" altLang="en-US" dirty="0" smtClean="0"/>
              <a:t>Defini</a:t>
            </a:r>
            <a:r>
              <a:rPr lang="sr-Latn-RS" altLang="en-US" dirty="0" smtClean="0"/>
              <a:t>cija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ključeva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96476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620688"/>
            <a:ext cx="7308304" cy="692150"/>
          </a:xfrm>
        </p:spPr>
        <p:txBody>
          <a:bodyPr/>
          <a:lstStyle/>
          <a:p>
            <a:r>
              <a:rPr lang="de-DE" altLang="en-US" dirty="0" smtClean="0"/>
              <a:t>Reference (</a:t>
            </a:r>
            <a:r>
              <a:rPr lang="sr-Latn-RS" altLang="en-US" dirty="0" smtClean="0"/>
              <a:t>strani ključevi</a:t>
            </a:r>
            <a:r>
              <a:rPr lang="de-DE" altLang="en-US" dirty="0" smtClean="0"/>
              <a:t>)</a:t>
            </a:r>
            <a:endParaRPr lang="de-DE" altLang="en-US" dirty="0"/>
          </a:p>
        </p:txBody>
      </p:sp>
      <p:sp>
        <p:nvSpPr>
          <p:cNvPr id="15872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8208912" cy="4752528"/>
          </a:xfrm>
        </p:spPr>
        <p:txBody>
          <a:bodyPr/>
          <a:lstStyle/>
          <a:p>
            <a:r>
              <a:rPr lang="sr-Latn-RS" altLang="en-US" dirty="0" smtClean="0"/>
              <a:t>Strani ključevi predstavljaju deo definicije</a:t>
            </a:r>
            <a:r>
              <a:rPr lang="de-DE" altLang="en-US" dirty="0" smtClean="0"/>
              <a:t> element</a:t>
            </a:r>
            <a:r>
              <a:rPr lang="sr-Latn-RS" altLang="en-US" dirty="0" smtClean="0"/>
              <a:t>a</a:t>
            </a:r>
            <a:endParaRPr lang="de-DE" altLang="en-US" dirty="0"/>
          </a:p>
          <a:p>
            <a:r>
              <a:rPr lang="sr-Latn-RS" altLang="en-US" dirty="0"/>
              <a:t>Uveden je specijalni</a:t>
            </a:r>
            <a:r>
              <a:rPr lang="de-DE" altLang="en-US" dirty="0"/>
              <a:t> element</a:t>
            </a:r>
            <a:r>
              <a:rPr lang="sr-Latn-RS" altLang="en-US" dirty="0"/>
              <a:t> koji se ugnježdava, nazvan</a:t>
            </a:r>
            <a:r>
              <a:rPr lang="de-DE" altLang="en-US" dirty="0"/>
              <a:t> </a:t>
            </a:r>
            <a:r>
              <a:rPr lang="de-DE" altLang="en-US" dirty="0" smtClean="0">
                <a:solidFill>
                  <a:srgbClr val="002060"/>
                </a:solidFill>
              </a:rPr>
              <a:t>key</a:t>
            </a:r>
            <a:r>
              <a:rPr lang="sr-Latn-RS" altLang="en-US" dirty="0" smtClean="0">
                <a:solidFill>
                  <a:srgbClr val="002060"/>
                </a:solidFill>
              </a:rPr>
              <a:t>ref</a:t>
            </a:r>
            <a:r>
              <a:rPr lang="sr-Latn-RS" altLang="en-US" dirty="0"/>
              <a:t> </a:t>
            </a:r>
            <a:r>
              <a:rPr lang="sr-Latn-RS" altLang="en-US" dirty="0" smtClean="0"/>
              <a:t>(sa </a:t>
            </a:r>
            <a:r>
              <a:rPr lang="sr-Latn-RS" altLang="en-US" dirty="0"/>
              <a:t>atributom </a:t>
            </a:r>
            <a:r>
              <a:rPr lang="sr-Latn-RS" altLang="en-US" dirty="0" smtClean="0">
                <a:solidFill>
                  <a:srgbClr val="002060"/>
                </a:solidFill>
              </a:rPr>
              <a:t>refer</a:t>
            </a:r>
            <a:r>
              <a:rPr lang="sr-Latn-RS" altLang="en-US" dirty="0" smtClean="0"/>
              <a:t>) i u okviru njega elementi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FF3300"/>
                </a:solidFill>
              </a:rPr>
              <a:t>selector</a:t>
            </a:r>
            <a:r>
              <a:rPr lang="de-DE" altLang="en-US" dirty="0" smtClean="0">
                <a:solidFill>
                  <a:srgbClr val="99118B"/>
                </a:solidFill>
              </a:rPr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B050"/>
                </a:solidFill>
              </a:rPr>
              <a:t>field</a:t>
            </a:r>
            <a:r>
              <a:rPr lang="sr-Latn-RS" altLang="en-US" dirty="0" smtClean="0"/>
              <a:t> (sa atributom </a:t>
            </a:r>
            <a:r>
              <a:rPr lang="sr-Latn-RS" altLang="en-US" dirty="0" smtClean="0">
                <a:solidFill>
                  <a:srgbClr val="002060"/>
                </a:solidFill>
              </a:rPr>
              <a:t>xpath</a:t>
            </a:r>
            <a:r>
              <a:rPr lang="sr-Latn-RS" altLang="en-US" dirty="0" smtClean="0"/>
              <a:t>)</a:t>
            </a:r>
            <a:r>
              <a:rPr lang="de-DE" altLang="en-US" dirty="0" smtClean="0">
                <a:solidFill>
                  <a:srgbClr val="002060"/>
                </a:solidFill>
              </a:rPr>
              <a:t> </a:t>
            </a:r>
            <a:endParaRPr lang="de-DE" altLang="en-US" dirty="0">
              <a:solidFill>
                <a:srgbClr val="002060"/>
              </a:solidFill>
            </a:endParaRPr>
          </a:p>
          <a:p>
            <a:pPr lvl="1"/>
            <a:r>
              <a:rPr lang="de-DE" altLang="en-US" dirty="0">
                <a:solidFill>
                  <a:srgbClr val="C00000"/>
                </a:solidFill>
              </a:rPr>
              <a:t>selector: </a:t>
            </a:r>
            <a:r>
              <a:rPr lang="de-DE" altLang="en-US" dirty="0" smtClean="0">
                <a:solidFill>
                  <a:srgbClr val="C00000"/>
                </a:solidFill>
              </a:rPr>
              <a:t>odre</a:t>
            </a:r>
            <a:r>
              <a:rPr lang="sr-Latn-RS" altLang="en-US" dirty="0" smtClean="0">
                <a:solidFill>
                  <a:srgbClr val="C00000"/>
                </a:solidFill>
              </a:rPr>
              <a:t>đ</a:t>
            </a:r>
            <a:r>
              <a:rPr lang="de-DE" altLang="en-US" dirty="0" smtClean="0">
                <a:solidFill>
                  <a:srgbClr val="C00000"/>
                </a:solidFill>
              </a:rPr>
              <a:t>uje kontekst stranih klju</a:t>
            </a:r>
            <a:r>
              <a:rPr lang="sr-Latn-RS" altLang="en-US" dirty="0" smtClean="0">
                <a:solidFill>
                  <a:srgbClr val="C00000"/>
                </a:solidFill>
              </a:rPr>
              <a:t>č</a:t>
            </a:r>
            <a:r>
              <a:rPr lang="de-DE" altLang="en-US" dirty="0" smtClean="0">
                <a:solidFill>
                  <a:srgbClr val="C00000"/>
                </a:solidFill>
              </a:rPr>
              <a:t>eva</a:t>
            </a:r>
            <a:endParaRPr lang="de-DE" altLang="en-US" dirty="0">
              <a:solidFill>
                <a:srgbClr val="C00000"/>
              </a:solidFill>
            </a:endParaRPr>
          </a:p>
          <a:p>
            <a:pPr lvl="1"/>
            <a:r>
              <a:rPr lang="de-DE" altLang="en-US" dirty="0">
                <a:solidFill>
                  <a:srgbClr val="00B050"/>
                </a:solidFill>
              </a:rPr>
              <a:t>field(s): </a:t>
            </a:r>
            <a:r>
              <a:rPr lang="sr-Latn-RS" altLang="en-US" dirty="0" smtClean="0">
                <a:solidFill>
                  <a:srgbClr val="00B050"/>
                </a:solidFill>
              </a:rPr>
              <a:t>specificira strani ključ</a:t>
            </a:r>
            <a:endParaRPr lang="de-DE" altLang="en-US" dirty="0">
              <a:solidFill>
                <a:srgbClr val="00B050"/>
              </a:solidFill>
            </a:endParaRPr>
          </a:p>
          <a:p>
            <a:pPr lvl="1"/>
            <a:r>
              <a:rPr lang="de-DE" altLang="en-US" dirty="0">
                <a:solidFill>
                  <a:schemeClr val="hlink"/>
                </a:solidFill>
              </a:rPr>
              <a:t>refer: </a:t>
            </a:r>
            <a:r>
              <a:rPr lang="sr-Latn-RS" altLang="en-US" dirty="0" smtClean="0">
                <a:solidFill>
                  <a:schemeClr val="hlink"/>
                </a:solidFill>
              </a:rPr>
              <a:t>daje opseg za reference </a:t>
            </a:r>
            <a:r>
              <a:rPr lang="de-DE" altLang="en-US" dirty="0" smtClean="0">
                <a:solidFill>
                  <a:schemeClr val="hlink"/>
                </a:solidFill>
              </a:rPr>
              <a:t>(</a:t>
            </a:r>
            <a:r>
              <a:rPr lang="sr-Latn-RS" altLang="en-US" dirty="0" smtClean="0">
                <a:solidFill>
                  <a:schemeClr val="hlink"/>
                </a:solidFill>
              </a:rPr>
              <a:t>ograničenja za ključ</a:t>
            </a:r>
            <a:r>
              <a:rPr lang="de-DE" altLang="en-US" dirty="0" smtClean="0">
                <a:solidFill>
                  <a:schemeClr val="hlink"/>
                </a:solidFill>
              </a:rPr>
              <a:t>)</a:t>
            </a:r>
            <a:endParaRPr lang="sr-Latn-RS" altLang="en-US" dirty="0" smtClean="0">
              <a:solidFill>
                <a:schemeClr val="hlink"/>
              </a:solidFill>
            </a:endParaRPr>
          </a:p>
          <a:p>
            <a:pPr lvl="1"/>
            <a:endParaRPr lang="de-DE" altLang="en-US" dirty="0">
              <a:solidFill>
                <a:srgbClr val="7CFF54"/>
              </a:solidFill>
            </a:endParaRPr>
          </a:p>
          <a:p>
            <a:pPr marL="0" indent="0">
              <a:buNone/>
            </a:pPr>
            <a:r>
              <a:rPr lang="sr-Latn-RS" altLang="en-US" dirty="0" smtClean="0"/>
              <a:t>Primer sheme za knj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ge koje referišu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prema drugim kn</a:t>
            </a:r>
            <a:r>
              <a:rPr lang="en-US" altLang="en-US" dirty="0" smtClean="0"/>
              <a:t>j</a:t>
            </a:r>
            <a:r>
              <a:rPr lang="sr-Latn-RS" altLang="en-US" dirty="0" smtClean="0"/>
              <a:t>igama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keyref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constraintY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refer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constraintX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&lt;selector </a:t>
            </a:r>
            <a:r>
              <a:rPr lang="en-US" alt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xpath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“book/references“ /&gt;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&lt;field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xpath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“@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keyref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7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i programerske paradigme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54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476672"/>
            <a:ext cx="7740352" cy="1143000"/>
          </a:xfrm>
        </p:spPr>
        <p:txBody>
          <a:bodyPr/>
          <a:lstStyle/>
          <a:p>
            <a:r>
              <a:rPr lang="de-DE" altLang="en-US" dirty="0"/>
              <a:t>XML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/>
              <a:t>OO</a:t>
            </a:r>
          </a:p>
        </p:txBody>
      </p:sp>
      <p:sp>
        <p:nvSpPr>
          <p:cNvPr id="16117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7560840" cy="5111750"/>
          </a:xfrm>
        </p:spPr>
        <p:txBody>
          <a:bodyPr/>
          <a:lstStyle/>
          <a:p>
            <a:r>
              <a:rPr lang="de-DE" altLang="en-US" dirty="0" smtClean="0">
                <a:solidFill>
                  <a:schemeClr val="hlink"/>
                </a:solidFill>
              </a:rPr>
              <a:t>Encapsu</a:t>
            </a:r>
            <a:r>
              <a:rPr lang="sr-Latn-RS" altLang="en-US" dirty="0" smtClean="0">
                <a:solidFill>
                  <a:schemeClr val="hlink"/>
                </a:solidFill>
              </a:rPr>
              <a:t>lacija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sakriva podatke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čini da podaci budu eksplicitni</a:t>
            </a:r>
            <a:endParaRPr lang="de-DE" altLang="en-US" dirty="0"/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Hijerarhija tipova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definiše relacije podskup/nadskup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deli strukturu, pa skupovne relacije nemaju smisla</a:t>
            </a:r>
            <a:endParaRPr lang="de-DE" altLang="en-US" dirty="0"/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Podaci i ponašanje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ih pakuje zajedno u jednu celinu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razdvaja podatke od njihove interpretacije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76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XML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r</a:t>
            </a:r>
            <a:r>
              <a:rPr lang="de-DE" altLang="en-US" dirty="0" smtClean="0"/>
              <a:t>ela</a:t>
            </a:r>
            <a:r>
              <a:rPr lang="sr-Latn-RS" altLang="en-US" dirty="0" smtClean="0"/>
              <a:t>c</a:t>
            </a:r>
            <a:r>
              <a:rPr lang="de-DE" altLang="en-US" dirty="0" smtClean="0"/>
              <a:t>ion</a:t>
            </a:r>
            <a:r>
              <a:rPr lang="sr-Latn-RS" altLang="en-US" dirty="0" smtClean="0"/>
              <a:t>e baze podataka</a:t>
            </a:r>
            <a:endParaRPr lang="de-DE" altLang="en-US" dirty="0"/>
          </a:p>
        </p:txBody>
      </p:sp>
      <p:sp>
        <p:nvSpPr>
          <p:cNvPr id="16128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>
                <a:solidFill>
                  <a:srgbClr val="002060"/>
                </a:solidFill>
              </a:rPr>
              <a:t>Stru</a:t>
            </a:r>
            <a:r>
              <a:rPr lang="sr-Latn-RS" altLang="en-US" dirty="0" smtClean="0">
                <a:solidFill>
                  <a:srgbClr val="002060"/>
                </a:solidFill>
              </a:rPr>
              <a:t>kturne razlike</a:t>
            </a:r>
            <a:endParaRPr lang="de-DE" altLang="en-US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Drvo naspram tabele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Heterogene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naspram homogenih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Opcionalni tipovi naspram striktnog tipiziranja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Nenormalizovani podaci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naspram normalizovanih</a:t>
            </a:r>
            <a:endParaRPr lang="de-DE" altLang="en-US" dirty="0" smtClean="0"/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solidFill>
                  <a:srgbClr val="002060"/>
                </a:solidFill>
              </a:rPr>
              <a:t>Neke od sličnosti</a:t>
            </a:r>
            <a:endParaRPr lang="de-DE" altLang="en-US" dirty="0" smtClean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Logička i fizička nezavisnost podataka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larativ</a:t>
            </a:r>
            <a:r>
              <a:rPr lang="sr-Latn-RS" altLang="en-US" dirty="0" smtClean="0"/>
              <a:t>na</a:t>
            </a:r>
            <a:r>
              <a:rPr lang="de-DE" altLang="en-US" dirty="0" smtClean="0"/>
              <a:t> semanti</a:t>
            </a:r>
            <a:r>
              <a:rPr lang="sr-Latn-RS" altLang="en-US" dirty="0" smtClean="0"/>
              <a:t>ka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Generi</a:t>
            </a:r>
            <a:r>
              <a:rPr lang="sr-Latn-RS" altLang="en-US" dirty="0" smtClean="0"/>
              <a:t>čki model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podataka</a:t>
            </a:r>
            <a:r>
              <a:rPr lang="de-DE" altLang="en-US" dirty="0" smtClean="0"/>
              <a:t>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24962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404664"/>
            <a:ext cx="7596336" cy="104457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Programerski modeli procesiranja XML-a</a:t>
            </a:r>
            <a:endParaRPr 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435280" cy="45942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Ogromna korist od </a:t>
            </a:r>
            <a:r>
              <a:rPr lang="en-US" dirty="0" smtClean="0">
                <a:solidFill>
                  <a:schemeClr val="tx1"/>
                </a:solidFill>
              </a:rPr>
              <a:t>XML</a:t>
            </a:r>
            <a:r>
              <a:rPr lang="sr-Latn-RS" dirty="0" smtClean="0">
                <a:solidFill>
                  <a:schemeClr val="tx1"/>
                </a:solidFill>
              </a:rPr>
              <a:t>-a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su standardni parseri i</a:t>
            </a:r>
            <a:r>
              <a:rPr lang="en-US" dirty="0" smtClean="0">
                <a:solidFill>
                  <a:schemeClr val="tx1"/>
                </a:solidFill>
              </a:rPr>
              <a:t> standard</a:t>
            </a:r>
            <a:r>
              <a:rPr lang="sr-Latn-RS" dirty="0" smtClean="0">
                <a:solidFill>
                  <a:schemeClr val="tx1"/>
                </a:solidFill>
              </a:rPr>
              <a:t>ni</a:t>
            </a:r>
            <a:r>
              <a:rPr lang="en-US" dirty="0" smtClean="0">
                <a:solidFill>
                  <a:schemeClr val="tx1"/>
                </a:solidFill>
              </a:rPr>
              <a:t> API</a:t>
            </a:r>
            <a:r>
              <a:rPr lang="sr-Latn-RS" dirty="0" smtClean="0">
                <a:solidFill>
                  <a:schemeClr val="tx1"/>
                </a:solidFill>
              </a:rPr>
              <a:t>-ji (nezavisni od jezika)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za njihovo procesiranje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DOM</a:t>
            </a:r>
            <a:r>
              <a:rPr lang="sr-Latn-RS" dirty="0"/>
              <a:t> </a:t>
            </a:r>
            <a:r>
              <a:rPr lang="sr-Latn-RS" dirty="0" smtClean="0"/>
              <a:t>je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objektno</a:t>
            </a:r>
            <a:r>
              <a:rPr lang="en-US" dirty="0" smtClean="0">
                <a:solidFill>
                  <a:schemeClr val="tx1"/>
                </a:solidFill>
              </a:rPr>
              <a:t>-or</a:t>
            </a:r>
            <a:r>
              <a:rPr lang="sr-Latn-RS" dirty="0" smtClean="0">
                <a:solidFill>
                  <a:schemeClr val="tx1"/>
                </a:solidFill>
              </a:rPr>
              <a:t>jentisana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reprezentacija</a:t>
            </a:r>
            <a:r>
              <a:rPr lang="en-US" dirty="0" smtClean="0">
                <a:solidFill>
                  <a:schemeClr val="tx1"/>
                </a:solidFill>
              </a:rPr>
              <a:t> XML </a:t>
            </a:r>
            <a:r>
              <a:rPr lang="sr-Latn-RS" dirty="0" smtClean="0">
                <a:solidFill>
                  <a:schemeClr val="tx1"/>
                </a:solidFill>
              </a:rPr>
              <a:t>drveta parsiranja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 smtClean="0">
                <a:solidFill>
                  <a:schemeClr val="tx1"/>
                </a:solidFill>
              </a:rPr>
              <a:t>DOM </a:t>
            </a:r>
            <a:r>
              <a:rPr lang="en-US" b="1" dirty="0" err="1" smtClean="0">
                <a:solidFill>
                  <a:schemeClr val="tx1"/>
                </a:solidFill>
              </a:rPr>
              <a:t>obje</a:t>
            </a:r>
            <a:r>
              <a:rPr lang="sr-Latn-RS" b="1" dirty="0" smtClean="0">
                <a:solidFill>
                  <a:schemeClr val="tx1"/>
                </a:solidFill>
              </a:rPr>
              <a:t>kti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sadrže </a:t>
            </a:r>
          </a:p>
          <a:p>
            <a:pPr lvl="2"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metode kao što su </a:t>
            </a:r>
            <a:r>
              <a:rPr lang="en-US" dirty="0" err="1" smtClean="0">
                <a:solidFill>
                  <a:schemeClr val="tx1"/>
                </a:solidFill>
              </a:rPr>
              <a:t>getFirstChild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sr-Latn-R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getNextSibling</a:t>
            </a:r>
            <a:r>
              <a:rPr lang="sr-Latn-RS" dirty="0" smtClean="0">
                <a:solidFill>
                  <a:schemeClr val="tx1"/>
                </a:solidFill>
              </a:rPr>
              <a:t>, koje predstavljaju uobičajen način prolaska kroz drvo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Takođe mogu da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modif</a:t>
            </a:r>
            <a:r>
              <a:rPr lang="sr-Latn-R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ikuju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samo</a:t>
            </a:r>
            <a:r>
              <a:rPr lang="en-US" dirty="0" smtClean="0">
                <a:solidFill>
                  <a:schemeClr val="tx1"/>
                </a:solidFill>
              </a:rPr>
              <a:t> DOM </a:t>
            </a:r>
            <a:r>
              <a:rPr lang="sr-Latn-RS" dirty="0" smtClean="0">
                <a:solidFill>
                  <a:schemeClr val="tx1"/>
                </a:solidFill>
              </a:rPr>
              <a:t>drvo, tj. 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izmene</a:t>
            </a:r>
            <a:r>
              <a:rPr lang="en-US" dirty="0" smtClean="0">
                <a:solidFill>
                  <a:schemeClr val="tx1"/>
                </a:solidFill>
              </a:rPr>
              <a:t> XML</a:t>
            </a:r>
            <a:r>
              <a:rPr lang="sr-Latn-RS" dirty="0" smtClean="0">
                <a:solidFill>
                  <a:schemeClr val="tx1"/>
                </a:solidFill>
              </a:rPr>
              <a:t>, korišćenjem metoda </a:t>
            </a:r>
            <a:r>
              <a:rPr lang="en-US" dirty="0" err="1" smtClean="0">
                <a:solidFill>
                  <a:schemeClr val="tx1"/>
                </a:solidFill>
              </a:rPr>
              <a:t>insertAfter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sr-Latn-RS" dirty="0" smtClean="0">
                <a:solidFill>
                  <a:schemeClr val="tx1"/>
                </a:solidFill>
              </a:rPr>
              <a:t>itd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SAX</a:t>
            </a:r>
            <a:r>
              <a:rPr lang="sr-Latn-RS" dirty="0" smtClean="0">
                <a:solidFill>
                  <a:schemeClr val="tx1"/>
                </a:solidFill>
              </a:rPr>
              <a:t> se koristi u situacijama kada nisu potrebni svi podaci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sr-Latn-RS" b="1" dirty="0" smtClean="0">
                <a:solidFill>
                  <a:schemeClr val="tx1"/>
                </a:solidFill>
              </a:rPr>
              <a:t>Interfejs za p</a:t>
            </a:r>
            <a:r>
              <a:rPr lang="en-US" b="1" dirty="0" err="1" smtClean="0">
                <a:solidFill>
                  <a:schemeClr val="tx1"/>
                </a:solidFill>
              </a:rPr>
              <a:t>arser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je ključan u ovom pristupu:</a:t>
            </a:r>
          </a:p>
          <a:p>
            <a:pPr lvl="2">
              <a:lnSpc>
                <a:spcPct val="90000"/>
              </a:lnSpc>
              <a:defRPr/>
            </a:pPr>
            <a:r>
              <a:rPr lang="sr-Latn-RS" dirty="0" smtClean="0"/>
              <a:t>On poziva funkciju svaki put kada parsira instrukciju procesiranja, element itd.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sr-Latn-RS" dirty="0" smtClean="0"/>
              <a:t>Razvijeni kod može odrediti šta treba raditi u datom slučaju, npr. modifikovati strukturu podataka ili ukloniti dete delove podataka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6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476672"/>
            <a:ext cx="7236296" cy="10445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XML</a:t>
            </a:r>
            <a:r>
              <a:rPr lang="sr-Latn-RS" dirty="0" smtClean="0"/>
              <a:t> upiti</a:t>
            </a:r>
            <a:endParaRPr 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i="1" dirty="0" smtClean="0">
                <a:solidFill>
                  <a:srgbClr val="C00000"/>
                </a:solidFill>
              </a:rPr>
              <a:t>Upitni jezik </a:t>
            </a:r>
            <a:r>
              <a:rPr lang="sr-Latn-RS" altLang="en-US" dirty="0" smtClean="0">
                <a:solidFill>
                  <a:schemeClr val="tx1"/>
                </a:solidFill>
              </a:rPr>
              <a:t>predstavlja alternativni pristup procesiranju XML podataka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sz="2000" dirty="0" smtClean="0"/>
              <a:t>Definiše se neka vrsta </a:t>
            </a:r>
            <a:r>
              <a:rPr lang="sr-Latn-RS" altLang="en-US" sz="2000" i="1" dirty="0" smtClean="0">
                <a:solidFill>
                  <a:srgbClr val="990000"/>
                </a:solidFill>
              </a:rPr>
              <a:t>šablona</a:t>
            </a:r>
            <a:r>
              <a:rPr lang="en-US" altLang="en-US" sz="2000" dirty="0" smtClean="0"/>
              <a:t> </a:t>
            </a:r>
            <a:r>
              <a:rPr lang="sr-Latn-RS" altLang="en-US" sz="2000" dirty="0" smtClean="0"/>
              <a:t>koji opisuje prolaske (tj. putanje) od korenog čvora usmerenog grafa koji predstavlja XML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err="1" smtClean="0"/>
              <a:t>Poten</a:t>
            </a:r>
            <a:r>
              <a:rPr lang="sr-Latn-RS" altLang="en-US" sz="2000" dirty="0" smtClean="0"/>
              <a:t>cijalna korist ovakvog pristupa ogleda se u eksploataciji par</a:t>
            </a:r>
            <a:r>
              <a:rPr lang="en-US" altLang="en-US" sz="2000" dirty="0" smtClean="0"/>
              <a:t>a</a:t>
            </a:r>
            <a:r>
              <a:rPr lang="sr-Latn-RS" altLang="en-US" sz="2000" dirty="0" smtClean="0"/>
              <a:t>l</a:t>
            </a:r>
            <a:r>
              <a:rPr lang="en-US" altLang="en-US" sz="2000" dirty="0" smtClean="0"/>
              <a:t>e</a:t>
            </a:r>
            <a:r>
              <a:rPr lang="sr-Latn-RS" altLang="en-US" sz="2000" dirty="0" err="1" smtClean="0"/>
              <a:t>lizma</a:t>
            </a:r>
            <a:r>
              <a:rPr lang="sr-Latn-RS" altLang="en-US" sz="2000" dirty="0" smtClean="0"/>
              <a:t>, pogleda, mapranja shema</a:t>
            </a:r>
            <a:r>
              <a:rPr lang="en-US" altLang="en-US" sz="2000" dirty="0" smtClean="0"/>
              <a:t> </a:t>
            </a:r>
            <a:r>
              <a:rPr lang="sr-Latn-RS" altLang="en-US" sz="2000" dirty="0" smtClean="0"/>
              <a:t>itd.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Kod jezika</a:t>
            </a:r>
            <a:r>
              <a:rPr lang="en-US" altLang="en-US" sz="2000" dirty="0" smtClean="0"/>
              <a:t> XML, </a:t>
            </a:r>
            <a:r>
              <a:rPr lang="sr-Latn-RS" altLang="en-US" sz="2000" dirty="0" smtClean="0"/>
              <a:t>osnova za ovakve šablone se naziva</a:t>
            </a:r>
            <a:r>
              <a:rPr lang="en-US" altLang="en-US" sz="2000" dirty="0" smtClean="0"/>
              <a:t> XPath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XPath </a:t>
            </a:r>
            <a:r>
              <a:rPr lang="sr-Latn-RS" altLang="en-US" sz="1800" dirty="0" smtClean="0"/>
              <a:t>takođe može deklarisati neka </a:t>
            </a:r>
            <a:r>
              <a:rPr lang="sr-Latn-RS" altLang="en-US" sz="1800" dirty="0" err="1" smtClean="0"/>
              <a:t>ogr</a:t>
            </a:r>
            <a:r>
              <a:rPr lang="en-US" altLang="en-US" sz="1800" dirty="0" smtClean="0"/>
              <a:t>a</a:t>
            </a:r>
            <a:r>
              <a:rPr lang="sr-Latn-RS" altLang="en-US" sz="1800" dirty="0" smtClean="0"/>
              <a:t>n</a:t>
            </a:r>
            <a:r>
              <a:rPr lang="en-US" altLang="en-US" sz="1800" dirty="0" err="1" smtClean="0"/>
              <a:t>i</a:t>
            </a:r>
            <a:r>
              <a:rPr lang="sr-Latn-RS" altLang="en-US" sz="1800" dirty="0" err="1" smtClean="0"/>
              <a:t>čenja</a:t>
            </a:r>
            <a:r>
              <a:rPr lang="sr-Latn-RS" altLang="en-US" sz="1800" dirty="0" smtClean="0"/>
              <a:t> na vrednosti koje se traže</a:t>
            </a:r>
            <a:endParaRPr lang="en-US" altLang="en-US" sz="1800" dirty="0" smtClean="0"/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XPath </a:t>
            </a:r>
            <a:r>
              <a:rPr lang="sr-Latn-RS" altLang="en-US" sz="1800" dirty="0" smtClean="0"/>
              <a:t>kao rezultat upita vraća</a:t>
            </a:r>
            <a:r>
              <a:rPr lang="en-US" altLang="en-US" sz="1800" dirty="0" smtClean="0"/>
              <a:t> </a:t>
            </a:r>
            <a:r>
              <a:rPr lang="sr-Latn-RS" altLang="en-US" sz="1800" i="1" dirty="0" smtClean="0">
                <a:solidFill>
                  <a:srgbClr val="990000"/>
                </a:solidFill>
              </a:rPr>
              <a:t>skup</a:t>
            </a:r>
            <a:r>
              <a:rPr lang="en-US" altLang="en-US" sz="1800" i="1" dirty="0" smtClean="0">
                <a:solidFill>
                  <a:srgbClr val="990000"/>
                </a:solidFill>
              </a:rPr>
              <a:t> </a:t>
            </a:r>
            <a:r>
              <a:rPr lang="sr-Latn-RS" altLang="en-US" sz="1800" i="1" dirty="0" smtClean="0">
                <a:solidFill>
                  <a:srgbClr val="990000"/>
                </a:solidFill>
              </a:rPr>
              <a:t>čvorova</a:t>
            </a:r>
            <a:r>
              <a:rPr lang="en-US" altLang="en-US" sz="1800" dirty="0" smtClean="0"/>
              <a:t> </a:t>
            </a:r>
            <a:r>
              <a:rPr lang="sr-Latn-RS" altLang="en-US" sz="1800" dirty="0" smtClean="0"/>
              <a:t>koji predstavlja poklapanja</a:t>
            </a: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339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19" y="476672"/>
            <a:ext cx="7069993" cy="10445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XPath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U svom najprostijem obliku</a:t>
            </a:r>
            <a:r>
              <a:rPr lang="en-US" altLang="en-US" dirty="0" smtClean="0"/>
              <a:t>, X</a:t>
            </a:r>
            <a:r>
              <a:rPr lang="sr-Latn-RS" altLang="en-US" dirty="0" smtClean="0"/>
              <a:t>P</a:t>
            </a:r>
            <a:r>
              <a:rPr lang="en-US" altLang="en-US" dirty="0" err="1" smtClean="0"/>
              <a:t>ath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liči na opis putanje u sistemu datoteka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mypath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subpath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/*/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morepath</a:t>
            </a:r>
            <a:endParaRPr lang="en-US" altLang="en-US" dirty="0" smtClean="0">
              <a:solidFill>
                <a:srgbClr val="006699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Međutim,</a:t>
            </a:r>
            <a:r>
              <a:rPr lang="en-US" altLang="en-US" dirty="0" smtClean="0"/>
              <a:t> XPath </a:t>
            </a:r>
            <a:r>
              <a:rPr lang="sr-Latn-RS" altLang="en-US" dirty="0" smtClean="0"/>
              <a:t>vraće </a:t>
            </a:r>
            <a:r>
              <a:rPr lang="sr-Latn-RS" altLang="en-US" i="1" dirty="0" smtClean="0">
                <a:solidFill>
                  <a:srgbClr val="C00000"/>
                </a:solidFill>
              </a:rPr>
              <a:t>skup čvorova</a:t>
            </a:r>
            <a:r>
              <a:rPr lang="sr-Latn-RS" altLang="en-US" dirty="0" smtClean="0"/>
              <a:t> koji predstavljaju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čvorove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i njihova poddrveta</a:t>
            </a:r>
            <a:r>
              <a:rPr lang="en-US" altLang="en-US" dirty="0" smtClean="0"/>
              <a:t>) </a:t>
            </a:r>
            <a:r>
              <a:rPr lang="sr-Latn-RS" altLang="en-US" dirty="0" smtClean="0"/>
              <a:t>koji se nalaze na kraju zadate putanje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XPaths </a:t>
            </a:r>
            <a:r>
              <a:rPr lang="sr-Latn-RS" altLang="en-US" dirty="0" smtClean="0"/>
              <a:t>na samom kraju putanje može sadržavati </a:t>
            </a:r>
            <a:r>
              <a:rPr lang="sr-Latn-RS" altLang="en-US" i="1" dirty="0" smtClean="0"/>
              <a:t>testove za čvorove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i tako kreirati filter po tipu čvora metodama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text()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processing-instruction()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comment()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element()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attribute()</a:t>
            </a:r>
            <a:endParaRPr lang="en-US" altLang="en-US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/>
              <a:t>XPath </a:t>
            </a:r>
            <a:r>
              <a:rPr lang="sr-Latn-RS" altLang="en-US" dirty="0" smtClean="0"/>
              <a:t>vodi računa o uređenju, može se postaviti upit tako da se vodi računa o uređenju i dobiti odgovor koji poštuje dato uređenje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126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None/>
            </a:pPr>
            <a:r>
              <a:rPr lang="it-IT" altLang="en-US" dirty="0"/>
              <a:t>Delovi materijala ove prezentacije su preuzeti </a:t>
            </a:r>
            <a:r>
              <a:rPr lang="it-IT" altLang="en-US" dirty="0" smtClean="0"/>
              <a:t>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sr-Cyrl-RS" altLang="en-US" dirty="0" smtClean="0"/>
          </a:p>
          <a:p>
            <a:r>
              <a:rPr lang="sr-Latn-RS" altLang="en-US" dirty="0"/>
              <a:t>Skripte 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sr-Latn-RS" altLang="en-US" dirty="0" smtClean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Karakteristike i istorijat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Može se reći </a:t>
            </a:r>
            <a:r>
              <a:rPr lang="sr-Latn-RS" altLang="en-US" dirty="0"/>
              <a:t>da je </a:t>
            </a:r>
            <a:r>
              <a:rPr lang="sr-Latn-RS" altLang="en-US" dirty="0" smtClean="0"/>
              <a:t>najzna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ajnija </a:t>
            </a:r>
            <a:r>
              <a:rPr lang="sr-Latn-RS" altLang="en-US" dirty="0"/>
              <a:t>primena jezika SGML </a:t>
            </a:r>
            <a:r>
              <a:rPr lang="sr-Latn-RS" altLang="en-US" dirty="0" smtClean="0"/>
              <a:t>do</a:t>
            </a:r>
            <a:r>
              <a:rPr lang="sr-Latn-RS" altLang="en-US" dirty="0"/>
              <a:t>š</a:t>
            </a:r>
            <a:r>
              <a:rPr lang="sr-Latn-RS" altLang="en-US" dirty="0" smtClean="0"/>
              <a:t>la kroz jezik HTML, čije </a:t>
            </a:r>
            <a:r>
              <a:rPr lang="sr-Latn-RS" altLang="en-US" dirty="0"/>
              <a:t>su prve verzije definisane upravo u okviru </a:t>
            </a:r>
            <a:r>
              <a:rPr lang="sr-Latn-RS" altLang="en-US" dirty="0" smtClean="0"/>
              <a:t>jezika SGML </a:t>
            </a:r>
          </a:p>
          <a:p>
            <a:pPr eaLnBrk="1" hangingPunct="1"/>
            <a:r>
              <a:rPr lang="sr-Latn-RS" altLang="en-US" dirty="0" smtClean="0"/>
              <a:t>Jezik </a:t>
            </a:r>
            <a:r>
              <a:rPr lang="sr-Latn-RS" altLang="en-US" dirty="0"/>
              <a:t>HTML </a:t>
            </a:r>
            <a:r>
              <a:rPr lang="sr-Latn-RS" altLang="en-US" dirty="0" smtClean="0"/>
              <a:t>slu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hipertekstualnih dokumenata i </a:t>
            </a:r>
            <a:r>
              <a:rPr lang="sr-Latn-RS" altLang="en-US" dirty="0" smtClean="0"/>
              <a:t>postao je </a:t>
            </a:r>
            <a:r>
              <a:rPr lang="sr-Latn-RS" altLang="en-US" dirty="0"/>
              <a:t>standardni jezik 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dokumenata na </a:t>
            </a:r>
            <a:r>
              <a:rPr lang="sr-Latn-RS" altLang="en-US" dirty="0" smtClean="0"/>
              <a:t>vebu</a:t>
            </a:r>
          </a:p>
          <a:p>
            <a:pPr eaLnBrk="1" hangingPunct="1"/>
            <a:r>
              <a:rPr lang="sr-Latn-RS" altLang="en-US" dirty="0" smtClean="0"/>
              <a:t>Svaki </a:t>
            </a:r>
            <a:r>
              <a:rPr lang="sr-Latn-RS" altLang="en-US" dirty="0"/>
              <a:t>jezik </a:t>
            </a:r>
            <a:r>
              <a:rPr lang="sr-Latn-RS" altLang="en-US" dirty="0" smtClean="0"/>
              <a:t>za obeležavanje </a:t>
            </a:r>
            <a:r>
              <a:rPr lang="sr-Latn-RS" altLang="en-US" dirty="0"/>
              <a:t>koji je definisan u SGML-u naziva se i SGML </a:t>
            </a:r>
            <a:r>
              <a:rPr lang="sr-Latn-RS" altLang="en-US" dirty="0" smtClean="0"/>
              <a:t>aplikacija, pa se i jezik </a:t>
            </a:r>
            <a:r>
              <a:rPr lang="sr-Latn-RS" altLang="en-US" dirty="0"/>
              <a:t>HTML </a:t>
            </a:r>
            <a:r>
              <a:rPr lang="sr-Latn-RS" altLang="en-US" dirty="0" smtClean="0"/>
              <a:t>smatra </a:t>
            </a:r>
            <a:r>
              <a:rPr lang="sr-Latn-RS" altLang="en-US" dirty="0"/>
              <a:t>SGML </a:t>
            </a:r>
            <a:r>
              <a:rPr lang="sr-Latn-RS" altLang="en-US" dirty="0" smtClean="0"/>
              <a:t>aplikacijom</a:t>
            </a:r>
          </a:p>
          <a:p>
            <a:pPr eaLnBrk="1" hangingPunct="1"/>
            <a:r>
              <a:rPr lang="en-US" altLang="en-US" dirty="0"/>
              <a:t>SGML se </a:t>
            </a:r>
            <a:r>
              <a:rPr lang="en-US" altLang="en-US" dirty="0" err="1"/>
              <a:t>koristi</a:t>
            </a:r>
            <a:r>
              <a:rPr lang="en-US" altLang="en-US" dirty="0"/>
              <a:t> da bi se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ila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struktura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err="1"/>
              <a:t>odredenog</a:t>
            </a:r>
            <a:r>
              <a:rPr lang="en-US" altLang="en-US" dirty="0"/>
              <a:t> </a:t>
            </a:r>
            <a:r>
              <a:rPr lang="en-US" altLang="en-US" dirty="0" err="1"/>
              <a:t>tipa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779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Ilustracije korišćenja 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Primer: Zbirka </a:t>
            </a:r>
            <a:r>
              <a:rPr lang="sr-Latn-RS" altLang="en-US"/>
              <a:t>pesama </a:t>
            </a:r>
            <a:r>
              <a:rPr lang="sr-Latn-RS" altLang="en-US" smtClean="0"/>
              <a:t>sadrži </a:t>
            </a:r>
            <a:r>
              <a:rPr lang="sr-Latn-RS" altLang="en-US" dirty="0"/>
              <a:t>nekoliko pesama,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 svaka </a:t>
            </a:r>
            <a:r>
              <a:rPr lang="sr-Latn-RS" altLang="en-US" dirty="0" smtClean="0"/>
              <a:t>pesma sastoji </a:t>
            </a:r>
            <a:r>
              <a:rPr lang="sr-Latn-RS" altLang="en-US" dirty="0"/>
              <a:t>od nekoliko strofa, a svaka strofa od nekoliko </a:t>
            </a:r>
            <a:r>
              <a:rPr lang="sr-Latn-RS" altLang="en-US" dirty="0" smtClean="0"/>
              <a:t>stihova </a:t>
            </a:r>
          </a:p>
          <a:p>
            <a:pPr lvl="1" eaLnBrk="1" hangingPunct="1"/>
            <a:r>
              <a:rPr lang="sr-Latn-RS" altLang="en-US" dirty="0" smtClean="0"/>
              <a:t>SGML uvodi oznake </a:t>
            </a:r>
            <a:r>
              <a:rPr lang="sr-Latn-RS" altLang="en-US" dirty="0"/>
              <a:t>kojima se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avaju </a:t>
            </a:r>
            <a:r>
              <a:rPr lang="sr-Latn-RS" altLang="en-US" dirty="0"/>
              <a:t>elementi </a:t>
            </a:r>
            <a:r>
              <a:rPr lang="sr-Latn-RS" altLang="en-US" dirty="0" smtClean="0"/>
              <a:t>dokumenta</a:t>
            </a:r>
            <a:endParaRPr lang="en-US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6192688" cy="365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1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Ilustracije korišćenja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Primer</a:t>
            </a:r>
            <a:r>
              <a:rPr lang="sr-Latn-RS" altLang="en-US" dirty="0"/>
              <a:t>: </a:t>
            </a:r>
            <a:r>
              <a:rPr lang="sr-Latn-RS" altLang="en-US" dirty="0" smtClean="0"/>
              <a:t>Jedan jednostavni </a:t>
            </a:r>
            <a:r>
              <a:rPr lang="sr-Latn-RS" altLang="en-US" dirty="0"/>
              <a:t>HTML </a:t>
            </a:r>
            <a:r>
              <a:rPr lang="sr-Latn-RS" altLang="en-US" dirty="0" smtClean="0"/>
              <a:t>dokument</a:t>
            </a:r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r>
              <a:rPr lang="pl-PL" altLang="en-US" dirty="0"/>
              <a:t>U oba </a:t>
            </a:r>
            <a:r>
              <a:rPr lang="pl-PL" altLang="en-US" dirty="0" smtClean="0"/>
              <a:t>prethodna primera</a:t>
            </a:r>
            <a:r>
              <a:rPr lang="pl-PL" altLang="en-US" dirty="0"/>
              <a:t>,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 </a:t>
            </a:r>
            <a:r>
              <a:rPr lang="pl-PL" altLang="en-US" dirty="0"/>
              <a:t>dokumenta je </a:t>
            </a:r>
            <a:r>
              <a:rPr lang="pl-PL" altLang="en-US" dirty="0" smtClean="0"/>
              <a:t>obele</a:t>
            </a:r>
            <a:r>
              <a:rPr lang="pl-PL" altLang="en-US" dirty="0"/>
              <a:t>ž</a:t>
            </a:r>
            <a:r>
              <a:rPr lang="pl-PL" altLang="en-US" dirty="0" smtClean="0"/>
              <a:t>en </a:t>
            </a:r>
            <a:r>
              <a:rPr lang="pl-PL" altLang="en-US" dirty="0"/>
              <a:t>oznakama koje odreduju </a:t>
            </a:r>
            <a:r>
              <a:rPr lang="pl-PL" altLang="en-US" dirty="0" smtClean="0"/>
              <a:t>njegovu strukturu</a:t>
            </a:r>
            <a:endParaRPr lang="sr-Latn-RS" altLang="en-US" dirty="0" smtClean="0"/>
          </a:p>
          <a:p>
            <a:pPr eaLnBrk="1" hangingPunct="1"/>
            <a:endParaRPr lang="en-US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671693" cy="265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16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Struktura 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Dokumenti se sastoje od medusobno </a:t>
            </a:r>
            <a:r>
              <a:rPr lang="pl-PL" altLang="en-US" dirty="0" smtClean="0"/>
              <a:t>ugnje</a:t>
            </a:r>
            <a:r>
              <a:rPr lang="pl-PL" altLang="en-US" dirty="0"/>
              <a:t>ž</a:t>
            </a:r>
            <a:r>
              <a:rPr lang="pl-PL" altLang="en-US" dirty="0" smtClean="0"/>
              <a:t>denih </a:t>
            </a:r>
            <a:r>
              <a:rPr lang="pl-PL" altLang="en-US" dirty="0" smtClean="0">
                <a:solidFill>
                  <a:srgbClr val="002060"/>
                </a:solidFill>
              </a:rPr>
              <a:t>elemenata</a:t>
            </a:r>
            <a:endParaRPr lang="pl-PL" altLang="en-US" dirty="0">
              <a:solidFill>
                <a:srgbClr val="002060"/>
              </a:solidFill>
            </a:endParaRPr>
          </a:p>
          <a:p>
            <a:pPr lvl="1" eaLnBrk="1" hangingPunct="1"/>
            <a:r>
              <a:rPr lang="pl-PL" altLang="en-US" dirty="0"/>
              <a:t>Za </a:t>
            </a:r>
            <a:r>
              <a:rPr lang="pl-PL" altLang="en-US" dirty="0" smtClean="0"/>
              <a:t>obele</a:t>
            </a:r>
            <a:r>
              <a:rPr lang="pl-PL" altLang="en-US" dirty="0"/>
              <a:t>ž</a:t>
            </a:r>
            <a:r>
              <a:rPr lang="pl-PL" altLang="en-US" dirty="0" smtClean="0"/>
              <a:t>avanje </a:t>
            </a:r>
            <a:r>
              <a:rPr lang="pl-PL" altLang="en-US" dirty="0"/>
              <a:t>elemenata se koriste </a:t>
            </a:r>
            <a:r>
              <a:rPr lang="pl-PL" altLang="en-US" dirty="0">
                <a:solidFill>
                  <a:srgbClr val="002060"/>
                </a:solidFill>
              </a:rPr>
              <a:t>etikete</a:t>
            </a:r>
            <a:r>
              <a:rPr lang="pl-PL" altLang="en-US" dirty="0"/>
              <a:t> (tagovi) oblika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>
                <a:solidFill>
                  <a:srgbClr val="00B050"/>
                </a:solidFill>
              </a:rPr>
              <a:t>&lt;</a:t>
            </a:r>
            <a:r>
              <a:rPr lang="pl-PL" altLang="en-US" dirty="0">
                <a:solidFill>
                  <a:srgbClr val="00B050"/>
                </a:solidFill>
              </a:rPr>
              <a:t>ime-elementa&gt; </a:t>
            </a:r>
            <a:r>
              <a:rPr lang="pl-PL" altLang="en-US" dirty="0" smtClean="0"/>
              <a:t>i </a:t>
            </a:r>
            <a:r>
              <a:rPr lang="pl-PL" altLang="en-US" dirty="0" smtClean="0">
                <a:solidFill>
                  <a:srgbClr val="00B050"/>
                </a:solidFill>
              </a:rPr>
              <a:t>&lt;/</a:t>
            </a:r>
            <a:r>
              <a:rPr lang="pl-PL" altLang="en-US" dirty="0">
                <a:solidFill>
                  <a:srgbClr val="00B050"/>
                </a:solidFill>
              </a:rPr>
              <a:t>ime-elementa&gt; </a:t>
            </a:r>
            <a:r>
              <a:rPr lang="pl-PL" altLang="en-US" dirty="0"/>
              <a:t>(na primer &lt;strofa&gt; i &lt;/strofa&gt; ili &lt;body&gt; i &lt;/body</a:t>
            </a:r>
            <a:r>
              <a:rPr lang="pl-PL" altLang="en-US" dirty="0" smtClean="0"/>
              <a:t>&gt;)</a:t>
            </a:r>
          </a:p>
          <a:p>
            <a:pPr lvl="1" eaLnBrk="1" hangingPunct="1"/>
            <a:r>
              <a:rPr lang="pl-PL" altLang="en-US" dirty="0" smtClean="0"/>
              <a:t>Elementi sadrže </a:t>
            </a:r>
            <a:r>
              <a:rPr lang="pl-PL" altLang="en-US" dirty="0"/>
              <a:t>tekst, druge </a:t>
            </a:r>
            <a:r>
              <a:rPr lang="pl-PL" altLang="en-US" dirty="0" smtClean="0"/>
              <a:t>elemente </a:t>
            </a:r>
            <a:r>
              <a:rPr lang="pl-PL" altLang="en-US" dirty="0"/>
              <a:t>ili kombinaciju i jednog i </a:t>
            </a:r>
            <a:r>
              <a:rPr lang="pl-PL" altLang="en-US" dirty="0" smtClean="0"/>
              <a:t>drugog</a:t>
            </a:r>
          </a:p>
          <a:p>
            <a:pPr eaLnBrk="1" hangingPunct="1"/>
            <a:r>
              <a:rPr lang="en-US" altLang="en-US" dirty="0" err="1" smtClean="0"/>
              <a:t>Elementi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mogu</a:t>
            </a:r>
            <a:r>
              <a:rPr lang="en-US" altLang="en-US" dirty="0" smtClean="0"/>
              <a:t> </a:t>
            </a:r>
            <a:r>
              <a:rPr lang="en-US" altLang="en-US" dirty="0" err="1"/>
              <a:t>biti</a:t>
            </a:r>
            <a:r>
              <a:rPr lang="en-US" altLang="en-US" dirty="0"/>
              <a:t> </a:t>
            </a:r>
            <a:r>
              <a:rPr lang="en-US" altLang="en-US" dirty="0" err="1"/>
              <a:t>dodatno</a:t>
            </a:r>
            <a:r>
              <a:rPr lang="en-US" altLang="en-US" dirty="0"/>
              <a:t> </a:t>
            </a:r>
            <a:r>
              <a:rPr lang="en-US" altLang="en-US" dirty="0" err="1"/>
              <a:t>okarakterisani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atributima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sr-Latn-RS" altLang="en-US" dirty="0" smtClean="0"/>
              <a:t>Atributi su </a:t>
            </a:r>
            <a:r>
              <a:rPr lang="en-US" altLang="en-US" dirty="0" err="1" smtClean="0"/>
              <a:t>oblika</a:t>
            </a:r>
            <a:r>
              <a:rPr lang="en-US" altLang="en-US" dirty="0" smtClean="0"/>
              <a:t> </a:t>
            </a:r>
            <a:r>
              <a:rPr lang="en-US" altLang="en-US" dirty="0" err="1" smtClean="0">
                <a:solidFill>
                  <a:srgbClr val="00B050"/>
                </a:solidFill>
              </a:rPr>
              <a:t>ime-atributa</a:t>
            </a:r>
            <a:r>
              <a:rPr lang="en-US" altLang="en-US" dirty="0" smtClean="0">
                <a:solidFill>
                  <a:srgbClr val="00B050"/>
                </a:solidFill>
              </a:rPr>
              <a:t>=“</a:t>
            </a:r>
            <a:r>
              <a:rPr lang="en-US" altLang="en-US" dirty="0" err="1" smtClean="0">
                <a:solidFill>
                  <a:srgbClr val="00B050"/>
                </a:solidFill>
              </a:rPr>
              <a:t>vrednostatributa</a:t>
            </a:r>
            <a:r>
              <a:rPr lang="en-US" altLang="en-US" dirty="0" smtClean="0">
                <a:solidFill>
                  <a:srgbClr val="00B050"/>
                </a:solidFill>
              </a:rPr>
              <a:t>”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dirty="0" smtClean="0"/>
              <a:t>(</a:t>
            </a:r>
            <a:r>
              <a:rPr lang="en-US" altLang="en-US" dirty="0" err="1"/>
              <a:t>na</a:t>
            </a:r>
            <a:r>
              <a:rPr lang="en-US" altLang="en-US" dirty="0"/>
              <a:t> primer </a:t>
            </a:r>
            <a:r>
              <a:rPr lang="en-US" altLang="en-US" dirty="0" err="1"/>
              <a:t>naslov</a:t>
            </a:r>
            <a:r>
              <a:rPr lang="en-US" altLang="en-US" dirty="0"/>
              <a:t>= </a:t>
            </a:r>
            <a:r>
              <a:rPr lang="en-US" altLang="en-US" dirty="0" smtClean="0"/>
              <a:t>“</a:t>
            </a:r>
            <a:r>
              <a:rPr lang="sr-Latn-RS" altLang="en-US" dirty="0" smtClean="0"/>
              <a:t>Ž</a:t>
            </a:r>
            <a:r>
              <a:rPr lang="en-US" altLang="en-US" dirty="0" smtClean="0"/>
              <a:t>aba 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ita</a:t>
            </a:r>
            <a:r>
              <a:rPr lang="en-US" altLang="en-US" dirty="0" smtClean="0"/>
              <a:t> </a:t>
            </a:r>
            <a:r>
              <a:rPr lang="en-US" altLang="en-US" dirty="0" err="1"/>
              <a:t>novine</a:t>
            </a:r>
            <a:r>
              <a:rPr lang="en-US" altLang="en-US" dirty="0" smtClean="0"/>
              <a:t>")</a:t>
            </a:r>
          </a:p>
          <a:p>
            <a:pPr eaLnBrk="1" hangingPunct="1"/>
            <a:r>
              <a:rPr lang="en-US" altLang="en-US" dirty="0"/>
              <a:t>U </a:t>
            </a:r>
            <a:r>
              <a:rPr lang="en-US" altLang="en-US" dirty="0" err="1"/>
              <a:t>okviru</a:t>
            </a:r>
            <a:r>
              <a:rPr lang="en-US" altLang="en-US" dirty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 </a:t>
            </a:r>
            <a:r>
              <a:rPr lang="en-US" altLang="en-US" dirty="0" err="1" smtClean="0"/>
              <a:t>mogu</a:t>
            </a:r>
            <a:r>
              <a:rPr lang="en-US" altLang="en-US" dirty="0" smtClean="0"/>
              <a:t> </a:t>
            </a:r>
            <a:r>
              <a:rPr lang="nn-NO" altLang="en-US" dirty="0"/>
              <a:t>se pojaviti i </a:t>
            </a:r>
            <a:r>
              <a:rPr lang="sr-Latn-RS" altLang="en-US" dirty="0" smtClean="0"/>
              <a:t>znakovni </a:t>
            </a:r>
            <a:r>
              <a:rPr lang="nn-NO" altLang="en-US" dirty="0" smtClean="0"/>
              <a:t>entiteti </a:t>
            </a:r>
          </a:p>
          <a:p>
            <a:pPr lvl="1" eaLnBrk="1" hangingPunct="1"/>
            <a:r>
              <a:rPr lang="nn-NO" altLang="en-US" dirty="0" smtClean="0"/>
              <a:t>Oni su oblika </a:t>
            </a:r>
            <a:r>
              <a:rPr lang="nn-NO" altLang="en-US" dirty="0">
                <a:solidFill>
                  <a:srgbClr val="00B050"/>
                </a:solidFill>
              </a:rPr>
              <a:t>&amp;ime-entiteta;</a:t>
            </a:r>
            <a:r>
              <a:rPr lang="nn-NO" altLang="en-US" dirty="0"/>
              <a:t> (na primer &amp;copy;) </a:t>
            </a:r>
            <a:r>
              <a:rPr lang="nn-NO" altLang="en-US" dirty="0" smtClean="0"/>
              <a:t>koji ozna</a:t>
            </a:r>
            <a:r>
              <a:rPr lang="sr-Latn-RS" altLang="en-US" dirty="0" smtClean="0"/>
              <a:t>č</a:t>
            </a:r>
            <a:r>
              <a:rPr lang="nn-NO" altLang="en-US" dirty="0" smtClean="0"/>
              <a:t>avaju </a:t>
            </a:r>
            <a:r>
              <a:rPr lang="nn-NO" altLang="en-US" dirty="0"/>
              <a:t>odredene </a:t>
            </a:r>
            <a:r>
              <a:rPr lang="sr-Latn-RS" altLang="en-US" dirty="0" smtClean="0"/>
              <a:t>znakove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895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Sadr</a:t>
            </a:r>
            <a:r>
              <a:rPr lang="sr-Latn-RS" altLang="en-US" dirty="0" smtClean="0"/>
              <a:t>ž</a:t>
            </a:r>
            <a:r>
              <a:rPr lang="pl-PL" altLang="en-US" dirty="0" smtClean="0"/>
              <a:t>aj </a:t>
            </a:r>
            <a:r>
              <a:rPr lang="pl-PL" altLang="en-US" dirty="0"/>
              <a:t>i </a:t>
            </a:r>
            <a:r>
              <a:rPr lang="pl-PL" altLang="en-US" dirty="0" smtClean="0"/>
              <a:t>zna</a:t>
            </a:r>
            <a:r>
              <a:rPr lang="pl-PL" altLang="en-US" dirty="0"/>
              <a:t>č</a:t>
            </a:r>
            <a:r>
              <a:rPr lang="pl-PL" altLang="en-US" dirty="0" smtClean="0"/>
              <a:t>enje </a:t>
            </a:r>
            <a:r>
              <a:rPr lang="pl-PL" altLang="en-US" dirty="0"/>
              <a:t>elemenata nije propisano meta </a:t>
            </a:r>
            <a:r>
              <a:rPr lang="pl-PL" altLang="en-US" dirty="0" smtClean="0"/>
              <a:t>jezikom, ve</a:t>
            </a:r>
            <a:r>
              <a:rPr lang="pl-PL" altLang="en-US" dirty="0"/>
              <a:t>ć</a:t>
            </a:r>
            <a:r>
              <a:rPr lang="pl-PL" altLang="en-US" dirty="0" smtClean="0"/>
              <a:t> </a:t>
            </a:r>
            <a:r>
              <a:rPr lang="pl-PL" altLang="en-US" dirty="0"/>
              <a:t>svaki </a:t>
            </a:r>
            <a:r>
              <a:rPr lang="pl-PL" altLang="en-US" dirty="0" smtClean="0"/>
              <a:t>jezik </a:t>
            </a:r>
            <a:r>
              <a:rPr lang="pl-PL" altLang="en-US" dirty="0"/>
              <a:t>definisan u okviru SGML-a </a:t>
            </a:r>
            <a:r>
              <a:rPr lang="pl-PL" altLang="en-US" dirty="0" smtClean="0"/>
              <a:t>defini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sopstveni skup etiketa koje </a:t>
            </a:r>
            <a:r>
              <a:rPr lang="pl-PL" altLang="en-US" dirty="0" smtClean="0"/>
              <a:t>koristi za obele</a:t>
            </a:r>
            <a:r>
              <a:rPr lang="pl-PL" altLang="en-US" dirty="0"/>
              <a:t>ž</a:t>
            </a:r>
            <a:r>
              <a:rPr lang="pl-PL" altLang="en-US" dirty="0" smtClean="0"/>
              <a:t>avanje </a:t>
            </a:r>
            <a:r>
              <a:rPr lang="pl-PL" altLang="en-US" dirty="0"/>
              <a:t>i </a:t>
            </a:r>
            <a:r>
              <a:rPr lang="pl-PL" altLang="en-US" dirty="0" smtClean="0"/>
              <a:t>defini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njihovo </a:t>
            </a:r>
            <a:r>
              <a:rPr lang="pl-PL" altLang="en-US" dirty="0" smtClean="0"/>
              <a:t>značenje </a:t>
            </a:r>
            <a:r>
              <a:rPr lang="pl-PL" altLang="en-US" dirty="0"/>
              <a:t>i </a:t>
            </a:r>
            <a:r>
              <a:rPr lang="pl-PL" altLang="en-US" dirty="0" smtClean="0"/>
              <a:t>moguće međusobne odnose</a:t>
            </a:r>
            <a:endParaRPr lang="pl-PL" altLang="en-US" dirty="0"/>
          </a:p>
          <a:p>
            <a:pPr eaLnBrk="1" hangingPunct="1"/>
            <a:r>
              <a:rPr lang="pl-PL" altLang="en-US" dirty="0"/>
              <a:t>Svakom dokumentu, </a:t>
            </a:r>
            <a:r>
              <a:rPr lang="pl-PL" altLang="en-US" dirty="0" smtClean="0"/>
              <a:t>pridru</a:t>
            </a:r>
            <a:r>
              <a:rPr lang="pl-PL" altLang="en-US" dirty="0"/>
              <a:t>ž</a:t>
            </a:r>
            <a:r>
              <a:rPr lang="pl-PL" altLang="en-US" dirty="0" smtClean="0"/>
              <a:t>en </a:t>
            </a:r>
            <a:r>
              <a:rPr lang="pl-PL" altLang="en-US" dirty="0"/>
              <a:t>je njegov </a:t>
            </a:r>
            <a:r>
              <a:rPr lang="pl-PL" altLang="en-US" dirty="0" smtClean="0"/>
              <a:t>tip </a:t>
            </a:r>
          </a:p>
          <a:p>
            <a:pPr eaLnBrk="1" hangingPunct="1"/>
            <a:r>
              <a:rPr lang="pl-PL" altLang="en-US" dirty="0" smtClean="0"/>
              <a:t>Tip </a:t>
            </a:r>
            <a:r>
              <a:rPr lang="pl-PL" altLang="en-US" dirty="0"/>
              <a:t>dokumenta </a:t>
            </a:r>
            <a:r>
              <a:rPr lang="pl-PL" altLang="en-US" dirty="0" smtClean="0"/>
              <a:t>određuje sintaksu dokumenta </a:t>
            </a:r>
            <a:r>
              <a:rPr lang="pl-PL" altLang="en-US" dirty="0"/>
              <a:t>tj. </a:t>
            </a:r>
            <a:r>
              <a:rPr lang="pl-PL" altLang="en-US" dirty="0" smtClean="0"/>
              <a:t>određuje </a:t>
            </a:r>
            <a:r>
              <a:rPr lang="pl-PL" altLang="en-US" dirty="0"/>
              <a:t>koji elementi, atributi i entiteti se mogu javiti u </a:t>
            </a:r>
            <a:r>
              <a:rPr lang="pl-PL" altLang="en-US" dirty="0" smtClean="0"/>
              <a:t>okviru dokumenta </a:t>
            </a:r>
            <a:r>
              <a:rPr lang="pl-PL" altLang="en-US" dirty="0"/>
              <a:t>i kakav je njihov </a:t>
            </a:r>
            <a:r>
              <a:rPr lang="pl-PL" altLang="en-US" dirty="0" smtClean="0"/>
              <a:t>međusobni odnos</a:t>
            </a:r>
          </a:p>
          <a:p>
            <a:pPr eaLnBrk="1" hangingPunct="1"/>
            <a:r>
              <a:rPr lang="pl-PL" altLang="en-US" dirty="0" smtClean="0"/>
              <a:t>Posebni </a:t>
            </a:r>
            <a:r>
              <a:rPr lang="pl-PL" altLang="en-US" dirty="0"/>
              <a:t>programi </a:t>
            </a:r>
            <a:r>
              <a:rPr lang="pl-PL" altLang="en-US" dirty="0" smtClean="0"/>
              <a:t>koji se nazivaju SGML parseri </a:t>
            </a:r>
            <a:r>
              <a:rPr lang="pl-PL" altLang="en-US" dirty="0"/>
              <a:t>ili SGML </a:t>
            </a:r>
            <a:r>
              <a:rPr lang="pl-PL" altLang="en-US" dirty="0" smtClean="0"/>
              <a:t>validatori </a:t>
            </a:r>
            <a:r>
              <a:rPr lang="pl-PL" altLang="en-US" dirty="0"/>
              <a:t>mogu da ispitaju da li je </a:t>
            </a:r>
            <a:r>
              <a:rPr lang="pl-PL" altLang="en-US" dirty="0" smtClean="0"/>
              <a:t>dokument u </a:t>
            </a:r>
            <a:r>
              <a:rPr lang="pl-PL" altLang="en-US" dirty="0"/>
              <a:t>skladu sa svojim tipom tj. da li zadovoljava sva sintaksna pravila </a:t>
            </a:r>
            <a:r>
              <a:rPr lang="pl-PL" altLang="en-US" dirty="0" smtClean="0"/>
              <a:t>propisana odgovarajućim tipom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37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Pripadnost </a:t>
            </a:r>
            <a:r>
              <a:rPr lang="pl-PL" altLang="en-US" dirty="0"/>
              <a:t>odredenom tipu dokumenta, </a:t>
            </a:r>
            <a:r>
              <a:rPr lang="pl-PL" altLang="en-US" dirty="0" smtClean="0"/>
              <a:t>izražava </a:t>
            </a:r>
            <a:r>
              <a:rPr lang="pl-PL" altLang="en-US" dirty="0"/>
              <a:t>se </a:t>
            </a:r>
            <a:r>
              <a:rPr lang="pl-PL" altLang="en-US" dirty="0" smtClean="0"/>
              <a:t>deklaracijom &lt;!</a:t>
            </a:r>
            <a:r>
              <a:rPr lang="pl-PL" altLang="en-US" dirty="0"/>
              <a:t>DOCTYPE&gt; koja se navodi na </a:t>
            </a:r>
            <a:r>
              <a:rPr lang="pl-PL" altLang="en-US" dirty="0" smtClean="0"/>
              <a:t>po</a:t>
            </a:r>
            <a:r>
              <a:rPr lang="pl-PL" altLang="en-US" dirty="0"/>
              <a:t>č</a:t>
            </a:r>
            <a:r>
              <a:rPr lang="pl-PL" altLang="en-US" dirty="0" smtClean="0"/>
              <a:t>etku </a:t>
            </a:r>
            <a:r>
              <a:rPr lang="pl-PL" altLang="en-US" dirty="0"/>
              <a:t>samog </a:t>
            </a:r>
            <a:r>
              <a:rPr lang="pl-PL" altLang="en-US" dirty="0" smtClean="0"/>
              <a:t>dokumenta </a:t>
            </a:r>
          </a:p>
          <a:p>
            <a:pPr lvl="1" eaLnBrk="1" hangingPunct="1"/>
            <a:r>
              <a:rPr lang="pl-PL" altLang="en-US" dirty="0" smtClean="0"/>
              <a:t>U okviru ove deklaracije se nalaze informacije </a:t>
            </a:r>
            <a:r>
              <a:rPr lang="pl-PL" altLang="en-US" dirty="0"/>
              <a:t>o imenu tipa dokumenta, organizaciji </a:t>
            </a:r>
            <a:r>
              <a:rPr lang="pl-PL" altLang="en-US" dirty="0" smtClean="0"/>
              <a:t>koja ga </a:t>
            </a:r>
            <a:r>
              <a:rPr lang="pl-PL" altLang="en-US" dirty="0"/>
              <a:t>je kreirala i </a:t>
            </a:r>
            <a:r>
              <a:rPr lang="pl-PL" altLang="en-US" dirty="0" smtClean="0"/>
              <a:t>sl.</a:t>
            </a:r>
          </a:p>
          <a:p>
            <a:pPr lvl="1" eaLnBrk="1" hangingPunct="1"/>
            <a:r>
              <a:rPr lang="pl-PL" altLang="en-US" dirty="0" smtClean="0"/>
              <a:t>Obično se u okviru ove deklaracije nalazi uputnica </a:t>
            </a:r>
            <a:r>
              <a:rPr lang="pl-PL" altLang="en-US" dirty="0"/>
              <a:t>na definiciju tipa </a:t>
            </a:r>
            <a:r>
              <a:rPr lang="pl-PL" altLang="en-US" dirty="0" smtClean="0"/>
              <a:t>dokumenta (Document </a:t>
            </a:r>
            <a:r>
              <a:rPr lang="pl-PL" altLang="en-US" dirty="0"/>
              <a:t>type definition </a:t>
            </a:r>
            <a:r>
              <a:rPr lang="pl-PL" altLang="en-US" dirty="0" smtClean="0"/>
              <a:t>- </a:t>
            </a:r>
            <a:r>
              <a:rPr lang="pl-PL" altLang="en-US" dirty="0"/>
              <a:t>DTD</a:t>
            </a:r>
            <a:r>
              <a:rPr lang="pl-PL" altLang="en-US" dirty="0" smtClean="0"/>
              <a:t>)</a:t>
            </a:r>
          </a:p>
          <a:p>
            <a:pPr lvl="1" eaLnBrk="1" hangingPunct="1"/>
            <a:r>
              <a:rPr lang="en-US" altLang="en-US" dirty="0"/>
              <a:t>Ove </a:t>
            </a:r>
            <a:r>
              <a:rPr lang="en-US" altLang="en-US" dirty="0" err="1"/>
              <a:t>datoteke</a:t>
            </a:r>
            <a:r>
              <a:rPr lang="en-US" altLang="en-US" dirty="0"/>
              <a:t> </a:t>
            </a:r>
            <a:r>
              <a:rPr lang="en-US" altLang="en-US" dirty="0" err="1"/>
              <a:t>defini</a:t>
            </a:r>
            <a:r>
              <a:rPr lang="sr-Latn-RS" altLang="en-US" dirty="0"/>
              <a:t>š</a:t>
            </a:r>
            <a:r>
              <a:rPr lang="en-US" altLang="en-US" dirty="0"/>
              <a:t>u </a:t>
            </a:r>
            <a:r>
              <a:rPr lang="en-US" altLang="en-US" dirty="0" err="1"/>
              <a:t>elemente</a:t>
            </a:r>
            <a:r>
              <a:rPr lang="en-US" altLang="en-US" dirty="0"/>
              <a:t> od</a:t>
            </a:r>
            <a:r>
              <a:rPr lang="sr-Latn-RS" altLang="en-US" dirty="0"/>
              <a:t> </a:t>
            </a:r>
            <a:r>
              <a:rPr lang="en-US" altLang="en-US" dirty="0" err="1"/>
              <a:t>kojih</a:t>
            </a:r>
            <a:r>
              <a:rPr lang="en-US" altLang="en-US" dirty="0"/>
              <a:t> se grade </a:t>
            </a:r>
            <a:r>
              <a:rPr lang="en-US" altLang="en-US" dirty="0" err="1"/>
              <a:t>konkretni</a:t>
            </a:r>
            <a:r>
              <a:rPr lang="en-US" altLang="en-US" dirty="0"/>
              <a:t> </a:t>
            </a:r>
            <a:r>
              <a:rPr lang="en-US" altLang="en-US" dirty="0" err="1"/>
              <a:t>dokumenti</a:t>
            </a:r>
            <a:endParaRPr lang="en-US" altLang="en-US" dirty="0"/>
          </a:p>
          <a:p>
            <a:pPr lvl="1" eaLnBrk="1" hangingPunct="1"/>
            <a:r>
              <a:rPr lang="en-US" altLang="en-US" dirty="0" smtClean="0"/>
              <a:t>U </a:t>
            </a:r>
            <a:r>
              <a:rPr lang="en-US" altLang="en-US" dirty="0" err="1"/>
              <a:t>prvom</a:t>
            </a:r>
            <a:r>
              <a:rPr lang="en-US" altLang="en-US" dirty="0"/>
              <a:t> </a:t>
            </a:r>
            <a:r>
              <a:rPr lang="en-US" altLang="en-US" dirty="0" err="1"/>
              <a:t>primeru</a:t>
            </a:r>
            <a:r>
              <a:rPr lang="en-US" altLang="en-US" dirty="0"/>
              <a:t> tip </a:t>
            </a:r>
            <a:r>
              <a:rPr lang="en-US" altLang="en-US" dirty="0" err="1"/>
              <a:t>dokumenta</a:t>
            </a:r>
            <a:r>
              <a:rPr lang="en-US" altLang="en-US" dirty="0"/>
              <a:t> je </a:t>
            </a:r>
            <a:r>
              <a:rPr lang="en-US" altLang="en-US" dirty="0" err="1"/>
              <a:t>definisan</a:t>
            </a:r>
            <a:r>
              <a:rPr lang="en-US" altLang="en-US" dirty="0"/>
              <a:t> </a:t>
            </a:r>
            <a:r>
              <a:rPr lang="en-US" altLang="en-US" dirty="0" err="1"/>
              <a:t>datotekom</a:t>
            </a:r>
            <a:r>
              <a:rPr lang="en-US" altLang="en-US" dirty="0"/>
              <a:t>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dirty="0" smtClean="0"/>
              <a:t>zbirka-pesama.dtd</a:t>
            </a:r>
            <a:r>
              <a:rPr lang="sr-Latn-RS" altLang="en-US" dirty="0" smtClean="0"/>
              <a:t> </a:t>
            </a:r>
          </a:p>
          <a:p>
            <a:pPr lvl="1" eaLnBrk="1" hangingPunct="1"/>
            <a:r>
              <a:rPr lang="sr-Latn-RS" altLang="en-US" dirty="0" smtClean="0"/>
              <a:t>U</a:t>
            </a:r>
            <a:r>
              <a:rPr lang="en-US" altLang="en-US" dirty="0" smtClean="0"/>
              <a:t> </a:t>
            </a:r>
            <a:r>
              <a:rPr lang="en-US" altLang="en-US" dirty="0" err="1"/>
              <a:t>drugom</a:t>
            </a:r>
            <a:r>
              <a:rPr lang="en-US" altLang="en-US" dirty="0"/>
              <a:t> </a:t>
            </a:r>
            <a:r>
              <a:rPr lang="en-US" altLang="en-US" dirty="0" err="1"/>
              <a:t>primeru</a:t>
            </a:r>
            <a:r>
              <a:rPr lang="en-US" altLang="en-US" dirty="0"/>
              <a:t> </a:t>
            </a:r>
            <a:r>
              <a:rPr lang="en-US" altLang="en-US" dirty="0" smtClean="0"/>
              <a:t>tip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dokumenta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je </a:t>
            </a:r>
            <a:r>
              <a:rPr lang="en-US" altLang="en-US" dirty="0" err="1" smtClean="0"/>
              <a:t>definisan</a:t>
            </a:r>
            <a:r>
              <a:rPr lang="en-US" altLang="en-US" dirty="0" smtClean="0"/>
              <a:t> </a:t>
            </a:r>
            <a:r>
              <a:rPr lang="en-US" altLang="en-US" dirty="0" err="1"/>
              <a:t>datotekom</a:t>
            </a:r>
            <a:r>
              <a:rPr lang="en-US" altLang="en-US" dirty="0"/>
              <a:t> </a:t>
            </a:r>
            <a:r>
              <a:rPr lang="en-US" altLang="en-US" dirty="0">
                <a:hlinkClick r:id="rId2"/>
              </a:rPr>
              <a:t>http://</a:t>
            </a:r>
            <a:r>
              <a:rPr lang="en-US" altLang="en-US" dirty="0" smtClean="0">
                <a:hlinkClick r:id="rId2"/>
              </a:rPr>
              <a:t>www.w3.org/TR/html4/strict.dtd</a:t>
            </a:r>
            <a:r>
              <a:rPr lang="sr-Latn-RS" altLang="en-US" dirty="0" smtClean="0"/>
              <a:t> </a:t>
            </a:r>
          </a:p>
          <a:p>
            <a:pPr lvl="2" eaLnBrk="1" hangingPunct="1"/>
            <a:r>
              <a:rPr lang="pl-PL" altLang="en-US" dirty="0"/>
              <a:t>Oznaka PUBLIC u drugom primeru ukazuje </a:t>
            </a:r>
            <a:r>
              <a:rPr lang="pl-PL" altLang="en-US" dirty="0" smtClean="0"/>
              <a:t>na to </a:t>
            </a:r>
            <a:r>
              <a:rPr lang="pl-PL" altLang="en-US" dirty="0"/>
              <a:t>da je tip dokumenta javan i </a:t>
            </a:r>
            <a:r>
              <a:rPr lang="pl-PL" altLang="en-US" dirty="0" smtClean="0"/>
              <a:t>dostupan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30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Primer:</a:t>
            </a:r>
          </a:p>
          <a:p>
            <a:pPr lvl="1" eaLnBrk="1" hangingPunct="1"/>
            <a:r>
              <a:rPr lang="pl-PL" altLang="en-US" dirty="0" smtClean="0"/>
              <a:t>Tip </a:t>
            </a:r>
            <a:r>
              <a:rPr lang="pl-PL" altLang="en-US" dirty="0"/>
              <a:t>dokumenta zbirke pesama </a:t>
            </a:r>
            <a:r>
              <a:rPr lang="pl-PL" altLang="en-US" dirty="0" smtClean="0"/>
              <a:t>uvodi elemente </a:t>
            </a:r>
            <a:r>
              <a:rPr lang="pl-PL" altLang="en-US" dirty="0">
                <a:solidFill>
                  <a:srgbClr val="00B050"/>
                </a:solidFill>
              </a:rPr>
              <a:t>zbirka</a:t>
            </a:r>
            <a:r>
              <a:rPr lang="pl-PL" altLang="en-US" dirty="0"/>
              <a:t>, </a:t>
            </a:r>
            <a:r>
              <a:rPr lang="pl-PL" altLang="en-US" dirty="0">
                <a:solidFill>
                  <a:srgbClr val="00B050"/>
                </a:solidFill>
              </a:rPr>
              <a:t>pesma</a:t>
            </a:r>
            <a:r>
              <a:rPr lang="pl-PL" altLang="en-US" dirty="0"/>
              <a:t>, </a:t>
            </a:r>
            <a:r>
              <a:rPr lang="pl-PL" altLang="en-US" dirty="0">
                <a:solidFill>
                  <a:srgbClr val="00B050"/>
                </a:solidFill>
              </a:rPr>
              <a:t>strofa</a:t>
            </a:r>
            <a:r>
              <a:rPr lang="pl-PL" altLang="en-US" dirty="0"/>
              <a:t> i </a:t>
            </a:r>
            <a:r>
              <a:rPr lang="pl-PL" altLang="en-US" dirty="0">
                <a:solidFill>
                  <a:srgbClr val="00B050"/>
                </a:solidFill>
              </a:rPr>
              <a:t>stih</a:t>
            </a:r>
            <a:r>
              <a:rPr lang="pl-PL" altLang="en-US" dirty="0"/>
              <a:t> i zahteva da se zbirka sastoji od </a:t>
            </a:r>
            <a:r>
              <a:rPr lang="pl-PL" altLang="en-US" dirty="0" smtClean="0"/>
              <a:t>nekoliko pesama</a:t>
            </a:r>
            <a:r>
              <a:rPr lang="pl-PL" altLang="en-US" dirty="0"/>
              <a:t>, da se svaka pesma sastoji od nekoliko strofa, a da se svaka </a:t>
            </a:r>
            <a:r>
              <a:rPr lang="pl-PL" altLang="en-US" dirty="0" smtClean="0"/>
              <a:t>strofa sastoji </a:t>
            </a:r>
            <a:r>
              <a:rPr lang="pl-PL" altLang="en-US" dirty="0"/>
              <a:t>od nekoliko </a:t>
            </a:r>
            <a:r>
              <a:rPr lang="pl-PL" altLang="en-US" dirty="0" smtClean="0"/>
              <a:t>stihova</a:t>
            </a:r>
          </a:p>
          <a:p>
            <a:pPr lvl="1" eaLnBrk="1" hangingPunct="1"/>
            <a:r>
              <a:rPr lang="sr-Latn-RS" altLang="en-US" dirty="0" smtClean="0"/>
              <a:t>U okviru </a:t>
            </a:r>
            <a:r>
              <a:rPr lang="sr-Latn-RS" altLang="en-US" dirty="0"/>
              <a:t>ove definicije tipa dokumenta</a:t>
            </a:r>
            <a:r>
              <a:rPr lang="sr-Latn-RS" altLang="en-US" dirty="0" smtClean="0"/>
              <a:t>, specificirano </a:t>
            </a:r>
            <a:r>
              <a:rPr lang="sr-Latn-RS" altLang="en-US" dirty="0"/>
              <a:t>je da pesma ima atribut </a:t>
            </a:r>
            <a:r>
              <a:rPr lang="sr-Latn-RS" altLang="en-US" dirty="0">
                <a:solidFill>
                  <a:srgbClr val="00B050"/>
                </a:solidFill>
              </a:rPr>
              <a:t>autor</a:t>
            </a:r>
            <a:r>
              <a:rPr lang="sr-Latn-RS" altLang="en-US" dirty="0"/>
              <a:t> kao i š</a:t>
            </a:r>
            <a:r>
              <a:rPr lang="sr-Latn-RS" altLang="en-US" dirty="0" smtClean="0"/>
              <a:t>ta </a:t>
            </a:r>
            <a:r>
              <a:rPr lang="sr-Latn-RS" altLang="en-US" dirty="0"/>
              <a:t>sve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biti </a:t>
            </a:r>
            <a:r>
              <a:rPr lang="sr-Latn-RS" altLang="en-US" dirty="0" smtClean="0"/>
              <a:t>vrednost ovog atributa</a:t>
            </a:r>
          </a:p>
          <a:p>
            <a:pPr lvl="1" eaLnBrk="1" hangingPunct="1"/>
            <a:endParaRPr lang="sr-Latn-RS" altLang="en-US" dirty="0"/>
          </a:p>
          <a:p>
            <a:pPr lvl="1" eaLnBrk="1" hangingPunct="1"/>
            <a:endParaRPr lang="sr-Latn-RS" altLang="en-US" dirty="0" smtClean="0"/>
          </a:p>
          <a:p>
            <a:pPr lvl="1" eaLnBrk="1" hangingPunct="1"/>
            <a:endParaRPr lang="sr-Latn-RS" altLang="en-US" dirty="0"/>
          </a:p>
          <a:p>
            <a:pPr marL="457200" lvl="1" indent="0" eaLnBrk="1" hangingPunct="1">
              <a:buNone/>
            </a:pPr>
            <a:endParaRPr lang="sr-Latn-RS" altLang="en-US" dirty="0"/>
          </a:p>
          <a:p>
            <a:r>
              <a:rPr lang="en-US" dirty="0" err="1"/>
              <a:t>Dakle</a:t>
            </a:r>
            <a:r>
              <a:rPr lang="en-US" dirty="0"/>
              <a:t>, </a:t>
            </a:r>
            <a:r>
              <a:rPr lang="en-US" dirty="0" err="1" smtClean="0"/>
              <a:t>kori</a:t>
            </a:r>
            <a:r>
              <a:rPr lang="sr-Latn-RS" dirty="0" smtClean="0"/>
              <a:t>šć</a:t>
            </a:r>
            <a:r>
              <a:rPr lang="en-US" dirty="0" err="1" smtClean="0"/>
              <a:t>enje</a:t>
            </a:r>
            <a:r>
              <a:rPr lang="en-US" dirty="0" smtClean="0"/>
              <a:t> </a:t>
            </a:r>
            <a:r>
              <a:rPr lang="en-US" dirty="0"/>
              <a:t>SGML-a </a:t>
            </a:r>
            <a:r>
              <a:rPr lang="en-US" dirty="0" err="1"/>
              <a:t>podrazumeva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sopstvenih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 smtClean="0"/>
              <a:t>kori</a:t>
            </a:r>
            <a:r>
              <a:rPr lang="sr-Latn-RS" dirty="0" smtClean="0"/>
              <a:t>šć</a:t>
            </a:r>
            <a:r>
              <a:rPr lang="en-US" dirty="0" err="1" smtClean="0"/>
              <a:t>enje</a:t>
            </a:r>
            <a:r>
              <a:rPr lang="sr-Latn-RS" dirty="0" smtClean="0"/>
              <a:t> </a:t>
            </a:r>
            <a:r>
              <a:rPr lang="en-US" dirty="0" err="1" smtClean="0"/>
              <a:t>javnih</a:t>
            </a:r>
            <a:r>
              <a:rPr lang="en-US" dirty="0" smtClean="0"/>
              <a:t> </a:t>
            </a:r>
            <a:r>
              <a:rPr lang="en-US" dirty="0" err="1"/>
              <a:t>tipova</a:t>
            </a:r>
            <a:r>
              <a:rPr lang="en-US" dirty="0"/>
              <a:t> </a:t>
            </a:r>
            <a:r>
              <a:rPr lang="en-US" dirty="0" err="1"/>
              <a:t>dokumenata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obele</a:t>
            </a:r>
            <a:r>
              <a:rPr lang="sr-Latn-RS" dirty="0"/>
              <a:t>ž</a:t>
            </a:r>
            <a:r>
              <a:rPr lang="en-US" dirty="0" err="1" smtClean="0"/>
              <a:t>avanje</a:t>
            </a:r>
            <a:r>
              <a:rPr lang="en-US" dirty="0" smtClean="0"/>
              <a:t> </a:t>
            </a:r>
            <a:r>
              <a:rPr lang="en-US" dirty="0" err="1"/>
              <a:t>dokumenata</a:t>
            </a:r>
            <a:r>
              <a:rPr lang="en-US" dirty="0"/>
              <a:t> u </a:t>
            </a:r>
            <a:r>
              <a:rPr lang="en-US" dirty="0" err="1"/>
              <a:t>skladu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 smtClean="0"/>
              <a:t>njihovim</a:t>
            </a:r>
            <a:r>
              <a:rPr lang="sr-Latn-RS" dirty="0" smtClean="0"/>
              <a:t> ž</a:t>
            </a:r>
            <a:r>
              <a:rPr lang="en-US" dirty="0" err="1" smtClean="0"/>
              <a:t>eljenim</a:t>
            </a:r>
            <a:r>
              <a:rPr lang="en-US" dirty="0" smtClean="0"/>
              <a:t> </a:t>
            </a:r>
            <a:r>
              <a:rPr lang="en-US" dirty="0" err="1"/>
              <a:t>tipom</a:t>
            </a:r>
            <a:endParaRPr lang="en-US" dirty="0"/>
          </a:p>
          <a:p>
            <a:pPr eaLnBrk="1" hangingPunct="1"/>
            <a:endParaRPr lang="sr-Latn-RS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8051048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5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Proces kreiranja novih tipova dokumenata podrazumeva </a:t>
            </a:r>
            <a:r>
              <a:rPr lang="pl-PL" altLang="en-US" dirty="0" smtClean="0"/>
              <a:t>izradu</a:t>
            </a:r>
          </a:p>
          <a:p>
            <a:pPr lvl="1" eaLnBrk="1" hangingPunct="1"/>
            <a:r>
              <a:rPr lang="pl-PL" altLang="en-US" dirty="0">
                <a:solidFill>
                  <a:srgbClr val="002060"/>
                </a:solidFill>
              </a:rPr>
              <a:t>SGML deklaracije </a:t>
            </a:r>
            <a:r>
              <a:rPr lang="pl-PL" altLang="en-US" dirty="0"/>
              <a:t>- formalnog opisa leksike samih dokumenata koja </a:t>
            </a:r>
            <a:r>
              <a:rPr lang="pl-PL" altLang="en-US" dirty="0" smtClean="0"/>
              <a:t>prevashodno određuje </a:t>
            </a:r>
            <a:r>
              <a:rPr lang="pl-PL" altLang="en-US" dirty="0"/>
              <a:t>koji </a:t>
            </a:r>
            <a:r>
              <a:rPr lang="pl-PL" altLang="en-US" dirty="0" smtClean="0"/>
              <a:t>znaci </a:t>
            </a:r>
            <a:r>
              <a:rPr lang="pl-PL" altLang="en-US" dirty="0"/>
              <a:t>se koriste prilikom kreiranja </a:t>
            </a:r>
            <a:r>
              <a:rPr lang="pl-PL" altLang="en-US" dirty="0" smtClean="0"/>
              <a:t>dokumenata</a:t>
            </a:r>
            <a:endParaRPr lang="pl-PL" altLang="en-US" dirty="0"/>
          </a:p>
          <a:p>
            <a:pPr lvl="1" eaLnBrk="1" hangingPunct="1"/>
            <a:r>
              <a:rPr lang="pl-PL" altLang="en-US" dirty="0">
                <a:solidFill>
                  <a:srgbClr val="002060"/>
                </a:solidFill>
              </a:rPr>
              <a:t>Definicije tipa dokumenta </a:t>
            </a:r>
            <a:r>
              <a:rPr lang="pl-PL" altLang="en-US" dirty="0"/>
              <a:t>- formalnog opisa sintakse samih </a:t>
            </a:r>
            <a:r>
              <a:rPr lang="pl-PL" altLang="en-US" dirty="0" smtClean="0"/>
              <a:t>dokumenata koja određuje </a:t>
            </a:r>
            <a:r>
              <a:rPr lang="pl-PL" altLang="en-US" dirty="0"/>
              <a:t>od kojih elemenata, etiketa, atributa i entiteta se </a:t>
            </a:r>
            <a:r>
              <a:rPr lang="pl-PL" altLang="en-US" dirty="0" smtClean="0"/>
              <a:t>dokument sastoji </a:t>
            </a:r>
            <a:r>
              <a:rPr lang="pl-PL" altLang="en-US" dirty="0"/>
              <a:t>i kakav je njihov </a:t>
            </a:r>
            <a:r>
              <a:rPr lang="pl-PL" altLang="en-US" dirty="0" smtClean="0"/>
              <a:t>međusobni odnos</a:t>
            </a:r>
            <a:endParaRPr lang="pl-PL" altLang="en-US" dirty="0"/>
          </a:p>
          <a:p>
            <a:pPr lvl="1" eaLnBrk="1" hangingPunct="1"/>
            <a:r>
              <a:rPr lang="pl-PL" altLang="en-US" dirty="0" smtClean="0">
                <a:solidFill>
                  <a:srgbClr val="002060"/>
                </a:solidFill>
              </a:rPr>
              <a:t>Semanti</a:t>
            </a:r>
            <a:r>
              <a:rPr lang="pl-PL" altLang="en-US" dirty="0">
                <a:solidFill>
                  <a:srgbClr val="002060"/>
                </a:solidFill>
              </a:rPr>
              <a:t>č</a:t>
            </a:r>
            <a:r>
              <a:rPr lang="pl-PL" altLang="en-US" dirty="0" smtClean="0">
                <a:solidFill>
                  <a:srgbClr val="002060"/>
                </a:solidFill>
              </a:rPr>
              <a:t>ke </a:t>
            </a:r>
            <a:r>
              <a:rPr lang="pl-PL" altLang="en-US" dirty="0">
                <a:solidFill>
                  <a:srgbClr val="002060"/>
                </a:solidFill>
              </a:rPr>
              <a:t>specifikacije </a:t>
            </a:r>
            <a:r>
              <a:rPr lang="pl-PL" altLang="en-US" dirty="0"/>
              <a:t>- neformalnog opisa semantike elemenata, etiketa </a:t>
            </a:r>
            <a:r>
              <a:rPr lang="pl-PL" altLang="en-US" dirty="0" smtClean="0"/>
              <a:t>i atributa </a:t>
            </a:r>
            <a:r>
              <a:rPr lang="pl-PL" altLang="en-US" dirty="0"/>
              <a:t>koji se koriste u okviru </a:t>
            </a:r>
            <a:r>
              <a:rPr lang="pl-PL" altLang="en-US" dirty="0" smtClean="0"/>
              <a:t>dokumenata</a:t>
            </a:r>
          </a:p>
          <a:p>
            <a:pPr lvl="2" eaLnBrk="1" hangingPunct="1"/>
            <a:r>
              <a:rPr lang="pl-PL" altLang="en-US" dirty="0" smtClean="0"/>
              <a:t>Ovakva </a:t>
            </a:r>
            <a:r>
              <a:rPr lang="pl-PL" altLang="en-US" dirty="0"/>
              <a:t>specifikacija </a:t>
            </a:r>
            <a:r>
              <a:rPr lang="pl-PL" altLang="en-US" dirty="0" smtClean="0"/>
              <a:t>može u </a:t>
            </a:r>
            <a:r>
              <a:rPr lang="pl-PL" altLang="en-US" dirty="0"/>
              <a:t>sebi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i neka dodatna </a:t>
            </a:r>
            <a:r>
              <a:rPr lang="pl-PL" altLang="en-US" dirty="0" smtClean="0"/>
              <a:t>ograni</a:t>
            </a:r>
            <a:r>
              <a:rPr lang="pl-PL" altLang="en-US" dirty="0"/>
              <a:t>č</a:t>
            </a:r>
            <a:r>
              <a:rPr lang="pl-PL" altLang="en-US" dirty="0" smtClean="0"/>
              <a:t>enja </a:t>
            </a:r>
            <a:r>
              <a:rPr lang="pl-PL" altLang="en-US" dirty="0"/>
              <a:t>koja se ne mogu izraziti </a:t>
            </a:r>
            <a:r>
              <a:rPr lang="pl-PL" altLang="en-US" dirty="0" smtClean="0"/>
              <a:t>u okviru </a:t>
            </a:r>
            <a:r>
              <a:rPr lang="pl-PL" altLang="en-US" dirty="0"/>
              <a:t>formalne definicije tipa dokumenta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9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Jezici za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obeležavanje</a:t>
            </a:r>
            <a:r>
              <a:rPr lang="en-US" altLang="en-US" sz="5400" dirty="0" smtClean="0">
                <a:solidFill>
                  <a:schemeClr val="hlink"/>
                </a:solidFill>
              </a:rPr>
              <a:t/>
            </a:r>
            <a:br>
              <a:rPr lang="en-US" altLang="en-US" sz="5400" dirty="0" smtClean="0">
                <a:solidFill>
                  <a:schemeClr val="hlink"/>
                </a:solidFill>
              </a:rPr>
            </a:b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Elementi i </a:t>
            </a:r>
            <a:r>
              <a:rPr lang="pl-PL" altLang="en-US" dirty="0" smtClean="0"/>
              <a:t>etikete</a:t>
            </a:r>
          </a:p>
          <a:p>
            <a:pPr lvl="1" eaLnBrk="1" hangingPunct="1"/>
            <a:r>
              <a:rPr lang="pl-PL" altLang="en-US" dirty="0" smtClean="0"/>
              <a:t>Osnovna </a:t>
            </a:r>
            <a:r>
              <a:rPr lang="pl-PL" altLang="en-US" dirty="0"/>
              <a:t>gradivna jedinica SGML dokumenata su </a:t>
            </a:r>
            <a:r>
              <a:rPr lang="pl-PL" altLang="en-US" dirty="0" smtClean="0">
                <a:solidFill>
                  <a:srgbClr val="002060"/>
                </a:solidFill>
              </a:rPr>
              <a:t>elementi</a:t>
            </a:r>
            <a:endParaRPr lang="pl-PL" altLang="en-US" dirty="0">
              <a:solidFill>
                <a:srgbClr val="002060"/>
              </a:solidFill>
            </a:endParaRPr>
          </a:p>
          <a:p>
            <a:pPr lvl="1" eaLnBrk="1" hangingPunct="1"/>
            <a:r>
              <a:rPr lang="pl-PL" altLang="en-US" dirty="0"/>
              <a:t>Elementi su </a:t>
            </a:r>
            <a:r>
              <a:rPr lang="pl-PL" altLang="en-US" dirty="0" smtClean="0"/>
              <a:t>obi</a:t>
            </a:r>
            <a:r>
              <a:rPr lang="pl-PL" altLang="en-US" dirty="0"/>
              <a:t>č</a:t>
            </a:r>
            <a:r>
              <a:rPr lang="pl-PL" altLang="en-US" dirty="0" smtClean="0"/>
              <a:t>no ozna</a:t>
            </a:r>
            <a:r>
              <a:rPr lang="pl-PL" altLang="en-US" dirty="0"/>
              <a:t>č</a:t>
            </a:r>
            <a:r>
              <a:rPr lang="pl-PL" altLang="en-US" dirty="0" smtClean="0"/>
              <a:t>eni </a:t>
            </a:r>
            <a:r>
              <a:rPr lang="pl-PL" altLang="en-US" dirty="0">
                <a:solidFill>
                  <a:srgbClr val="002060"/>
                </a:solidFill>
              </a:rPr>
              <a:t>etiketama</a:t>
            </a:r>
            <a:r>
              <a:rPr lang="pl-PL" altLang="en-US" dirty="0"/>
              <a:t> </a:t>
            </a:r>
            <a:r>
              <a:rPr lang="pl-PL" altLang="en-US" dirty="0" smtClean="0"/>
              <a:t>(tag</a:t>
            </a:r>
            <a:r>
              <a:rPr lang="pl-PL" altLang="en-US" dirty="0"/>
              <a:t>). Razlikuju se </a:t>
            </a:r>
            <a:r>
              <a:rPr lang="pl-PL" altLang="en-US" dirty="0" smtClean="0"/>
              <a:t>otvarajuće etikete </a:t>
            </a:r>
            <a:r>
              <a:rPr lang="pl-PL" altLang="en-US" dirty="0"/>
              <a:t>koje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avaju po</a:t>
            </a:r>
            <a:r>
              <a:rPr lang="pl-PL" altLang="en-US" dirty="0"/>
              <a:t>č</a:t>
            </a:r>
            <a:r>
              <a:rPr lang="pl-PL" altLang="en-US" dirty="0" smtClean="0"/>
              <a:t>etak </a:t>
            </a:r>
            <a:r>
              <a:rPr lang="pl-PL" altLang="en-US" dirty="0"/>
              <a:t>elementa i koje </a:t>
            </a:r>
            <a:r>
              <a:rPr lang="pl-PL" altLang="en-US" dirty="0" smtClean="0"/>
              <a:t>su oblika </a:t>
            </a:r>
            <a:br>
              <a:rPr lang="pl-PL" altLang="en-US" dirty="0" smtClean="0"/>
            </a:br>
            <a:r>
              <a:rPr lang="pl-PL" altLang="en-US" dirty="0" smtClean="0">
                <a:solidFill>
                  <a:srgbClr val="00B050"/>
                </a:solidFill>
              </a:rPr>
              <a:t>&lt;</a:t>
            </a:r>
            <a:r>
              <a:rPr lang="pl-PL" altLang="en-US" dirty="0">
                <a:solidFill>
                  <a:srgbClr val="00B050"/>
                </a:solidFill>
              </a:rPr>
              <a:t>ime-elementa&gt; </a:t>
            </a:r>
            <a:r>
              <a:rPr lang="pl-PL" altLang="en-US" dirty="0"/>
              <a:t>i </a:t>
            </a:r>
            <a:r>
              <a:rPr lang="pl-PL" altLang="en-US" dirty="0" smtClean="0"/>
              <a:t>zatvarajuće etikete </a:t>
            </a:r>
            <a:r>
              <a:rPr lang="pl-PL" altLang="en-US" dirty="0"/>
              <a:t>koje </a:t>
            </a:r>
            <a:r>
              <a:rPr lang="pl-PL" altLang="en-US" dirty="0" smtClean="0"/>
              <a:t>označavaju kraj </a:t>
            </a:r>
            <a:r>
              <a:rPr lang="pl-PL" altLang="en-US" dirty="0"/>
              <a:t>elementa i koje su oblika </a:t>
            </a:r>
            <a:r>
              <a:rPr lang="pl-PL" altLang="en-US" dirty="0">
                <a:solidFill>
                  <a:srgbClr val="00B050"/>
                </a:solidFill>
              </a:rPr>
              <a:t>&lt;/ime-elementa</a:t>
            </a:r>
            <a:r>
              <a:rPr lang="pl-PL" altLang="en-US" dirty="0" smtClean="0">
                <a:solidFill>
                  <a:srgbClr val="00B050"/>
                </a:solidFill>
              </a:rPr>
              <a:t>&gt;</a:t>
            </a:r>
          </a:p>
          <a:p>
            <a:pPr lvl="1" eaLnBrk="1" hangingPunct="1"/>
            <a:r>
              <a:rPr lang="pl-PL" altLang="en-US" dirty="0" smtClean="0"/>
              <a:t>Treba istaći </a:t>
            </a:r>
            <a:r>
              <a:rPr lang="pl-PL" altLang="en-US" dirty="0"/>
              <a:t>da </a:t>
            </a:r>
            <a:r>
              <a:rPr lang="pl-PL" altLang="en-US" dirty="0" smtClean="0"/>
              <a:t>elementi nisu </a:t>
            </a:r>
            <a:r>
              <a:rPr lang="pl-PL" altLang="en-US" dirty="0"/>
              <a:t>isto š</a:t>
            </a:r>
            <a:r>
              <a:rPr lang="pl-PL" altLang="en-US" dirty="0" smtClean="0"/>
              <a:t>to </a:t>
            </a:r>
            <a:r>
              <a:rPr lang="pl-PL" altLang="en-US" dirty="0"/>
              <a:t>i </a:t>
            </a:r>
            <a:r>
              <a:rPr lang="pl-PL" altLang="en-US" dirty="0" smtClean="0"/>
              <a:t>etikete </a:t>
            </a:r>
          </a:p>
          <a:p>
            <a:pPr lvl="2" eaLnBrk="1" hangingPunct="1"/>
            <a:r>
              <a:rPr lang="pl-PL" altLang="en-US" dirty="0" smtClean="0"/>
              <a:t>Element sa</a:t>
            </a:r>
            <a:r>
              <a:rPr lang="pl-PL" altLang="en-US" dirty="0"/>
              <a:t>č</a:t>
            </a:r>
            <a:r>
              <a:rPr lang="pl-PL" altLang="en-US" dirty="0" smtClean="0"/>
              <a:t>injava po</a:t>
            </a:r>
            <a:r>
              <a:rPr lang="pl-PL" altLang="en-US" dirty="0"/>
              <a:t>č</a:t>
            </a:r>
            <a:r>
              <a:rPr lang="pl-PL" altLang="en-US" dirty="0" smtClean="0"/>
              <a:t>etna </a:t>
            </a:r>
            <a:r>
              <a:rPr lang="pl-PL" altLang="en-US" dirty="0"/>
              <a:t>etiketa, </a:t>
            </a:r>
            <a:r>
              <a:rPr lang="pl-PL" altLang="en-US" dirty="0" smtClean="0"/>
              <a:t>zavr</a:t>
            </a:r>
            <a:r>
              <a:rPr lang="pl-PL" altLang="en-US" dirty="0"/>
              <a:t>š</a:t>
            </a:r>
            <a:r>
              <a:rPr lang="pl-PL" altLang="en-US" dirty="0" smtClean="0"/>
              <a:t>na </a:t>
            </a:r>
            <a:r>
              <a:rPr lang="pl-PL" altLang="en-US" dirty="0"/>
              <a:t>etiketa i </a:t>
            </a:r>
            <a:r>
              <a:rPr lang="pl-PL" altLang="en-US" dirty="0" smtClean="0"/>
              <a:t>sav sadržaj </a:t>
            </a:r>
            <a:r>
              <a:rPr lang="pl-PL" altLang="en-US" dirty="0"/>
              <a:t>(tekst i drugi elementi) koji se nalaze izmedu </a:t>
            </a:r>
            <a:r>
              <a:rPr lang="pl-PL" altLang="en-US" dirty="0" smtClean="0"/>
              <a:t>njih</a:t>
            </a:r>
          </a:p>
          <a:p>
            <a:pPr lvl="1" eaLnBrk="1" hangingPunct="1"/>
            <a:r>
              <a:rPr lang="pl-PL" altLang="en-US" dirty="0" smtClean="0"/>
              <a:t>Ime </a:t>
            </a:r>
            <a:r>
              <a:rPr lang="pl-PL" altLang="en-US" dirty="0"/>
              <a:t>elementa se </a:t>
            </a:r>
            <a:r>
              <a:rPr lang="pl-PL" altLang="en-US" dirty="0" smtClean="0"/>
              <a:t>navodi i po</a:t>
            </a:r>
            <a:r>
              <a:rPr lang="pl-PL" altLang="en-US" dirty="0"/>
              <a:t>č</a:t>
            </a:r>
            <a:r>
              <a:rPr lang="pl-PL" altLang="en-US" dirty="0" smtClean="0"/>
              <a:t>etnoj </a:t>
            </a:r>
            <a:r>
              <a:rPr lang="pl-PL" altLang="en-US" dirty="0"/>
              <a:t>etiketi i u </a:t>
            </a:r>
            <a:r>
              <a:rPr lang="pl-PL" altLang="en-US" dirty="0" smtClean="0"/>
              <a:t>zavr</a:t>
            </a:r>
            <a:r>
              <a:rPr lang="pl-PL" altLang="en-US" dirty="0"/>
              <a:t>š</a:t>
            </a:r>
            <a:r>
              <a:rPr lang="pl-PL" altLang="en-US" dirty="0" smtClean="0"/>
              <a:t>noj etiketi </a:t>
            </a:r>
          </a:p>
          <a:p>
            <a:pPr lvl="1" eaLnBrk="1" hangingPunct="1"/>
            <a:r>
              <a:rPr lang="pl-PL" altLang="en-US" dirty="0" smtClean="0"/>
              <a:t>Imena </a:t>
            </a:r>
            <a:r>
              <a:rPr lang="pl-PL" altLang="en-US" dirty="0"/>
              <a:t>elemenata dozvoljeno je </a:t>
            </a:r>
            <a:r>
              <a:rPr lang="pl-PL" altLang="en-US" dirty="0" smtClean="0"/>
              <a:t>pisati i </a:t>
            </a:r>
            <a:r>
              <a:rPr lang="pl-PL" altLang="en-US" dirty="0"/>
              <a:t>malim i velikim slovima i ne pravi se razlika izmedu velikih i malih </a:t>
            </a:r>
            <a:r>
              <a:rPr lang="pl-PL" altLang="en-US" dirty="0" smtClean="0"/>
              <a:t>slova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16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Elementi i etikete</a:t>
            </a:r>
          </a:p>
          <a:p>
            <a:pPr lvl="1" eaLnBrk="1" hangingPunct="1"/>
            <a:r>
              <a:rPr lang="pl-PL" altLang="en-US" dirty="0" smtClean="0"/>
              <a:t>Primer: element </a:t>
            </a:r>
            <a:r>
              <a:rPr lang="pl-PL" altLang="en-US" dirty="0">
                <a:solidFill>
                  <a:srgbClr val="C00000"/>
                </a:solidFill>
              </a:rPr>
              <a:t>ul</a:t>
            </a:r>
            <a:r>
              <a:rPr lang="pl-PL" altLang="en-US" dirty="0"/>
              <a:t> jezika (tipa dokumenta) HTML, </a:t>
            </a:r>
            <a:r>
              <a:rPr lang="pl-PL" altLang="en-US" dirty="0" smtClean="0"/>
              <a:t>slu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da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i neku listu </a:t>
            </a:r>
            <a:r>
              <a:rPr lang="pl-PL" altLang="en-US" dirty="0"/>
              <a:t>nabrojanih stavki, i </a:t>
            </a:r>
            <a:r>
              <a:rPr lang="pl-PL" altLang="en-US" dirty="0" smtClean="0"/>
              <a:t>njegov sadr</a:t>
            </a:r>
            <a:r>
              <a:rPr lang="pl-PL" altLang="en-US" dirty="0"/>
              <a:t>ž</a:t>
            </a:r>
            <a:r>
              <a:rPr lang="pl-PL" altLang="en-US" dirty="0" smtClean="0"/>
              <a:t>aj čine </a:t>
            </a:r>
            <a:r>
              <a:rPr lang="pl-PL" altLang="en-US" dirty="0"/>
              <a:t>tri </a:t>
            </a:r>
            <a:r>
              <a:rPr lang="pl-PL" altLang="en-US" dirty="0" smtClean="0"/>
              <a:t>elementa </a:t>
            </a:r>
            <a:r>
              <a:rPr lang="pl-PL" altLang="en-US" dirty="0" smtClean="0">
                <a:solidFill>
                  <a:srgbClr val="C00000"/>
                </a:solidFill>
              </a:rPr>
              <a:t>li</a:t>
            </a:r>
            <a:r>
              <a:rPr lang="pl-PL" altLang="en-US" dirty="0"/>
              <a:t>, č</a:t>
            </a:r>
            <a:r>
              <a:rPr lang="pl-PL" altLang="en-US" dirty="0" smtClean="0"/>
              <a:t>iji </a:t>
            </a:r>
            <a:r>
              <a:rPr lang="pl-PL" altLang="en-US" dirty="0"/>
              <a:t>su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aji </a:t>
            </a:r>
            <a:r>
              <a:rPr lang="pl-PL" altLang="en-US" dirty="0"/>
              <a:t>niske Lista 1, Lista 2 i Lista </a:t>
            </a:r>
            <a:r>
              <a:rPr lang="pl-PL" altLang="en-US" dirty="0" smtClean="0"/>
              <a:t>3 </a:t>
            </a:r>
          </a:p>
          <a:p>
            <a:pPr lvl="3" eaLnBrk="1" hangingPunct="1"/>
            <a:endParaRPr lang="pl-PL" altLang="en-US" dirty="0" smtClean="0"/>
          </a:p>
          <a:p>
            <a:pPr lvl="3" eaLnBrk="1" hangingPunct="1"/>
            <a:endParaRPr lang="pl-PL" altLang="en-US" dirty="0"/>
          </a:p>
          <a:p>
            <a:pPr marL="914400" lvl="2" indent="0" eaLnBrk="1" hangingPunct="1">
              <a:buNone/>
            </a:pPr>
            <a:endParaRPr lang="pl-PL" altLang="en-US" dirty="0" smtClean="0"/>
          </a:p>
          <a:p>
            <a:pPr marL="914400" lvl="2" indent="0" eaLnBrk="1" hangingPunct="1">
              <a:buNone/>
            </a:pPr>
            <a:endParaRPr lang="pl-PL" altLang="en-US" dirty="0" smtClean="0"/>
          </a:p>
          <a:p>
            <a:pPr lvl="1" eaLnBrk="1" hangingPunct="1"/>
            <a:r>
              <a:rPr lang="sr-Latn-RS" altLang="en-US" dirty="0"/>
              <a:t>Kod nekih SGML elemenata </a:t>
            </a:r>
            <a:r>
              <a:rPr lang="sr-Latn-RS" altLang="en-US" dirty="0" smtClean="0"/>
              <a:t>moguće </a:t>
            </a:r>
            <a:r>
              <a:rPr lang="sr-Latn-RS" altLang="en-US" dirty="0"/>
              <a:t>je izostaviti </a:t>
            </a:r>
            <a:r>
              <a:rPr lang="sr-Latn-RS" altLang="en-US" dirty="0" smtClean="0"/>
              <a:t>zavr</a:t>
            </a:r>
            <a:r>
              <a:rPr lang="sr-Latn-RS" altLang="en-US" dirty="0"/>
              <a:t>š</a:t>
            </a:r>
            <a:r>
              <a:rPr lang="sr-Latn-RS" altLang="en-US" dirty="0" smtClean="0"/>
              <a:t>ne </a:t>
            </a:r>
            <a:r>
              <a:rPr lang="sr-Latn-RS" altLang="en-US" dirty="0"/>
              <a:t>etikete, dok </a:t>
            </a:r>
            <a:r>
              <a:rPr lang="sr-Latn-RS" altLang="en-US" dirty="0" smtClean="0"/>
              <a:t>je kod </a:t>
            </a:r>
            <a:r>
              <a:rPr lang="sr-Latn-RS" altLang="en-US" dirty="0"/>
              <a:t>nekih č</a:t>
            </a:r>
            <a:r>
              <a:rPr lang="sr-Latn-RS" altLang="en-US" dirty="0" smtClean="0"/>
              <a:t>ak moguće </a:t>
            </a:r>
            <a:r>
              <a:rPr lang="sr-Latn-RS" altLang="en-US" dirty="0"/>
              <a:t>izostaviti 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etne etikete</a:t>
            </a:r>
          </a:p>
          <a:p>
            <a:pPr lvl="1" eaLnBrk="1" hangingPunct="1"/>
            <a:r>
              <a:rPr lang="sr-Latn-RS" altLang="en-US" dirty="0" smtClean="0"/>
              <a:t>Primer: u </a:t>
            </a:r>
            <a:r>
              <a:rPr lang="sr-Latn-RS" altLang="en-US" dirty="0"/>
              <a:t>jeziku HTML</a:t>
            </a:r>
            <a:r>
              <a:rPr lang="sr-Latn-RS" altLang="en-US" dirty="0" smtClean="0"/>
              <a:t>, elementi </a:t>
            </a:r>
            <a:r>
              <a:rPr lang="sr-Latn-RS" altLang="en-US" dirty="0">
                <a:solidFill>
                  <a:srgbClr val="C00000"/>
                </a:solidFill>
              </a:rPr>
              <a:t>p</a:t>
            </a:r>
            <a:r>
              <a:rPr lang="sr-Latn-RS" altLang="en-US" dirty="0"/>
              <a:t> </a:t>
            </a:r>
            <a:r>
              <a:rPr lang="sr-Latn-RS" altLang="en-US" dirty="0" smtClean="0"/>
              <a:t>slu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e </a:t>
            </a:r>
            <a:r>
              <a:rPr lang="sr-Latn-RS" altLang="en-US" dirty="0"/>
              <a:t>pasuse. Pasusi ne zahtevaju navodenje </a:t>
            </a:r>
            <a:r>
              <a:rPr lang="sr-Latn-RS" altLang="en-US" dirty="0" smtClean="0"/>
              <a:t>zavr</a:t>
            </a:r>
            <a:r>
              <a:rPr lang="sr-Latn-RS" altLang="en-US" dirty="0"/>
              <a:t>š</a:t>
            </a:r>
            <a:r>
              <a:rPr lang="sr-Latn-RS" altLang="en-US" dirty="0" smtClean="0"/>
              <a:t>ne etikete </a:t>
            </a:r>
            <a:r>
              <a:rPr lang="sr-Latn-RS" altLang="en-US" dirty="0" smtClean="0">
                <a:solidFill>
                  <a:srgbClr val="00B050"/>
                </a:solidFill>
              </a:rPr>
              <a:t>&lt;/</a:t>
            </a:r>
            <a:r>
              <a:rPr lang="sr-Latn-RS" altLang="en-US" dirty="0">
                <a:solidFill>
                  <a:srgbClr val="00B050"/>
                </a:solidFill>
              </a:rPr>
              <a:t>p&gt;</a:t>
            </a:r>
            <a:r>
              <a:rPr lang="sr-Latn-RS" altLang="en-US" dirty="0"/>
              <a:t>.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etak </a:t>
            </a:r>
            <a:r>
              <a:rPr lang="sr-Latn-RS" altLang="en-US" dirty="0"/>
              <a:t>novog pasusa </a:t>
            </a:r>
            <a:r>
              <a:rPr lang="sr-Latn-RS" altLang="en-US" dirty="0">
                <a:solidFill>
                  <a:srgbClr val="00B050"/>
                </a:solidFill>
              </a:rPr>
              <a:t>&lt;p&gt;</a:t>
            </a:r>
            <a:r>
              <a:rPr lang="sr-Latn-RS" altLang="en-US" dirty="0"/>
              <a:t> implicitno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kraj prethodnog, </a:t>
            </a:r>
            <a:r>
              <a:rPr lang="sr-Latn-RS" altLang="en-US" dirty="0" smtClean="0"/>
              <a:t>slično kao </a:t>
            </a:r>
            <a:r>
              <a:rPr lang="sr-Latn-RS" altLang="en-US" dirty="0"/>
              <a:t>i oznaka kraja </a:t>
            </a:r>
            <a:r>
              <a:rPr lang="sr-Latn-RS" altLang="en-US" dirty="0" smtClean="0"/>
              <a:t>obuhvatajućeg </a:t>
            </a:r>
            <a:r>
              <a:rPr lang="sr-Latn-RS" altLang="en-US" dirty="0"/>
              <a:t>elementa </a:t>
            </a:r>
            <a:r>
              <a:rPr lang="sr-Latn-RS" altLang="en-US" dirty="0">
                <a:solidFill>
                  <a:srgbClr val="00B050"/>
                </a:solidFill>
              </a:rPr>
              <a:t>&lt;/body&gt;</a:t>
            </a:r>
            <a:endParaRPr lang="sr-Latn-RS" altLang="en-US" dirty="0" smtClean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02652"/>
            <a:ext cx="7513320" cy="107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6021288"/>
            <a:ext cx="736854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9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Elementi i etikete</a:t>
            </a:r>
          </a:p>
          <a:p>
            <a:pPr lvl="1" eaLnBrk="1" hangingPunct="1"/>
            <a:r>
              <a:rPr lang="en-US" dirty="0" err="1" smtClean="0"/>
              <a:t>Neki</a:t>
            </a:r>
            <a:r>
              <a:rPr lang="en-US" dirty="0" smtClean="0"/>
              <a:t> </a:t>
            </a:r>
            <a:r>
              <a:rPr lang="en-US" dirty="0"/>
              <a:t>SGML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nemaju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 smtClean="0"/>
              <a:t>sadr</a:t>
            </a:r>
            <a:r>
              <a:rPr lang="sr-Latn-RS" dirty="0"/>
              <a:t>ž</a:t>
            </a:r>
            <a:r>
              <a:rPr lang="en-US" dirty="0" err="1" smtClean="0"/>
              <a:t>aj</a:t>
            </a:r>
            <a:endParaRPr lang="pl-PL" altLang="en-US" dirty="0" smtClean="0"/>
          </a:p>
          <a:p>
            <a:pPr lvl="1" eaLnBrk="1" hangingPunct="1"/>
            <a:r>
              <a:rPr lang="pl-PL" altLang="en-US" dirty="0" smtClean="0"/>
              <a:t>Primer</a:t>
            </a:r>
            <a:r>
              <a:rPr lang="pl-PL" altLang="en-US" dirty="0"/>
              <a:t>: HTML element koji </a:t>
            </a:r>
            <a:r>
              <a:rPr lang="pl-PL" altLang="en-US" dirty="0" smtClean="0"/>
              <a:t>označava </a:t>
            </a:r>
            <a:r>
              <a:rPr lang="pl-PL" altLang="en-US" dirty="0"/>
              <a:t>prelazak u novi red </a:t>
            </a:r>
            <a:r>
              <a:rPr lang="pl-PL" altLang="en-US" dirty="0" smtClean="0">
                <a:solidFill>
                  <a:srgbClr val="C00000"/>
                </a:solidFill>
              </a:rPr>
              <a:t>br</a:t>
            </a:r>
            <a:endParaRPr lang="pl-PL" altLang="en-US" dirty="0"/>
          </a:p>
          <a:p>
            <a:pPr lvl="1" eaLnBrk="1" hangingPunct="1"/>
            <a:r>
              <a:rPr lang="pl-PL" altLang="en-US" dirty="0" smtClean="0"/>
              <a:t>Kod </a:t>
            </a:r>
            <a:r>
              <a:rPr lang="pl-PL" altLang="en-US" dirty="0"/>
              <a:t>praznih elemenata </a:t>
            </a:r>
            <a:r>
              <a:rPr lang="pl-PL" altLang="en-US" dirty="0" smtClean="0"/>
              <a:t>najčešće </a:t>
            </a:r>
            <a:r>
              <a:rPr lang="pl-PL" altLang="en-US" dirty="0"/>
              <a:t>je </a:t>
            </a:r>
            <a:r>
              <a:rPr lang="pl-PL" altLang="en-US" dirty="0" smtClean="0"/>
              <a:t>zabranjeno navoditi zavr</a:t>
            </a:r>
            <a:r>
              <a:rPr lang="pl-PL" altLang="en-US" dirty="0"/>
              <a:t>š</a:t>
            </a:r>
            <a:r>
              <a:rPr lang="pl-PL" altLang="en-US" dirty="0" smtClean="0"/>
              <a:t>nu etiketu</a:t>
            </a:r>
          </a:p>
          <a:p>
            <a:pPr lvl="3" eaLnBrk="1" hangingPunct="1"/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735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Atributi</a:t>
            </a:r>
          </a:p>
          <a:p>
            <a:pPr lvl="1" eaLnBrk="1" hangingPunct="1"/>
            <a:r>
              <a:rPr lang="pl-PL" altLang="en-US" dirty="0"/>
              <a:t>Atributi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dodatne informacije o SGML </a:t>
            </a:r>
            <a:r>
              <a:rPr lang="pl-PL" altLang="en-US" dirty="0" smtClean="0"/>
              <a:t>elementima </a:t>
            </a:r>
          </a:p>
          <a:p>
            <a:pPr lvl="1" eaLnBrk="1" hangingPunct="1"/>
            <a:r>
              <a:rPr lang="pl-PL" altLang="en-US" dirty="0" smtClean="0"/>
              <a:t>Atributi imaju </a:t>
            </a:r>
            <a:r>
              <a:rPr lang="pl-PL" altLang="en-US" dirty="0"/>
              <a:t>svoj naziv i </a:t>
            </a:r>
            <a:r>
              <a:rPr lang="pl-PL" altLang="en-US" dirty="0" smtClean="0"/>
              <a:t>vrednost </a:t>
            </a:r>
          </a:p>
          <a:p>
            <a:pPr lvl="2" eaLnBrk="1" hangingPunct="1"/>
            <a:r>
              <a:rPr lang="pl-PL" altLang="en-US" dirty="0" smtClean="0"/>
              <a:t>Naziv </a:t>
            </a:r>
            <a:r>
              <a:rPr lang="pl-PL" altLang="en-US" dirty="0"/>
              <a:t>atributa je </a:t>
            </a:r>
            <a:r>
              <a:rPr lang="pl-PL" altLang="en-US" dirty="0" smtClean="0"/>
              <a:t>razdvojen </a:t>
            </a:r>
            <a:r>
              <a:rPr lang="pl-PL" altLang="en-US" dirty="0"/>
              <a:t>od </a:t>
            </a:r>
            <a:r>
              <a:rPr lang="pl-PL" altLang="en-US" dirty="0" smtClean="0"/>
              <a:t>vrednosti znakom jednakosti </a:t>
            </a:r>
          </a:p>
          <a:p>
            <a:pPr lvl="2" eaLnBrk="1" hangingPunct="1"/>
            <a:r>
              <a:rPr lang="pl-PL" altLang="en-US" dirty="0" smtClean="0"/>
              <a:t>Vrednost </a:t>
            </a:r>
            <a:r>
              <a:rPr lang="pl-PL" altLang="en-US" dirty="0"/>
              <a:t>atributa </a:t>
            </a:r>
            <a:r>
              <a:rPr lang="pl-PL" altLang="en-US" dirty="0" smtClean="0"/>
              <a:t>treba </a:t>
            </a:r>
            <a:r>
              <a:rPr lang="pl-PL" altLang="en-US" dirty="0"/>
              <a:t>biti navedena u okviru </a:t>
            </a:r>
            <a:r>
              <a:rPr lang="pl-PL" altLang="en-US" dirty="0" smtClean="0"/>
              <a:t>navodnika ("") </a:t>
            </a:r>
            <a:r>
              <a:rPr lang="pl-PL" altLang="en-US" dirty="0"/>
              <a:t>ili </a:t>
            </a:r>
            <a:r>
              <a:rPr lang="pl-PL" altLang="en-US" dirty="0" smtClean="0"/>
              <a:t>apostofa (’’)</a:t>
            </a:r>
          </a:p>
          <a:p>
            <a:pPr lvl="2" eaLnBrk="1" hangingPunct="1"/>
            <a:r>
              <a:rPr lang="pl-PL" altLang="en-US" dirty="0" smtClean="0"/>
              <a:t>U </a:t>
            </a:r>
            <a:r>
              <a:rPr lang="pl-PL" altLang="en-US" dirty="0"/>
              <a:t>okviru </a:t>
            </a:r>
            <a:r>
              <a:rPr lang="pl-PL" altLang="en-US" dirty="0" smtClean="0"/>
              <a:t>navodnika moguće je korišćenje apostofa </a:t>
            </a:r>
            <a:r>
              <a:rPr lang="pl-PL" altLang="en-US" dirty="0"/>
              <a:t>i </a:t>
            </a:r>
            <a:r>
              <a:rPr lang="pl-PL" altLang="en-US" dirty="0" smtClean="0"/>
              <a:t>obratno </a:t>
            </a:r>
          </a:p>
          <a:p>
            <a:pPr lvl="2" eaLnBrk="1" hangingPunct="1"/>
            <a:r>
              <a:rPr lang="pl-PL" altLang="en-US" dirty="0" smtClean="0"/>
              <a:t>Ponekad navodnici i/ili apostofi, </a:t>
            </a:r>
            <a:r>
              <a:rPr lang="pl-PL" altLang="en-US" dirty="0"/>
              <a:t>kod vrednosti atributa</a:t>
            </a:r>
            <a:r>
              <a:rPr lang="pl-PL" altLang="en-US" dirty="0" smtClean="0"/>
              <a:t>, mogu </a:t>
            </a:r>
            <a:r>
              <a:rPr lang="pl-PL" altLang="en-US" dirty="0"/>
              <a:t>biti </a:t>
            </a:r>
            <a:r>
              <a:rPr lang="pl-PL" altLang="en-US" dirty="0" smtClean="0"/>
              <a:t>izostavljeni</a:t>
            </a:r>
          </a:p>
          <a:p>
            <a:pPr lvl="2" eaLnBrk="1" hangingPunct="1"/>
            <a:r>
              <a:rPr lang="pl-PL" altLang="en-US" dirty="0" smtClean="0"/>
              <a:t>Atributi </a:t>
            </a:r>
            <a:r>
              <a:rPr lang="pl-PL" altLang="en-US" dirty="0"/>
              <a:t>elementa se navode u okviru njegove </a:t>
            </a:r>
            <a:r>
              <a:rPr lang="pl-PL" altLang="en-US" dirty="0" smtClean="0"/>
              <a:t>početne etikete </a:t>
            </a:r>
          </a:p>
          <a:p>
            <a:pPr marL="857250" lvl="1" indent="-342900" eaLnBrk="1" hangingPunct="1"/>
            <a:r>
              <a:rPr lang="pl-PL" altLang="en-US" dirty="0" smtClean="0"/>
              <a:t>Primer: </a:t>
            </a:r>
            <a:r>
              <a:rPr lang="pl-PL" altLang="en-US" dirty="0"/>
              <a:t>atribut </a:t>
            </a:r>
            <a:r>
              <a:rPr lang="pl-PL" altLang="en-US" dirty="0">
                <a:solidFill>
                  <a:srgbClr val="002060"/>
                </a:solidFill>
              </a:rPr>
              <a:t>href </a:t>
            </a:r>
            <a:r>
              <a:rPr lang="pl-PL" altLang="en-US" dirty="0"/>
              <a:t>elementa </a:t>
            </a:r>
            <a:r>
              <a:rPr lang="pl-PL" altLang="en-US" dirty="0">
                <a:solidFill>
                  <a:srgbClr val="C00000"/>
                </a:solidFill>
              </a:rPr>
              <a:t>a</a:t>
            </a:r>
            <a:r>
              <a:rPr lang="pl-PL" altLang="en-US" dirty="0"/>
              <a:t> jezika HTML odreduje </a:t>
            </a:r>
            <a:r>
              <a:rPr lang="pl-PL" altLang="en-US" dirty="0" smtClean="0"/>
              <a:t>odredište hiperveze</a:t>
            </a:r>
          </a:p>
          <a:p>
            <a:pPr lvl="3" eaLnBrk="1" hangingPunct="1"/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589240"/>
            <a:ext cx="738378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8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Atributi</a:t>
            </a:r>
          </a:p>
          <a:p>
            <a:pPr lvl="1" eaLnBrk="1" hangingPunct="1"/>
            <a:r>
              <a:rPr lang="pl-PL" altLang="en-US" dirty="0"/>
              <a:t>Atributi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dodatne informacije o SGML </a:t>
            </a:r>
            <a:r>
              <a:rPr lang="pl-PL" altLang="en-US" dirty="0" smtClean="0"/>
              <a:t>elementima </a:t>
            </a:r>
          </a:p>
          <a:p>
            <a:pPr lvl="1" eaLnBrk="1" hangingPunct="1"/>
            <a:r>
              <a:rPr lang="pl-PL" altLang="en-US" dirty="0" smtClean="0"/>
              <a:t>Atributi imaju </a:t>
            </a:r>
            <a:r>
              <a:rPr lang="pl-PL" altLang="en-US" dirty="0"/>
              <a:t>svoj naziv i </a:t>
            </a:r>
            <a:r>
              <a:rPr lang="pl-PL" altLang="en-US" dirty="0" smtClean="0"/>
              <a:t>vrednost </a:t>
            </a:r>
          </a:p>
          <a:p>
            <a:pPr lvl="2" eaLnBrk="1" hangingPunct="1"/>
            <a:r>
              <a:rPr lang="pl-PL" altLang="en-US" dirty="0" smtClean="0"/>
              <a:t>Naziv </a:t>
            </a:r>
            <a:r>
              <a:rPr lang="pl-PL" altLang="en-US" dirty="0"/>
              <a:t>atributa je </a:t>
            </a:r>
            <a:r>
              <a:rPr lang="pl-PL" altLang="en-US" dirty="0" smtClean="0"/>
              <a:t>razdvojen </a:t>
            </a:r>
            <a:r>
              <a:rPr lang="pl-PL" altLang="en-US" dirty="0"/>
              <a:t>od </a:t>
            </a:r>
            <a:r>
              <a:rPr lang="pl-PL" altLang="en-US" dirty="0" smtClean="0"/>
              <a:t>vrednosti znakom jednakosti </a:t>
            </a:r>
          </a:p>
          <a:p>
            <a:pPr lvl="2" eaLnBrk="1" hangingPunct="1"/>
            <a:r>
              <a:rPr lang="pl-PL" altLang="en-US" dirty="0" smtClean="0"/>
              <a:t>Vrednost </a:t>
            </a:r>
            <a:r>
              <a:rPr lang="pl-PL" altLang="en-US" dirty="0"/>
              <a:t>atributa </a:t>
            </a:r>
            <a:r>
              <a:rPr lang="pl-PL" altLang="en-US" dirty="0" smtClean="0"/>
              <a:t>treba </a:t>
            </a:r>
            <a:r>
              <a:rPr lang="pl-PL" altLang="en-US" dirty="0"/>
              <a:t>biti navedena u okviru </a:t>
            </a:r>
            <a:r>
              <a:rPr lang="pl-PL" altLang="en-US" dirty="0" smtClean="0"/>
              <a:t>navodnika ("") </a:t>
            </a:r>
            <a:r>
              <a:rPr lang="pl-PL" altLang="en-US" dirty="0"/>
              <a:t>ili </a:t>
            </a:r>
            <a:r>
              <a:rPr lang="pl-PL" altLang="en-US" dirty="0" smtClean="0"/>
              <a:t>apostofa (’’)</a:t>
            </a:r>
          </a:p>
          <a:p>
            <a:pPr lvl="2" eaLnBrk="1" hangingPunct="1"/>
            <a:r>
              <a:rPr lang="pl-PL" altLang="en-US" dirty="0" smtClean="0"/>
              <a:t>U </a:t>
            </a:r>
            <a:r>
              <a:rPr lang="pl-PL" altLang="en-US" dirty="0"/>
              <a:t>okviru </a:t>
            </a:r>
            <a:r>
              <a:rPr lang="pl-PL" altLang="en-US" dirty="0" smtClean="0"/>
              <a:t>navodnika moguće je korišćenje apostofa </a:t>
            </a:r>
            <a:r>
              <a:rPr lang="pl-PL" altLang="en-US" dirty="0"/>
              <a:t>i </a:t>
            </a:r>
            <a:r>
              <a:rPr lang="pl-PL" altLang="en-US" dirty="0" smtClean="0"/>
              <a:t>obratno </a:t>
            </a:r>
          </a:p>
          <a:p>
            <a:pPr lvl="2" eaLnBrk="1" hangingPunct="1"/>
            <a:r>
              <a:rPr lang="pl-PL" altLang="en-US" dirty="0" smtClean="0"/>
              <a:t>Ponekad navodnici i/ili apostofi, </a:t>
            </a:r>
            <a:r>
              <a:rPr lang="pl-PL" altLang="en-US" dirty="0"/>
              <a:t>kod vrednosti atributa</a:t>
            </a:r>
            <a:r>
              <a:rPr lang="pl-PL" altLang="en-US" dirty="0" smtClean="0"/>
              <a:t>, mogu </a:t>
            </a:r>
            <a:r>
              <a:rPr lang="pl-PL" altLang="en-US" dirty="0"/>
              <a:t>biti </a:t>
            </a:r>
            <a:r>
              <a:rPr lang="pl-PL" altLang="en-US" dirty="0" smtClean="0"/>
              <a:t>izostavljeni</a:t>
            </a:r>
          </a:p>
          <a:p>
            <a:pPr lvl="2" eaLnBrk="1" hangingPunct="1"/>
            <a:r>
              <a:rPr lang="pl-PL" altLang="en-US" dirty="0" smtClean="0"/>
              <a:t>Atributi </a:t>
            </a:r>
            <a:r>
              <a:rPr lang="pl-PL" altLang="en-US" dirty="0"/>
              <a:t>elementa se navode u okviru njegove </a:t>
            </a:r>
            <a:r>
              <a:rPr lang="pl-PL" altLang="en-US" dirty="0" smtClean="0"/>
              <a:t>početne etikete </a:t>
            </a:r>
          </a:p>
          <a:p>
            <a:pPr marL="857250" lvl="1" indent="-342900" eaLnBrk="1" hangingPunct="1"/>
            <a:r>
              <a:rPr lang="pl-PL" altLang="en-US" dirty="0" smtClean="0"/>
              <a:t>Primer: </a:t>
            </a:r>
            <a:r>
              <a:rPr lang="pl-PL" altLang="en-US" dirty="0"/>
              <a:t>atribut </a:t>
            </a:r>
            <a:r>
              <a:rPr lang="pl-PL" altLang="en-US" dirty="0">
                <a:solidFill>
                  <a:srgbClr val="002060"/>
                </a:solidFill>
              </a:rPr>
              <a:t>href </a:t>
            </a:r>
            <a:r>
              <a:rPr lang="pl-PL" altLang="en-US" dirty="0"/>
              <a:t>elementa </a:t>
            </a:r>
            <a:r>
              <a:rPr lang="pl-PL" altLang="en-US" dirty="0">
                <a:solidFill>
                  <a:srgbClr val="C00000"/>
                </a:solidFill>
              </a:rPr>
              <a:t>a</a:t>
            </a:r>
            <a:r>
              <a:rPr lang="pl-PL" altLang="en-US" dirty="0"/>
              <a:t> jezika HTML odreduje </a:t>
            </a:r>
            <a:r>
              <a:rPr lang="pl-PL" altLang="en-US" dirty="0" smtClean="0"/>
              <a:t>odredište hiperveze</a:t>
            </a:r>
          </a:p>
          <a:p>
            <a:pPr marL="857250" lvl="1" indent="-342900" eaLnBrk="1" hangingPunct="1"/>
            <a:endParaRPr lang="pl-PL" altLang="en-US" dirty="0"/>
          </a:p>
          <a:p>
            <a:pPr marL="857250" lvl="1" indent="-342900" eaLnBrk="1" hangingPunct="1"/>
            <a:r>
              <a:rPr lang="pl-PL" altLang="en-US" dirty="0" smtClean="0"/>
              <a:t>Imena </a:t>
            </a:r>
            <a:r>
              <a:rPr lang="pl-PL" altLang="en-US" dirty="0"/>
              <a:t>atributa su nezavisna od </a:t>
            </a:r>
            <a:r>
              <a:rPr lang="pl-PL" altLang="en-US" dirty="0" smtClean="0"/>
              <a:t>veli</a:t>
            </a:r>
            <a:r>
              <a:rPr lang="pl-PL" altLang="en-US" dirty="0"/>
              <a:t>č</a:t>
            </a:r>
            <a:r>
              <a:rPr lang="pl-PL" altLang="en-US" dirty="0" smtClean="0"/>
              <a:t>ine </a:t>
            </a:r>
            <a:r>
              <a:rPr lang="pl-PL" altLang="en-US" dirty="0"/>
              <a:t>slova, dok vrednosti nekada zavise, </a:t>
            </a:r>
            <a:r>
              <a:rPr lang="pl-PL" altLang="en-US" dirty="0" smtClean="0"/>
              <a:t>a nekada </a:t>
            </a:r>
            <a:r>
              <a:rPr lang="pl-PL" altLang="en-US" dirty="0"/>
              <a:t>ne zavise od </a:t>
            </a:r>
            <a:r>
              <a:rPr lang="pl-PL" altLang="en-US" dirty="0" smtClean="0"/>
              <a:t>veli</a:t>
            </a:r>
            <a:r>
              <a:rPr lang="pl-PL" altLang="en-US" dirty="0"/>
              <a:t>č</a:t>
            </a:r>
            <a:r>
              <a:rPr lang="pl-PL" altLang="en-US" dirty="0" smtClean="0"/>
              <a:t>ine </a:t>
            </a:r>
            <a:r>
              <a:rPr lang="pl-PL" altLang="en-US" dirty="0"/>
              <a:t>slova</a:t>
            </a:r>
            <a:endParaRPr lang="pl-PL" altLang="en-US" dirty="0" smtClean="0"/>
          </a:p>
          <a:p>
            <a:pPr lvl="3" eaLnBrk="1" hangingPunct="1"/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517232"/>
            <a:ext cx="738378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04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Entiteti</a:t>
            </a:r>
          </a:p>
          <a:p>
            <a:pPr lvl="1" eaLnBrk="1" hangingPunct="1"/>
            <a:r>
              <a:rPr lang="pl-PL" altLang="en-US" dirty="0" smtClean="0"/>
              <a:t>SGML </a:t>
            </a:r>
            <a:r>
              <a:rPr lang="pl-PL" altLang="en-US" dirty="0"/>
              <a:t>daje </a:t>
            </a:r>
            <a:r>
              <a:rPr lang="pl-PL" altLang="en-US" dirty="0" smtClean="0"/>
              <a:t>mogućnost </a:t>
            </a:r>
            <a:r>
              <a:rPr lang="pl-PL" altLang="en-US" dirty="0"/>
              <a:t>imenovanja delova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aja </a:t>
            </a:r>
            <a:r>
              <a:rPr lang="pl-PL" altLang="en-US" dirty="0"/>
              <a:t>na </a:t>
            </a:r>
            <a:r>
              <a:rPr lang="pl-PL" altLang="en-US" dirty="0" smtClean="0"/>
              <a:t>portabilan način </a:t>
            </a:r>
          </a:p>
          <a:p>
            <a:pPr lvl="1" eaLnBrk="1" hangingPunct="1"/>
            <a:r>
              <a:rPr lang="pl-PL" altLang="en-US" dirty="0" smtClean="0"/>
              <a:t>Koncept </a:t>
            </a:r>
            <a:r>
              <a:rPr lang="pl-PL" altLang="en-US" dirty="0"/>
              <a:t>eniteta u SGML uvodi izvesnu vrstu makro </a:t>
            </a:r>
            <a:r>
              <a:rPr lang="pl-PL" altLang="en-US" dirty="0" smtClean="0"/>
              <a:t>zamena </a:t>
            </a:r>
          </a:p>
          <a:p>
            <a:pPr lvl="1" eaLnBrk="1" hangingPunct="1"/>
            <a:r>
              <a:rPr lang="pl-PL" altLang="en-US" dirty="0" smtClean="0"/>
              <a:t>Zamena entiteta </a:t>
            </a:r>
            <a:r>
              <a:rPr lang="pl-PL" altLang="en-US" dirty="0"/>
              <a:t>se </a:t>
            </a:r>
            <a:r>
              <a:rPr lang="pl-PL" altLang="en-US" dirty="0" smtClean="0"/>
              <a:t>vr</a:t>
            </a:r>
            <a:r>
              <a:rPr lang="pl-PL" altLang="en-US" dirty="0"/>
              <a:t>š</a:t>
            </a:r>
            <a:r>
              <a:rPr lang="pl-PL" altLang="en-US" dirty="0" smtClean="0"/>
              <a:t>i </a:t>
            </a:r>
            <a:r>
              <a:rPr lang="pl-PL" altLang="en-US" dirty="0"/>
              <a:t>kada se dokumenti </a:t>
            </a:r>
            <a:r>
              <a:rPr lang="pl-PL" altLang="en-US" dirty="0" smtClean="0"/>
              <a:t>analiziraju odgovarajućim parserom </a:t>
            </a:r>
          </a:p>
          <a:p>
            <a:pPr lvl="1" eaLnBrk="1" hangingPunct="1"/>
            <a:r>
              <a:rPr lang="pl-PL" altLang="en-US" dirty="0" smtClean="0"/>
              <a:t>Primer: moguće </a:t>
            </a:r>
            <a:r>
              <a:rPr lang="pl-PL" altLang="en-US" dirty="0"/>
              <a:t>je deklarisati entitet pod imenom </a:t>
            </a:r>
            <a:r>
              <a:rPr lang="pl-PL" altLang="en-US" dirty="0">
                <a:solidFill>
                  <a:schemeClr val="accent5">
                    <a:lumMod val="25000"/>
                  </a:schemeClr>
                </a:solidFill>
              </a:rPr>
              <a:t>uvit</a:t>
            </a:r>
            <a:r>
              <a:rPr lang="pl-PL" altLang="en-US" dirty="0"/>
              <a:t> koji se zamenjuje </a:t>
            </a:r>
            <a:r>
              <a:rPr lang="pl-PL" altLang="en-US" dirty="0" smtClean="0"/>
              <a:t>tekstom </a:t>
            </a:r>
            <a:r>
              <a:rPr lang="pl-PL" altLang="en-US" dirty="0" smtClean="0">
                <a:solidFill>
                  <a:schemeClr val="accent5">
                    <a:lumMod val="25000"/>
                  </a:schemeClr>
                </a:solidFill>
              </a:rPr>
              <a:t>Uvod </a:t>
            </a:r>
            <a:r>
              <a:rPr lang="pl-PL" altLang="en-US" dirty="0">
                <a:solidFill>
                  <a:schemeClr val="accent5">
                    <a:lumMod val="25000"/>
                  </a:schemeClr>
                </a:solidFill>
              </a:rPr>
              <a:t>u Veb i Internet tehnologije</a:t>
            </a:r>
            <a:r>
              <a:rPr lang="pl-PL" altLang="en-US" dirty="0"/>
              <a:t>, i zatim se u okviru ovog dokumenta </a:t>
            </a:r>
            <a:r>
              <a:rPr lang="pl-PL" altLang="en-US" dirty="0" smtClean="0"/>
              <a:t>na ime </a:t>
            </a:r>
            <a:r>
              <a:rPr lang="pl-PL" altLang="en-US" dirty="0"/>
              <a:t>predmeta pozivati </a:t>
            </a:r>
            <a:r>
              <a:rPr lang="pl-PL" altLang="en-US" dirty="0" smtClean="0"/>
              <a:t>korišćenjem </a:t>
            </a:r>
            <a:r>
              <a:rPr lang="pl-PL" altLang="en-US" dirty="0"/>
              <a:t>reference na </a:t>
            </a:r>
            <a:r>
              <a:rPr lang="pl-PL" altLang="en-US" dirty="0" smtClean="0"/>
              <a:t>entitet</a:t>
            </a:r>
          </a:p>
          <a:p>
            <a:pPr lvl="1" eaLnBrk="1" hangingPunct="1"/>
            <a:r>
              <a:rPr lang="pl-PL" altLang="en-US" dirty="0" smtClean="0"/>
              <a:t>Postoji </a:t>
            </a:r>
            <a:r>
              <a:rPr lang="pl-PL" altLang="en-US" dirty="0"/>
              <a:t>nekoliko </a:t>
            </a:r>
            <a:r>
              <a:rPr lang="pl-PL" altLang="en-US" dirty="0" smtClean="0"/>
              <a:t>vrsta entiteta </a:t>
            </a:r>
            <a:r>
              <a:rPr lang="pl-PL" altLang="en-US" dirty="0"/>
              <a:t>i referenci na </a:t>
            </a:r>
            <a:r>
              <a:rPr lang="pl-PL" altLang="en-US" dirty="0" smtClean="0"/>
              <a:t>entitete: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en-US" dirty="0" smtClean="0"/>
              <a:t>obi</a:t>
            </a:r>
            <a:r>
              <a:rPr lang="sr-Latn-RS" dirty="0"/>
              <a:t>č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entiteti</a:t>
            </a:r>
            <a:r>
              <a:rPr lang="sr-Latn-RS" dirty="0" smtClean="0"/>
              <a:t> </a:t>
            </a:r>
            <a:r>
              <a:rPr lang="en-US" dirty="0" smtClean="0"/>
              <a:t>(regular </a:t>
            </a:r>
            <a:r>
              <a:rPr lang="en-US" dirty="0"/>
              <a:t>entities</a:t>
            </a:r>
            <a:r>
              <a:rPr lang="en-US" dirty="0" smtClean="0"/>
              <a:t>)</a:t>
            </a: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en-US" dirty="0" err="1"/>
              <a:t>parametarski</a:t>
            </a:r>
            <a:r>
              <a:rPr lang="en-US" dirty="0"/>
              <a:t> </a:t>
            </a:r>
            <a:r>
              <a:rPr lang="en-US" dirty="0" err="1"/>
              <a:t>entiteti</a:t>
            </a:r>
            <a:r>
              <a:rPr lang="en-US" dirty="0"/>
              <a:t> </a:t>
            </a:r>
            <a:r>
              <a:rPr lang="en-US" dirty="0" smtClean="0"/>
              <a:t>(parameter </a:t>
            </a:r>
            <a:r>
              <a:rPr lang="en-US" dirty="0"/>
              <a:t>entities</a:t>
            </a:r>
            <a:r>
              <a:rPr lang="en-US" dirty="0" smtClean="0"/>
              <a:t>)</a:t>
            </a:r>
            <a:endParaRPr lang="sr-Latn-RS" dirty="0" smtClean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sr-Latn-RS" dirty="0" smtClean="0"/>
              <a:t>znakovni </a:t>
            </a:r>
            <a:r>
              <a:rPr lang="en-US" dirty="0" err="1" smtClean="0"/>
              <a:t>entiteti</a:t>
            </a:r>
            <a:r>
              <a:rPr lang="en-US" dirty="0" smtClean="0"/>
              <a:t> (character </a:t>
            </a:r>
            <a:r>
              <a:rPr lang="en-US" dirty="0"/>
              <a:t>entities</a:t>
            </a:r>
            <a:r>
              <a:rPr lang="en-US" dirty="0" smtClean="0"/>
              <a:t>)</a:t>
            </a: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4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Entiteti</a:t>
            </a:r>
          </a:p>
          <a:p>
            <a:pPr marL="857250" lvl="1" indent="-342900" eaLnBrk="1" hangingPunct="1">
              <a:buFont typeface="+mj-lt"/>
              <a:buAutoNum type="arabicPeriod"/>
            </a:pPr>
            <a:r>
              <a:rPr lang="sr-Latn-RS" dirty="0"/>
              <a:t>O</a:t>
            </a:r>
            <a:r>
              <a:rPr lang="en-US" dirty="0" smtClean="0"/>
              <a:t>bi</a:t>
            </a:r>
            <a:r>
              <a:rPr lang="sr-Latn-RS" dirty="0"/>
              <a:t>č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entiteti</a:t>
            </a:r>
            <a:endParaRPr lang="sr-Latn-RS" dirty="0" smtClean="0"/>
          </a:p>
          <a:p>
            <a:pPr marL="857250" lvl="1" indent="-342900" eaLnBrk="1" hangingPunct="1"/>
            <a:r>
              <a:rPr lang="en-US" dirty="0"/>
              <a:t>Reference </a:t>
            </a:r>
            <a:r>
              <a:rPr lang="en-US" dirty="0" err="1" smtClean="0"/>
              <a:t>na</a:t>
            </a:r>
            <a:r>
              <a:rPr lang="sr-Latn-RS" dirty="0" smtClean="0"/>
              <a:t> </a:t>
            </a:r>
            <a:r>
              <a:rPr lang="en-US" dirty="0"/>
              <a:t>obi</a:t>
            </a:r>
            <a:r>
              <a:rPr lang="sr-Latn-RS" dirty="0"/>
              <a:t>č</a:t>
            </a:r>
            <a:r>
              <a:rPr lang="en-US" dirty="0" smtClean="0"/>
              <a:t>n</a:t>
            </a:r>
            <a:r>
              <a:rPr lang="sr-Latn-RS" dirty="0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entitet</a:t>
            </a:r>
            <a:r>
              <a:rPr lang="sr-Latn-RS" dirty="0" smtClean="0"/>
              <a:t>e </a:t>
            </a:r>
            <a:r>
              <a:rPr lang="en-US" dirty="0" err="1" smtClean="0"/>
              <a:t>po</a:t>
            </a:r>
            <a:r>
              <a:rPr lang="sr-Latn-RS" dirty="0"/>
              <a:t>č</a:t>
            </a:r>
            <a:r>
              <a:rPr lang="en-US" dirty="0" err="1" smtClean="0"/>
              <a:t>inju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znakom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&amp;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zavr</a:t>
            </a:r>
            <a:r>
              <a:rPr lang="sr-Latn-RS" dirty="0"/>
              <a:t>š</a:t>
            </a:r>
            <a:r>
              <a:rPr lang="en-US" dirty="0" err="1" smtClean="0"/>
              <a:t>avaju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;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M</a:t>
            </a:r>
            <a:r>
              <a:rPr lang="en-US" dirty="0" err="1" smtClean="0"/>
              <a:t>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/>
              <a:t>ih</a:t>
            </a:r>
            <a:r>
              <a:rPr lang="en-US" dirty="0"/>
              <a:t> je </a:t>
            </a:r>
            <a:r>
              <a:rPr lang="en-US" dirty="0" err="1"/>
              <a:t>navoditi</a:t>
            </a:r>
            <a:r>
              <a:rPr lang="en-US" dirty="0"/>
              <a:t> u </a:t>
            </a:r>
            <a:r>
              <a:rPr lang="en-US" dirty="0" err="1" smtClean="0"/>
              <a:t>okviru</a:t>
            </a:r>
            <a:r>
              <a:rPr lang="sr-Latn-RS" dirty="0" smtClean="0"/>
              <a:t> </a:t>
            </a:r>
            <a:r>
              <a:rPr lang="en-US" dirty="0" err="1" smtClean="0"/>
              <a:t>teksta</a:t>
            </a:r>
            <a:r>
              <a:rPr lang="en-US" dirty="0" smtClean="0"/>
              <a:t> </a:t>
            </a:r>
            <a:r>
              <a:rPr lang="en-US" dirty="0" err="1"/>
              <a:t>dokumenta</a:t>
            </a:r>
            <a:r>
              <a:rPr lang="en-US" dirty="0"/>
              <a:t> (ne u </a:t>
            </a:r>
            <a:r>
              <a:rPr lang="en-US" dirty="0" err="1"/>
              <a:t>okviru</a:t>
            </a:r>
            <a:r>
              <a:rPr lang="en-US" dirty="0"/>
              <a:t> DTD</a:t>
            </a:r>
            <a:r>
              <a:rPr lang="en-US" dirty="0" smtClean="0"/>
              <a:t>)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Primer:</a:t>
            </a:r>
            <a:r>
              <a:rPr lang="en-US" dirty="0" smtClean="0"/>
              <a:t> </a:t>
            </a:r>
            <a:r>
              <a:rPr lang="en-US" dirty="0" err="1"/>
              <a:t>ako</a:t>
            </a:r>
            <a:r>
              <a:rPr lang="en-US" dirty="0"/>
              <a:t> se </a:t>
            </a:r>
            <a:r>
              <a:rPr lang="en-US" dirty="0" err="1"/>
              <a:t>negde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 smtClean="0"/>
              <a:t>dokumenta</a:t>
            </a:r>
            <a:r>
              <a:rPr lang="sr-Latn-RS" dirty="0" smtClean="0"/>
              <a:t> </a:t>
            </a:r>
            <a:r>
              <a:rPr lang="en-US" dirty="0" err="1" smtClean="0"/>
              <a:t>javi</a:t>
            </a:r>
            <a:r>
              <a:rPr lang="en-US" dirty="0" smtClean="0"/>
              <a:t> </a:t>
            </a:r>
            <a:r>
              <a:rPr lang="en-US" dirty="0" err="1" smtClean="0"/>
              <a:t>sadr</a:t>
            </a:r>
            <a:r>
              <a:rPr lang="sr-Latn-RS" dirty="0"/>
              <a:t>ž</a:t>
            </a:r>
            <a:r>
              <a:rPr lang="en-US" dirty="0" err="1" smtClean="0"/>
              <a:t>aj</a:t>
            </a:r>
            <a:endParaRPr lang="sr-Latn-RS" dirty="0" smtClean="0"/>
          </a:p>
          <a:p>
            <a:pPr marL="857250" lvl="1" indent="-342900" eaLnBrk="1" hangingPunct="1"/>
            <a:endParaRPr lang="sr-Latn-RS" dirty="0"/>
          </a:p>
          <a:p>
            <a:pPr marL="514350" lvl="1" indent="0" eaLnBrk="1" hangingPunct="1">
              <a:buNone/>
            </a:pPr>
            <a:r>
              <a:rPr lang="sr-Latn-RS" dirty="0" smtClean="0"/>
              <a:t>     </a:t>
            </a:r>
            <a:r>
              <a:rPr lang="en-US" dirty="0" err="1" smtClean="0"/>
              <a:t>ovim</a:t>
            </a:r>
            <a:r>
              <a:rPr lang="en-US" dirty="0" smtClean="0"/>
              <a:t> </a:t>
            </a:r>
            <a:r>
              <a:rPr lang="en-US" dirty="0"/>
              <a:t>je u </a:t>
            </a:r>
            <a:r>
              <a:rPr lang="en-US" dirty="0" err="1"/>
              <a:t>stvari</a:t>
            </a:r>
            <a:r>
              <a:rPr lang="en-US" dirty="0"/>
              <a:t> </a:t>
            </a:r>
            <a:r>
              <a:rPr lang="en-US" dirty="0" err="1"/>
              <a:t>kodiran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marL="857250" lvl="1" indent="-342900" eaLnBrk="1" hangingPunct="1"/>
            <a:endParaRPr lang="sr-Latn-RS" dirty="0" smtClean="0"/>
          </a:p>
          <a:p>
            <a:pPr marL="857250" lvl="1" indent="-342900" eaLnBrk="1" hangingPunct="1"/>
            <a:endParaRPr lang="sr-Latn-RS" dirty="0"/>
          </a:p>
          <a:p>
            <a:pPr marL="971550" lvl="1" indent="-457200" eaLnBrk="1" hangingPunct="1">
              <a:buFont typeface="+mj-lt"/>
              <a:buAutoNum type="arabicPeriod" startAt="2"/>
            </a:pPr>
            <a:r>
              <a:rPr lang="sr-Latn-RS" dirty="0"/>
              <a:t>P</a:t>
            </a:r>
            <a:r>
              <a:rPr lang="sr-Latn-RS" dirty="0" smtClean="0"/>
              <a:t>arametarski </a:t>
            </a:r>
            <a:r>
              <a:rPr lang="sr-Latn-RS" dirty="0"/>
              <a:t>entiteti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Reference na parametarske entitete po</a:t>
            </a:r>
            <a:r>
              <a:rPr lang="sr-Latn-RS" dirty="0"/>
              <a:t>č</a:t>
            </a:r>
            <a:r>
              <a:rPr lang="sr-Latn-RS" dirty="0" smtClean="0"/>
              <a:t>inju </a:t>
            </a:r>
            <a:r>
              <a:rPr lang="sr-Latn-RS" dirty="0"/>
              <a:t>znakom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%</a:t>
            </a:r>
            <a:r>
              <a:rPr lang="sr-Latn-RS" dirty="0"/>
              <a:t> i </a:t>
            </a:r>
            <a:r>
              <a:rPr lang="sr-Latn-RS" dirty="0" smtClean="0"/>
              <a:t>zavr</a:t>
            </a:r>
            <a:r>
              <a:rPr lang="sr-Latn-RS" dirty="0"/>
              <a:t>š</a:t>
            </a:r>
            <a:r>
              <a:rPr lang="sr-Latn-RS" dirty="0" smtClean="0"/>
              <a:t>avaju </a:t>
            </a:r>
            <a:r>
              <a:rPr lang="sr-Latn-RS" dirty="0"/>
              <a:t>se sa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;</a:t>
            </a:r>
            <a:r>
              <a:rPr lang="sr-Latn-RS" dirty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Moguće </a:t>
            </a:r>
            <a:r>
              <a:rPr lang="sr-Latn-RS" dirty="0"/>
              <a:t>ih je </a:t>
            </a:r>
            <a:r>
              <a:rPr lang="sr-Latn-RS" dirty="0" smtClean="0"/>
              <a:t>navoditi samo </a:t>
            </a:r>
            <a:r>
              <a:rPr lang="sr-Latn-RS" dirty="0"/>
              <a:t>u okviru DTD dokumenta (ne u okviru objektnih dokumenata</a:t>
            </a:r>
            <a:r>
              <a:rPr lang="sr-Latn-RS" dirty="0" smtClean="0"/>
              <a:t>)</a:t>
            </a:r>
          </a:p>
          <a:p>
            <a:pPr marL="857250" lvl="1" indent="-342900" eaLnBrk="1" hangingPunct="1"/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17032"/>
            <a:ext cx="74599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85" y="4437112"/>
            <a:ext cx="7421880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03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Entiteti</a:t>
            </a:r>
          </a:p>
          <a:p>
            <a:pPr marL="971550" lvl="1" indent="-457200" eaLnBrk="1" hangingPunct="1">
              <a:buFont typeface="+mj-lt"/>
              <a:buAutoNum type="arabicPeriod" startAt="3"/>
            </a:pPr>
            <a:r>
              <a:rPr lang="sr-Latn-RS" dirty="0" smtClean="0"/>
              <a:t>Znakovni </a:t>
            </a:r>
            <a:r>
              <a:rPr lang="en-US" dirty="0" err="1" smtClean="0"/>
              <a:t>entiteti</a:t>
            </a:r>
            <a:endParaRPr lang="sr-Latn-RS" dirty="0" smtClean="0"/>
          </a:p>
          <a:p>
            <a:pPr marL="857250" lvl="1" indent="-342900" eaLnBrk="1" hangingPunct="1"/>
            <a:r>
              <a:rPr lang="en-US" dirty="0" err="1" smtClean="0"/>
              <a:t>Njima</a:t>
            </a:r>
            <a:r>
              <a:rPr lang="sr-Latn-RS" dirty="0" smtClean="0"/>
              <a:t> </a:t>
            </a:r>
            <a:r>
              <a:rPr lang="en-US" dirty="0" smtClean="0"/>
              <a:t>se </a:t>
            </a:r>
            <a:r>
              <a:rPr lang="en-US" dirty="0" err="1"/>
              <a:t>uvode</a:t>
            </a:r>
            <a:r>
              <a:rPr lang="en-US" dirty="0"/>
              <a:t> </a:t>
            </a:r>
            <a:r>
              <a:rPr lang="en-US" dirty="0" err="1"/>
              <a:t>imena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 smtClean="0"/>
              <a:t>ozna</a:t>
            </a:r>
            <a:r>
              <a:rPr lang="sr-Latn-RS" dirty="0" smtClean="0"/>
              <a:t>č</a:t>
            </a:r>
            <a:r>
              <a:rPr lang="en-US" dirty="0" err="1" smtClean="0"/>
              <a:t>avaju</a:t>
            </a:r>
            <a:r>
              <a:rPr lang="en-US" dirty="0" smtClean="0"/>
              <a:t> </a:t>
            </a:r>
            <a:r>
              <a:rPr lang="en-US" dirty="0" err="1"/>
              <a:t>odredene</a:t>
            </a:r>
            <a:r>
              <a:rPr lang="en-US" dirty="0"/>
              <a:t> </a:t>
            </a:r>
            <a:r>
              <a:rPr lang="sr-Latn-RS" dirty="0" smtClean="0"/>
              <a:t>znakove</a:t>
            </a:r>
            <a:r>
              <a:rPr lang="en-US" dirty="0" smtClean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en-US" dirty="0" err="1" smtClean="0"/>
              <a:t>Koriste</a:t>
            </a:r>
            <a:r>
              <a:rPr lang="en-US" dirty="0" smtClean="0"/>
              <a:t> </a:t>
            </a:r>
            <a:r>
              <a:rPr lang="en-US" dirty="0"/>
              <a:t>se da bi se </a:t>
            </a:r>
            <a:r>
              <a:rPr lang="en-US" dirty="0" err="1" smtClean="0"/>
              <a:t>naveli</a:t>
            </a:r>
            <a:r>
              <a:rPr lang="sr-Latn-RS" dirty="0" smtClean="0"/>
              <a:t> znakov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specijalno</a:t>
            </a:r>
            <a:r>
              <a:rPr lang="en-US" dirty="0"/>
              <a:t> </a:t>
            </a:r>
            <a:r>
              <a:rPr lang="en-US" dirty="0" err="1" smtClean="0"/>
              <a:t>zna</a:t>
            </a:r>
            <a:r>
              <a:rPr lang="sr-Latn-RS" dirty="0" smtClean="0"/>
              <a:t>č</a:t>
            </a:r>
            <a:r>
              <a:rPr lang="en-US" dirty="0" err="1" smtClean="0"/>
              <a:t>enje</a:t>
            </a:r>
            <a:r>
              <a:rPr lang="en-US" dirty="0"/>
              <a:t>, </a:t>
            </a:r>
            <a:r>
              <a:rPr lang="en-US" dirty="0" err="1"/>
              <a:t>zatim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retko</a:t>
            </a:r>
            <a:r>
              <a:rPr lang="en-US" dirty="0"/>
              <a:t> </a:t>
            </a:r>
            <a:r>
              <a:rPr lang="en-US" dirty="0" err="1" smtClean="0"/>
              <a:t>kori</a:t>
            </a:r>
            <a:r>
              <a:rPr lang="sr-Latn-RS" dirty="0" smtClean="0"/>
              <a:t>šć</a:t>
            </a:r>
            <a:r>
              <a:rPr lang="en-US" dirty="0" err="1" smtClean="0"/>
              <a:t>eni</a:t>
            </a:r>
            <a:r>
              <a:rPr lang="en-US" dirty="0" smtClean="0"/>
              <a:t> </a:t>
            </a:r>
            <a:r>
              <a:rPr lang="sr-Latn-RS" dirty="0" smtClean="0"/>
              <a:t>znakovi</a:t>
            </a:r>
            <a:r>
              <a:rPr lang="en-US" dirty="0" smtClean="0"/>
              <a:t>,</a:t>
            </a:r>
            <a:r>
              <a:rPr lang="sr-Latn-RS" dirty="0" smtClean="0"/>
              <a:t> znakovi</a:t>
            </a:r>
            <a:r>
              <a:rPr lang="en-US" dirty="0" smtClean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 smtClean="0"/>
              <a:t>podr</a:t>
            </a:r>
            <a:r>
              <a:rPr lang="sr-Latn-RS" dirty="0" smtClean="0"/>
              <a:t>ž</a:t>
            </a:r>
            <a:r>
              <a:rPr lang="en-US" dirty="0" err="1" smtClean="0"/>
              <a:t>ani</a:t>
            </a:r>
            <a:r>
              <a:rPr lang="en-US" dirty="0" smtClean="0"/>
              <a:t> </a:t>
            </a:r>
            <a:r>
              <a:rPr lang="en-US" dirty="0" err="1" smtClean="0"/>
              <a:t>teku</a:t>
            </a:r>
            <a:r>
              <a:rPr lang="sr-Latn-RS" dirty="0" smtClean="0"/>
              <a:t>ć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/>
              <a:t>kodiranjem</a:t>
            </a:r>
            <a:r>
              <a:rPr lang="en-US" dirty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sr-Latn-RS" dirty="0" smtClean="0"/>
              <a:t>znakov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smtClean="0"/>
              <a:t>je</a:t>
            </a:r>
            <a:r>
              <a:rPr lang="sr-Latn-RS" dirty="0" smtClean="0"/>
              <a:t> </a:t>
            </a:r>
            <a:r>
              <a:rPr lang="en-US" dirty="0" err="1" smtClean="0"/>
              <a:t>nemogu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/>
              <a:t>uneti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softvera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 smtClean="0"/>
              <a:t>dokumenata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/>
              <a:t>Primer: u </a:t>
            </a:r>
            <a:r>
              <a:rPr lang="sr-Latn-RS" dirty="0" smtClean="0"/>
              <a:t>jeziku HTML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"&amp;lt;"</a:t>
            </a:r>
            <a:r>
              <a:rPr lang="sr-Latn-RS" dirty="0"/>
              <a:t> </a:t>
            </a:r>
            <a:r>
              <a:rPr lang="sr-Latn-RS" dirty="0" smtClean="0"/>
              <a:t>označava znak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&lt;</a:t>
            </a:r>
            <a:r>
              <a:rPr lang="sr-Latn-RS" dirty="0"/>
              <a:t>, dok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"&amp;quot;"</a:t>
            </a:r>
            <a:r>
              <a:rPr lang="sr-Latn-RS" dirty="0"/>
              <a:t>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ava znak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"</a:t>
            </a:r>
            <a:endParaRPr lang="sr-Latn-RS" dirty="0" smtClean="0">
              <a:solidFill>
                <a:schemeClr val="accent5">
                  <a:lumMod val="25000"/>
                </a:schemeClr>
              </a:solidFill>
            </a:endParaRPr>
          </a:p>
          <a:p>
            <a:pPr marL="857250" lvl="1" indent="-342900" eaLnBrk="1" hangingPunct="1"/>
            <a:r>
              <a:rPr lang="en-US" dirty="0"/>
              <a:t>Pored </a:t>
            </a:r>
            <a:r>
              <a:rPr lang="en-US" dirty="0" err="1"/>
              <a:t>referenci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sr-Latn-RS" dirty="0" smtClean="0"/>
              <a:t>znakovne </a:t>
            </a:r>
            <a:r>
              <a:rPr lang="en-US" dirty="0" err="1" smtClean="0"/>
              <a:t>entitete</a:t>
            </a:r>
            <a:r>
              <a:rPr lang="en-US" dirty="0"/>
              <a:t>,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predstavljanje</a:t>
            </a:r>
            <a:r>
              <a:rPr lang="en-US" dirty="0"/>
              <a:t> </a:t>
            </a:r>
            <a:r>
              <a:rPr lang="sr-Latn-RS" dirty="0" smtClean="0"/>
              <a:t>znakova</a:t>
            </a:r>
            <a:r>
              <a:rPr lang="en-US" dirty="0" smtClean="0"/>
              <a:t> </a:t>
            </a:r>
            <a:r>
              <a:rPr lang="en-US" dirty="0"/>
              <a:t>u </a:t>
            </a:r>
            <a:r>
              <a:rPr lang="en-US" dirty="0" err="1" smtClean="0"/>
              <a:t>dokumentima</a:t>
            </a:r>
            <a:r>
              <a:rPr lang="sr-Latn-RS" dirty="0" smtClean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mogu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numeri</a:t>
            </a:r>
            <a:r>
              <a:rPr lang="sr-Latn-RS" dirty="0" smtClean="0"/>
              <a:t>č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sr-Latn-RS" dirty="0" smtClean="0"/>
              <a:t>znakovne</a:t>
            </a:r>
            <a:r>
              <a:rPr lang="en-US" dirty="0" smtClean="0"/>
              <a:t> reference</a:t>
            </a:r>
            <a:endParaRPr lang="sr-Latn-RS" dirty="0" smtClean="0"/>
          </a:p>
          <a:p>
            <a:pPr marL="857250" lvl="1" indent="-342900" eaLnBrk="1" hangingPunct="1"/>
            <a:r>
              <a:rPr lang="en-US" dirty="0" smtClean="0"/>
              <a:t>One </a:t>
            </a:r>
            <a:r>
              <a:rPr lang="sr-Latn-RS" dirty="0" smtClean="0"/>
              <a:t>se </a:t>
            </a:r>
            <a:r>
              <a:rPr lang="en-US" dirty="0" err="1" smtClean="0"/>
              <a:t>navode</a:t>
            </a:r>
            <a:r>
              <a:rPr lang="sr-Latn-R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/>
              <a:t>brojevi</a:t>
            </a:r>
            <a:r>
              <a:rPr lang="en-US" dirty="0"/>
              <a:t> </a:t>
            </a:r>
            <a:r>
              <a:rPr lang="sr-Latn-RS" dirty="0" smtClean="0"/>
              <a:t>(dekadni ili heksadekadni) </a:t>
            </a:r>
            <a:r>
              <a:rPr lang="en-US" dirty="0" err="1" smtClean="0"/>
              <a:t>zapisani</a:t>
            </a:r>
            <a:r>
              <a:rPr lang="en-US" dirty="0" smtClean="0"/>
              <a:t> </a:t>
            </a:r>
            <a:r>
              <a:rPr lang="en-US" dirty="0" err="1" smtClean="0"/>
              <a:t>izmedu</a:t>
            </a:r>
            <a:r>
              <a:rPr lang="en-US" dirty="0" smtClean="0"/>
              <a:t> </a:t>
            </a:r>
            <a:r>
              <a:rPr lang="en-US" dirty="0">
                <a:solidFill>
                  <a:srgbClr val="002060"/>
                </a:solidFill>
              </a:rPr>
              <a:t>&amp;#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>
                <a:solidFill>
                  <a:srgbClr val="002060"/>
                </a:solidFill>
              </a:rPr>
              <a:t>;</a:t>
            </a:r>
            <a:r>
              <a:rPr lang="en-US" dirty="0" smtClean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en-US" dirty="0" smtClean="0"/>
              <a:t>Obi</a:t>
            </a:r>
            <a:r>
              <a:rPr lang="sr-Latn-RS" dirty="0" smtClean="0"/>
              <a:t>č</a:t>
            </a:r>
            <a:r>
              <a:rPr lang="en-US" dirty="0" smtClean="0"/>
              <a:t>no</a:t>
            </a:r>
            <a:r>
              <a:rPr lang="sr-Latn-RS" dirty="0" smtClean="0"/>
              <a:t> </a:t>
            </a:r>
            <a:r>
              <a:rPr lang="en-US" dirty="0" err="1" smtClean="0"/>
              <a:t>ove</a:t>
            </a:r>
            <a:r>
              <a:rPr lang="en-US" dirty="0" smtClean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odgovaraju</a:t>
            </a:r>
            <a:r>
              <a:rPr lang="en-US" dirty="0"/>
              <a:t> ISO 10646,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smtClean="0"/>
              <a:t>UNICODE</a:t>
            </a:r>
            <a:r>
              <a:rPr lang="sr-Latn-RS" dirty="0" smtClean="0"/>
              <a:t>-u</a:t>
            </a:r>
            <a:r>
              <a:rPr lang="en-US" dirty="0" smtClean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en-US" dirty="0" err="1" smtClean="0"/>
              <a:t>Heksadekadni</a:t>
            </a:r>
            <a:r>
              <a:rPr lang="en-US" dirty="0" smtClean="0"/>
              <a:t> </a:t>
            </a:r>
            <a:r>
              <a:rPr lang="en-US" dirty="0" err="1" smtClean="0"/>
              <a:t>kodovi</a:t>
            </a:r>
            <a:r>
              <a:rPr lang="sr-Latn-RS" dirty="0" smtClean="0"/>
              <a:t> </a:t>
            </a:r>
            <a:r>
              <a:rPr lang="en-US" dirty="0" err="1" smtClean="0"/>
              <a:t>po</a:t>
            </a:r>
            <a:r>
              <a:rPr lang="sr-Latn-RS" dirty="0" smtClean="0"/>
              <a:t>č</a:t>
            </a:r>
            <a:r>
              <a:rPr lang="en-US" dirty="0" err="1" smtClean="0"/>
              <a:t>inju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sr-Latn-RS" dirty="0" smtClean="0"/>
              <a:t> ili X</a:t>
            </a: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218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(9)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Komentari</a:t>
            </a:r>
          </a:p>
          <a:p>
            <a:pPr marL="857250" lvl="1" indent="-342900" eaLnBrk="1" hangingPunct="1"/>
            <a:r>
              <a:rPr lang="pl-PL" dirty="0"/>
              <a:t>U okviru SGML dokumenata </a:t>
            </a:r>
            <a:r>
              <a:rPr lang="pl-PL" dirty="0" smtClean="0"/>
              <a:t>moguće </a:t>
            </a:r>
            <a:r>
              <a:rPr lang="pl-PL" dirty="0"/>
              <a:t>je navoditi i komentare, </a:t>
            </a:r>
            <a:r>
              <a:rPr lang="pl-PL" dirty="0" smtClean="0"/>
              <a:t>i to </a:t>
            </a:r>
            <a:r>
              <a:rPr lang="pl-PL" dirty="0"/>
              <a:t>na </a:t>
            </a:r>
            <a:r>
              <a:rPr lang="pl-PL" dirty="0" smtClean="0"/>
              <a:t>sledeći na</a:t>
            </a:r>
            <a:r>
              <a:rPr lang="pl-PL" dirty="0"/>
              <a:t>č</a:t>
            </a:r>
            <a:r>
              <a:rPr lang="pl-PL" dirty="0" smtClean="0"/>
              <a:t>in:</a:t>
            </a:r>
          </a:p>
          <a:p>
            <a:pPr marL="857250" lvl="1" indent="-342900" eaLnBrk="1" hangingPunct="1"/>
            <a:endParaRPr lang="pl-PL" altLang="en-US" dirty="0"/>
          </a:p>
          <a:p>
            <a:pPr marL="857250" lvl="1" indent="-342900" eaLnBrk="1" hangingPunct="1"/>
            <a:endParaRPr lang="pl-PL" altLang="en-US" dirty="0" smtClean="0"/>
          </a:p>
          <a:p>
            <a:pPr marL="457200" eaLnBrk="1" hangingPunct="1"/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ene sekcije</a:t>
            </a:r>
          </a:p>
          <a:p>
            <a:pPr marL="857250" lvl="1" eaLnBrk="1" hangingPunct="1"/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ene </a:t>
            </a:r>
            <a:r>
              <a:rPr lang="pl-PL" altLang="en-US" dirty="0"/>
              <a:t>sekcije </a:t>
            </a:r>
            <a:r>
              <a:rPr lang="pl-PL" altLang="en-US" dirty="0" smtClean="0"/>
              <a:t>(marked </a:t>
            </a:r>
            <a:r>
              <a:rPr lang="pl-PL" altLang="en-US" dirty="0"/>
              <a:t>sections) se koriste da </a:t>
            </a:r>
            <a:r>
              <a:rPr lang="pl-PL" altLang="en-US" dirty="0" smtClean="0"/>
              <a:t>bi se ozna</a:t>
            </a:r>
            <a:r>
              <a:rPr lang="pl-PL" altLang="en-US" dirty="0"/>
              <a:t>č</a:t>
            </a:r>
            <a:r>
              <a:rPr lang="pl-PL" altLang="en-US" dirty="0" smtClean="0"/>
              <a:t>ili </a:t>
            </a:r>
            <a:r>
              <a:rPr lang="pl-PL" altLang="en-US" dirty="0"/>
              <a:t>delovi dokumenta koji zahtevaju posebnu vrstu </a:t>
            </a:r>
            <a:r>
              <a:rPr lang="pl-PL" altLang="en-US" dirty="0" smtClean="0"/>
              <a:t>procesiranja </a:t>
            </a:r>
          </a:p>
          <a:p>
            <a:pPr marL="857250" lvl="1" eaLnBrk="1" hangingPunct="1"/>
            <a:r>
              <a:rPr lang="pl-PL" altLang="en-US" dirty="0" smtClean="0"/>
              <a:t>One su sledećeg oblika:</a:t>
            </a:r>
          </a:p>
          <a:p>
            <a:pPr marL="857250" lvl="1" eaLnBrk="1" hangingPunct="1"/>
            <a:endParaRPr lang="pl-PL" altLang="en-US" dirty="0"/>
          </a:p>
          <a:p>
            <a:pPr marL="857250" lvl="1" eaLnBrk="1" hangingPunct="1"/>
            <a:r>
              <a:rPr lang="pl-PL" altLang="en-US" dirty="0" smtClean="0"/>
              <a:t>Najčešće korišćene klju</a:t>
            </a:r>
            <a:r>
              <a:rPr lang="pl-PL" altLang="en-US" dirty="0"/>
              <a:t>č</a:t>
            </a:r>
            <a:r>
              <a:rPr lang="pl-PL" altLang="en-US" dirty="0" smtClean="0"/>
              <a:t>ne reči su: </a:t>
            </a:r>
          </a:p>
          <a:p>
            <a:pPr marL="1257300" lvl="2" eaLnBrk="1" hangingPunct="1"/>
            <a:r>
              <a:rPr lang="pl-PL" altLang="en-US" dirty="0" smtClean="0"/>
              <a:t>CDATA - ozna</a:t>
            </a:r>
            <a:r>
              <a:rPr lang="pl-PL" altLang="en-US" dirty="0"/>
              <a:t>č</a:t>
            </a:r>
            <a:r>
              <a:rPr lang="pl-PL" altLang="en-US" dirty="0" smtClean="0"/>
              <a:t>ava </a:t>
            </a:r>
            <a:r>
              <a:rPr lang="pl-PL" altLang="en-US" dirty="0"/>
              <a:t>doslovan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 koji se </a:t>
            </a:r>
            <a:r>
              <a:rPr lang="pl-PL" altLang="en-US" dirty="0"/>
              <a:t>ne </a:t>
            </a:r>
            <a:r>
              <a:rPr lang="pl-PL" altLang="en-US" dirty="0" smtClean="0"/>
              <a:t>parsira </a:t>
            </a:r>
          </a:p>
          <a:p>
            <a:pPr marL="1257300" lvl="2" eaLnBrk="1" hangingPunct="1"/>
            <a:r>
              <a:rPr lang="pl-PL" altLang="en-US" dirty="0" smtClean="0"/>
              <a:t>IGNORE - označava </a:t>
            </a:r>
            <a:r>
              <a:rPr lang="pl-PL" altLang="en-US" dirty="0"/>
              <a:t>da se sekcija </a:t>
            </a:r>
            <a:r>
              <a:rPr lang="pl-PL" altLang="en-US" dirty="0" smtClean="0"/>
              <a:t>ignoriše </a:t>
            </a:r>
            <a:r>
              <a:rPr lang="pl-PL" altLang="en-US" dirty="0"/>
              <a:t>tokom </a:t>
            </a:r>
            <a:r>
              <a:rPr lang="pl-PL" altLang="en-US" dirty="0" smtClean="0"/>
              <a:t>parsiranja</a:t>
            </a:r>
          </a:p>
          <a:p>
            <a:pPr marL="1257300" lvl="2" eaLnBrk="1" hangingPunct="1"/>
            <a:r>
              <a:rPr lang="pl-PL" altLang="en-US" dirty="0" smtClean="0"/>
              <a:t>INCLUDE - označava </a:t>
            </a:r>
            <a:r>
              <a:rPr lang="pl-PL" altLang="en-US" dirty="0"/>
              <a:t>da se sekcija </a:t>
            </a:r>
            <a:r>
              <a:rPr lang="pl-PL" altLang="en-US" dirty="0" smtClean="0"/>
              <a:t>uključuje </a:t>
            </a:r>
            <a:r>
              <a:rPr lang="pl-PL" altLang="en-US" dirty="0"/>
              <a:t>tokom </a:t>
            </a:r>
            <a:r>
              <a:rPr lang="pl-PL" altLang="en-US" dirty="0" smtClean="0"/>
              <a:t>parsiranja </a:t>
            </a:r>
          </a:p>
          <a:p>
            <a:pPr marL="1257300" lvl="2" eaLnBrk="1" hangingPunct="1"/>
            <a:r>
              <a:rPr lang="pl-PL" altLang="en-US" dirty="0" smtClean="0"/>
              <a:t>TEMP - označava </a:t>
            </a:r>
            <a:r>
              <a:rPr lang="pl-PL" altLang="en-US" dirty="0"/>
              <a:t>da je sekcija privremeni deo dokumenta</a:t>
            </a:r>
            <a:endParaRPr lang="pl-PL" altLang="en-US" dirty="0" smtClean="0"/>
          </a:p>
          <a:p>
            <a:pPr marL="857250" lvl="1" eaLnBrk="1" hangingPunct="1"/>
            <a:endParaRPr lang="pl-PL" altLang="en-US" dirty="0"/>
          </a:p>
          <a:p>
            <a:pPr marL="571500" lvl="1" indent="0" eaLnBrk="1" hangingPunct="1">
              <a:buNone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00325"/>
            <a:ext cx="7437120" cy="66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97152"/>
            <a:ext cx="74447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96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(10)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Instrukcije </a:t>
            </a:r>
            <a:r>
              <a:rPr lang="pl-PL" altLang="en-US" dirty="0" smtClean="0"/>
              <a:t>procesiranja</a:t>
            </a:r>
          </a:p>
          <a:p>
            <a:pPr lvl="1" eaLnBrk="1" hangingPunct="1"/>
            <a:r>
              <a:rPr lang="pl-PL" dirty="0"/>
              <a:t>Instrukcije procesiranja </a:t>
            </a:r>
            <a:r>
              <a:rPr lang="pl-PL" dirty="0" smtClean="0"/>
              <a:t>(processing </a:t>
            </a:r>
            <a:r>
              <a:rPr lang="pl-PL" dirty="0"/>
              <a:t>instructions</a:t>
            </a:r>
            <a:r>
              <a:rPr lang="pl-PL" dirty="0" smtClean="0"/>
              <a:t>) su </a:t>
            </a:r>
            <a:r>
              <a:rPr lang="pl-PL" dirty="0"/>
              <a:t>lokalne instrukcije aplikaciji koja </a:t>
            </a:r>
            <a:r>
              <a:rPr lang="pl-PL" dirty="0" smtClean="0"/>
              <a:t>obrađuje </a:t>
            </a:r>
            <a:r>
              <a:rPr lang="pl-PL" dirty="0"/>
              <a:t>dokument </a:t>
            </a:r>
          </a:p>
          <a:p>
            <a:pPr lvl="1" eaLnBrk="1" hangingPunct="1"/>
            <a:r>
              <a:rPr lang="pl-PL" dirty="0" smtClean="0"/>
              <a:t>One su napisane na način specifičan </a:t>
            </a:r>
            <a:r>
              <a:rPr lang="pl-PL" dirty="0"/>
              <a:t>za </a:t>
            </a:r>
            <a:r>
              <a:rPr lang="pl-PL" dirty="0" smtClean="0"/>
              <a:t>aplikaciju</a:t>
            </a:r>
          </a:p>
          <a:p>
            <a:pPr lvl="1" eaLnBrk="1" hangingPunct="1"/>
            <a:r>
              <a:rPr lang="pl-PL" dirty="0" smtClean="0"/>
              <a:t>Navode </a:t>
            </a:r>
            <a:r>
              <a:rPr lang="pl-PL" dirty="0"/>
              <a:t>se izmedu &lt;? i </a:t>
            </a:r>
            <a:r>
              <a:rPr lang="pl-PL" dirty="0" smtClean="0"/>
              <a:t>?&gt; </a:t>
            </a:r>
          </a:p>
          <a:p>
            <a:pPr lvl="1" eaLnBrk="1" hangingPunct="1"/>
            <a:r>
              <a:rPr lang="pl-PL" dirty="0"/>
              <a:t>Primer: u delu </a:t>
            </a:r>
            <a:r>
              <a:rPr lang="pl-PL" dirty="0" smtClean="0"/>
              <a:t>HTML dokumenta 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instrukcija </a:t>
            </a:r>
            <a:r>
              <a:rPr lang="pl-PL" dirty="0">
                <a:solidFill>
                  <a:srgbClr val="002060"/>
                </a:solidFill>
              </a:rPr>
              <a:t>&lt;?php echo date("h:i:s"); ?&gt; </a:t>
            </a:r>
            <a:r>
              <a:rPr lang="pl-PL" dirty="0" smtClean="0"/>
              <a:t>govori PHP </a:t>
            </a:r>
            <a:r>
              <a:rPr lang="pl-PL" dirty="0"/>
              <a:t>interpetatoru koji </a:t>
            </a:r>
            <a:r>
              <a:rPr lang="pl-PL" dirty="0" smtClean="0"/>
              <a:t>obrađuje </a:t>
            </a:r>
            <a:r>
              <a:rPr lang="pl-PL" dirty="0"/>
              <a:t>dokument da je u pitanju deo PHP koda </a:t>
            </a:r>
            <a:r>
              <a:rPr lang="pl-PL" dirty="0" smtClean="0"/>
              <a:t>koji je </a:t>
            </a:r>
            <a:r>
              <a:rPr lang="pl-PL" dirty="0"/>
              <a:t>onda potrebno interpretirati</a:t>
            </a:r>
            <a:endParaRPr lang="pl-PL" altLang="en-US" dirty="0"/>
          </a:p>
          <a:p>
            <a:pPr marL="571500" lvl="1" indent="0" eaLnBrk="1" hangingPunct="1">
              <a:buNone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89040"/>
            <a:ext cx="745236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Načini rada sa tekstualnim dokumentima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dokumenta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altLang="en-US" dirty="0"/>
              <a:t>Svaki element i atribut u okviru neke SGML aplikacije se </a:t>
            </a:r>
            <a:r>
              <a:rPr lang="pl-PL" altLang="en-US" dirty="0" smtClean="0"/>
              <a:t>defini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u </a:t>
            </a:r>
            <a:r>
              <a:rPr lang="pl-PL" altLang="en-US" dirty="0" smtClean="0"/>
              <a:t>okviru definicije </a:t>
            </a:r>
            <a:r>
              <a:rPr lang="pl-PL" altLang="en-US" dirty="0"/>
              <a:t>tipa dokumenta (DTD)</a:t>
            </a:r>
          </a:p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entiteta</a:t>
            </a:r>
          </a:p>
          <a:p>
            <a:pPr lvl="1" eaLnBrk="1" hangingPunct="1"/>
            <a:r>
              <a:rPr lang="pl-PL" dirty="0"/>
              <a:t>Entiteti se </a:t>
            </a:r>
            <a:r>
              <a:rPr lang="pl-PL" dirty="0" smtClean="0"/>
              <a:t>deklari</a:t>
            </a:r>
            <a:r>
              <a:rPr lang="pl-PL" dirty="0"/>
              <a:t>š</a:t>
            </a:r>
            <a:r>
              <a:rPr lang="pl-PL" dirty="0" smtClean="0"/>
              <a:t>u korišćenjem </a:t>
            </a:r>
            <a:r>
              <a:rPr lang="pl-PL" dirty="0">
                <a:solidFill>
                  <a:srgbClr val="002060"/>
                </a:solidFill>
              </a:rPr>
              <a:t>&lt;!ENTITY </a:t>
            </a:r>
            <a:r>
              <a:rPr lang="pl-PL" dirty="0"/>
              <a:t>za </a:t>
            </a:r>
            <a:r>
              <a:rPr lang="pl-PL" dirty="0" smtClean="0"/>
              <a:t>kojim sledi </a:t>
            </a:r>
            <a:r>
              <a:rPr lang="pl-PL" dirty="0"/>
              <a:t>ime entiteta, vrednost entiteta pod navodnicima i </a:t>
            </a:r>
            <a:r>
              <a:rPr lang="pl-PL" dirty="0" smtClean="0"/>
              <a:t>završni znak </a:t>
            </a:r>
            <a:r>
              <a:rPr lang="pl-PL" dirty="0" smtClean="0">
                <a:solidFill>
                  <a:srgbClr val="002060"/>
                </a:solidFill>
              </a:rPr>
              <a:t>&gt;</a:t>
            </a:r>
          </a:p>
          <a:p>
            <a:pPr lvl="1" eaLnBrk="1" hangingPunct="1"/>
            <a:r>
              <a:rPr lang="pl-PL" altLang="en-US" dirty="0" smtClean="0"/>
              <a:t>Primer: Ovim je deklarisan entitet</a:t>
            </a:r>
          </a:p>
          <a:p>
            <a:pPr lvl="1" eaLnBrk="1" hangingPunct="1"/>
            <a:endParaRPr lang="pl-PL" altLang="en-US" dirty="0"/>
          </a:p>
          <a:p>
            <a:pPr lvl="1" eaLnBrk="1" hangingPunct="1"/>
            <a:r>
              <a:rPr lang="fi-FI" altLang="en-US" dirty="0"/>
              <a:t>U </a:t>
            </a:r>
            <a:r>
              <a:rPr lang="fi-FI" altLang="en-US" dirty="0" smtClean="0"/>
              <a:t>slu</a:t>
            </a:r>
            <a:r>
              <a:rPr lang="sr-Latn-RS" altLang="en-US" dirty="0"/>
              <a:t>č</a:t>
            </a:r>
            <a:r>
              <a:rPr lang="fi-FI" altLang="en-US" dirty="0" smtClean="0"/>
              <a:t>aju </a:t>
            </a:r>
            <a:r>
              <a:rPr lang="fi-FI" altLang="en-US" dirty="0"/>
              <a:t>parametarskih entiteta, koristi se oznaka </a:t>
            </a:r>
            <a:r>
              <a:rPr lang="fi-FI" altLang="en-US" dirty="0" smtClean="0">
                <a:solidFill>
                  <a:srgbClr val="002060"/>
                </a:solidFill>
              </a:rPr>
              <a:t>%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pl-PL" altLang="en-US" dirty="0"/>
              <a:t>Primer</a:t>
            </a:r>
            <a:r>
              <a:rPr lang="pl-PL" altLang="en-US" dirty="0" smtClean="0"/>
              <a:t>: Ovim je deklarisan parametarski entitet</a:t>
            </a:r>
          </a:p>
          <a:p>
            <a:pPr lvl="1" eaLnBrk="1" hangingPunct="1"/>
            <a:endParaRPr lang="pl-PL" altLang="en-US" dirty="0"/>
          </a:p>
          <a:p>
            <a:pPr lvl="1" eaLnBrk="1" hangingPunct="1"/>
            <a:r>
              <a:rPr lang="pl-PL" altLang="en-US" dirty="0" smtClean="0"/>
              <a:t>Već deklarisani </a:t>
            </a:r>
            <a:r>
              <a:rPr lang="pl-PL" altLang="en-US" dirty="0" err="1" smtClean="0"/>
              <a:t>entitet</a:t>
            </a:r>
            <a:r>
              <a:rPr lang="pl-PL" altLang="en-US" dirty="0" smtClean="0"/>
              <a:t> </a:t>
            </a:r>
            <a:r>
              <a:rPr lang="en-US" altLang="en-US" dirty="0" smtClean="0"/>
              <a:t>m</a:t>
            </a:r>
            <a:r>
              <a:rPr lang="pl-PL" altLang="en-US" dirty="0" err="1" smtClean="0"/>
              <a:t>ože</a:t>
            </a:r>
            <a:r>
              <a:rPr lang="pl-PL" altLang="en-US" dirty="0" smtClean="0"/>
              <a:t> učestvovati u deklaraciji drugih entiteta</a:t>
            </a:r>
          </a:p>
          <a:p>
            <a:pPr lvl="1" eaLnBrk="1" hangingPunct="1"/>
            <a:r>
              <a:rPr lang="pl-PL" altLang="en-US" dirty="0"/>
              <a:t>Primer: </a:t>
            </a:r>
            <a:r>
              <a:rPr lang="pl-PL" altLang="en-US" dirty="0" smtClean="0"/>
              <a:t>Pethodno deklarisan </a:t>
            </a:r>
            <a:r>
              <a:rPr lang="pl-PL" altLang="en-US" dirty="0"/>
              <a:t>entitet se </a:t>
            </a:r>
            <a:r>
              <a:rPr lang="pl-PL" altLang="en-US" dirty="0" smtClean="0"/>
              <a:t>dalje koristi </a:t>
            </a:r>
            <a:r>
              <a:rPr lang="pl-PL" altLang="en-US" dirty="0"/>
              <a:t>u okviru </a:t>
            </a:r>
            <a:r>
              <a:rPr lang="pl-PL" altLang="en-US" dirty="0" smtClean="0"/>
              <a:t>DTD za deklaraciju drugih entiteta</a:t>
            </a:r>
            <a:br>
              <a:rPr lang="pl-PL" altLang="en-US" dirty="0" smtClean="0"/>
            </a:b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/>
            </a:r>
            <a:br>
              <a:rPr lang="pl-PL" altLang="en-US" dirty="0" smtClean="0"/>
            </a:b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7459980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95731"/>
            <a:ext cx="737616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165304"/>
            <a:ext cx="741426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1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(2)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 smtClean="0"/>
              <a:t>Većina </a:t>
            </a:r>
            <a:r>
              <a:rPr lang="pl-PL" dirty="0"/>
              <a:t>DTD se sastoji od deklaracija elemenata </a:t>
            </a:r>
            <a:r>
              <a:rPr lang="pl-PL" dirty="0" smtClean="0"/>
              <a:t>i njihovih atributa</a:t>
            </a:r>
          </a:p>
          <a:p>
            <a:pPr lvl="1" eaLnBrk="1" hangingPunct="1"/>
            <a:r>
              <a:rPr lang="pl-PL" dirty="0" smtClean="0"/>
              <a:t>Deklaracija </a:t>
            </a:r>
            <a:r>
              <a:rPr lang="pl-PL" dirty="0"/>
              <a:t>elementa </a:t>
            </a:r>
            <a:r>
              <a:rPr lang="pl-PL" dirty="0" smtClean="0"/>
              <a:t>počinje </a:t>
            </a:r>
            <a:r>
              <a:rPr lang="pl-PL" dirty="0"/>
              <a:t>sa </a:t>
            </a:r>
            <a:r>
              <a:rPr lang="pl-PL" dirty="0">
                <a:solidFill>
                  <a:srgbClr val="002060"/>
                </a:solidFill>
              </a:rPr>
              <a:t>&lt;!ELEMENT</a:t>
            </a:r>
            <a:r>
              <a:rPr lang="pl-PL" dirty="0"/>
              <a:t>, </a:t>
            </a:r>
            <a:r>
              <a:rPr lang="pl-PL" dirty="0" err="1" smtClean="0"/>
              <a:t>zavr</a:t>
            </a:r>
            <a:r>
              <a:rPr lang="sr-Latn-RS" dirty="0" smtClean="0"/>
              <a:t>š</a:t>
            </a:r>
            <a:r>
              <a:rPr lang="pl-PL" dirty="0" err="1" smtClean="0"/>
              <a:t>ava</a:t>
            </a:r>
            <a:r>
              <a:rPr lang="pl-PL" dirty="0" smtClean="0"/>
              <a:t> </a:t>
            </a:r>
            <a:r>
              <a:rPr lang="pl-PL" dirty="0"/>
              <a:t>se sa</a:t>
            </a:r>
            <a:r>
              <a:rPr lang="pl-PL" dirty="0">
                <a:solidFill>
                  <a:srgbClr val="002060"/>
                </a:solidFill>
              </a:rPr>
              <a:t> </a:t>
            </a:r>
            <a:r>
              <a:rPr lang="pl-PL" dirty="0" smtClean="0">
                <a:solidFill>
                  <a:srgbClr val="002060"/>
                </a:solidFill>
              </a:rPr>
              <a:t>&gt;</a:t>
            </a:r>
            <a:r>
              <a:rPr lang="pl-PL" dirty="0" smtClean="0"/>
              <a:t>, a </a:t>
            </a:r>
            <a:r>
              <a:rPr lang="pl-PL" dirty="0"/>
              <a:t>izmedu se navodi: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dirty="0" smtClean="0"/>
              <a:t>Ime elementa</a:t>
            </a:r>
            <a:endParaRPr lang="pl-PL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dirty="0" smtClean="0"/>
              <a:t>Pravila minimalizacije, </a:t>
            </a:r>
            <a:r>
              <a:rPr lang="pl-PL" dirty="0"/>
              <a:t>koja </a:t>
            </a:r>
            <a:r>
              <a:rPr lang="pl-PL" dirty="0" smtClean="0"/>
              <a:t>određuju </a:t>
            </a:r>
            <a:r>
              <a:rPr lang="pl-PL" dirty="0"/>
              <a:t>da li je neka od etiketa </a:t>
            </a:r>
            <a:r>
              <a:rPr lang="pl-PL" dirty="0" smtClean="0"/>
              <a:t>opciona</a:t>
            </a:r>
            <a:endParaRPr lang="pl-PL" dirty="0"/>
          </a:p>
          <a:p>
            <a:pPr lvl="3" eaLnBrk="1" hangingPunct="1"/>
            <a:r>
              <a:rPr lang="pl-PL" dirty="0"/>
              <a:t>Dve crtice </a:t>
            </a:r>
            <a:r>
              <a:rPr lang="pl-PL" dirty="0" smtClean="0">
                <a:solidFill>
                  <a:srgbClr val="002060"/>
                </a:solidFill>
              </a:rPr>
              <a:t>-</a:t>
            </a:r>
            <a:r>
              <a:rPr lang="pl-PL" dirty="0" smtClean="0"/>
              <a:t> nakon </a:t>
            </a:r>
            <a:r>
              <a:rPr lang="pl-PL" dirty="0"/>
              <a:t>imena </a:t>
            </a:r>
            <a:r>
              <a:rPr lang="pl-PL" dirty="0" smtClean="0"/>
              <a:t>označavaju </a:t>
            </a:r>
            <a:r>
              <a:rPr lang="pl-PL" dirty="0"/>
              <a:t>da su obe etikete </a:t>
            </a:r>
            <a:r>
              <a:rPr lang="pl-PL" dirty="0" smtClean="0"/>
              <a:t>obavezne </a:t>
            </a:r>
          </a:p>
          <a:p>
            <a:pPr lvl="3" eaLnBrk="1" hangingPunct="1"/>
            <a:r>
              <a:rPr lang="pl-PL" dirty="0" err="1"/>
              <a:t>Crtica</a:t>
            </a:r>
            <a:r>
              <a:rPr lang="pl-PL" dirty="0"/>
              <a:t> - za kojom </a:t>
            </a:r>
            <a:r>
              <a:rPr lang="pl-PL" dirty="0" err="1"/>
              <a:t>sledi</a:t>
            </a:r>
            <a:r>
              <a:rPr lang="pl-PL" dirty="0"/>
              <a:t> O </a:t>
            </a:r>
            <a:r>
              <a:rPr lang="pl-PL" dirty="0" err="1"/>
              <a:t>označava</a:t>
            </a:r>
            <a:r>
              <a:rPr lang="pl-PL" dirty="0"/>
              <a:t> da </a:t>
            </a:r>
            <a:r>
              <a:rPr lang="pl-PL" dirty="0" err="1"/>
              <a:t>se</a:t>
            </a:r>
            <a:r>
              <a:rPr lang="pl-PL" dirty="0"/>
              <a:t> </a:t>
            </a:r>
            <a:r>
              <a:rPr lang="pl-PL" dirty="0" err="1"/>
              <a:t>završna</a:t>
            </a:r>
            <a:r>
              <a:rPr lang="pl-PL" dirty="0"/>
              <a:t> </a:t>
            </a:r>
            <a:r>
              <a:rPr lang="pl-PL" dirty="0" err="1"/>
              <a:t>etiketa</a:t>
            </a:r>
            <a:r>
              <a:rPr lang="pl-PL" dirty="0"/>
              <a:t> </a:t>
            </a:r>
            <a:r>
              <a:rPr lang="pl-PL" dirty="0" err="1"/>
              <a:t>može</a:t>
            </a:r>
            <a:r>
              <a:rPr lang="pl-PL" dirty="0"/>
              <a:t> </a:t>
            </a:r>
            <a:r>
              <a:rPr lang="pl-PL" dirty="0" err="1"/>
              <a:t>izostaviti</a:t>
            </a:r>
            <a:r>
              <a:rPr lang="pl-PL" dirty="0"/>
              <a:t> </a:t>
            </a:r>
          </a:p>
          <a:p>
            <a:pPr lvl="3" eaLnBrk="1" hangingPunct="1"/>
            <a:r>
              <a:rPr lang="pl-PL" dirty="0" smtClean="0"/>
              <a:t>O- za </a:t>
            </a:r>
            <a:r>
              <a:rPr lang="pl-PL" dirty="0"/>
              <a:t>kojom </a:t>
            </a:r>
            <a:r>
              <a:rPr lang="pl-PL" dirty="0" err="1"/>
              <a:t>sledi</a:t>
            </a:r>
            <a:r>
              <a:rPr lang="pl-PL" dirty="0"/>
              <a:t> </a:t>
            </a:r>
            <a:r>
              <a:rPr lang="pl-PL" dirty="0" err="1" smtClean="0"/>
              <a:t>crtica</a:t>
            </a:r>
            <a:r>
              <a:rPr lang="pl-PL" dirty="0" smtClean="0"/>
              <a:t> ozna</a:t>
            </a:r>
            <a:r>
              <a:rPr lang="pl-PL" dirty="0"/>
              <a:t>č</a:t>
            </a:r>
            <a:r>
              <a:rPr lang="pl-PL" dirty="0" smtClean="0"/>
              <a:t>ava </a:t>
            </a:r>
            <a:r>
              <a:rPr lang="pl-PL" dirty="0"/>
              <a:t>da </a:t>
            </a:r>
            <a:r>
              <a:rPr lang="pl-PL" dirty="0" err="1"/>
              <a:t>se</a:t>
            </a:r>
            <a:r>
              <a:rPr lang="pl-PL" dirty="0"/>
              <a:t> </a:t>
            </a:r>
            <a:r>
              <a:rPr lang="pl-PL" dirty="0" err="1" smtClean="0"/>
              <a:t>početna</a:t>
            </a:r>
            <a:r>
              <a:rPr lang="pl-PL" dirty="0" smtClean="0"/>
              <a:t> </a:t>
            </a:r>
            <a:r>
              <a:rPr lang="pl-PL" dirty="0" err="1" smtClean="0"/>
              <a:t>etiketa</a:t>
            </a:r>
            <a:r>
              <a:rPr lang="pl-PL" dirty="0" smtClean="0"/>
              <a:t> mo</a:t>
            </a:r>
            <a:r>
              <a:rPr lang="pl-PL" dirty="0"/>
              <a:t>ž</a:t>
            </a:r>
            <a:r>
              <a:rPr lang="pl-PL" dirty="0" smtClean="0"/>
              <a:t>e izostaviti </a:t>
            </a:r>
          </a:p>
          <a:p>
            <a:pPr lvl="3" eaLnBrk="1" hangingPunct="1"/>
            <a:r>
              <a:rPr lang="pl-PL" dirty="0" smtClean="0"/>
              <a:t>Dva slova </a:t>
            </a:r>
            <a:r>
              <a:rPr lang="pl-PL" dirty="0"/>
              <a:t>O </a:t>
            </a:r>
            <a:r>
              <a:rPr lang="pl-PL" dirty="0" smtClean="0"/>
              <a:t>ozna</a:t>
            </a:r>
            <a:r>
              <a:rPr lang="pl-PL" dirty="0"/>
              <a:t>č</a:t>
            </a:r>
            <a:r>
              <a:rPr lang="pl-PL" dirty="0" smtClean="0"/>
              <a:t>avaju </a:t>
            </a:r>
            <a:r>
              <a:rPr lang="pl-PL" dirty="0"/>
              <a:t>da se obe etikete mogu </a:t>
            </a:r>
            <a:r>
              <a:rPr lang="pl-PL" dirty="0" smtClean="0"/>
              <a:t>izostaviti</a:t>
            </a:r>
            <a:endParaRPr lang="pl-PL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dirty="0" smtClean="0"/>
              <a:t>Sadržaj </a:t>
            </a:r>
            <a:r>
              <a:rPr lang="pl-PL" dirty="0"/>
              <a:t>elementa.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Dozvoljeni sadr</a:t>
            </a:r>
            <a:r>
              <a:rPr lang="pl-PL" dirty="0"/>
              <a:t>ž</a:t>
            </a:r>
            <a:r>
              <a:rPr lang="pl-PL" dirty="0" smtClean="0"/>
              <a:t>aj </a:t>
            </a:r>
            <a:r>
              <a:rPr lang="pl-PL" dirty="0"/>
              <a:t>elementa se naziva model </a:t>
            </a:r>
            <a:r>
              <a:rPr lang="pl-PL" dirty="0" smtClean="0"/>
              <a:t>sadržaja (content </a:t>
            </a:r>
            <a:r>
              <a:rPr lang="pl-PL" dirty="0"/>
              <a:t>model</a:t>
            </a:r>
            <a:r>
              <a:rPr lang="pl-PL" dirty="0" smtClean="0"/>
              <a:t>) </a:t>
            </a:r>
            <a:r>
              <a:rPr lang="pl-PL" dirty="0"/>
              <a:t>Za definiciju modela </a:t>
            </a:r>
            <a:r>
              <a:rPr lang="pl-PL" dirty="0" smtClean="0"/>
              <a:t>sadr</a:t>
            </a:r>
            <a:r>
              <a:rPr lang="pl-PL" dirty="0"/>
              <a:t>ž</a:t>
            </a:r>
            <a:r>
              <a:rPr lang="pl-PL" dirty="0" smtClean="0"/>
              <a:t>aja </a:t>
            </a:r>
            <a:r>
              <a:rPr lang="pl-PL" dirty="0"/>
              <a:t>koriste se</a:t>
            </a:r>
            <a:r>
              <a:rPr lang="pl-PL" dirty="0" smtClean="0"/>
              <a:t>:</a:t>
            </a:r>
          </a:p>
          <a:p>
            <a:pPr lvl="3" eaLnBrk="1" hangingPunct="1"/>
            <a:r>
              <a:rPr lang="pl-PL" dirty="0" smtClean="0"/>
              <a:t>prosti modeli sadržaja </a:t>
            </a:r>
          </a:p>
          <a:p>
            <a:pPr lvl="3" eaLnBrk="1" hangingPunct="1"/>
            <a:r>
              <a:rPr lang="pl-PL" dirty="0" smtClean="0"/>
              <a:t>složeni modeli sadržaja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966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(3)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 smtClean="0"/>
              <a:t>prosti modeli sadržaja </a:t>
            </a:r>
          </a:p>
          <a:p>
            <a:pPr lvl="2" eaLnBrk="1" hangingPunct="1"/>
            <a:r>
              <a:rPr lang="pl-PL" dirty="0"/>
              <a:t>EMPTY - </a:t>
            </a:r>
            <a:r>
              <a:rPr lang="pl-PL" dirty="0" smtClean="0"/>
              <a:t>elementi </a:t>
            </a:r>
            <a:r>
              <a:rPr lang="pl-PL" dirty="0"/>
              <a:t>koji nemaju sadržaj, tj. </a:t>
            </a:r>
            <a:r>
              <a:rPr lang="pl-PL" dirty="0" smtClean="0"/>
              <a:t>prazni elementi</a:t>
            </a:r>
            <a:endParaRPr lang="pl-PL" dirty="0"/>
          </a:p>
          <a:p>
            <a:pPr lvl="2" eaLnBrk="1" hangingPunct="1"/>
            <a:r>
              <a:rPr lang="pl-PL" dirty="0"/>
              <a:t>ANY - </a:t>
            </a:r>
            <a:r>
              <a:rPr lang="pl-PL" dirty="0" smtClean="0"/>
              <a:t>element </a:t>
            </a:r>
            <a:r>
              <a:rPr lang="pl-PL" dirty="0"/>
              <a:t>može imati proizvoljan sadržaj koji se sastoji od teksta i drugih </a:t>
            </a:r>
            <a:r>
              <a:rPr lang="pl-PL" dirty="0" smtClean="0"/>
              <a:t>elemenata</a:t>
            </a:r>
          </a:p>
          <a:p>
            <a:pPr lvl="2" eaLnBrk="1" hangingPunct="1"/>
            <a:r>
              <a:rPr lang="pl-PL" dirty="0"/>
              <a:t>CDATA (character data) </a:t>
            </a:r>
            <a:r>
              <a:rPr lang="pl-PL" dirty="0" smtClean="0"/>
              <a:t>– sadržaj koji se neće </a:t>
            </a:r>
            <a:r>
              <a:rPr lang="pl-PL" dirty="0"/>
              <a:t>analizirati </a:t>
            </a:r>
            <a:r>
              <a:rPr lang="pl-PL" dirty="0" smtClean="0"/>
              <a:t>pomoću SGML parsera</a:t>
            </a:r>
            <a:br>
              <a:rPr lang="pl-PL" dirty="0" smtClean="0"/>
            </a:br>
            <a:r>
              <a:rPr lang="pl-PL" dirty="0" smtClean="0"/>
              <a:t>Sadržaj </a:t>
            </a:r>
            <a:r>
              <a:rPr lang="pl-PL" dirty="0"/>
              <a:t>se </a:t>
            </a:r>
            <a:r>
              <a:rPr lang="pl-PL" dirty="0" smtClean="0"/>
              <a:t>tumači </a:t>
            </a:r>
            <a:r>
              <a:rPr lang="pl-PL" dirty="0"/>
              <a:t>doslovno kako je napisan tj. </a:t>
            </a:r>
            <a:r>
              <a:rPr lang="pl-PL" dirty="0" smtClean="0"/>
              <a:t>reference na </a:t>
            </a:r>
            <a:r>
              <a:rPr lang="pl-PL" dirty="0"/>
              <a:t>enititete se ne zamenjuju </a:t>
            </a:r>
            <a:r>
              <a:rPr lang="pl-PL" dirty="0" smtClean="0"/>
              <a:t>entitetima, a </a:t>
            </a:r>
            <a:r>
              <a:rPr lang="pl-PL" dirty="0"/>
              <a:t>etikete koje se </a:t>
            </a:r>
            <a:r>
              <a:rPr lang="pl-PL" dirty="0" smtClean="0"/>
              <a:t>u njemu </a:t>
            </a:r>
            <a:r>
              <a:rPr lang="pl-PL" dirty="0"/>
              <a:t>nalaze ne </a:t>
            </a:r>
            <a:r>
              <a:rPr lang="pl-PL" dirty="0" smtClean="0"/>
              <a:t>označavaju </a:t>
            </a:r>
            <a:r>
              <a:rPr lang="pl-PL" dirty="0"/>
              <a:t>elemente.</a:t>
            </a:r>
          </a:p>
          <a:p>
            <a:pPr lvl="2" eaLnBrk="1" hangingPunct="1"/>
            <a:r>
              <a:rPr lang="pl-PL" dirty="0"/>
              <a:t>RCDATA (replacable character data) - </a:t>
            </a:r>
            <a:r>
              <a:rPr lang="pl-PL" dirty="0" smtClean="0"/>
              <a:t>sli</a:t>
            </a:r>
            <a:r>
              <a:rPr lang="pl-PL" dirty="0"/>
              <a:t>č</a:t>
            </a:r>
            <a:r>
              <a:rPr lang="pl-PL" dirty="0" smtClean="0"/>
              <a:t>no </a:t>
            </a:r>
            <a:r>
              <a:rPr lang="pl-PL" dirty="0"/>
              <a:t>kao CDATA, osim </a:t>
            </a:r>
            <a:r>
              <a:rPr lang="pl-PL" dirty="0" smtClean="0"/>
              <a:t>što se reference </a:t>
            </a:r>
            <a:r>
              <a:rPr lang="pl-PL" dirty="0"/>
              <a:t>zamenjuju (etikete i dalje ne </a:t>
            </a:r>
            <a:r>
              <a:rPr lang="pl-PL" dirty="0" smtClean="0"/>
              <a:t>označavaju </a:t>
            </a:r>
            <a:r>
              <a:rPr lang="pl-PL" dirty="0"/>
              <a:t>elemente)</a:t>
            </a:r>
          </a:p>
          <a:p>
            <a:pPr lvl="1" eaLnBrk="1" hangingPunct="1"/>
            <a:r>
              <a:rPr lang="pl-PL" dirty="0" smtClean="0"/>
              <a:t>složeni </a:t>
            </a:r>
            <a:r>
              <a:rPr lang="pl-PL" dirty="0"/>
              <a:t>modeli sadržaja </a:t>
            </a:r>
            <a:r>
              <a:rPr lang="pl-PL" dirty="0" smtClean="0"/>
              <a:t>- </a:t>
            </a:r>
            <a:r>
              <a:rPr lang="pl-PL" dirty="0"/>
              <a:t>koriste se u </a:t>
            </a:r>
            <a:r>
              <a:rPr lang="pl-PL" dirty="0" smtClean="0"/>
              <a:t>slu</a:t>
            </a:r>
            <a:r>
              <a:rPr lang="pl-PL" dirty="0"/>
              <a:t>č</a:t>
            </a:r>
            <a:r>
              <a:rPr lang="pl-PL" dirty="0" smtClean="0"/>
              <a:t>aju </a:t>
            </a:r>
            <a:r>
              <a:rPr lang="pl-PL" dirty="0"/>
              <a:t>kada element </a:t>
            </a:r>
            <a:r>
              <a:rPr lang="pl-PL" dirty="0" smtClean="0"/>
              <a:t>mo</a:t>
            </a:r>
            <a:r>
              <a:rPr lang="pl-PL" dirty="0"/>
              <a:t>ž</a:t>
            </a:r>
            <a:r>
              <a:rPr lang="pl-PL" dirty="0" smtClean="0"/>
              <a:t>e da sadrži </a:t>
            </a:r>
            <a:r>
              <a:rPr lang="pl-PL" dirty="0"/>
              <a:t>druge </a:t>
            </a:r>
            <a:r>
              <a:rPr lang="pl-PL" dirty="0" smtClean="0"/>
              <a:t>uneždene elemente</a:t>
            </a:r>
          </a:p>
          <a:p>
            <a:pPr lvl="1" eaLnBrk="1" hangingPunct="1"/>
            <a:r>
              <a:rPr lang="pl-PL" dirty="0" smtClean="0"/>
              <a:t>Modeli </a:t>
            </a:r>
            <a:r>
              <a:rPr lang="pl-PL" dirty="0"/>
              <a:t>grupe su </a:t>
            </a:r>
            <a:r>
              <a:rPr lang="pl-PL" dirty="0" smtClean="0"/>
              <a:t>predstavljeni izrazima u zagradama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24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(4)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/>
              <a:t>Atomi u </a:t>
            </a:r>
            <a:r>
              <a:rPr lang="pl-PL" dirty="0" smtClean="0"/>
              <a:t>izrazima modela grupe za složeni </a:t>
            </a:r>
            <a:r>
              <a:rPr lang="pl-PL" dirty="0"/>
              <a:t>modeli sadržaja </a:t>
            </a:r>
            <a:r>
              <a:rPr lang="pl-PL" dirty="0" smtClean="0"/>
              <a:t>su:</a:t>
            </a:r>
          </a:p>
          <a:p>
            <a:pPr lvl="2" eaLnBrk="1" hangingPunct="1"/>
            <a:r>
              <a:rPr lang="pl-PL" dirty="0"/>
              <a:t>imena elemenata - </a:t>
            </a:r>
            <a:r>
              <a:rPr lang="pl-PL" dirty="0" smtClean="0"/>
              <a:t>ozna</a:t>
            </a:r>
            <a:r>
              <a:rPr lang="pl-PL" dirty="0"/>
              <a:t>č</a:t>
            </a:r>
            <a:r>
              <a:rPr lang="pl-PL" dirty="0" smtClean="0"/>
              <a:t>avaju uneždene elemente</a:t>
            </a:r>
          </a:p>
          <a:p>
            <a:pPr lvl="2" eaLnBrk="1" hangingPunct="1"/>
            <a:r>
              <a:rPr lang="pl-PL" altLang="en-US" dirty="0"/>
              <a:t>#PCDATA (parsed character data) - </a:t>
            </a:r>
            <a:r>
              <a:rPr lang="pl-PL" altLang="en-US" dirty="0" smtClean="0"/>
              <a:t>tekst </a:t>
            </a:r>
            <a:r>
              <a:rPr lang="pl-PL" altLang="en-US" dirty="0"/>
              <a:t>koji ć</a:t>
            </a:r>
            <a:r>
              <a:rPr lang="pl-PL" altLang="en-US" dirty="0" smtClean="0"/>
              <a:t>e </a:t>
            </a:r>
            <a:r>
              <a:rPr lang="pl-PL" altLang="en-US" dirty="0"/>
              <a:t>se </a:t>
            </a:r>
            <a:r>
              <a:rPr lang="pl-PL" altLang="en-US" dirty="0" smtClean="0"/>
              <a:t>analizirati pomoću parsera </a:t>
            </a:r>
            <a:br>
              <a:rPr lang="pl-PL" altLang="en-US" dirty="0" smtClean="0"/>
            </a:br>
            <a:r>
              <a:rPr lang="pl-PL" altLang="en-US" dirty="0" smtClean="0"/>
              <a:t>Reference </a:t>
            </a:r>
            <a:r>
              <a:rPr lang="pl-PL" altLang="en-US" dirty="0"/>
              <a:t>na enititete se u okviru </a:t>
            </a:r>
            <a:r>
              <a:rPr lang="pl-PL" altLang="en-US" dirty="0" smtClean="0"/>
              <a:t>ovog teksta se zamenjuju </a:t>
            </a:r>
            <a:r>
              <a:rPr lang="pl-PL" altLang="en-US" dirty="0"/>
              <a:t>entitetima i etikete koje se u njemu </a:t>
            </a:r>
            <a:r>
              <a:rPr lang="pl-PL" altLang="en-US" dirty="0" smtClean="0"/>
              <a:t>nalaze označavaju elemente</a:t>
            </a:r>
          </a:p>
          <a:p>
            <a:pPr lvl="1" eaLnBrk="1" hangingPunct="1"/>
            <a:r>
              <a:rPr lang="pl-PL" altLang="en-US" dirty="0"/>
              <a:t>Ovi atomi se dalje mogu kombinovati </a:t>
            </a:r>
            <a:r>
              <a:rPr lang="pl-PL" altLang="en-US" dirty="0" smtClean="0"/>
              <a:t>sledećim veznicima</a:t>
            </a:r>
          </a:p>
          <a:p>
            <a:pPr lvl="2" eaLnBrk="1" hangingPunct="1"/>
            <a:r>
              <a:rPr lang="pl-PL" altLang="en-US" dirty="0"/>
              <a:t>A? - atom A se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</a:t>
            </a:r>
            <a:r>
              <a:rPr lang="pl-PL" altLang="en-US" dirty="0"/>
              <a:t>, ali ne mora </a:t>
            </a:r>
            <a:r>
              <a:rPr lang="pl-PL" altLang="en-US" dirty="0" smtClean="0"/>
              <a:t>pojaviti</a:t>
            </a:r>
            <a:endParaRPr lang="pl-PL" altLang="en-US" dirty="0"/>
          </a:p>
          <a:p>
            <a:pPr lvl="2" eaLnBrk="1" hangingPunct="1"/>
            <a:r>
              <a:rPr lang="pl-PL" altLang="en-US" dirty="0"/>
              <a:t>A+ - atom A se mora pojaviti jedan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puta</a:t>
            </a:r>
          </a:p>
          <a:p>
            <a:pPr lvl="2" eaLnBrk="1" hangingPunct="1"/>
            <a:r>
              <a:rPr lang="pl-PL" altLang="en-US" dirty="0"/>
              <a:t>A* - atom A se mora pojaviti nula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puta</a:t>
            </a:r>
          </a:p>
          <a:p>
            <a:pPr lvl="2" eaLnBrk="1" hangingPunct="1"/>
            <a:r>
              <a:rPr lang="pl-PL" altLang="en-US" dirty="0"/>
              <a:t>A | B - ili atom A ili atom B se mora pojaviti, ali ne </a:t>
            </a:r>
            <a:r>
              <a:rPr lang="pl-PL" altLang="en-US" dirty="0" smtClean="0"/>
              <a:t>oba</a:t>
            </a:r>
            <a:endParaRPr lang="pl-PL" altLang="en-US" dirty="0"/>
          </a:p>
          <a:p>
            <a:pPr lvl="2" eaLnBrk="1" hangingPunct="1"/>
            <a:r>
              <a:rPr lang="pl-PL" altLang="en-US" dirty="0"/>
              <a:t>A, B - oba atoma A i B se moraju pojaviti u tom </a:t>
            </a:r>
            <a:r>
              <a:rPr lang="pl-PL" altLang="en-US" dirty="0" smtClean="0"/>
              <a:t>redosledu</a:t>
            </a:r>
            <a:endParaRPr lang="pl-PL" altLang="en-US" dirty="0"/>
          </a:p>
          <a:p>
            <a:pPr lvl="2" eaLnBrk="1" hangingPunct="1"/>
            <a:r>
              <a:rPr lang="pl-PL" altLang="en-US" dirty="0"/>
              <a:t>A &amp; B - oba atoma A i B se moraju pojaviti u bilo kom </a:t>
            </a:r>
            <a:r>
              <a:rPr lang="pl-PL" altLang="en-US" dirty="0" smtClean="0"/>
              <a:t>redosledu</a:t>
            </a:r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29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(4)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 smtClean="0"/>
              <a:t>Moguće </a:t>
            </a:r>
            <a:r>
              <a:rPr lang="pl-PL" dirty="0"/>
              <a:t>je </a:t>
            </a:r>
            <a:r>
              <a:rPr lang="pl-PL" dirty="0" smtClean="0"/>
              <a:t>definisati dodatna </a:t>
            </a:r>
            <a:r>
              <a:rPr lang="pl-PL" dirty="0"/>
              <a:t>pravila </a:t>
            </a:r>
            <a:r>
              <a:rPr lang="pl-PL" dirty="0" smtClean="0"/>
              <a:t>uklju</a:t>
            </a:r>
            <a:r>
              <a:rPr lang="pl-PL" dirty="0"/>
              <a:t>č</a:t>
            </a:r>
            <a:r>
              <a:rPr lang="pl-PL" dirty="0" smtClean="0"/>
              <a:t>ivanja </a:t>
            </a:r>
            <a:r>
              <a:rPr lang="pl-PL" dirty="0"/>
              <a:t>i </a:t>
            </a:r>
            <a:r>
              <a:rPr lang="pl-PL" dirty="0" smtClean="0"/>
              <a:t>isklju</a:t>
            </a:r>
            <a:r>
              <a:rPr lang="pl-PL" dirty="0"/>
              <a:t>č</a:t>
            </a:r>
            <a:r>
              <a:rPr lang="pl-PL" dirty="0" smtClean="0"/>
              <a:t>ivanja sadržaja</a:t>
            </a:r>
            <a:endParaRPr lang="pl-PL" dirty="0"/>
          </a:p>
          <a:p>
            <a:pPr lvl="2" eaLnBrk="1" hangingPunct="1"/>
            <a:r>
              <a:rPr lang="pl-PL" dirty="0"/>
              <a:t>+(S) - </a:t>
            </a:r>
            <a:r>
              <a:rPr lang="pl-PL" dirty="0" smtClean="0"/>
              <a:t>sadr</a:t>
            </a:r>
            <a:r>
              <a:rPr lang="pl-PL" dirty="0"/>
              <a:t>ž</a:t>
            </a:r>
            <a:r>
              <a:rPr lang="pl-PL" dirty="0" smtClean="0"/>
              <a:t>aj </a:t>
            </a:r>
            <a:r>
              <a:rPr lang="pl-PL" dirty="0"/>
              <a:t>S se </a:t>
            </a:r>
            <a:r>
              <a:rPr lang="pl-PL" dirty="0" smtClean="0"/>
              <a:t>mo</a:t>
            </a:r>
            <a:r>
              <a:rPr lang="pl-PL" dirty="0"/>
              <a:t>ž</a:t>
            </a:r>
            <a:r>
              <a:rPr lang="pl-PL" dirty="0" smtClean="0"/>
              <a:t>e </a:t>
            </a:r>
            <a:r>
              <a:rPr lang="pl-PL" dirty="0"/>
              <a:t>pojaviti.</a:t>
            </a:r>
          </a:p>
          <a:p>
            <a:pPr lvl="2" eaLnBrk="1" hangingPunct="1"/>
            <a:r>
              <a:rPr lang="pl-PL" dirty="0"/>
              <a:t>-(S) - </a:t>
            </a:r>
            <a:r>
              <a:rPr lang="pl-PL" dirty="0" smtClean="0"/>
              <a:t>sadr</a:t>
            </a:r>
            <a:r>
              <a:rPr lang="pl-PL" dirty="0"/>
              <a:t>ž</a:t>
            </a:r>
            <a:r>
              <a:rPr lang="pl-PL" dirty="0" smtClean="0"/>
              <a:t>aj </a:t>
            </a:r>
            <a:r>
              <a:rPr lang="pl-PL" dirty="0"/>
              <a:t>S se ne sme </a:t>
            </a:r>
            <a:r>
              <a:rPr lang="pl-PL" dirty="0" smtClean="0"/>
              <a:t>pojaviti</a:t>
            </a:r>
          </a:p>
          <a:p>
            <a:pPr lvl="1" eaLnBrk="1" hangingPunct="1"/>
            <a:r>
              <a:rPr lang="pl-PL" altLang="en-US" dirty="0" smtClean="0"/>
              <a:t>Definicije </a:t>
            </a:r>
            <a:r>
              <a:rPr lang="pl-PL" altLang="en-US" dirty="0"/>
              <a:t>elemenata mogu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reference parametarskih </a:t>
            </a:r>
            <a:r>
              <a:rPr lang="pl-PL" altLang="en-US" dirty="0" smtClean="0"/>
              <a:t>entiteta</a:t>
            </a:r>
          </a:p>
          <a:p>
            <a:pPr lvl="1" eaLnBrk="1" hangingPunct="1"/>
            <a:r>
              <a:rPr lang="pl-PL" altLang="en-US" dirty="0" smtClean="0"/>
              <a:t>Primer: Delovi DTD za </a:t>
            </a:r>
            <a:r>
              <a:rPr lang="pl-PL" altLang="en-US" dirty="0"/>
              <a:t>zbirku pesama</a:t>
            </a:r>
            <a:br>
              <a:rPr lang="pl-PL" altLang="en-US" dirty="0"/>
            </a:br>
            <a:r>
              <a:rPr lang="pl-PL" altLang="en-US" dirty="0"/>
              <a:t/>
            </a:r>
            <a:br>
              <a:rPr lang="pl-PL" altLang="en-US" dirty="0"/>
            </a:br>
            <a:r>
              <a:rPr lang="pl-PL" altLang="en-US" dirty="0"/>
              <a:t>Element </a:t>
            </a:r>
            <a:r>
              <a:rPr lang="pl-PL" altLang="en-US" dirty="0">
                <a:solidFill>
                  <a:srgbClr val="C00000"/>
                </a:solidFill>
              </a:rPr>
              <a:t>zbirka</a:t>
            </a:r>
            <a:r>
              <a:rPr lang="pl-PL" altLang="en-US" dirty="0"/>
              <a:t> u sebi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jedan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elemenata </a:t>
            </a:r>
            <a:r>
              <a:rPr lang="pl-PL" altLang="en-US" dirty="0">
                <a:solidFill>
                  <a:srgbClr val="C00000"/>
                </a:solidFill>
              </a:rPr>
              <a:t>pesma</a:t>
            </a:r>
            <a:r>
              <a:rPr lang="pl-PL" altLang="en-US" dirty="0"/>
              <a:t>, pri č</a:t>
            </a:r>
            <a:r>
              <a:rPr lang="pl-PL" altLang="en-US" dirty="0" smtClean="0"/>
              <a:t>emu </a:t>
            </a:r>
            <a:r>
              <a:rPr lang="pl-PL" altLang="en-US" dirty="0"/>
              <a:t>se </a:t>
            </a:r>
            <a:r>
              <a:rPr lang="pl-PL" altLang="en-US" dirty="0" smtClean="0"/>
              <a:t>obe etikete </a:t>
            </a:r>
            <a:r>
              <a:rPr lang="pl-PL" altLang="en-US" dirty="0"/>
              <a:t>moraju </a:t>
            </a:r>
            <a:r>
              <a:rPr lang="pl-PL" altLang="en-US" dirty="0" smtClean="0"/>
              <a:t>navoditi</a:t>
            </a:r>
            <a:br>
              <a:rPr lang="pl-PL" altLang="en-US" dirty="0" smtClean="0"/>
            </a:b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Element </a:t>
            </a:r>
            <a:r>
              <a:rPr lang="pl-PL" altLang="en-US" dirty="0">
                <a:solidFill>
                  <a:srgbClr val="FF0000"/>
                </a:solidFill>
              </a:rPr>
              <a:t>pesma</a:t>
            </a:r>
            <a:r>
              <a:rPr lang="pl-PL" altLang="en-US" dirty="0"/>
              <a:t> </a:t>
            </a:r>
            <a:r>
              <a:rPr lang="pl-PL" altLang="en-US" dirty="0" smtClean="0"/>
              <a:t>može</a:t>
            </a:r>
            <a:r>
              <a:rPr lang="pl-PL" altLang="en-US" dirty="0"/>
              <a:t>, a ne mora,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element </a:t>
            </a:r>
            <a:r>
              <a:rPr lang="pl-PL" altLang="en-US" dirty="0">
                <a:solidFill>
                  <a:srgbClr val="FF0000"/>
                </a:solidFill>
              </a:rPr>
              <a:t>naslov</a:t>
            </a:r>
            <a:r>
              <a:rPr lang="pl-PL" altLang="en-US" dirty="0"/>
              <a:t> za kojim sledi </a:t>
            </a:r>
            <a:r>
              <a:rPr lang="pl-PL" altLang="en-US" dirty="0" smtClean="0"/>
              <a:t>jedan ili više </a:t>
            </a:r>
            <a:r>
              <a:rPr lang="pl-PL" altLang="en-US" dirty="0"/>
              <a:t>elemenata </a:t>
            </a:r>
            <a:r>
              <a:rPr lang="pl-PL" altLang="en-US" dirty="0">
                <a:solidFill>
                  <a:srgbClr val="FF0000"/>
                </a:solidFill>
              </a:rPr>
              <a:t>strofa</a:t>
            </a:r>
            <a:r>
              <a:rPr lang="pl-PL" altLang="en-US" dirty="0"/>
              <a:t>. Obe etikete se opet moraju navesti</a:t>
            </a:r>
            <a:endParaRPr lang="pl-PL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62" y="4221088"/>
            <a:ext cx="7414260" cy="29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62" y="5157192"/>
            <a:ext cx="74371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9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(5)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altLang="en-US" dirty="0" smtClean="0"/>
              <a:t>Primer: Delovi DTD za </a:t>
            </a:r>
            <a:r>
              <a:rPr lang="pl-PL" altLang="en-US" dirty="0"/>
              <a:t>zbirku pesama</a:t>
            </a:r>
            <a:br>
              <a:rPr lang="pl-PL" altLang="en-US" dirty="0"/>
            </a:br>
            <a:r>
              <a:rPr lang="pl-PL" altLang="en-US" dirty="0"/>
              <a:t/>
            </a:r>
            <a:br>
              <a:rPr lang="pl-PL" altLang="en-US" dirty="0"/>
            </a:b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 </a:t>
            </a:r>
            <a:r>
              <a:rPr lang="pl-PL" altLang="en-US" dirty="0"/>
              <a:t>elementa </a:t>
            </a:r>
            <a:r>
              <a:rPr lang="pl-PL" altLang="en-US" dirty="0">
                <a:solidFill>
                  <a:srgbClr val="FF0000"/>
                </a:solidFill>
              </a:rPr>
              <a:t>stih</a:t>
            </a:r>
            <a:r>
              <a:rPr lang="pl-PL" altLang="en-US" dirty="0"/>
              <a:t> je proizvoljan tekst koji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da </a:t>
            </a:r>
            <a:r>
              <a:rPr lang="pl-PL" altLang="en-US" dirty="0" smtClean="0"/>
              <a:t>uklju</a:t>
            </a:r>
            <a:r>
              <a:rPr lang="pl-PL" altLang="en-US" dirty="0"/>
              <a:t>č</a:t>
            </a:r>
            <a:r>
              <a:rPr lang="pl-PL" altLang="en-US" dirty="0" smtClean="0"/>
              <a:t>i </a:t>
            </a:r>
            <a:r>
              <a:rPr lang="pl-PL" altLang="en-US" dirty="0"/>
              <a:t>i reference entiteta</a:t>
            </a:r>
            <a:r>
              <a:rPr lang="pl-PL" altLang="en-US" dirty="0" smtClean="0"/>
              <a:t>, ali </a:t>
            </a:r>
            <a:r>
              <a:rPr lang="pl-PL" altLang="en-US" dirty="0"/>
              <a:t>ne sme da </a:t>
            </a:r>
            <a:r>
              <a:rPr lang="pl-PL" altLang="en-US" dirty="0" smtClean="0"/>
              <a:t>uklju</a:t>
            </a:r>
            <a:r>
              <a:rPr lang="pl-PL" altLang="en-US" dirty="0"/>
              <a:t>č</a:t>
            </a:r>
            <a:r>
              <a:rPr lang="pl-PL" altLang="en-US" dirty="0" smtClean="0"/>
              <a:t>i </a:t>
            </a:r>
            <a:r>
              <a:rPr lang="pl-PL" altLang="en-US" dirty="0"/>
              <a:t>druge </a:t>
            </a:r>
            <a:r>
              <a:rPr lang="pl-PL" altLang="en-US" dirty="0" smtClean="0"/>
              <a:t>elemente</a:t>
            </a:r>
          </a:p>
          <a:p>
            <a:pPr lvl="1" eaLnBrk="1" hangingPunct="1"/>
            <a:r>
              <a:rPr lang="pl-PL" altLang="en-US" dirty="0"/>
              <a:t>Primer: </a:t>
            </a:r>
            <a:r>
              <a:rPr lang="pl-PL" altLang="en-US" dirty="0" smtClean="0"/>
              <a:t>Elemenat u HTML-u koji </a:t>
            </a:r>
            <a:r>
              <a:rPr lang="pl-PL" altLang="en-US" dirty="0"/>
              <a:t>predstavlja hiper-vezu</a:t>
            </a:r>
            <a:br>
              <a:rPr lang="pl-PL" altLang="en-US" dirty="0"/>
            </a:br>
            <a:r>
              <a:rPr lang="pl-PL" altLang="en-US" dirty="0"/>
              <a:t/>
            </a:r>
            <a:br>
              <a:rPr lang="pl-PL" altLang="en-US" dirty="0"/>
            </a:br>
            <a:r>
              <a:rPr lang="pl-PL" altLang="en-US" dirty="0" smtClean="0"/>
              <a:t>Ovde je korišćeno </a:t>
            </a:r>
            <a:r>
              <a:rPr lang="pl-PL" altLang="en-US" dirty="0"/>
              <a:t>je dodatno pravilo </a:t>
            </a:r>
            <a:r>
              <a:rPr lang="pl-PL" altLang="en-US" dirty="0" smtClean="0"/>
              <a:t>isklju</a:t>
            </a:r>
            <a:r>
              <a:rPr lang="pl-PL" altLang="en-US" dirty="0"/>
              <a:t>č</a:t>
            </a:r>
            <a:r>
              <a:rPr lang="pl-PL" altLang="en-US" dirty="0" smtClean="0"/>
              <a:t>ivanje sadržaja, pa </a:t>
            </a:r>
            <a:r>
              <a:rPr lang="pl-PL" altLang="en-US" dirty="0"/>
              <a:t>element </a:t>
            </a:r>
            <a:r>
              <a:rPr lang="pl-PL" altLang="en-US" dirty="0" smtClean="0">
                <a:solidFill>
                  <a:srgbClr val="FF0000"/>
                </a:solidFill>
              </a:rPr>
              <a:t>A</a:t>
            </a:r>
            <a:r>
              <a:rPr lang="pl-PL" altLang="en-US" dirty="0" smtClean="0"/>
              <a:t> sadrži </a:t>
            </a:r>
            <a:r>
              <a:rPr lang="pl-PL" altLang="en-US" dirty="0"/>
              <a:t>nula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elemenata </a:t>
            </a:r>
            <a:r>
              <a:rPr lang="pl-PL" altLang="en-US" dirty="0" smtClean="0"/>
              <a:t>obuhvaćenih </a:t>
            </a:r>
            <a:r>
              <a:rPr lang="pl-PL" altLang="en-US" dirty="0"/>
              <a:t>parametarskim entitetom </a:t>
            </a:r>
            <a:r>
              <a:rPr lang="pl-PL" altLang="en-US" dirty="0">
                <a:solidFill>
                  <a:srgbClr val="FF0000"/>
                </a:solidFill>
              </a:rPr>
              <a:t>%inline</a:t>
            </a:r>
            <a:r>
              <a:rPr lang="pl-PL" altLang="en-US" dirty="0" smtClean="0">
                <a:solidFill>
                  <a:srgbClr val="FF0000"/>
                </a:solidFill>
              </a:rPr>
              <a:t>;</a:t>
            </a:r>
            <a:r>
              <a:rPr lang="pl-PL" altLang="en-US" dirty="0" smtClean="0"/>
              <a:t>, ali </a:t>
            </a:r>
            <a:r>
              <a:rPr lang="pl-PL" altLang="en-US" dirty="0"/>
              <a:t>ne sme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drugi element </a:t>
            </a:r>
            <a:r>
              <a:rPr lang="pl-PL" altLang="en-US" dirty="0">
                <a:solidFill>
                  <a:srgbClr val="FF0000"/>
                </a:solidFill>
              </a:rPr>
              <a:t>A</a:t>
            </a:r>
            <a:r>
              <a:rPr lang="pl-PL" altLang="en-US" dirty="0"/>
              <a:t/>
            </a:r>
            <a:br>
              <a:rPr lang="pl-PL" altLang="en-US" dirty="0"/>
            </a:br>
            <a:endParaRPr lang="pl-PL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49056"/>
            <a:ext cx="7406640" cy="24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9051"/>
            <a:ext cx="7429500" cy="29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3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(6)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pl-PL" altLang="en-US" dirty="0"/>
              <a:t>Deklaracija atributa u okviru DTD </a:t>
            </a:r>
            <a:r>
              <a:rPr lang="pl-PL" altLang="en-US" dirty="0" smtClean="0"/>
              <a:t>po</a:t>
            </a:r>
            <a:r>
              <a:rPr lang="pl-PL" altLang="en-US" dirty="0"/>
              <a:t>č</a:t>
            </a:r>
            <a:r>
              <a:rPr lang="pl-PL" altLang="en-US" dirty="0" smtClean="0"/>
              <a:t>inje </a:t>
            </a:r>
            <a:r>
              <a:rPr lang="pl-PL" altLang="en-US" dirty="0"/>
              <a:t>sa </a:t>
            </a:r>
            <a:r>
              <a:rPr lang="pl-PL" altLang="en-US" dirty="0">
                <a:solidFill>
                  <a:srgbClr val="002060"/>
                </a:solidFill>
              </a:rPr>
              <a:t>&lt;!</a:t>
            </a:r>
            <a:r>
              <a:rPr lang="pl-PL" altLang="en-US" dirty="0" smtClean="0">
                <a:solidFill>
                  <a:srgbClr val="002060"/>
                </a:solidFill>
              </a:rPr>
              <a:t>ATTLIST, n</a:t>
            </a:r>
            <a:r>
              <a:rPr lang="pl-PL" altLang="en-US" dirty="0" smtClean="0"/>
              <a:t>akon koga se </a:t>
            </a:r>
            <a:r>
              <a:rPr lang="pl-PL" altLang="en-US" dirty="0"/>
              <a:t>navodi </a:t>
            </a:r>
            <a:r>
              <a:rPr lang="pl-PL" altLang="en-US" dirty="0" smtClean="0"/>
              <a:t>element </a:t>
            </a:r>
            <a:r>
              <a:rPr lang="pl-PL" altLang="en-US" dirty="0"/>
              <a:t>za koji se </a:t>
            </a:r>
            <a:r>
              <a:rPr lang="pl-PL" altLang="en-US" dirty="0" smtClean="0"/>
              <a:t>deklari</a:t>
            </a:r>
            <a:r>
              <a:rPr lang="pl-PL" altLang="en-US" dirty="0"/>
              <a:t>š</a:t>
            </a:r>
            <a:r>
              <a:rPr lang="pl-PL" altLang="en-US" dirty="0" smtClean="0"/>
              <a:t>e atribut, potom sledi lista deklaracija pojedina</a:t>
            </a:r>
            <a:r>
              <a:rPr lang="pl-PL" altLang="en-US" dirty="0"/>
              <a:t>č</a:t>
            </a:r>
            <a:r>
              <a:rPr lang="pl-PL" altLang="en-US" dirty="0" smtClean="0"/>
              <a:t>nih </a:t>
            </a:r>
            <a:r>
              <a:rPr lang="pl-PL" altLang="en-US" dirty="0"/>
              <a:t>atributa i na kraju se navodi simbol </a:t>
            </a:r>
            <a:r>
              <a:rPr lang="pl-PL" altLang="en-US" dirty="0" smtClean="0">
                <a:solidFill>
                  <a:srgbClr val="002060"/>
                </a:solidFill>
              </a:rPr>
              <a:t>&gt;</a:t>
            </a:r>
            <a:r>
              <a:rPr lang="pl-PL" altLang="en-US" dirty="0" smtClean="0"/>
              <a:t> </a:t>
            </a:r>
          </a:p>
          <a:p>
            <a:pPr lvl="1" eaLnBrk="1" hangingPunct="1"/>
            <a:r>
              <a:rPr lang="pl-PL" altLang="en-US" dirty="0" smtClean="0"/>
              <a:t>Svaka deklaracija pojedinačnih </a:t>
            </a:r>
            <a:r>
              <a:rPr lang="pl-PL" altLang="en-US" dirty="0"/>
              <a:t>atributa je trojka koja </a:t>
            </a:r>
            <a:r>
              <a:rPr lang="pl-PL" altLang="en-US" dirty="0" smtClean="0"/>
              <a:t>definiše: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altLang="en-US" dirty="0"/>
              <a:t>Ime atributa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altLang="en-US" dirty="0" smtClean="0"/>
              <a:t>Tip </a:t>
            </a:r>
            <a:r>
              <a:rPr lang="pl-PL" altLang="en-US" dirty="0"/>
              <a:t>vrednosti atributa, ili eksplicitno naveden skup dopustivih </a:t>
            </a:r>
            <a:r>
              <a:rPr lang="pl-PL" altLang="en-US" dirty="0" smtClean="0"/>
              <a:t>vrednosti</a:t>
            </a:r>
            <a:br>
              <a:rPr lang="pl-PL" altLang="en-US" dirty="0" smtClean="0"/>
            </a:br>
            <a:r>
              <a:rPr lang="pl-PL" altLang="en-US" dirty="0" smtClean="0"/>
              <a:t>Najčešće korišćeni </a:t>
            </a:r>
            <a:r>
              <a:rPr lang="pl-PL" altLang="en-US" dirty="0"/>
              <a:t>tipovi su:</a:t>
            </a:r>
          </a:p>
          <a:p>
            <a:pPr lvl="3" eaLnBrk="1" hangingPunct="1"/>
            <a:r>
              <a:rPr lang="pl-PL" altLang="en-US" dirty="0"/>
              <a:t>CDATA (character data) - kao i u </a:t>
            </a:r>
            <a:r>
              <a:rPr lang="pl-PL" altLang="en-US" dirty="0" smtClean="0"/>
              <a:t>slu</a:t>
            </a:r>
            <a:r>
              <a:rPr lang="pl-PL" altLang="en-US" dirty="0"/>
              <a:t>č</a:t>
            </a:r>
            <a:r>
              <a:rPr lang="pl-PL" altLang="en-US" dirty="0" smtClean="0"/>
              <a:t>aju </a:t>
            </a:r>
            <a:r>
              <a:rPr lang="pl-PL" altLang="en-US" dirty="0"/>
              <a:t>elemenata,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tekst koji </a:t>
            </a:r>
            <a:r>
              <a:rPr lang="pl-PL" altLang="en-US" dirty="0"/>
              <a:t>se </a:t>
            </a:r>
            <a:r>
              <a:rPr lang="pl-PL" altLang="en-US" dirty="0" smtClean="0"/>
              <a:t>neće </a:t>
            </a:r>
            <a:r>
              <a:rPr lang="pl-PL" altLang="en-US" dirty="0"/>
              <a:t>analizirati </a:t>
            </a:r>
            <a:r>
              <a:rPr lang="pl-PL" altLang="en-US" dirty="0" smtClean="0"/>
              <a:t>pomoću </a:t>
            </a:r>
            <a:r>
              <a:rPr lang="pl-PL" altLang="en-US" dirty="0"/>
              <a:t>SGML parsera</a:t>
            </a:r>
          </a:p>
          <a:p>
            <a:pPr lvl="3" eaLnBrk="1" hangingPunct="1"/>
            <a:r>
              <a:rPr lang="pl-PL" altLang="en-US" dirty="0"/>
              <a:t>NAME -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imena</a:t>
            </a:r>
            <a:endParaRPr lang="pl-PL" altLang="en-US" dirty="0"/>
          </a:p>
          <a:p>
            <a:pPr lvl="3" eaLnBrk="1" hangingPunct="1"/>
            <a:r>
              <a:rPr lang="pl-PL" altLang="en-US" dirty="0"/>
              <a:t>ID -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</a:t>
            </a:r>
            <a:r>
              <a:rPr lang="pl-PL" altLang="en-US" dirty="0"/>
              <a:t>jedinstvene identifikatore tj. imena koja moraju biti </a:t>
            </a:r>
            <a:r>
              <a:rPr lang="pl-PL" altLang="en-US" dirty="0" smtClean="0"/>
              <a:t>jedinstvena u </a:t>
            </a:r>
            <a:r>
              <a:rPr lang="pl-PL" altLang="en-US" dirty="0"/>
              <a:t>celom </a:t>
            </a:r>
            <a:r>
              <a:rPr lang="pl-PL" altLang="en-US" dirty="0" smtClean="0"/>
              <a:t>dokumentu</a:t>
            </a:r>
            <a:endParaRPr lang="pl-PL" altLang="en-US" dirty="0"/>
          </a:p>
          <a:p>
            <a:pPr lvl="3" eaLnBrk="1" hangingPunct="1"/>
            <a:r>
              <a:rPr lang="pl-PL" altLang="en-US" dirty="0"/>
              <a:t>NUMBER -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</a:t>
            </a:r>
            <a:r>
              <a:rPr lang="pl-PL" altLang="en-US" dirty="0"/>
              <a:t>brojevne </a:t>
            </a:r>
            <a:r>
              <a:rPr lang="pl-PL" altLang="en-US" dirty="0" smtClean="0"/>
              <a:t>vrednosti</a:t>
            </a:r>
            <a:endParaRPr lang="pl-PL" altLang="en-US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altLang="en-US" dirty="0" smtClean="0"/>
              <a:t>Naznaku </a:t>
            </a:r>
            <a:r>
              <a:rPr lang="pl-PL" altLang="en-US" dirty="0"/>
              <a:t>da li je vrednost </a:t>
            </a:r>
            <a:r>
              <a:rPr lang="pl-PL" altLang="en-US" dirty="0" smtClean="0"/>
              <a:t>atributa implicitna, fiksirana ili zahtevana</a:t>
            </a:r>
          </a:p>
        </p:txBody>
      </p:sp>
    </p:spTree>
    <p:extLst>
      <p:ext uri="{BB962C8B-B14F-4D97-AF65-F5344CB8AC3E}">
        <p14:creationId xmlns:p14="http://schemas.microsoft.com/office/powerpoint/2010/main" val="37185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(7)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2" eaLnBrk="1" hangingPunct="1"/>
            <a:r>
              <a:rPr lang="pl-PL" altLang="en-US" dirty="0" smtClean="0"/>
              <a:t>Ako je naznačeno da </a:t>
            </a:r>
            <a:r>
              <a:rPr lang="pl-PL" altLang="en-US" dirty="0"/>
              <a:t>je vrednost </a:t>
            </a:r>
            <a:r>
              <a:rPr lang="pl-PL" altLang="en-US" dirty="0" smtClean="0"/>
              <a:t>atributa implicitna </a:t>
            </a:r>
            <a:r>
              <a:rPr lang="pl-PL" altLang="en-US" dirty="0"/>
              <a:t>(</a:t>
            </a:r>
            <a:r>
              <a:rPr lang="pl-PL" altLang="en-US" dirty="0" smtClean="0"/>
              <a:t>ključna reč </a:t>
            </a:r>
            <a:r>
              <a:rPr lang="pl-PL" altLang="en-US" dirty="0"/>
              <a:t>#IMPLIED</a:t>
            </a:r>
            <a:r>
              <a:rPr lang="pl-PL" altLang="en-US" dirty="0" smtClean="0"/>
              <a:t>), to znači da </a:t>
            </a:r>
            <a:r>
              <a:rPr lang="pl-PL" altLang="en-US" dirty="0"/>
              <a:t>podrazumevanu vrednost </a:t>
            </a:r>
            <a:r>
              <a:rPr lang="pl-PL" altLang="en-US" dirty="0" smtClean="0"/>
              <a:t>određuje </a:t>
            </a:r>
            <a:r>
              <a:rPr lang="pl-PL" altLang="en-US" dirty="0"/>
              <a:t>softver koji </a:t>
            </a:r>
            <a:r>
              <a:rPr lang="pl-PL" altLang="en-US" dirty="0" smtClean="0"/>
              <a:t>vr</a:t>
            </a:r>
            <a:r>
              <a:rPr lang="pl-PL" altLang="en-US" dirty="0"/>
              <a:t>š</a:t>
            </a:r>
            <a:r>
              <a:rPr lang="pl-PL" altLang="en-US" dirty="0" smtClean="0"/>
              <a:t>i </a:t>
            </a:r>
            <a:r>
              <a:rPr lang="pl-PL" altLang="en-US" dirty="0"/>
              <a:t>obradu </a:t>
            </a:r>
            <a:r>
              <a:rPr lang="pl-PL" altLang="en-US" dirty="0" smtClean="0"/>
              <a:t>dokumenta</a:t>
            </a:r>
          </a:p>
          <a:p>
            <a:pPr lvl="2" eaLnBrk="1" hangingPunct="1"/>
            <a:r>
              <a:rPr lang="pl-PL" altLang="en-US" dirty="0"/>
              <a:t>Ako je naznačeno da je vrednost </a:t>
            </a:r>
            <a:r>
              <a:rPr lang="pl-PL" altLang="en-US" dirty="0" smtClean="0"/>
              <a:t>atributa fiksirana </a:t>
            </a:r>
            <a:r>
              <a:rPr lang="pl-PL" altLang="en-US" dirty="0"/>
              <a:t>(</a:t>
            </a:r>
            <a:r>
              <a:rPr lang="pl-PL" altLang="en-US" dirty="0" smtClean="0"/>
              <a:t>klju</a:t>
            </a:r>
            <a:r>
              <a:rPr lang="pl-PL" altLang="en-US" dirty="0"/>
              <a:t>č</a:t>
            </a:r>
            <a:r>
              <a:rPr lang="pl-PL" altLang="en-US" dirty="0" smtClean="0"/>
              <a:t>na re</a:t>
            </a:r>
            <a:r>
              <a:rPr lang="pl-PL" altLang="en-US" dirty="0"/>
              <a:t>č</a:t>
            </a:r>
            <a:r>
              <a:rPr lang="pl-PL" altLang="en-US" dirty="0" smtClean="0"/>
              <a:t> </a:t>
            </a:r>
            <a:r>
              <a:rPr lang="pl-PL" altLang="en-US" dirty="0"/>
              <a:t>#FIXED</a:t>
            </a:r>
            <a:r>
              <a:rPr lang="pl-PL" altLang="en-US" dirty="0" smtClean="0"/>
              <a:t>), to podrazumeva </a:t>
            </a:r>
            <a:r>
              <a:rPr lang="pl-PL" altLang="en-US" dirty="0"/>
              <a:t>da atrubut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da </a:t>
            </a:r>
            <a:r>
              <a:rPr lang="pl-PL" altLang="en-US" dirty="0" smtClean="0"/>
              <a:t>ima samo </a:t>
            </a:r>
            <a:r>
              <a:rPr lang="pl-PL" altLang="en-US" dirty="0"/>
              <a:t>jedinu </a:t>
            </a:r>
            <a:r>
              <a:rPr lang="pl-PL" altLang="en-US" dirty="0" smtClean="0"/>
              <a:t>moguću </a:t>
            </a:r>
            <a:r>
              <a:rPr lang="pl-PL" altLang="en-US" dirty="0"/>
              <a:t>vrednost koja je u nastavku </a:t>
            </a:r>
            <a:r>
              <a:rPr lang="pl-PL" altLang="en-US" dirty="0" smtClean="0"/>
              <a:t>navedena</a:t>
            </a:r>
          </a:p>
          <a:p>
            <a:pPr lvl="2" eaLnBrk="1" hangingPunct="1"/>
            <a:r>
              <a:rPr lang="pl-PL" altLang="en-US" dirty="0" smtClean="0"/>
              <a:t> </a:t>
            </a:r>
            <a:r>
              <a:rPr lang="pl-PL" altLang="en-US" dirty="0"/>
              <a:t>Ako je naznačeno da je vrednost atributa</a:t>
            </a:r>
            <a:r>
              <a:rPr lang="pl-PL" altLang="en-US" dirty="0" smtClean="0"/>
              <a:t> zahtevana (klju</a:t>
            </a:r>
            <a:r>
              <a:rPr lang="pl-PL" altLang="en-US" dirty="0"/>
              <a:t>č</a:t>
            </a:r>
            <a:r>
              <a:rPr lang="pl-PL" altLang="en-US" dirty="0" smtClean="0"/>
              <a:t>na re</a:t>
            </a:r>
            <a:r>
              <a:rPr lang="pl-PL" altLang="en-US" dirty="0"/>
              <a:t>č</a:t>
            </a:r>
            <a:r>
              <a:rPr lang="pl-PL" altLang="en-US" dirty="0" smtClean="0"/>
              <a:t> </a:t>
            </a:r>
            <a:r>
              <a:rPr lang="pl-PL" altLang="en-US" dirty="0"/>
              <a:t>#REQUIRED</a:t>
            </a:r>
            <a:r>
              <a:rPr lang="pl-PL" altLang="en-US" dirty="0" smtClean="0"/>
              <a:t>), tada je na </a:t>
            </a:r>
            <a:r>
              <a:rPr lang="pl-PL" altLang="en-US" dirty="0"/>
              <a:t>ovom mestu </a:t>
            </a:r>
            <a:r>
              <a:rPr lang="pl-PL" altLang="en-US" dirty="0" smtClean="0"/>
              <a:t>moguće i </a:t>
            </a:r>
            <a:r>
              <a:rPr lang="pl-PL" altLang="en-US" dirty="0"/>
              <a:t>eksplicitno </a:t>
            </a:r>
            <a:r>
              <a:rPr lang="pl-PL" altLang="en-US" dirty="0" smtClean="0"/>
              <a:t>specificirati podrazumevanu </a:t>
            </a:r>
            <a:r>
              <a:rPr lang="pl-PL" altLang="en-US" dirty="0"/>
              <a:t>vrednost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pl-PL" altLang="en-US" dirty="0"/>
              <a:t>Naravno, definicije atributa mogu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reference parametarskih </a:t>
            </a:r>
            <a:r>
              <a:rPr lang="pl-PL" altLang="en-US" dirty="0" smtClean="0"/>
              <a:t>entiteta</a:t>
            </a:r>
          </a:p>
        </p:txBody>
      </p:sp>
    </p:spTree>
    <p:extLst>
      <p:ext uri="{BB962C8B-B14F-4D97-AF65-F5344CB8AC3E}">
        <p14:creationId xmlns:p14="http://schemas.microsoft.com/office/powerpoint/2010/main" val="32617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(8)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it-IT" altLang="en-US" dirty="0"/>
              <a:t>Primer: Delovi DTD za zbirku </a:t>
            </a:r>
            <a:r>
              <a:rPr lang="it-IT" altLang="en-US" dirty="0" smtClean="0"/>
              <a:t>pesama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it-IT" altLang="en-US" dirty="0"/>
              <a:t/>
            </a:r>
            <a:br>
              <a:rPr lang="it-IT" altLang="en-US" dirty="0"/>
            </a:br>
            <a:r>
              <a:rPr lang="it-IT" altLang="en-US" dirty="0"/>
              <a:t>Ovim je za element </a:t>
            </a:r>
            <a:r>
              <a:rPr lang="it-IT" altLang="en-US" dirty="0">
                <a:solidFill>
                  <a:srgbClr val="C00000"/>
                </a:solidFill>
              </a:rPr>
              <a:t>pesma</a:t>
            </a:r>
            <a:r>
              <a:rPr lang="it-IT" altLang="en-US" dirty="0"/>
              <a:t> deklarisan atribut </a:t>
            </a:r>
            <a:r>
              <a:rPr lang="it-IT" altLang="en-US" dirty="0" smtClean="0">
                <a:solidFill>
                  <a:srgbClr val="002060"/>
                </a:solidFill>
              </a:rPr>
              <a:t>autor</a:t>
            </a:r>
            <a:r>
              <a:rPr lang="sr-Latn-RS" altLang="en-US" dirty="0" smtClean="0"/>
              <a:t>,</a:t>
            </a:r>
            <a:r>
              <a:rPr lang="it-IT" altLang="en-US" dirty="0" smtClean="0"/>
              <a:t> </a:t>
            </a:r>
            <a:r>
              <a:rPr lang="sr-Latn-RS" altLang="en-US" dirty="0" smtClean="0"/>
              <a:t>č</a:t>
            </a:r>
            <a:r>
              <a:rPr lang="it-IT" altLang="en-US" dirty="0" smtClean="0"/>
              <a:t>ija </a:t>
            </a:r>
            <a:r>
              <a:rPr lang="it-IT" altLang="en-US" dirty="0"/>
              <a:t>je vrednost neki tekst</a:t>
            </a:r>
            <a:r>
              <a:rPr lang="it-IT" altLang="en-US" dirty="0" smtClean="0"/>
              <a:t>,</a:t>
            </a:r>
            <a:r>
              <a:rPr lang="sr-Latn-RS" altLang="en-US" dirty="0" smtClean="0"/>
              <a:t> </a:t>
            </a:r>
            <a:r>
              <a:rPr lang="it-IT" altLang="en-US" dirty="0" smtClean="0"/>
              <a:t>pri </a:t>
            </a:r>
            <a:r>
              <a:rPr lang="sr-Latn-RS" altLang="en-US" dirty="0" smtClean="0"/>
              <a:t>č</a:t>
            </a:r>
            <a:r>
              <a:rPr lang="it-IT" altLang="en-US" dirty="0" smtClean="0"/>
              <a:t>emu </a:t>
            </a:r>
            <a:r>
              <a:rPr lang="it-IT" altLang="en-US" dirty="0"/>
              <a:t>je </a:t>
            </a:r>
            <a:r>
              <a:rPr lang="it-IT" altLang="en-US" dirty="0" smtClean="0"/>
              <a:t>navo</a:t>
            </a:r>
            <a:r>
              <a:rPr lang="sr-Latn-RS" altLang="en-US" dirty="0" smtClean="0"/>
              <a:t>đ</a:t>
            </a:r>
            <a:r>
              <a:rPr lang="it-IT" altLang="en-US" dirty="0" smtClean="0"/>
              <a:t>enje </a:t>
            </a:r>
            <a:r>
              <a:rPr lang="it-IT" altLang="en-US" dirty="0"/>
              <a:t>atributa </a:t>
            </a:r>
            <a:r>
              <a:rPr lang="it-IT" altLang="en-US" dirty="0" smtClean="0"/>
              <a:t>obavezno</a:t>
            </a:r>
            <a:endParaRPr lang="sr-Latn-RS" altLang="en-US" dirty="0" smtClean="0"/>
          </a:p>
          <a:p>
            <a:pPr lvl="1" eaLnBrk="1" hangingPunct="1"/>
            <a:r>
              <a:rPr lang="it-IT" altLang="en-US" dirty="0"/>
              <a:t>Primer: Delovi DTD za </a:t>
            </a:r>
            <a:r>
              <a:rPr lang="sr-Latn-RS" altLang="en-US" dirty="0" smtClean="0"/>
              <a:t>tabelu </a:t>
            </a:r>
            <a:r>
              <a:rPr lang="sr-Latn-RS" altLang="en-US" dirty="0"/>
              <a:t>u HTML-u</a:t>
            </a:r>
            <a:br>
              <a:rPr lang="sr-Latn-RS" altLang="en-US" dirty="0"/>
            </a:b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>Ovim se za element </a:t>
            </a:r>
            <a:r>
              <a:rPr lang="sr-Latn-RS" altLang="en-US" dirty="0">
                <a:solidFill>
                  <a:srgbClr val="C00000"/>
                </a:solidFill>
              </a:rPr>
              <a:t>td</a:t>
            </a:r>
            <a:r>
              <a:rPr lang="sr-Latn-RS" altLang="en-US" dirty="0"/>
              <a:t> uvode atributi </a:t>
            </a:r>
            <a:r>
              <a:rPr lang="sr-Latn-RS" altLang="en-US" dirty="0">
                <a:solidFill>
                  <a:srgbClr val="002060"/>
                </a:solidFill>
              </a:rPr>
              <a:t>rowspan</a:t>
            </a:r>
            <a:r>
              <a:rPr lang="sr-Latn-RS" altLang="en-US" dirty="0"/>
              <a:t> i </a:t>
            </a:r>
            <a:r>
              <a:rPr lang="sr-Latn-RS" altLang="en-US" dirty="0">
                <a:solidFill>
                  <a:srgbClr val="002060"/>
                </a:solidFill>
              </a:rPr>
              <a:t>colspan</a:t>
            </a:r>
            <a:r>
              <a:rPr lang="sr-Latn-RS" altLang="en-US" dirty="0"/>
              <a:t> č</a:t>
            </a:r>
            <a:r>
              <a:rPr lang="sr-Latn-RS" altLang="en-US" dirty="0" smtClean="0"/>
              <a:t>ije </a:t>
            </a:r>
            <a:r>
              <a:rPr lang="sr-Latn-RS" altLang="en-US" dirty="0"/>
              <a:t>su vrednosti brojevi</a:t>
            </a:r>
            <a:r>
              <a:rPr lang="sr-Latn-RS" altLang="en-US" dirty="0" smtClean="0"/>
              <a:t>, dok </a:t>
            </a:r>
            <a:r>
              <a:rPr lang="sr-Latn-RS" altLang="en-US" dirty="0"/>
              <a:t>je podrazumevana vrednost za oba atributa 1</a:t>
            </a:r>
            <a:r>
              <a:rPr lang="it-IT" altLang="en-US" dirty="0"/>
              <a:t/>
            </a:r>
            <a:br>
              <a:rPr lang="it-IT" altLang="en-US" dirty="0"/>
            </a:br>
            <a:endParaRPr lang="pl-PL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948" y="2204864"/>
            <a:ext cx="7429500" cy="6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85" y="3861048"/>
            <a:ext cx="74447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6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(9)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it-IT" altLang="en-US" dirty="0"/>
              <a:t>Primer: Delovi DTD za </a:t>
            </a:r>
            <a:r>
              <a:rPr lang="sr-Latn-RS" altLang="en-US" dirty="0" smtClean="0"/>
              <a:t>deo HTML-a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it-IT" altLang="en-US" dirty="0" smtClean="0"/>
              <a:t>Ovim </a:t>
            </a:r>
            <a:r>
              <a:rPr lang="it-IT" altLang="en-US" dirty="0"/>
              <a:t>se </a:t>
            </a:r>
            <a:r>
              <a:rPr lang="it-IT" altLang="en-US" dirty="0" smtClean="0"/>
              <a:t>ozna</a:t>
            </a:r>
            <a:r>
              <a:rPr lang="sr-Latn-RS" altLang="en-US" dirty="0"/>
              <a:t>č</a:t>
            </a:r>
            <a:r>
              <a:rPr lang="it-IT" altLang="en-US" dirty="0" smtClean="0"/>
              <a:t>ava </a:t>
            </a:r>
            <a:r>
              <a:rPr lang="it-IT" altLang="en-US" dirty="0"/>
              <a:t>da vrednost atributa </a:t>
            </a:r>
            <a:r>
              <a:rPr lang="it-IT" altLang="en-US" dirty="0">
                <a:solidFill>
                  <a:srgbClr val="002060"/>
                </a:solidFill>
              </a:rPr>
              <a:t>version</a:t>
            </a:r>
            <a:r>
              <a:rPr lang="it-IT" altLang="en-US" dirty="0"/>
              <a:t> elementa </a:t>
            </a:r>
            <a:r>
              <a:rPr lang="it-IT" altLang="en-US" dirty="0">
                <a:solidFill>
                  <a:srgbClr val="C00000"/>
                </a:solidFill>
              </a:rPr>
              <a:t>html</a:t>
            </a:r>
            <a:r>
              <a:rPr lang="it-IT" altLang="en-US" dirty="0"/>
              <a:t> </a:t>
            </a:r>
            <a:r>
              <a:rPr lang="it-IT" altLang="en-US" dirty="0" smtClean="0"/>
              <a:t>mo</a:t>
            </a:r>
            <a:r>
              <a:rPr lang="sr-Latn-RS" altLang="en-US" dirty="0"/>
              <a:t>ž</a:t>
            </a:r>
            <a:r>
              <a:rPr lang="it-IT" altLang="en-US" dirty="0" smtClean="0"/>
              <a:t>e </a:t>
            </a:r>
            <a:r>
              <a:rPr lang="it-IT" altLang="en-US" dirty="0"/>
              <a:t>da </a:t>
            </a:r>
            <a:r>
              <a:rPr lang="it-IT" altLang="en-US" dirty="0" smtClean="0"/>
              <a:t>bude</a:t>
            </a:r>
            <a:r>
              <a:rPr lang="sr-Latn-RS" altLang="en-US" dirty="0" smtClean="0"/>
              <a:t> </a:t>
            </a:r>
            <a:r>
              <a:rPr lang="it-IT" altLang="en-US" dirty="0" smtClean="0"/>
              <a:t>isklju</a:t>
            </a:r>
            <a:r>
              <a:rPr lang="sr-Latn-RS" altLang="en-US" dirty="0" smtClean="0"/>
              <a:t>č</a:t>
            </a:r>
            <a:r>
              <a:rPr lang="it-IT" altLang="en-US" dirty="0" smtClean="0"/>
              <a:t>ivo </a:t>
            </a:r>
            <a:r>
              <a:rPr lang="it-IT" altLang="en-US" dirty="0"/>
              <a:t>vrednost </a:t>
            </a:r>
            <a:r>
              <a:rPr lang="it-IT" altLang="en-US" dirty="0" smtClean="0"/>
              <a:t>odre</a:t>
            </a:r>
            <a:r>
              <a:rPr lang="sr-Latn-RS" altLang="en-US" dirty="0" smtClean="0"/>
              <a:t>đ</a:t>
            </a:r>
            <a:r>
              <a:rPr lang="it-IT" altLang="en-US" dirty="0" smtClean="0"/>
              <a:t>ena </a:t>
            </a:r>
            <a:r>
              <a:rPr lang="it-IT" altLang="en-US" dirty="0"/>
              <a:t>parametarskim entitetom </a:t>
            </a:r>
            <a:r>
              <a:rPr lang="it-IT" altLang="en-US" dirty="0">
                <a:solidFill>
                  <a:srgbClr val="002060"/>
                </a:solidFill>
              </a:rPr>
              <a:t>HTML.Version</a:t>
            </a:r>
            <a:r>
              <a:rPr lang="it-IT" altLang="en-US" dirty="0"/>
              <a:t> (koji </a:t>
            </a:r>
            <a:r>
              <a:rPr lang="it-IT" altLang="en-US" dirty="0" smtClean="0"/>
              <a:t>defini</a:t>
            </a:r>
            <a:r>
              <a:rPr lang="sr-Latn-RS" altLang="en-US" dirty="0" smtClean="0"/>
              <a:t>š</a:t>
            </a:r>
            <a:r>
              <a:rPr lang="it-IT" altLang="en-US" dirty="0" smtClean="0"/>
              <a:t>e teku</a:t>
            </a:r>
            <a:r>
              <a:rPr lang="sr-Latn-RS" altLang="en-US" dirty="0" smtClean="0"/>
              <a:t>ć</a:t>
            </a:r>
            <a:r>
              <a:rPr lang="it-IT" altLang="en-US" dirty="0" smtClean="0"/>
              <a:t>u </a:t>
            </a:r>
            <a:r>
              <a:rPr lang="it-IT" altLang="en-US" dirty="0"/>
              <a:t>verziju)</a:t>
            </a:r>
            <a:endParaRPr lang="pl-PL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7414260" cy="62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14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smtClean="0">
                <a:solidFill>
                  <a:schemeClr val="hlink"/>
                </a:solidFill>
              </a:rPr>
              <a:t>Rad sa tekstualnim dokumentima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/>
              <a:t>U </a:t>
            </a:r>
            <a:r>
              <a:rPr lang="en-US" altLang="en-US" dirty="0" smtClean="0"/>
              <a:t>dana</a:t>
            </a:r>
            <a:r>
              <a:rPr lang="sr-Latn-RS" altLang="en-US" dirty="0"/>
              <a:t>š</a:t>
            </a:r>
            <a:r>
              <a:rPr lang="en-US" altLang="en-US" dirty="0" err="1" smtClean="0"/>
              <a:t>njem</a:t>
            </a:r>
            <a:r>
              <a:rPr lang="en-US" altLang="en-US" dirty="0" smtClean="0"/>
              <a:t> </a:t>
            </a:r>
            <a:r>
              <a:rPr lang="en-US" altLang="en-US" dirty="0" err="1"/>
              <a:t>dobu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/>
              <a:t>, </a:t>
            </a:r>
            <a:r>
              <a:rPr lang="en-US" altLang="en-US" dirty="0" err="1"/>
              <a:t>izdvajaju</a:t>
            </a:r>
            <a:r>
              <a:rPr lang="en-US" altLang="en-US" dirty="0"/>
              <a:t> se </a:t>
            </a:r>
            <a:r>
              <a:rPr lang="en-US" altLang="en-US" dirty="0" err="1"/>
              <a:t>dva</a:t>
            </a:r>
            <a:r>
              <a:rPr lang="en-US" altLang="en-US" dirty="0"/>
              <a:t> </a:t>
            </a:r>
            <a:r>
              <a:rPr lang="en-US" altLang="en-US" dirty="0" err="1" smtClean="0"/>
              <a:t>paradigmati</a:t>
            </a:r>
            <a:r>
              <a:rPr lang="sr-Latn-RS" altLang="en-US" dirty="0"/>
              <a:t>č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pristupa</a:t>
            </a:r>
            <a:r>
              <a:rPr lang="en-US" altLang="en-US" dirty="0"/>
              <a:t> </a:t>
            </a:r>
            <a:r>
              <a:rPr lang="en-US" altLang="en-US" dirty="0" err="1" smtClean="0"/>
              <a:t>za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kreiranje</a:t>
            </a:r>
            <a:r>
              <a:rPr lang="en-US" altLang="en-US" dirty="0" smtClean="0"/>
              <a:t> </a:t>
            </a:r>
            <a:r>
              <a:rPr lang="en-US" altLang="en-US" dirty="0" err="1"/>
              <a:t>tekstualnih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WYSIWYG</a:t>
            </a:r>
            <a:r>
              <a:rPr lang="en-US" altLang="en-US" dirty="0" smtClean="0"/>
              <a:t> (What </a:t>
            </a:r>
            <a:r>
              <a:rPr lang="en-US" altLang="en-US" dirty="0"/>
              <a:t>You See </a:t>
            </a:r>
            <a:r>
              <a:rPr lang="en-US" altLang="en-US" dirty="0" smtClean="0"/>
              <a:t>Is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What </a:t>
            </a:r>
            <a:r>
              <a:rPr lang="en-US" altLang="en-US" dirty="0"/>
              <a:t>You Get) </a:t>
            </a:r>
            <a:r>
              <a:rPr lang="en-US" altLang="en-US" dirty="0" err="1"/>
              <a:t>pristup</a:t>
            </a:r>
            <a:r>
              <a:rPr lang="en-US" altLang="en-US" dirty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</a:t>
            </a:r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jezika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za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obele</a:t>
            </a:r>
            <a:r>
              <a:rPr lang="sr-Latn-RS" altLang="en-US" dirty="0" smtClean="0">
                <a:solidFill>
                  <a:srgbClr val="002060"/>
                </a:solidFill>
              </a:rPr>
              <a:t>ž</a:t>
            </a:r>
            <a:r>
              <a:rPr lang="en-US" altLang="en-US" dirty="0" err="1" smtClean="0">
                <a:solidFill>
                  <a:srgbClr val="002060"/>
                </a:solidFill>
              </a:rPr>
              <a:t>avanje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en-US" altLang="en-US" dirty="0"/>
              <a:t>U </a:t>
            </a:r>
            <a:r>
              <a:rPr lang="en-US" altLang="en-US" dirty="0" err="1" smtClean="0"/>
              <a:t>nastavku</a:t>
            </a:r>
            <a:r>
              <a:rPr lang="sr-Latn-RS" altLang="en-US" dirty="0" smtClean="0"/>
              <a:t> </a:t>
            </a:r>
            <a:r>
              <a:rPr lang="sr-Latn-RS" altLang="en-US" dirty="0"/>
              <a:t>ć</a:t>
            </a:r>
            <a:r>
              <a:rPr lang="en-US" altLang="en-US" dirty="0" smtClean="0"/>
              <a:t>e </a:t>
            </a:r>
            <a:r>
              <a:rPr lang="en-US" altLang="en-US" dirty="0" err="1"/>
              <a:t>ukratko</a:t>
            </a:r>
            <a:r>
              <a:rPr lang="en-US" altLang="en-US" dirty="0"/>
              <a:t> </a:t>
            </a:r>
            <a:r>
              <a:rPr lang="en-US" altLang="en-US" dirty="0" err="1"/>
              <a:t>biti</a:t>
            </a:r>
            <a:r>
              <a:rPr lang="en-US" altLang="en-US" dirty="0"/>
              <a:t> </a:t>
            </a:r>
            <a:r>
              <a:rPr lang="en-US" altLang="en-US" dirty="0" err="1"/>
              <a:t>opisana</a:t>
            </a:r>
            <a:r>
              <a:rPr lang="en-US" altLang="en-US" dirty="0"/>
              <a:t> </a:t>
            </a:r>
            <a:r>
              <a:rPr lang="en-US" altLang="en-US" dirty="0" err="1"/>
              <a:t>oba</a:t>
            </a:r>
            <a:r>
              <a:rPr lang="en-US" altLang="en-US" dirty="0"/>
              <a:t> </a:t>
            </a:r>
            <a:r>
              <a:rPr lang="en-US" altLang="en-US" dirty="0" err="1" smtClean="0"/>
              <a:t>pristupa</a:t>
            </a:r>
            <a:r>
              <a:rPr lang="sr-Latn-RS" altLang="en-US" dirty="0" smtClean="0"/>
              <a:t>, a potom će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(</a:t>
            </a:r>
            <a:r>
              <a:rPr lang="en-US" altLang="en-US" dirty="0" err="1"/>
              <a:t>zbog</a:t>
            </a:r>
            <a:r>
              <a:rPr lang="en-US" altLang="en-US" dirty="0"/>
              <a:t> </a:t>
            </a:r>
            <a:r>
              <a:rPr lang="en-US" altLang="en-US" dirty="0" err="1"/>
              <a:t>mnogobrojnih</a:t>
            </a:r>
            <a:r>
              <a:rPr lang="en-US" altLang="en-US" dirty="0"/>
              <a:t> </a:t>
            </a:r>
            <a:r>
              <a:rPr lang="en-US" altLang="en-US" dirty="0" err="1"/>
              <a:t>prednosti</a:t>
            </a:r>
            <a:r>
              <a:rPr lang="sr-Latn-R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ovaj</a:t>
            </a:r>
            <a:r>
              <a:rPr lang="en-US" altLang="en-US" dirty="0"/>
              <a:t> </a:t>
            </a:r>
            <a:r>
              <a:rPr lang="en-US" altLang="en-US" dirty="0" err="1"/>
              <a:t>pristup</a:t>
            </a:r>
            <a:r>
              <a:rPr lang="en-US" altLang="en-US" dirty="0"/>
              <a:t> </a:t>
            </a:r>
            <a:r>
              <a:rPr lang="en-US" altLang="en-US" dirty="0" err="1"/>
              <a:t>donosi</a:t>
            </a:r>
            <a:r>
              <a:rPr lang="sr-Latn-RS" altLang="en-US" dirty="0" smtClean="0"/>
              <a:t>) n</a:t>
            </a:r>
            <a:r>
              <a:rPr lang="en-US" altLang="en-US" dirty="0" err="1" smtClean="0"/>
              <a:t>aglasak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biti</a:t>
            </a:r>
            <a:r>
              <a:rPr lang="en-US" altLang="en-US" dirty="0" smtClean="0"/>
              <a:t> </a:t>
            </a:r>
            <a:r>
              <a:rPr lang="en-US" altLang="en-US" dirty="0" err="1"/>
              <a:t>stavljen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 smtClean="0"/>
              <a:t>eksplicitno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/>
              <a:t>jezika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</a:t>
            </a:r>
            <a:r>
              <a:rPr lang="sr-Latn-RS" altLang="en-US" dirty="0" smtClean="0"/>
              <a:t>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14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DTD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biti naveden ili kroz </a:t>
            </a:r>
            <a:r>
              <a:rPr lang="pl-PL" altLang="en-US" dirty="0" smtClean="0"/>
              <a:t>unutra</a:t>
            </a:r>
            <a:r>
              <a:rPr lang="pl-PL" altLang="en-US" dirty="0"/>
              <a:t>š</a:t>
            </a:r>
            <a:r>
              <a:rPr lang="pl-PL" altLang="en-US" dirty="0" smtClean="0"/>
              <a:t>nju </a:t>
            </a:r>
            <a:r>
              <a:rPr lang="pl-PL" altLang="en-US" dirty="0"/>
              <a:t>ili kroz </a:t>
            </a:r>
            <a:r>
              <a:rPr lang="pl-PL" altLang="en-US" dirty="0" smtClean="0"/>
              <a:t>spoljašnju deklaraciju</a:t>
            </a:r>
          </a:p>
          <a:p>
            <a:pPr lvl="1" eaLnBrk="1" hangingPunct="1"/>
            <a:r>
              <a:rPr lang="pl-PL" altLang="en-US" dirty="0" smtClean="0">
                <a:solidFill>
                  <a:srgbClr val="002060"/>
                </a:solidFill>
              </a:rPr>
              <a:t>Unutra</a:t>
            </a:r>
            <a:r>
              <a:rPr lang="pl-PL" altLang="en-US" dirty="0">
                <a:solidFill>
                  <a:srgbClr val="002060"/>
                </a:solidFill>
              </a:rPr>
              <a:t>š</a:t>
            </a:r>
            <a:r>
              <a:rPr lang="pl-PL" altLang="en-US" dirty="0" smtClean="0">
                <a:solidFill>
                  <a:srgbClr val="002060"/>
                </a:solidFill>
              </a:rPr>
              <a:t>nja </a:t>
            </a:r>
            <a:r>
              <a:rPr lang="pl-PL" altLang="en-US" dirty="0">
                <a:solidFill>
                  <a:srgbClr val="002060"/>
                </a:solidFill>
              </a:rPr>
              <a:t>deklaracija </a:t>
            </a:r>
            <a:r>
              <a:rPr lang="pl-PL" altLang="en-US" dirty="0"/>
              <a:t>podrazumeva da se DTD deklaracije nalaze u </a:t>
            </a:r>
            <a:r>
              <a:rPr lang="pl-PL" altLang="en-US" dirty="0" smtClean="0"/>
              <a:t>zaglavlju datoteke </a:t>
            </a:r>
            <a:r>
              <a:rPr lang="pl-PL" altLang="en-US" dirty="0"/>
              <a:t>u kojoj je </a:t>
            </a:r>
            <a:r>
              <a:rPr lang="pl-PL" altLang="en-US" dirty="0" smtClean="0"/>
              <a:t>sme</a:t>
            </a:r>
            <a:r>
              <a:rPr lang="pl-PL" altLang="en-US" dirty="0"/>
              <a:t>š</a:t>
            </a:r>
            <a:r>
              <a:rPr lang="pl-PL" altLang="en-US" dirty="0" smtClean="0"/>
              <a:t>ten dokument</a:t>
            </a:r>
            <a:endParaRPr lang="pl-PL" altLang="en-US" dirty="0"/>
          </a:p>
          <a:p>
            <a:pPr marL="457200" lvl="1" indent="0" eaLnBrk="1" hangingPunct="1">
              <a:buNone/>
            </a:pPr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Unutrašnja deklaracija</a:t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sz="1000" dirty="0" smtClean="0"/>
              <a:t>&lt;?</a:t>
            </a:r>
            <a:r>
              <a:rPr lang="en-US" altLang="en-US" sz="1000" dirty="0"/>
              <a:t>xml version="1.0"?&gt;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&lt;!DOCTYPE note [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note (</a:t>
            </a:r>
            <a:r>
              <a:rPr lang="en-US" altLang="en-US" sz="1000" dirty="0" err="1"/>
              <a:t>to,from,heading,body</a:t>
            </a:r>
            <a:r>
              <a:rPr lang="en-US" altLang="en-US" sz="1000" dirty="0"/>
              <a:t>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to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from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heading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body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]&gt;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&lt;note&gt;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&lt;to&gt;</a:t>
            </a:r>
            <a:r>
              <a:rPr lang="en-US" altLang="en-US" sz="1000" dirty="0" err="1"/>
              <a:t>Tove</a:t>
            </a:r>
            <a:r>
              <a:rPr lang="en-US" altLang="en-US" sz="1000" dirty="0"/>
              <a:t>&lt;/to&gt;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&lt;from&gt;Jani&lt;/from&gt;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&lt;heading&gt;Reminder&lt;/heading&gt;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&lt;body&gt;Don't forget me this weekend&lt;/body&gt;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&lt;/note&gt;</a:t>
            </a:r>
            <a:endParaRPr lang="pl-PL" altLang="en-US" sz="1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6336704" cy="91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82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lvl="1" eaLnBrk="1" hangingPunct="1"/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Unutrašnja deklaracija</a:t>
            </a:r>
            <a:br>
              <a:rPr lang="sr-Latn-RS" altLang="en-US" dirty="0" smtClean="0"/>
            </a:br>
            <a:r>
              <a:rPr lang="en-US" altLang="en-US" sz="1600" dirty="0" smtClean="0"/>
              <a:t>&lt;?</a:t>
            </a:r>
            <a:r>
              <a:rPr lang="en-US" altLang="en-US" sz="1600" dirty="0"/>
              <a:t>xml version="1.0</a:t>
            </a:r>
            <a:r>
              <a:rPr lang="en-US" altLang="en-US" sz="1600" dirty="0" smtClean="0"/>
              <a:t>"?&gt;</a:t>
            </a:r>
            <a:r>
              <a:rPr lang="sr-Latn-RS" altLang="en-US" sz="1600" dirty="0"/>
              <a:t/>
            </a:r>
            <a:br>
              <a:rPr lang="sr-Latn-RS" altLang="en-US" sz="1600" dirty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DOCTYPE note </a:t>
            </a:r>
            <a:r>
              <a:rPr lang="en-US" altLang="en-US" sz="1600" dirty="0" smtClean="0"/>
              <a:t>[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note (</a:t>
            </a:r>
            <a:r>
              <a:rPr lang="en-US" altLang="en-US" sz="1600" dirty="0" err="1"/>
              <a:t>to,from,heading,body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to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from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heading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body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]&gt;</a:t>
            </a:r>
            <a:endParaRPr lang="en-US" altLang="en-US" sz="1600" dirty="0"/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note&gt;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to&gt;</a:t>
            </a:r>
            <a:r>
              <a:rPr lang="en-US" altLang="en-US" sz="1600" dirty="0" err="1"/>
              <a:t>Tove</a:t>
            </a:r>
            <a:r>
              <a:rPr lang="en-US" altLang="en-US" sz="1600" dirty="0"/>
              <a:t>&lt;/to&gt;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from&gt;Jani&lt;/from&gt;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heading&gt;Reminder&lt;/heading&gt;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body&gt;Don't forget me this weekend&lt;/body&gt;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&lt;/</a:t>
            </a:r>
            <a:r>
              <a:rPr lang="en-US" altLang="en-US" sz="1600" dirty="0"/>
              <a:t>note&gt;</a:t>
            </a:r>
            <a:endParaRPr lang="pl-PL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0559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DTD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biti naveden ili kroz </a:t>
            </a:r>
            <a:r>
              <a:rPr lang="pl-PL" altLang="en-US" dirty="0" smtClean="0"/>
              <a:t>unutra</a:t>
            </a:r>
            <a:r>
              <a:rPr lang="pl-PL" altLang="en-US" dirty="0"/>
              <a:t>š</a:t>
            </a:r>
            <a:r>
              <a:rPr lang="pl-PL" altLang="en-US" dirty="0" smtClean="0"/>
              <a:t>nju </a:t>
            </a:r>
            <a:r>
              <a:rPr lang="pl-PL" altLang="en-US" dirty="0"/>
              <a:t>ili kroz </a:t>
            </a:r>
            <a:r>
              <a:rPr lang="pl-PL" altLang="en-US" dirty="0" smtClean="0"/>
              <a:t>spoljašnju deklaraciju</a:t>
            </a:r>
          </a:p>
          <a:p>
            <a:pPr lvl="1" eaLnBrk="1" hangingPunct="1"/>
            <a:r>
              <a:rPr lang="pl-PL" altLang="en-US" dirty="0" smtClean="0"/>
              <a:t>Spolja</a:t>
            </a:r>
            <a:r>
              <a:rPr lang="pl-PL" altLang="en-US" dirty="0"/>
              <a:t>š</a:t>
            </a:r>
            <a:r>
              <a:rPr lang="pl-PL" altLang="en-US" dirty="0" smtClean="0"/>
              <a:t>nja </a:t>
            </a:r>
            <a:r>
              <a:rPr lang="pl-PL" altLang="en-US" dirty="0"/>
              <a:t>deklaracija podrazumeva da se DTD deklaracije nalaze u </a:t>
            </a:r>
            <a:r>
              <a:rPr lang="pl-PL" altLang="en-US" dirty="0" smtClean="0"/>
              <a:t>spoljašnjoj </a:t>
            </a:r>
            <a:r>
              <a:rPr lang="pl-PL" altLang="en-US" dirty="0"/>
              <a:t>datoteci, bilo na lokalnom sistemu ili javno na </a:t>
            </a:r>
            <a:r>
              <a:rPr lang="pl-PL" altLang="en-US" dirty="0" smtClean="0"/>
              <a:t>vebu </a:t>
            </a:r>
          </a:p>
          <a:p>
            <a:pPr lvl="1" eaLnBrk="1" hangingPunct="1"/>
            <a:r>
              <a:rPr lang="pl-PL" altLang="en-US" dirty="0" smtClean="0"/>
              <a:t>U </a:t>
            </a:r>
            <a:r>
              <a:rPr lang="pl-PL" altLang="en-US" dirty="0"/>
              <a:t>tom </a:t>
            </a:r>
            <a:r>
              <a:rPr lang="pl-PL" altLang="en-US" dirty="0" smtClean="0"/>
              <a:t>slu</a:t>
            </a:r>
            <a:r>
              <a:rPr lang="pl-PL" altLang="en-US" dirty="0"/>
              <a:t>č</a:t>
            </a:r>
            <a:r>
              <a:rPr lang="pl-PL" altLang="en-US" dirty="0" smtClean="0"/>
              <a:t>aju se u </a:t>
            </a:r>
            <a:r>
              <a:rPr lang="pl-PL" altLang="en-US" dirty="0"/>
              <a:t>okviru &lt;!DOCTYPE&gt; navodi ime datoteke koja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DTD </a:t>
            </a:r>
          </a:p>
          <a:p>
            <a:pPr lvl="1" eaLnBrk="1" hangingPunct="1"/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Spoljašnja deklaracija</a:t>
            </a:r>
            <a:endParaRPr lang="pl-PL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05064"/>
            <a:ext cx="7505700" cy="147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9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Spoljašnja deklaracija 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>
                <a:solidFill>
                  <a:srgbClr val="C00000"/>
                </a:solidFill>
              </a:rPr>
              <a:t>note.dtd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sz="1600" dirty="0"/>
              <a:t>&lt;!ELEMENT note (</a:t>
            </a:r>
            <a:r>
              <a:rPr lang="en-US" altLang="en-US" sz="1600" dirty="0" err="1"/>
              <a:t>to,from,heading,body</a:t>
            </a:r>
            <a:r>
              <a:rPr lang="en-US" altLang="en-US" sz="1600" dirty="0"/>
              <a:t>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to (#PCDATA)&gt;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from (#PCDATA)&gt;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heading (#PCDATA)&gt;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body (#PCDATA)&gt;</a:t>
            </a:r>
            <a:endParaRPr lang="sr-Latn-RS" altLang="en-US" sz="1600" dirty="0" smtClean="0"/>
          </a:p>
          <a:p>
            <a:pPr marL="457200" lvl="1" indent="0" eaLnBrk="1" hangingPunct="1">
              <a:buNone/>
            </a:pPr>
            <a:endParaRPr lang="sr-Latn-RS" altLang="en-US" sz="1600" dirty="0"/>
          </a:p>
          <a:p>
            <a:pPr marL="457200" lvl="1" indent="0" eaLnBrk="1" hangingPunct="1">
              <a:buNone/>
            </a:pPr>
            <a:r>
              <a:rPr lang="sr-Latn-RS" altLang="en-US" sz="1600" dirty="0" smtClean="0">
                <a:solidFill>
                  <a:srgbClr val="C00000"/>
                </a:solidFill>
              </a:rPr>
              <a:t>note.xml</a:t>
            </a:r>
          </a:p>
          <a:p>
            <a:pPr marL="457200" lvl="1" indent="0" eaLnBrk="1" hangingPunct="1">
              <a:buNone/>
            </a:pPr>
            <a:r>
              <a:rPr lang="en-US" altLang="en-US" sz="1600" dirty="0" smtClean="0"/>
              <a:t>&lt;?</a:t>
            </a:r>
            <a:r>
              <a:rPr lang="en-US" altLang="en-US" sz="1600" dirty="0"/>
              <a:t>xml version="1.0"?&gt;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&lt;!DOCTYPE note SYSTEM "note.dtd"&gt;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&lt;note&gt;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&lt;to&gt;</a:t>
            </a:r>
            <a:r>
              <a:rPr lang="en-US" altLang="en-US" sz="1600" dirty="0" err="1"/>
              <a:t>Tove</a:t>
            </a:r>
            <a:r>
              <a:rPr lang="en-US" altLang="en-US" sz="1600" dirty="0"/>
              <a:t>&lt;/to&gt;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&lt;from&gt;Jani&lt;/from&gt;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&lt;heading&gt;Reminder&lt;/heading&gt;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&lt;body&gt;Don't forget me this weekend!&lt;/body&gt;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&lt;/note&gt;</a:t>
            </a:r>
            <a:endParaRPr lang="pl-PL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704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6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549275"/>
            <a:ext cx="6707088" cy="868363"/>
          </a:xfrm>
        </p:spPr>
        <p:txBody>
          <a:bodyPr/>
          <a:lstStyle/>
          <a:p>
            <a:pPr>
              <a:defRPr/>
            </a:pPr>
            <a:r>
              <a:rPr lang="sr-Latn-RS" sz="3200" dirty="0" smtClean="0">
                <a:solidFill>
                  <a:schemeClr val="hlink"/>
                </a:solidFill>
              </a:rPr>
              <a:t>Šta je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>
                <a:solidFill>
                  <a:schemeClr val="hlink"/>
                </a:solidFill>
              </a:rPr>
              <a:t>XML?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13300" cy="44577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sr-Latn-RS" sz="2200" dirty="0" smtClean="0"/>
              <a:t>Hijerarhijski format čitljiv za čoveka</a:t>
            </a:r>
            <a:endParaRPr lang="en-US" sz="2200" dirty="0" smtClean="0"/>
          </a:p>
          <a:p>
            <a:pPr marL="512763" lvl="1">
              <a:defRPr/>
            </a:pPr>
            <a:r>
              <a:rPr lang="sr-Latn-RS" sz="2000" dirty="0" smtClean="0"/>
              <a:t>Jezik</a:t>
            </a:r>
            <a:r>
              <a:rPr lang="en-US" sz="2000" dirty="0" smtClean="0"/>
              <a:t> “</a:t>
            </a:r>
            <a:r>
              <a:rPr lang="sr-Latn-RS" sz="2000" dirty="0" smtClean="0"/>
              <a:t>potomak</a:t>
            </a:r>
            <a:r>
              <a:rPr lang="en-US" sz="2000" dirty="0" smtClean="0"/>
              <a:t>” HTML</a:t>
            </a:r>
            <a:r>
              <a:rPr lang="sr-Latn-RS" sz="2000" dirty="0" smtClean="0"/>
              <a:t>-a</a:t>
            </a:r>
            <a:r>
              <a:rPr lang="en-US" sz="2000" dirty="0" smtClean="0"/>
              <a:t>, </a:t>
            </a:r>
            <a:r>
              <a:rPr lang="sr-Latn-RS" sz="2000" dirty="0" smtClean="0"/>
              <a:t>koji se uvek može parsirati</a:t>
            </a:r>
            <a:endParaRPr lang="en-US" sz="2000" dirty="0" smtClean="0"/>
          </a:p>
          <a:p>
            <a:pPr marL="512763" lvl="1">
              <a:defRPr/>
            </a:pPr>
            <a:r>
              <a:rPr lang="en-US" sz="2000" dirty="0" smtClean="0"/>
              <a:t>“Lingua franca” </a:t>
            </a:r>
            <a:r>
              <a:rPr lang="sr-Latn-RS" sz="2000" dirty="0" smtClean="0"/>
              <a:t>za podatke</a:t>
            </a:r>
            <a:r>
              <a:rPr lang="en-US" sz="2000" dirty="0" smtClean="0"/>
              <a:t>:</a:t>
            </a:r>
            <a:r>
              <a:rPr lang="sr-Latn-RS" sz="2000" dirty="0"/>
              <a:t> </a:t>
            </a:r>
            <a:r>
              <a:rPr lang="sr-Latn-RS" sz="2000" dirty="0" smtClean="0"/>
              <a:t>služi za čuvanje dokumenata</a:t>
            </a:r>
            <a:r>
              <a:rPr lang="en-US" sz="2000" dirty="0" smtClean="0"/>
              <a:t> </a:t>
            </a:r>
            <a:r>
              <a:rPr lang="sr-Latn-RS" sz="2000" dirty="0" smtClean="0"/>
              <a:t>strukturisanih podataka</a:t>
            </a:r>
            <a:endParaRPr lang="en-US" sz="2000" dirty="0" smtClean="0"/>
          </a:p>
          <a:p>
            <a:pPr marL="512763" lvl="1">
              <a:defRPr/>
            </a:pPr>
            <a:r>
              <a:rPr lang="sr-Latn-RS" sz="2000" dirty="0" smtClean="0"/>
              <a:t>Smešani su podaci i struktura</a:t>
            </a:r>
            <a:endParaRPr lang="en-US" sz="2000" dirty="0" smtClean="0"/>
          </a:p>
          <a:p>
            <a:pPr>
              <a:buFont typeface="Wingdings" pitchFamily="2" charset="2"/>
              <a:buNone/>
              <a:defRPr/>
            </a:pPr>
            <a:r>
              <a:rPr lang="sr-Latn-RS" sz="2200" dirty="0" smtClean="0"/>
              <a:t>Jezgro šireg ekosistema</a:t>
            </a:r>
            <a:endParaRPr lang="en-US" sz="2200" dirty="0" smtClean="0"/>
          </a:p>
          <a:p>
            <a:pPr marL="512763" lvl="1">
              <a:defRPr/>
            </a:pPr>
            <a:r>
              <a:rPr lang="sr-Latn-RS" sz="2000" dirty="0" smtClean="0"/>
              <a:t>Podaci</a:t>
            </a:r>
            <a:r>
              <a:rPr lang="en-US" sz="2000" dirty="0" smtClean="0"/>
              <a:t> – XML</a:t>
            </a:r>
          </a:p>
          <a:p>
            <a:pPr marL="512763" lvl="1">
              <a:defRPr/>
            </a:pPr>
            <a:r>
              <a:rPr lang="en-US" sz="2000" dirty="0" smtClean="0"/>
              <a:t>Shema – DTD </a:t>
            </a:r>
            <a:r>
              <a:rPr lang="sr-Latn-RS" sz="2000" dirty="0" smtClean="0"/>
              <a:t>i</a:t>
            </a:r>
            <a:r>
              <a:rPr lang="en-US" sz="2000" dirty="0" smtClean="0"/>
              <a:t> XML S</a:t>
            </a:r>
            <a:r>
              <a:rPr lang="sr-Latn-RS" sz="2000" dirty="0" smtClean="0"/>
              <a:t>hema</a:t>
            </a:r>
            <a:endParaRPr lang="en-US" sz="2000" dirty="0" smtClean="0"/>
          </a:p>
          <a:p>
            <a:pPr marL="512763" lvl="1">
              <a:defRPr/>
            </a:pPr>
            <a:r>
              <a:rPr lang="sr-Latn-RS" sz="2000" dirty="0" smtClean="0"/>
              <a:t>Programerski pristup</a:t>
            </a:r>
            <a:r>
              <a:rPr lang="en-US" sz="2000" dirty="0" smtClean="0"/>
              <a:t> – DOM </a:t>
            </a:r>
            <a:r>
              <a:rPr lang="sr-Latn-RS" sz="2000" dirty="0" smtClean="0"/>
              <a:t>i</a:t>
            </a:r>
            <a:r>
              <a:rPr lang="en-US" sz="2000" dirty="0" smtClean="0"/>
              <a:t> SAX</a:t>
            </a:r>
          </a:p>
          <a:p>
            <a:pPr marL="512763" lvl="1">
              <a:defRPr/>
            </a:pPr>
            <a:r>
              <a:rPr lang="sr-Latn-RS" sz="2000" dirty="0" smtClean="0"/>
              <a:t>Upiti</a:t>
            </a:r>
            <a:r>
              <a:rPr lang="en-US" sz="2000" dirty="0" smtClean="0"/>
              <a:t> – XPath, XSLT, XQuery</a:t>
            </a:r>
          </a:p>
          <a:p>
            <a:pPr marL="512763" lvl="1">
              <a:defRPr/>
            </a:pPr>
            <a:r>
              <a:rPr lang="sr-Latn-RS" sz="2000" dirty="0" smtClean="0"/>
              <a:t>Distribuisano programiranje</a:t>
            </a:r>
            <a:r>
              <a:rPr lang="en-US" sz="2000" dirty="0" smtClean="0"/>
              <a:t> – </a:t>
            </a:r>
            <a:r>
              <a:rPr lang="sr-Latn-RS" sz="2000" dirty="0" smtClean="0"/>
              <a:t>v</a:t>
            </a:r>
            <a:r>
              <a:rPr lang="en-US" sz="2000" dirty="0" err="1" smtClean="0"/>
              <a:t>eb</a:t>
            </a:r>
            <a:r>
              <a:rPr lang="en-US" sz="2000" dirty="0" smtClean="0"/>
              <a:t> </a:t>
            </a:r>
            <a:r>
              <a:rPr lang="en-US" sz="2000" dirty="0" err="1" smtClean="0"/>
              <a:t>servi</a:t>
            </a:r>
            <a:r>
              <a:rPr lang="sr-Latn-RS" sz="2000" dirty="0" smtClean="0"/>
              <a:t>si</a:t>
            </a:r>
            <a:endParaRPr lang="en-US" sz="2000" dirty="0" smtClean="0"/>
          </a:p>
        </p:txBody>
      </p:sp>
      <p:grpSp>
        <p:nvGrpSpPr>
          <p:cNvPr id="19459" name="Group 95"/>
          <p:cNvGrpSpPr>
            <a:grpSpLocks/>
          </p:cNvGrpSpPr>
          <p:nvPr/>
        </p:nvGrpSpPr>
        <p:grpSpPr bwMode="auto">
          <a:xfrm>
            <a:off x="5611813" y="1795463"/>
            <a:ext cx="3108325" cy="4062412"/>
            <a:chOff x="5611814" y="1795557"/>
            <a:chExt cx="3108909" cy="4061840"/>
          </a:xfrm>
        </p:grpSpPr>
        <p:grpSp>
          <p:nvGrpSpPr>
            <p:cNvPr id="19460" name="Group 7"/>
            <p:cNvGrpSpPr>
              <a:grpSpLocks noChangeAspect="1"/>
            </p:cNvGrpSpPr>
            <p:nvPr/>
          </p:nvGrpSpPr>
          <p:grpSpPr bwMode="auto">
            <a:xfrm>
              <a:off x="5611814" y="1853721"/>
              <a:ext cx="3074988" cy="4003676"/>
              <a:chOff x="3535" y="953"/>
              <a:chExt cx="1937" cy="2522"/>
            </a:xfrm>
          </p:grpSpPr>
          <p:sp>
            <p:nvSpPr>
              <p:cNvPr id="19462" name="AutoShape 6"/>
              <p:cNvSpPr>
                <a:spLocks noChangeAspect="1" noChangeArrowheads="1" noTextEdit="1"/>
              </p:cNvSpPr>
              <p:nvPr/>
            </p:nvSpPr>
            <p:spPr bwMode="auto">
              <a:xfrm>
                <a:off x="3535" y="1008"/>
                <a:ext cx="1914" cy="2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3" name="Freeform 8"/>
              <p:cNvSpPr>
                <a:spLocks/>
              </p:cNvSpPr>
              <p:nvPr/>
            </p:nvSpPr>
            <p:spPr bwMode="auto">
              <a:xfrm>
                <a:off x="3986" y="2310"/>
                <a:ext cx="584" cy="253"/>
              </a:xfrm>
              <a:custGeom>
                <a:avLst/>
                <a:gdLst>
                  <a:gd name="T0" fmla="*/ 683 w 1855"/>
                  <a:gd name="T1" fmla="*/ 130 h 804"/>
                  <a:gd name="T2" fmla="*/ 1073 w 1855"/>
                  <a:gd name="T3" fmla="*/ 49 h 804"/>
                  <a:gd name="T4" fmla="*/ 1192 w 1855"/>
                  <a:gd name="T5" fmla="*/ 127 h 804"/>
                  <a:gd name="T6" fmla="*/ 1491 w 1855"/>
                  <a:gd name="T7" fmla="*/ 109 h 804"/>
                  <a:gd name="T8" fmla="*/ 1557 w 1855"/>
                  <a:gd name="T9" fmla="*/ 174 h 804"/>
                  <a:gd name="T10" fmla="*/ 1808 w 1855"/>
                  <a:gd name="T11" fmla="*/ 245 h 804"/>
                  <a:gd name="T12" fmla="*/ 1723 w 1855"/>
                  <a:gd name="T13" fmla="*/ 375 h 804"/>
                  <a:gd name="T14" fmla="*/ 1813 w 1855"/>
                  <a:gd name="T15" fmla="*/ 534 h 804"/>
                  <a:gd name="T16" fmla="*/ 1584 w 1855"/>
                  <a:gd name="T17" fmla="*/ 597 h 804"/>
                  <a:gd name="T18" fmla="*/ 1159 w 1855"/>
                  <a:gd name="T19" fmla="*/ 718 h 804"/>
                  <a:gd name="T20" fmla="*/ 1129 w 1855"/>
                  <a:gd name="T21" fmla="*/ 709 h 804"/>
                  <a:gd name="T22" fmla="*/ 557 w 1855"/>
                  <a:gd name="T23" fmla="*/ 682 h 804"/>
                  <a:gd name="T24" fmla="*/ 238 w 1855"/>
                  <a:gd name="T25" fmla="*/ 703 h 804"/>
                  <a:gd name="T26" fmla="*/ 159 w 1855"/>
                  <a:gd name="T27" fmla="*/ 561 h 804"/>
                  <a:gd name="T28" fmla="*/ 6 w 1855"/>
                  <a:gd name="T29" fmla="*/ 445 h 804"/>
                  <a:gd name="T30" fmla="*/ 159 w 1855"/>
                  <a:gd name="T31" fmla="*/ 343 h 804"/>
                  <a:gd name="T32" fmla="*/ 84 w 1855"/>
                  <a:gd name="T33" fmla="*/ 222 h 804"/>
                  <a:gd name="T34" fmla="*/ 267 w 1855"/>
                  <a:gd name="T35" fmla="*/ 172 h 804"/>
                  <a:gd name="T36" fmla="*/ 272 w 1855"/>
                  <a:gd name="T37" fmla="*/ 173 h 804"/>
                  <a:gd name="T38" fmla="*/ 526 w 1855"/>
                  <a:gd name="T39" fmla="*/ 54 h 804"/>
                  <a:gd name="T40" fmla="*/ 683 w 1855"/>
                  <a:gd name="T41" fmla="*/ 130 h 80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855"/>
                  <a:gd name="T64" fmla="*/ 0 h 804"/>
                  <a:gd name="T65" fmla="*/ 1855 w 1855"/>
                  <a:gd name="T66" fmla="*/ 804 h 80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855" h="804">
                    <a:moveTo>
                      <a:pt x="683" y="130"/>
                    </a:moveTo>
                    <a:cubicBezTo>
                      <a:pt x="757" y="36"/>
                      <a:pt x="931" y="0"/>
                      <a:pt x="1073" y="49"/>
                    </a:cubicBezTo>
                    <a:cubicBezTo>
                      <a:pt x="1123" y="66"/>
                      <a:pt x="1165" y="94"/>
                      <a:pt x="1192" y="127"/>
                    </a:cubicBezTo>
                    <a:cubicBezTo>
                      <a:pt x="1267" y="67"/>
                      <a:pt x="1401" y="59"/>
                      <a:pt x="1491" y="109"/>
                    </a:cubicBezTo>
                    <a:cubicBezTo>
                      <a:pt x="1521" y="126"/>
                      <a:pt x="1544" y="148"/>
                      <a:pt x="1557" y="174"/>
                    </a:cubicBezTo>
                    <a:cubicBezTo>
                      <a:pt x="1656" y="154"/>
                      <a:pt x="1762" y="184"/>
                      <a:pt x="1808" y="245"/>
                    </a:cubicBezTo>
                    <a:cubicBezTo>
                      <a:pt x="1833" y="296"/>
                      <a:pt x="1797" y="352"/>
                      <a:pt x="1723" y="375"/>
                    </a:cubicBezTo>
                    <a:cubicBezTo>
                      <a:pt x="1814" y="402"/>
                      <a:pt x="1855" y="474"/>
                      <a:pt x="1813" y="534"/>
                    </a:cubicBezTo>
                    <a:cubicBezTo>
                      <a:pt x="1774" y="592"/>
                      <a:pt x="1673" y="620"/>
                      <a:pt x="1584" y="597"/>
                    </a:cubicBezTo>
                    <a:cubicBezTo>
                      <a:pt x="1517" y="709"/>
                      <a:pt x="1327" y="763"/>
                      <a:pt x="1159" y="718"/>
                    </a:cubicBezTo>
                    <a:cubicBezTo>
                      <a:pt x="1149" y="716"/>
                      <a:pt x="1138" y="713"/>
                      <a:pt x="1129" y="709"/>
                    </a:cubicBezTo>
                    <a:cubicBezTo>
                      <a:pt x="958" y="804"/>
                      <a:pt x="705" y="792"/>
                      <a:pt x="557" y="682"/>
                    </a:cubicBezTo>
                    <a:cubicBezTo>
                      <a:pt x="478" y="746"/>
                      <a:pt x="335" y="756"/>
                      <a:pt x="238" y="703"/>
                    </a:cubicBezTo>
                    <a:cubicBezTo>
                      <a:pt x="175" y="669"/>
                      <a:pt x="144" y="614"/>
                      <a:pt x="159" y="561"/>
                    </a:cubicBezTo>
                    <a:cubicBezTo>
                      <a:pt x="68" y="557"/>
                      <a:pt x="0" y="505"/>
                      <a:pt x="6" y="445"/>
                    </a:cubicBezTo>
                    <a:cubicBezTo>
                      <a:pt x="11" y="390"/>
                      <a:pt x="77" y="347"/>
                      <a:pt x="159" y="343"/>
                    </a:cubicBezTo>
                    <a:cubicBezTo>
                      <a:pt x="88" y="324"/>
                      <a:pt x="54" y="269"/>
                      <a:pt x="84" y="222"/>
                    </a:cubicBezTo>
                    <a:cubicBezTo>
                      <a:pt x="114" y="174"/>
                      <a:pt x="196" y="152"/>
                      <a:pt x="267" y="172"/>
                    </a:cubicBezTo>
                    <a:cubicBezTo>
                      <a:pt x="269" y="172"/>
                      <a:pt x="271" y="173"/>
                      <a:pt x="272" y="173"/>
                    </a:cubicBezTo>
                    <a:cubicBezTo>
                      <a:pt x="293" y="94"/>
                      <a:pt x="406" y="40"/>
                      <a:pt x="526" y="54"/>
                    </a:cubicBezTo>
                    <a:cubicBezTo>
                      <a:pt x="593" y="62"/>
                      <a:pt x="651" y="90"/>
                      <a:pt x="683" y="130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4" name="Freeform 9"/>
              <p:cNvSpPr>
                <a:spLocks/>
              </p:cNvSpPr>
              <p:nvPr/>
            </p:nvSpPr>
            <p:spPr bwMode="auto">
              <a:xfrm>
                <a:off x="3986" y="2310"/>
                <a:ext cx="584" cy="253"/>
              </a:xfrm>
              <a:custGeom>
                <a:avLst/>
                <a:gdLst>
                  <a:gd name="T0" fmla="*/ 215 w 584"/>
                  <a:gd name="T1" fmla="*/ 41 h 253"/>
                  <a:gd name="T2" fmla="*/ 338 w 584"/>
                  <a:gd name="T3" fmla="*/ 16 h 253"/>
                  <a:gd name="T4" fmla="*/ 375 w 584"/>
                  <a:gd name="T5" fmla="*/ 40 h 253"/>
                  <a:gd name="T6" fmla="*/ 469 w 584"/>
                  <a:gd name="T7" fmla="*/ 34 h 253"/>
                  <a:gd name="T8" fmla="*/ 490 w 584"/>
                  <a:gd name="T9" fmla="*/ 55 h 253"/>
                  <a:gd name="T10" fmla="*/ 569 w 584"/>
                  <a:gd name="T11" fmla="*/ 77 h 253"/>
                  <a:gd name="T12" fmla="*/ 542 w 584"/>
                  <a:gd name="T13" fmla="*/ 118 h 253"/>
                  <a:gd name="T14" fmla="*/ 571 w 584"/>
                  <a:gd name="T15" fmla="*/ 168 h 253"/>
                  <a:gd name="T16" fmla="*/ 499 w 584"/>
                  <a:gd name="T17" fmla="*/ 188 h 253"/>
                  <a:gd name="T18" fmla="*/ 365 w 584"/>
                  <a:gd name="T19" fmla="*/ 226 h 253"/>
                  <a:gd name="T20" fmla="*/ 355 w 584"/>
                  <a:gd name="T21" fmla="*/ 223 h 253"/>
                  <a:gd name="T22" fmla="*/ 175 w 584"/>
                  <a:gd name="T23" fmla="*/ 214 h 253"/>
                  <a:gd name="T24" fmla="*/ 75 w 584"/>
                  <a:gd name="T25" fmla="*/ 221 h 253"/>
                  <a:gd name="T26" fmla="*/ 50 w 584"/>
                  <a:gd name="T27" fmla="*/ 176 h 253"/>
                  <a:gd name="T28" fmla="*/ 2 w 584"/>
                  <a:gd name="T29" fmla="*/ 140 h 253"/>
                  <a:gd name="T30" fmla="*/ 50 w 584"/>
                  <a:gd name="T31" fmla="*/ 108 h 253"/>
                  <a:gd name="T32" fmla="*/ 26 w 584"/>
                  <a:gd name="T33" fmla="*/ 70 h 253"/>
                  <a:gd name="T34" fmla="*/ 84 w 584"/>
                  <a:gd name="T35" fmla="*/ 54 h 253"/>
                  <a:gd name="T36" fmla="*/ 85 w 584"/>
                  <a:gd name="T37" fmla="*/ 55 h 253"/>
                  <a:gd name="T38" fmla="*/ 165 w 584"/>
                  <a:gd name="T39" fmla="*/ 17 h 253"/>
                  <a:gd name="T40" fmla="*/ 215 w 584"/>
                  <a:gd name="T41" fmla="*/ 41 h 2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84"/>
                  <a:gd name="T64" fmla="*/ 0 h 253"/>
                  <a:gd name="T65" fmla="*/ 584 w 584"/>
                  <a:gd name="T66" fmla="*/ 253 h 25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84" h="253">
                    <a:moveTo>
                      <a:pt x="215" y="41"/>
                    </a:moveTo>
                    <a:cubicBezTo>
                      <a:pt x="238" y="12"/>
                      <a:pt x="293" y="0"/>
                      <a:pt x="338" y="16"/>
                    </a:cubicBezTo>
                    <a:cubicBezTo>
                      <a:pt x="353" y="21"/>
                      <a:pt x="367" y="30"/>
                      <a:pt x="375" y="40"/>
                    </a:cubicBezTo>
                    <a:cubicBezTo>
                      <a:pt x="399" y="21"/>
                      <a:pt x="441" y="19"/>
                      <a:pt x="469" y="34"/>
                    </a:cubicBezTo>
                    <a:cubicBezTo>
                      <a:pt x="479" y="40"/>
                      <a:pt x="486" y="47"/>
                      <a:pt x="490" y="55"/>
                    </a:cubicBezTo>
                    <a:cubicBezTo>
                      <a:pt x="521" y="49"/>
                      <a:pt x="555" y="58"/>
                      <a:pt x="569" y="77"/>
                    </a:cubicBezTo>
                    <a:cubicBezTo>
                      <a:pt x="577" y="93"/>
                      <a:pt x="566" y="111"/>
                      <a:pt x="542" y="118"/>
                    </a:cubicBezTo>
                    <a:cubicBezTo>
                      <a:pt x="571" y="126"/>
                      <a:pt x="584" y="149"/>
                      <a:pt x="571" y="168"/>
                    </a:cubicBezTo>
                    <a:cubicBezTo>
                      <a:pt x="558" y="186"/>
                      <a:pt x="527" y="195"/>
                      <a:pt x="499" y="188"/>
                    </a:cubicBezTo>
                    <a:cubicBezTo>
                      <a:pt x="478" y="223"/>
                      <a:pt x="418" y="240"/>
                      <a:pt x="365" y="226"/>
                    </a:cubicBezTo>
                    <a:cubicBezTo>
                      <a:pt x="362" y="225"/>
                      <a:pt x="358" y="224"/>
                      <a:pt x="355" y="223"/>
                    </a:cubicBezTo>
                    <a:cubicBezTo>
                      <a:pt x="301" y="253"/>
                      <a:pt x="222" y="249"/>
                      <a:pt x="175" y="214"/>
                    </a:cubicBezTo>
                    <a:cubicBezTo>
                      <a:pt x="150" y="234"/>
                      <a:pt x="105" y="238"/>
                      <a:pt x="75" y="221"/>
                    </a:cubicBezTo>
                    <a:cubicBezTo>
                      <a:pt x="55" y="210"/>
                      <a:pt x="45" y="193"/>
                      <a:pt x="50" y="176"/>
                    </a:cubicBezTo>
                    <a:cubicBezTo>
                      <a:pt x="21" y="175"/>
                      <a:pt x="0" y="159"/>
                      <a:pt x="2" y="140"/>
                    </a:cubicBezTo>
                    <a:cubicBezTo>
                      <a:pt x="3" y="123"/>
                      <a:pt x="24" y="109"/>
                      <a:pt x="50" y="108"/>
                    </a:cubicBezTo>
                    <a:cubicBezTo>
                      <a:pt x="27" y="102"/>
                      <a:pt x="17" y="85"/>
                      <a:pt x="26" y="70"/>
                    </a:cubicBezTo>
                    <a:cubicBezTo>
                      <a:pt x="36" y="55"/>
                      <a:pt x="61" y="48"/>
                      <a:pt x="84" y="54"/>
                    </a:cubicBezTo>
                    <a:cubicBezTo>
                      <a:pt x="84" y="54"/>
                      <a:pt x="85" y="55"/>
                      <a:pt x="85" y="55"/>
                    </a:cubicBezTo>
                    <a:cubicBezTo>
                      <a:pt x="92" y="30"/>
                      <a:pt x="128" y="13"/>
                      <a:pt x="165" y="17"/>
                    </a:cubicBezTo>
                    <a:cubicBezTo>
                      <a:pt x="186" y="20"/>
                      <a:pt x="205" y="29"/>
                      <a:pt x="215" y="41"/>
                    </a:cubicBezTo>
                  </a:path>
                </a:pathLst>
              </a:cu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5" name="Rectangle 10"/>
              <p:cNvSpPr>
                <a:spLocks noChangeArrowheads="1"/>
              </p:cNvSpPr>
              <p:nvPr/>
            </p:nvSpPr>
            <p:spPr bwMode="auto">
              <a:xfrm>
                <a:off x="4170" y="2389"/>
                <a:ext cx="2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 dirty="0">
                    <a:latin typeface="Arial" pitchFamily="34" charset="0"/>
                    <a:cs typeface="Arial" pitchFamily="34" charset="0"/>
                  </a:rPr>
                  <a:t>HTTP</a:t>
                </a:r>
                <a:endParaRPr lang="en-US" alt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66" name="Freeform 11"/>
              <p:cNvSpPr>
                <a:spLocks/>
              </p:cNvSpPr>
              <p:nvPr/>
            </p:nvSpPr>
            <p:spPr bwMode="auto">
              <a:xfrm>
                <a:off x="4063" y="2658"/>
                <a:ext cx="423" cy="211"/>
              </a:xfrm>
              <a:custGeom>
                <a:avLst/>
                <a:gdLst>
                  <a:gd name="T0" fmla="*/ 0 w 423"/>
                  <a:gd name="T1" fmla="*/ 106 h 211"/>
                  <a:gd name="T2" fmla="*/ 212 w 423"/>
                  <a:gd name="T3" fmla="*/ 0 h 211"/>
                  <a:gd name="T4" fmla="*/ 423 w 423"/>
                  <a:gd name="T5" fmla="*/ 106 h 211"/>
                  <a:gd name="T6" fmla="*/ 212 w 423"/>
                  <a:gd name="T7" fmla="*/ 211 h 211"/>
                  <a:gd name="T8" fmla="*/ 0 w 423"/>
                  <a:gd name="T9" fmla="*/ 106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3"/>
                  <a:gd name="T16" fmla="*/ 0 h 211"/>
                  <a:gd name="T17" fmla="*/ 423 w 423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3" h="211">
                    <a:moveTo>
                      <a:pt x="0" y="106"/>
                    </a:moveTo>
                    <a:lnTo>
                      <a:pt x="212" y="0"/>
                    </a:lnTo>
                    <a:lnTo>
                      <a:pt x="423" y="106"/>
                    </a:lnTo>
                    <a:lnTo>
                      <a:pt x="212" y="21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7" name="Freeform 12"/>
              <p:cNvSpPr>
                <a:spLocks/>
              </p:cNvSpPr>
              <p:nvPr/>
            </p:nvSpPr>
            <p:spPr bwMode="auto">
              <a:xfrm>
                <a:off x="4063" y="2658"/>
                <a:ext cx="423" cy="211"/>
              </a:xfrm>
              <a:custGeom>
                <a:avLst/>
                <a:gdLst>
                  <a:gd name="T0" fmla="*/ 0 w 423"/>
                  <a:gd name="T1" fmla="*/ 106 h 211"/>
                  <a:gd name="T2" fmla="*/ 212 w 423"/>
                  <a:gd name="T3" fmla="*/ 0 h 211"/>
                  <a:gd name="T4" fmla="*/ 423 w 423"/>
                  <a:gd name="T5" fmla="*/ 106 h 211"/>
                  <a:gd name="T6" fmla="*/ 212 w 423"/>
                  <a:gd name="T7" fmla="*/ 211 h 211"/>
                  <a:gd name="T8" fmla="*/ 0 w 423"/>
                  <a:gd name="T9" fmla="*/ 106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3"/>
                  <a:gd name="T16" fmla="*/ 0 h 211"/>
                  <a:gd name="T17" fmla="*/ 423 w 423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3" h="211">
                    <a:moveTo>
                      <a:pt x="0" y="106"/>
                    </a:moveTo>
                    <a:lnTo>
                      <a:pt x="212" y="0"/>
                    </a:lnTo>
                    <a:lnTo>
                      <a:pt x="423" y="106"/>
                    </a:lnTo>
                    <a:lnTo>
                      <a:pt x="212" y="211"/>
                    </a:lnTo>
                    <a:lnTo>
                      <a:pt x="0" y="106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37" name="Rectangle 13"/>
              <p:cNvSpPr>
                <a:spLocks noChangeArrowheads="1"/>
              </p:cNvSpPr>
              <p:nvPr/>
            </p:nvSpPr>
            <p:spPr bwMode="auto">
              <a:xfrm>
                <a:off x="4190" y="2715"/>
                <a:ext cx="183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XML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69" name="Freeform 14"/>
              <p:cNvSpPr>
                <a:spLocks/>
              </p:cNvSpPr>
              <p:nvPr/>
            </p:nvSpPr>
            <p:spPr bwMode="auto">
              <a:xfrm>
                <a:off x="3572" y="3065"/>
                <a:ext cx="292" cy="181"/>
              </a:xfrm>
              <a:custGeom>
                <a:avLst/>
                <a:gdLst>
                  <a:gd name="T0" fmla="*/ 0 w 929"/>
                  <a:gd name="T1" fmla="*/ 93 h 576"/>
                  <a:gd name="T2" fmla="*/ 0 w 929"/>
                  <a:gd name="T3" fmla="*/ 483 h 576"/>
                  <a:gd name="T4" fmla="*/ 465 w 929"/>
                  <a:gd name="T5" fmla="*/ 576 h 576"/>
                  <a:gd name="T6" fmla="*/ 929 w 929"/>
                  <a:gd name="T7" fmla="*/ 483 h 576"/>
                  <a:gd name="T8" fmla="*/ 929 w 929"/>
                  <a:gd name="T9" fmla="*/ 483 h 576"/>
                  <a:gd name="T10" fmla="*/ 929 w 929"/>
                  <a:gd name="T11" fmla="*/ 93 h 576"/>
                  <a:gd name="T12" fmla="*/ 465 w 929"/>
                  <a:gd name="T13" fmla="*/ 0 h 576"/>
                  <a:gd name="T14" fmla="*/ 0 w 929"/>
                  <a:gd name="T15" fmla="*/ 93 h 5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576"/>
                  <a:gd name="T26" fmla="*/ 929 w 929"/>
                  <a:gd name="T27" fmla="*/ 576 h 5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576">
                    <a:moveTo>
                      <a:pt x="0" y="93"/>
                    </a:moveTo>
                    <a:lnTo>
                      <a:pt x="0" y="483"/>
                    </a:lnTo>
                    <a:cubicBezTo>
                      <a:pt x="0" y="534"/>
                      <a:pt x="208" y="576"/>
                      <a:pt x="465" y="576"/>
                    </a:cubicBezTo>
                    <a:cubicBezTo>
                      <a:pt x="721" y="576"/>
                      <a:pt x="929" y="534"/>
                      <a:pt x="929" y="483"/>
                    </a:cubicBezTo>
                    <a:cubicBezTo>
                      <a:pt x="929" y="483"/>
                      <a:pt x="929" y="483"/>
                      <a:pt x="929" y="483"/>
                    </a:cubicBezTo>
                    <a:lnTo>
                      <a:pt x="929" y="93"/>
                    </a:lnTo>
                    <a:cubicBezTo>
                      <a:pt x="929" y="42"/>
                      <a:pt x="721" y="0"/>
                      <a:pt x="465" y="0"/>
                    </a:cubicBezTo>
                    <a:cubicBezTo>
                      <a:pt x="208" y="0"/>
                      <a:pt x="0" y="42"/>
                      <a:pt x="0" y="9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0" name="Freeform 15"/>
              <p:cNvSpPr>
                <a:spLocks/>
              </p:cNvSpPr>
              <p:nvPr/>
            </p:nvSpPr>
            <p:spPr bwMode="auto">
              <a:xfrm>
                <a:off x="3572" y="3065"/>
                <a:ext cx="292" cy="181"/>
              </a:xfrm>
              <a:custGeom>
                <a:avLst/>
                <a:gdLst>
                  <a:gd name="T0" fmla="*/ 0 w 929"/>
                  <a:gd name="T1" fmla="*/ 93 h 576"/>
                  <a:gd name="T2" fmla="*/ 0 w 929"/>
                  <a:gd name="T3" fmla="*/ 483 h 576"/>
                  <a:gd name="T4" fmla="*/ 465 w 929"/>
                  <a:gd name="T5" fmla="*/ 576 h 576"/>
                  <a:gd name="T6" fmla="*/ 929 w 929"/>
                  <a:gd name="T7" fmla="*/ 483 h 576"/>
                  <a:gd name="T8" fmla="*/ 929 w 929"/>
                  <a:gd name="T9" fmla="*/ 483 h 576"/>
                  <a:gd name="T10" fmla="*/ 929 w 929"/>
                  <a:gd name="T11" fmla="*/ 93 h 576"/>
                  <a:gd name="T12" fmla="*/ 465 w 929"/>
                  <a:gd name="T13" fmla="*/ 0 h 576"/>
                  <a:gd name="T14" fmla="*/ 0 w 929"/>
                  <a:gd name="T15" fmla="*/ 93 h 5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576"/>
                  <a:gd name="T26" fmla="*/ 929 w 929"/>
                  <a:gd name="T27" fmla="*/ 576 h 5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576">
                    <a:moveTo>
                      <a:pt x="0" y="93"/>
                    </a:moveTo>
                    <a:lnTo>
                      <a:pt x="0" y="483"/>
                    </a:lnTo>
                    <a:cubicBezTo>
                      <a:pt x="0" y="534"/>
                      <a:pt x="208" y="576"/>
                      <a:pt x="465" y="576"/>
                    </a:cubicBezTo>
                    <a:cubicBezTo>
                      <a:pt x="721" y="576"/>
                      <a:pt x="929" y="534"/>
                      <a:pt x="929" y="483"/>
                    </a:cubicBezTo>
                    <a:cubicBezTo>
                      <a:pt x="929" y="483"/>
                      <a:pt x="929" y="483"/>
                      <a:pt x="929" y="483"/>
                    </a:cubicBezTo>
                    <a:lnTo>
                      <a:pt x="929" y="93"/>
                    </a:lnTo>
                    <a:cubicBezTo>
                      <a:pt x="929" y="42"/>
                      <a:pt x="721" y="0"/>
                      <a:pt x="465" y="0"/>
                    </a:cubicBezTo>
                    <a:cubicBezTo>
                      <a:pt x="208" y="0"/>
                      <a:pt x="0" y="42"/>
                      <a:pt x="0" y="93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1" name="Freeform 16"/>
              <p:cNvSpPr>
                <a:spLocks noEditPoints="1"/>
              </p:cNvSpPr>
              <p:nvPr/>
            </p:nvSpPr>
            <p:spPr bwMode="auto">
              <a:xfrm>
                <a:off x="3572" y="3094"/>
                <a:ext cx="292" cy="44"/>
              </a:xfrm>
              <a:custGeom>
                <a:avLst/>
                <a:gdLst>
                  <a:gd name="T0" fmla="*/ 0 w 929"/>
                  <a:gd name="T1" fmla="*/ 0 h 139"/>
                  <a:gd name="T2" fmla="*/ 465 w 929"/>
                  <a:gd name="T3" fmla="*/ 93 h 139"/>
                  <a:gd name="T4" fmla="*/ 929 w 929"/>
                  <a:gd name="T5" fmla="*/ 0 h 139"/>
                  <a:gd name="T6" fmla="*/ 929 w 929"/>
                  <a:gd name="T7" fmla="*/ 0 h 139"/>
                  <a:gd name="T8" fmla="*/ 0 w 929"/>
                  <a:gd name="T9" fmla="*/ 46 h 139"/>
                  <a:gd name="T10" fmla="*/ 465 w 929"/>
                  <a:gd name="T11" fmla="*/ 139 h 139"/>
                  <a:gd name="T12" fmla="*/ 929 w 929"/>
                  <a:gd name="T13" fmla="*/ 46 h 139"/>
                  <a:gd name="T14" fmla="*/ 929 w 929"/>
                  <a:gd name="T15" fmla="*/ 46 h 13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139"/>
                  <a:gd name="T26" fmla="*/ 929 w 929"/>
                  <a:gd name="T27" fmla="*/ 139 h 13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139">
                    <a:moveTo>
                      <a:pt x="0" y="0"/>
                    </a:moveTo>
                    <a:cubicBezTo>
                      <a:pt x="0" y="51"/>
                      <a:pt x="208" y="93"/>
                      <a:pt x="465" y="93"/>
                    </a:cubicBezTo>
                    <a:cubicBezTo>
                      <a:pt x="721" y="93"/>
                      <a:pt x="929" y="51"/>
                      <a:pt x="929" y="0"/>
                    </a:cubicBezTo>
                    <a:cubicBezTo>
                      <a:pt x="929" y="0"/>
                      <a:pt x="929" y="0"/>
                      <a:pt x="929" y="0"/>
                    </a:cubicBezTo>
                    <a:moveTo>
                      <a:pt x="0" y="46"/>
                    </a:moveTo>
                    <a:cubicBezTo>
                      <a:pt x="0" y="98"/>
                      <a:pt x="208" y="139"/>
                      <a:pt x="465" y="139"/>
                    </a:cubicBezTo>
                    <a:cubicBezTo>
                      <a:pt x="721" y="139"/>
                      <a:pt x="929" y="98"/>
                      <a:pt x="929" y="46"/>
                    </a:cubicBezTo>
                    <a:cubicBezTo>
                      <a:pt x="929" y="46"/>
                      <a:pt x="929" y="46"/>
                      <a:pt x="929" y="46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2" name="Rectangle 17"/>
              <p:cNvSpPr>
                <a:spLocks noChangeArrowheads="1"/>
              </p:cNvSpPr>
              <p:nvPr/>
            </p:nvSpPr>
            <p:spPr bwMode="auto">
              <a:xfrm>
                <a:off x="4743" y="3065"/>
                <a:ext cx="242" cy="1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3" name="Rectangle 18"/>
              <p:cNvSpPr>
                <a:spLocks noChangeArrowheads="1"/>
              </p:cNvSpPr>
              <p:nvPr/>
            </p:nvSpPr>
            <p:spPr bwMode="auto">
              <a:xfrm>
                <a:off x="4743" y="3065"/>
                <a:ext cx="242" cy="18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4" name="Freeform 19"/>
              <p:cNvSpPr>
                <a:spLocks noEditPoints="1"/>
              </p:cNvSpPr>
              <p:nvPr/>
            </p:nvSpPr>
            <p:spPr bwMode="auto">
              <a:xfrm>
                <a:off x="4773" y="3065"/>
                <a:ext cx="182" cy="181"/>
              </a:xfrm>
              <a:custGeom>
                <a:avLst/>
                <a:gdLst>
                  <a:gd name="T0" fmla="*/ 0 w 182"/>
                  <a:gd name="T1" fmla="*/ 181 h 181"/>
                  <a:gd name="T2" fmla="*/ 0 w 182"/>
                  <a:gd name="T3" fmla="*/ 0 h 181"/>
                  <a:gd name="T4" fmla="*/ 182 w 182"/>
                  <a:gd name="T5" fmla="*/ 181 h 181"/>
                  <a:gd name="T6" fmla="*/ 182 w 182"/>
                  <a:gd name="T7" fmla="*/ 0 h 1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2"/>
                  <a:gd name="T13" fmla="*/ 0 h 181"/>
                  <a:gd name="T14" fmla="*/ 182 w 182"/>
                  <a:gd name="T15" fmla="*/ 181 h 1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2" h="181">
                    <a:moveTo>
                      <a:pt x="0" y="181"/>
                    </a:moveTo>
                    <a:lnTo>
                      <a:pt x="0" y="0"/>
                    </a:lnTo>
                    <a:moveTo>
                      <a:pt x="182" y="181"/>
                    </a:moveTo>
                    <a:lnTo>
                      <a:pt x="182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5" name="Freeform 20"/>
              <p:cNvSpPr>
                <a:spLocks/>
              </p:cNvSpPr>
              <p:nvPr/>
            </p:nvSpPr>
            <p:spPr bwMode="auto">
              <a:xfrm>
                <a:off x="4123" y="3038"/>
                <a:ext cx="303" cy="243"/>
              </a:xfrm>
              <a:custGeom>
                <a:avLst/>
                <a:gdLst>
                  <a:gd name="T0" fmla="*/ 0 w 960"/>
                  <a:gd name="T1" fmla="*/ 666 h 773"/>
                  <a:gd name="T2" fmla="*/ 0 w 960"/>
                  <a:gd name="T3" fmla="*/ 0 h 773"/>
                  <a:gd name="T4" fmla="*/ 960 w 960"/>
                  <a:gd name="T5" fmla="*/ 0 h 773"/>
                  <a:gd name="T6" fmla="*/ 960 w 960"/>
                  <a:gd name="T7" fmla="*/ 666 h 773"/>
                  <a:gd name="T8" fmla="*/ 480 w 960"/>
                  <a:gd name="T9" fmla="*/ 666 h 773"/>
                  <a:gd name="T10" fmla="*/ 0 w 960"/>
                  <a:gd name="T11" fmla="*/ 666 h 7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0"/>
                  <a:gd name="T19" fmla="*/ 0 h 773"/>
                  <a:gd name="T20" fmla="*/ 960 w 960"/>
                  <a:gd name="T21" fmla="*/ 773 h 7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0" h="773">
                    <a:moveTo>
                      <a:pt x="0" y="666"/>
                    </a:moveTo>
                    <a:lnTo>
                      <a:pt x="0" y="0"/>
                    </a:lnTo>
                    <a:lnTo>
                      <a:pt x="960" y="0"/>
                    </a:lnTo>
                    <a:lnTo>
                      <a:pt x="960" y="666"/>
                    </a:lnTo>
                    <a:cubicBezTo>
                      <a:pt x="818" y="559"/>
                      <a:pt x="623" y="559"/>
                      <a:pt x="480" y="666"/>
                    </a:cubicBezTo>
                    <a:cubicBezTo>
                      <a:pt x="338" y="773"/>
                      <a:pt x="143" y="773"/>
                      <a:pt x="0" y="6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6" name="Freeform 21"/>
              <p:cNvSpPr>
                <a:spLocks/>
              </p:cNvSpPr>
              <p:nvPr/>
            </p:nvSpPr>
            <p:spPr bwMode="auto">
              <a:xfrm>
                <a:off x="4123" y="3038"/>
                <a:ext cx="303" cy="243"/>
              </a:xfrm>
              <a:custGeom>
                <a:avLst/>
                <a:gdLst>
                  <a:gd name="T0" fmla="*/ 0 w 960"/>
                  <a:gd name="T1" fmla="*/ 666 h 773"/>
                  <a:gd name="T2" fmla="*/ 0 w 960"/>
                  <a:gd name="T3" fmla="*/ 0 h 773"/>
                  <a:gd name="T4" fmla="*/ 960 w 960"/>
                  <a:gd name="T5" fmla="*/ 0 h 773"/>
                  <a:gd name="T6" fmla="*/ 960 w 960"/>
                  <a:gd name="T7" fmla="*/ 666 h 773"/>
                  <a:gd name="T8" fmla="*/ 480 w 960"/>
                  <a:gd name="T9" fmla="*/ 666 h 773"/>
                  <a:gd name="T10" fmla="*/ 0 w 960"/>
                  <a:gd name="T11" fmla="*/ 666 h 7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0"/>
                  <a:gd name="T19" fmla="*/ 0 h 773"/>
                  <a:gd name="T20" fmla="*/ 960 w 960"/>
                  <a:gd name="T21" fmla="*/ 773 h 7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0" h="773">
                    <a:moveTo>
                      <a:pt x="0" y="666"/>
                    </a:moveTo>
                    <a:lnTo>
                      <a:pt x="0" y="0"/>
                    </a:lnTo>
                    <a:lnTo>
                      <a:pt x="960" y="0"/>
                    </a:lnTo>
                    <a:lnTo>
                      <a:pt x="960" y="666"/>
                    </a:lnTo>
                    <a:cubicBezTo>
                      <a:pt x="818" y="559"/>
                      <a:pt x="623" y="559"/>
                      <a:pt x="480" y="666"/>
                    </a:cubicBezTo>
                    <a:cubicBezTo>
                      <a:pt x="338" y="773"/>
                      <a:pt x="143" y="773"/>
                      <a:pt x="0" y="666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7" name="Rectangle 22"/>
              <p:cNvSpPr>
                <a:spLocks noChangeArrowheads="1"/>
              </p:cNvSpPr>
              <p:nvPr/>
            </p:nvSpPr>
            <p:spPr bwMode="auto">
              <a:xfrm>
                <a:off x="4214" y="3064"/>
                <a:ext cx="122" cy="1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8" name="Rectangle 23"/>
              <p:cNvSpPr>
                <a:spLocks noChangeArrowheads="1"/>
              </p:cNvSpPr>
              <p:nvPr/>
            </p:nvSpPr>
            <p:spPr bwMode="auto">
              <a:xfrm>
                <a:off x="4214" y="3064"/>
                <a:ext cx="122" cy="122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9" name="Freeform 24"/>
              <p:cNvSpPr>
                <a:spLocks noEditPoints="1"/>
              </p:cNvSpPr>
              <p:nvPr/>
            </p:nvSpPr>
            <p:spPr bwMode="auto">
              <a:xfrm>
                <a:off x="4232" y="3083"/>
                <a:ext cx="84" cy="85"/>
              </a:xfrm>
              <a:custGeom>
                <a:avLst/>
                <a:gdLst>
                  <a:gd name="T0" fmla="*/ 0 w 84"/>
                  <a:gd name="T1" fmla="*/ 85 h 85"/>
                  <a:gd name="T2" fmla="*/ 84 w 84"/>
                  <a:gd name="T3" fmla="*/ 85 h 85"/>
                  <a:gd name="T4" fmla="*/ 0 w 84"/>
                  <a:gd name="T5" fmla="*/ 34 h 85"/>
                  <a:gd name="T6" fmla="*/ 84 w 84"/>
                  <a:gd name="T7" fmla="*/ 34 h 85"/>
                  <a:gd name="T8" fmla="*/ 0 w 84"/>
                  <a:gd name="T9" fmla="*/ 68 h 85"/>
                  <a:gd name="T10" fmla="*/ 84 w 84"/>
                  <a:gd name="T11" fmla="*/ 68 h 85"/>
                  <a:gd name="T12" fmla="*/ 0 w 84"/>
                  <a:gd name="T13" fmla="*/ 51 h 85"/>
                  <a:gd name="T14" fmla="*/ 84 w 84"/>
                  <a:gd name="T15" fmla="*/ 51 h 85"/>
                  <a:gd name="T16" fmla="*/ 0 w 84"/>
                  <a:gd name="T17" fmla="*/ 17 h 85"/>
                  <a:gd name="T18" fmla="*/ 84 w 84"/>
                  <a:gd name="T19" fmla="*/ 17 h 85"/>
                  <a:gd name="T20" fmla="*/ 0 w 84"/>
                  <a:gd name="T21" fmla="*/ 0 h 85"/>
                  <a:gd name="T22" fmla="*/ 84 w 84"/>
                  <a:gd name="T23" fmla="*/ 0 h 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4"/>
                  <a:gd name="T37" fmla="*/ 0 h 85"/>
                  <a:gd name="T38" fmla="*/ 84 w 84"/>
                  <a:gd name="T39" fmla="*/ 85 h 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4" h="85">
                    <a:moveTo>
                      <a:pt x="0" y="85"/>
                    </a:moveTo>
                    <a:lnTo>
                      <a:pt x="84" y="85"/>
                    </a:lnTo>
                    <a:moveTo>
                      <a:pt x="0" y="34"/>
                    </a:moveTo>
                    <a:lnTo>
                      <a:pt x="84" y="34"/>
                    </a:lnTo>
                    <a:moveTo>
                      <a:pt x="0" y="68"/>
                    </a:moveTo>
                    <a:lnTo>
                      <a:pt x="84" y="68"/>
                    </a:lnTo>
                    <a:moveTo>
                      <a:pt x="0" y="51"/>
                    </a:moveTo>
                    <a:lnTo>
                      <a:pt x="84" y="51"/>
                    </a:lnTo>
                    <a:moveTo>
                      <a:pt x="0" y="17"/>
                    </a:moveTo>
                    <a:lnTo>
                      <a:pt x="84" y="17"/>
                    </a:lnTo>
                    <a:moveTo>
                      <a:pt x="0" y="0"/>
                    </a:moveTo>
                    <a:lnTo>
                      <a:pt x="84" y="0"/>
                    </a:lnTo>
                  </a:path>
                </a:pathLst>
              </a:cu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0" name="Freeform 25"/>
              <p:cNvSpPr>
                <a:spLocks/>
              </p:cNvSpPr>
              <p:nvPr/>
            </p:nvSpPr>
            <p:spPr bwMode="auto">
              <a:xfrm>
                <a:off x="4033" y="2026"/>
                <a:ext cx="483" cy="165"/>
              </a:xfrm>
              <a:custGeom>
                <a:avLst/>
                <a:gdLst>
                  <a:gd name="T0" fmla="*/ 0 w 483"/>
                  <a:gd name="T1" fmla="*/ 165 h 165"/>
                  <a:gd name="T2" fmla="*/ 483 w 483"/>
                  <a:gd name="T3" fmla="*/ 165 h 165"/>
                  <a:gd name="T4" fmla="*/ 483 w 483"/>
                  <a:gd name="T5" fmla="*/ 41 h 165"/>
                  <a:gd name="T6" fmla="*/ 442 w 483"/>
                  <a:gd name="T7" fmla="*/ 0 h 165"/>
                  <a:gd name="T8" fmla="*/ 41 w 483"/>
                  <a:gd name="T9" fmla="*/ 0 h 165"/>
                  <a:gd name="T10" fmla="*/ 0 w 483"/>
                  <a:gd name="T11" fmla="*/ 41 h 165"/>
                  <a:gd name="T12" fmla="*/ 0 w 483"/>
                  <a:gd name="T13" fmla="*/ 165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3"/>
                  <a:gd name="T22" fmla="*/ 0 h 165"/>
                  <a:gd name="T23" fmla="*/ 483 w 483"/>
                  <a:gd name="T24" fmla="*/ 165 h 1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3" h="165">
                    <a:moveTo>
                      <a:pt x="0" y="165"/>
                    </a:moveTo>
                    <a:lnTo>
                      <a:pt x="483" y="165"/>
                    </a:lnTo>
                    <a:lnTo>
                      <a:pt x="483" y="41"/>
                    </a:lnTo>
                    <a:lnTo>
                      <a:pt x="442" y="0"/>
                    </a:lnTo>
                    <a:lnTo>
                      <a:pt x="41" y="0"/>
                    </a:lnTo>
                    <a:lnTo>
                      <a:pt x="0" y="41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1" name="Freeform 26"/>
              <p:cNvSpPr>
                <a:spLocks/>
              </p:cNvSpPr>
              <p:nvPr/>
            </p:nvSpPr>
            <p:spPr bwMode="auto">
              <a:xfrm>
                <a:off x="4033" y="2026"/>
                <a:ext cx="483" cy="165"/>
              </a:xfrm>
              <a:custGeom>
                <a:avLst/>
                <a:gdLst>
                  <a:gd name="T0" fmla="*/ 0 w 483"/>
                  <a:gd name="T1" fmla="*/ 165 h 165"/>
                  <a:gd name="T2" fmla="*/ 483 w 483"/>
                  <a:gd name="T3" fmla="*/ 165 h 165"/>
                  <a:gd name="T4" fmla="*/ 483 w 483"/>
                  <a:gd name="T5" fmla="*/ 41 h 165"/>
                  <a:gd name="T6" fmla="*/ 442 w 483"/>
                  <a:gd name="T7" fmla="*/ 0 h 165"/>
                  <a:gd name="T8" fmla="*/ 41 w 483"/>
                  <a:gd name="T9" fmla="*/ 0 h 165"/>
                  <a:gd name="T10" fmla="*/ 0 w 483"/>
                  <a:gd name="T11" fmla="*/ 41 h 165"/>
                  <a:gd name="T12" fmla="*/ 0 w 483"/>
                  <a:gd name="T13" fmla="*/ 165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3"/>
                  <a:gd name="T22" fmla="*/ 0 h 165"/>
                  <a:gd name="T23" fmla="*/ 483 w 483"/>
                  <a:gd name="T24" fmla="*/ 165 h 1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3" h="165">
                    <a:moveTo>
                      <a:pt x="0" y="165"/>
                    </a:moveTo>
                    <a:lnTo>
                      <a:pt x="483" y="165"/>
                    </a:lnTo>
                    <a:lnTo>
                      <a:pt x="483" y="41"/>
                    </a:lnTo>
                    <a:lnTo>
                      <a:pt x="442" y="0"/>
                    </a:lnTo>
                    <a:lnTo>
                      <a:pt x="41" y="0"/>
                    </a:lnTo>
                    <a:lnTo>
                      <a:pt x="0" y="41"/>
                    </a:lnTo>
                    <a:lnTo>
                      <a:pt x="0" y="165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51" name="Rectangle 27"/>
              <p:cNvSpPr>
                <a:spLocks noChangeArrowheads="1"/>
              </p:cNvSpPr>
              <p:nvPr/>
            </p:nvSpPr>
            <p:spPr bwMode="auto">
              <a:xfrm>
                <a:off x="4089" y="2063"/>
                <a:ext cx="179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SAX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83" name="Rectangle 28"/>
              <p:cNvSpPr>
                <a:spLocks noChangeArrowheads="1"/>
              </p:cNvSpPr>
              <p:nvPr/>
            </p:nvSpPr>
            <p:spPr bwMode="auto">
              <a:xfrm>
                <a:off x="4251" y="2063"/>
                <a:ext cx="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3" name="Rectangle 29"/>
              <p:cNvSpPr>
                <a:spLocks noChangeArrowheads="1"/>
              </p:cNvSpPr>
              <p:nvPr/>
            </p:nvSpPr>
            <p:spPr bwMode="auto">
              <a:xfrm>
                <a:off x="4271" y="2063"/>
                <a:ext cx="207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DOM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85" name="Rectangle 30"/>
              <p:cNvSpPr>
                <a:spLocks noChangeArrowheads="1"/>
              </p:cNvSpPr>
              <p:nvPr/>
            </p:nvSpPr>
            <p:spPr bwMode="auto">
              <a:xfrm>
                <a:off x="4728" y="1016"/>
                <a:ext cx="696" cy="4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6" name="Rectangle 31"/>
              <p:cNvSpPr>
                <a:spLocks noChangeArrowheads="1"/>
              </p:cNvSpPr>
              <p:nvPr/>
            </p:nvSpPr>
            <p:spPr bwMode="auto">
              <a:xfrm>
                <a:off x="4728" y="953"/>
                <a:ext cx="744" cy="485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7" name="Freeform 32"/>
              <p:cNvSpPr>
                <a:spLocks noEditPoints="1"/>
              </p:cNvSpPr>
              <p:nvPr/>
            </p:nvSpPr>
            <p:spPr bwMode="auto">
              <a:xfrm>
                <a:off x="4765" y="953"/>
                <a:ext cx="675" cy="485"/>
              </a:xfrm>
              <a:custGeom>
                <a:avLst/>
                <a:gdLst>
                  <a:gd name="T0" fmla="*/ 0 w 574"/>
                  <a:gd name="T1" fmla="*/ 422 h 422"/>
                  <a:gd name="T2" fmla="*/ 0 w 574"/>
                  <a:gd name="T3" fmla="*/ 0 h 422"/>
                  <a:gd name="T4" fmla="*/ 574 w 574"/>
                  <a:gd name="T5" fmla="*/ 422 h 422"/>
                  <a:gd name="T6" fmla="*/ 574 w 574"/>
                  <a:gd name="T7" fmla="*/ 0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4"/>
                  <a:gd name="T13" fmla="*/ 0 h 422"/>
                  <a:gd name="T14" fmla="*/ 574 w 57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4" h="422">
                    <a:moveTo>
                      <a:pt x="0" y="422"/>
                    </a:moveTo>
                    <a:lnTo>
                      <a:pt x="0" y="0"/>
                    </a:lnTo>
                    <a:moveTo>
                      <a:pt x="574" y="422"/>
                    </a:moveTo>
                    <a:lnTo>
                      <a:pt x="574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8" name="Rectangle 45"/>
              <p:cNvSpPr>
                <a:spLocks noChangeArrowheads="1"/>
              </p:cNvSpPr>
              <p:nvPr/>
            </p:nvSpPr>
            <p:spPr bwMode="auto">
              <a:xfrm>
                <a:off x="3549" y="1107"/>
                <a:ext cx="564" cy="2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9" name="Rectangle 46"/>
              <p:cNvSpPr>
                <a:spLocks noChangeArrowheads="1"/>
              </p:cNvSpPr>
              <p:nvPr/>
            </p:nvSpPr>
            <p:spPr bwMode="auto">
              <a:xfrm>
                <a:off x="3549" y="1107"/>
                <a:ext cx="564" cy="24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0" name="Freeform 47"/>
              <p:cNvSpPr>
                <a:spLocks noEditPoints="1"/>
              </p:cNvSpPr>
              <p:nvPr/>
            </p:nvSpPr>
            <p:spPr bwMode="auto">
              <a:xfrm>
                <a:off x="3609" y="1107"/>
                <a:ext cx="444" cy="241"/>
              </a:xfrm>
              <a:custGeom>
                <a:avLst/>
                <a:gdLst>
                  <a:gd name="T0" fmla="*/ 0 w 444"/>
                  <a:gd name="T1" fmla="*/ 241 h 241"/>
                  <a:gd name="T2" fmla="*/ 0 w 444"/>
                  <a:gd name="T3" fmla="*/ 0 h 241"/>
                  <a:gd name="T4" fmla="*/ 444 w 444"/>
                  <a:gd name="T5" fmla="*/ 241 h 241"/>
                  <a:gd name="T6" fmla="*/ 444 w 444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4"/>
                  <a:gd name="T13" fmla="*/ 0 h 241"/>
                  <a:gd name="T14" fmla="*/ 444 w 444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4" h="241">
                    <a:moveTo>
                      <a:pt x="0" y="241"/>
                    </a:moveTo>
                    <a:lnTo>
                      <a:pt x="0" y="0"/>
                    </a:lnTo>
                    <a:moveTo>
                      <a:pt x="444" y="241"/>
                    </a:moveTo>
                    <a:lnTo>
                      <a:pt x="444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72" name="Rectangle 48"/>
              <p:cNvSpPr>
                <a:spLocks noChangeArrowheads="1"/>
              </p:cNvSpPr>
              <p:nvPr/>
            </p:nvSpPr>
            <p:spPr bwMode="auto">
              <a:xfrm>
                <a:off x="3696" y="1179"/>
                <a:ext cx="301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 err="1">
                    <a:latin typeface="Arial" pitchFamily="34" charset="0"/>
                    <a:cs typeface="Arial" pitchFamily="34" charset="0"/>
                  </a:rPr>
                  <a:t>XQuery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2" name="Rectangle 49"/>
              <p:cNvSpPr>
                <a:spLocks noChangeArrowheads="1"/>
              </p:cNvSpPr>
              <p:nvPr/>
            </p:nvSpPr>
            <p:spPr bwMode="auto">
              <a:xfrm>
                <a:off x="3841" y="1589"/>
                <a:ext cx="565" cy="2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3" name="Rectangle 50"/>
              <p:cNvSpPr>
                <a:spLocks noChangeArrowheads="1"/>
              </p:cNvSpPr>
              <p:nvPr/>
            </p:nvSpPr>
            <p:spPr bwMode="auto">
              <a:xfrm>
                <a:off x="3841" y="1589"/>
                <a:ext cx="565" cy="24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4" name="Freeform 51"/>
              <p:cNvSpPr>
                <a:spLocks noEditPoints="1"/>
              </p:cNvSpPr>
              <p:nvPr/>
            </p:nvSpPr>
            <p:spPr bwMode="auto">
              <a:xfrm>
                <a:off x="3902" y="1589"/>
                <a:ext cx="443" cy="241"/>
              </a:xfrm>
              <a:custGeom>
                <a:avLst/>
                <a:gdLst>
                  <a:gd name="T0" fmla="*/ 0 w 443"/>
                  <a:gd name="T1" fmla="*/ 241 h 241"/>
                  <a:gd name="T2" fmla="*/ 0 w 443"/>
                  <a:gd name="T3" fmla="*/ 0 h 241"/>
                  <a:gd name="T4" fmla="*/ 443 w 443"/>
                  <a:gd name="T5" fmla="*/ 241 h 241"/>
                  <a:gd name="T6" fmla="*/ 443 w 443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3"/>
                  <a:gd name="T13" fmla="*/ 0 h 241"/>
                  <a:gd name="T14" fmla="*/ 443 w 443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3" h="241">
                    <a:moveTo>
                      <a:pt x="0" y="241"/>
                    </a:moveTo>
                    <a:lnTo>
                      <a:pt x="0" y="0"/>
                    </a:lnTo>
                    <a:moveTo>
                      <a:pt x="443" y="241"/>
                    </a:moveTo>
                    <a:lnTo>
                      <a:pt x="443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76" name="Rectangle 52"/>
              <p:cNvSpPr>
                <a:spLocks noChangeArrowheads="1"/>
              </p:cNvSpPr>
              <p:nvPr/>
            </p:nvSpPr>
            <p:spPr bwMode="auto">
              <a:xfrm>
                <a:off x="4014" y="1661"/>
                <a:ext cx="242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 err="1">
                    <a:latin typeface="Arial" pitchFamily="34" charset="0"/>
                    <a:cs typeface="Arial" pitchFamily="34" charset="0"/>
                  </a:rPr>
                  <a:t>XPath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6" name="Rectangle 53"/>
              <p:cNvSpPr>
                <a:spLocks noChangeArrowheads="1"/>
              </p:cNvSpPr>
              <p:nvPr/>
            </p:nvSpPr>
            <p:spPr bwMode="auto">
              <a:xfrm>
                <a:off x="3545" y="3258"/>
                <a:ext cx="38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Database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7" name="Rectangle 54"/>
              <p:cNvSpPr>
                <a:spLocks noChangeArrowheads="1"/>
              </p:cNvSpPr>
              <p:nvPr/>
            </p:nvSpPr>
            <p:spPr bwMode="auto">
              <a:xfrm>
                <a:off x="4104" y="3273"/>
                <a:ext cx="40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Document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9" name="Rectangle 55"/>
              <p:cNvSpPr>
                <a:spLocks noChangeArrowheads="1"/>
              </p:cNvSpPr>
              <p:nvPr/>
            </p:nvSpPr>
            <p:spPr bwMode="auto">
              <a:xfrm>
                <a:off x="4780" y="3273"/>
                <a:ext cx="183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Web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0" name="Rectangle 56"/>
              <p:cNvSpPr>
                <a:spLocks noChangeArrowheads="1"/>
              </p:cNvSpPr>
              <p:nvPr/>
            </p:nvSpPr>
            <p:spPr bwMode="auto">
              <a:xfrm>
                <a:off x="4729" y="3368"/>
                <a:ext cx="297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Service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00" name="Freeform 57"/>
              <p:cNvSpPr>
                <a:spLocks/>
              </p:cNvSpPr>
              <p:nvPr/>
            </p:nvSpPr>
            <p:spPr bwMode="auto">
              <a:xfrm>
                <a:off x="3718" y="2812"/>
                <a:ext cx="385" cy="253"/>
              </a:xfrm>
              <a:custGeom>
                <a:avLst/>
                <a:gdLst>
                  <a:gd name="T0" fmla="*/ 385 w 385"/>
                  <a:gd name="T1" fmla="*/ 0 h 253"/>
                  <a:gd name="T2" fmla="*/ 318 w 385"/>
                  <a:gd name="T3" fmla="*/ 12 h 253"/>
                  <a:gd name="T4" fmla="*/ 255 w 385"/>
                  <a:gd name="T5" fmla="*/ 31 h 253"/>
                  <a:gd name="T6" fmla="*/ 196 w 385"/>
                  <a:gd name="T7" fmla="*/ 59 h 253"/>
                  <a:gd name="T8" fmla="*/ 141 w 385"/>
                  <a:gd name="T9" fmla="*/ 95 h 253"/>
                  <a:gd name="T10" fmla="*/ 90 w 385"/>
                  <a:gd name="T11" fmla="*/ 140 h 253"/>
                  <a:gd name="T12" fmla="*/ 43 w 385"/>
                  <a:gd name="T13" fmla="*/ 192 h 253"/>
                  <a:gd name="T14" fmla="*/ 0 w 385"/>
                  <a:gd name="T15" fmla="*/ 253 h 25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5"/>
                  <a:gd name="T25" fmla="*/ 0 h 253"/>
                  <a:gd name="T26" fmla="*/ 385 w 385"/>
                  <a:gd name="T27" fmla="*/ 253 h 25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5" h="253">
                    <a:moveTo>
                      <a:pt x="385" y="0"/>
                    </a:moveTo>
                    <a:lnTo>
                      <a:pt x="318" y="12"/>
                    </a:lnTo>
                    <a:lnTo>
                      <a:pt x="255" y="31"/>
                    </a:lnTo>
                    <a:lnTo>
                      <a:pt x="196" y="59"/>
                    </a:lnTo>
                    <a:lnTo>
                      <a:pt x="141" y="95"/>
                    </a:lnTo>
                    <a:lnTo>
                      <a:pt x="90" y="140"/>
                    </a:lnTo>
                    <a:lnTo>
                      <a:pt x="43" y="192"/>
                    </a:lnTo>
                    <a:lnTo>
                      <a:pt x="0" y="253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1" name="Freeform 58"/>
              <p:cNvSpPr>
                <a:spLocks/>
              </p:cNvSpPr>
              <p:nvPr/>
            </p:nvSpPr>
            <p:spPr bwMode="auto">
              <a:xfrm>
                <a:off x="4097" y="2794"/>
                <a:ext cx="57" cy="37"/>
              </a:xfrm>
              <a:custGeom>
                <a:avLst/>
                <a:gdLst>
                  <a:gd name="T0" fmla="*/ 2 w 57"/>
                  <a:gd name="T1" fmla="*/ 37 h 37"/>
                  <a:gd name="T2" fmla="*/ 57 w 57"/>
                  <a:gd name="T3" fmla="*/ 15 h 37"/>
                  <a:gd name="T4" fmla="*/ 0 w 57"/>
                  <a:gd name="T5" fmla="*/ 0 h 37"/>
                  <a:gd name="T6" fmla="*/ 2 w 57"/>
                  <a:gd name="T7" fmla="*/ 37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37"/>
                  <a:gd name="T14" fmla="*/ 57 w 57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37">
                    <a:moveTo>
                      <a:pt x="2" y="37"/>
                    </a:moveTo>
                    <a:lnTo>
                      <a:pt x="57" y="15"/>
                    </a:lnTo>
                    <a:lnTo>
                      <a:pt x="0" y="0"/>
                    </a:lnTo>
                    <a:lnTo>
                      <a:pt x="2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2" name="Freeform 59"/>
              <p:cNvSpPr>
                <a:spLocks/>
              </p:cNvSpPr>
              <p:nvPr/>
            </p:nvSpPr>
            <p:spPr bwMode="auto">
              <a:xfrm>
                <a:off x="4469" y="2802"/>
                <a:ext cx="395" cy="263"/>
              </a:xfrm>
              <a:custGeom>
                <a:avLst/>
                <a:gdLst>
                  <a:gd name="T0" fmla="*/ 0 w 395"/>
                  <a:gd name="T1" fmla="*/ 0 h 263"/>
                  <a:gd name="T2" fmla="*/ 69 w 395"/>
                  <a:gd name="T3" fmla="*/ 13 h 263"/>
                  <a:gd name="T4" fmla="*/ 133 w 395"/>
                  <a:gd name="T5" fmla="*/ 34 h 263"/>
                  <a:gd name="T6" fmla="*/ 194 w 395"/>
                  <a:gd name="T7" fmla="*/ 63 h 263"/>
                  <a:gd name="T8" fmla="*/ 250 w 395"/>
                  <a:gd name="T9" fmla="*/ 101 h 263"/>
                  <a:gd name="T10" fmla="*/ 302 w 395"/>
                  <a:gd name="T11" fmla="*/ 147 h 263"/>
                  <a:gd name="T12" fmla="*/ 351 w 395"/>
                  <a:gd name="T13" fmla="*/ 201 h 263"/>
                  <a:gd name="T14" fmla="*/ 395 w 395"/>
                  <a:gd name="T15" fmla="*/ 263 h 2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95"/>
                  <a:gd name="T25" fmla="*/ 0 h 263"/>
                  <a:gd name="T26" fmla="*/ 395 w 395"/>
                  <a:gd name="T27" fmla="*/ 263 h 26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95" h="263">
                    <a:moveTo>
                      <a:pt x="0" y="0"/>
                    </a:moveTo>
                    <a:lnTo>
                      <a:pt x="69" y="13"/>
                    </a:lnTo>
                    <a:lnTo>
                      <a:pt x="133" y="34"/>
                    </a:lnTo>
                    <a:lnTo>
                      <a:pt x="194" y="63"/>
                    </a:lnTo>
                    <a:lnTo>
                      <a:pt x="250" y="101"/>
                    </a:lnTo>
                    <a:lnTo>
                      <a:pt x="302" y="147"/>
                    </a:lnTo>
                    <a:lnTo>
                      <a:pt x="351" y="201"/>
                    </a:lnTo>
                    <a:lnTo>
                      <a:pt x="395" y="263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3" name="Freeform 60"/>
              <p:cNvSpPr>
                <a:spLocks/>
              </p:cNvSpPr>
              <p:nvPr/>
            </p:nvSpPr>
            <p:spPr bwMode="auto">
              <a:xfrm>
                <a:off x="4418" y="2784"/>
                <a:ext cx="57" cy="37"/>
              </a:xfrm>
              <a:custGeom>
                <a:avLst/>
                <a:gdLst>
                  <a:gd name="T0" fmla="*/ 54 w 57"/>
                  <a:gd name="T1" fmla="*/ 37 h 37"/>
                  <a:gd name="T2" fmla="*/ 0 w 57"/>
                  <a:gd name="T3" fmla="*/ 14 h 37"/>
                  <a:gd name="T4" fmla="*/ 57 w 57"/>
                  <a:gd name="T5" fmla="*/ 0 h 37"/>
                  <a:gd name="T6" fmla="*/ 54 w 57"/>
                  <a:gd name="T7" fmla="*/ 37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37"/>
                  <a:gd name="T14" fmla="*/ 57 w 57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37">
                    <a:moveTo>
                      <a:pt x="54" y="37"/>
                    </a:moveTo>
                    <a:lnTo>
                      <a:pt x="0" y="14"/>
                    </a:lnTo>
                    <a:lnTo>
                      <a:pt x="57" y="0"/>
                    </a:lnTo>
                    <a:lnTo>
                      <a:pt x="54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4" name="Freeform 61"/>
              <p:cNvSpPr>
                <a:spLocks/>
              </p:cNvSpPr>
              <p:nvPr/>
            </p:nvSpPr>
            <p:spPr bwMode="auto">
              <a:xfrm>
                <a:off x="4275" y="2920"/>
                <a:ext cx="1" cy="118"/>
              </a:xfrm>
              <a:custGeom>
                <a:avLst/>
                <a:gdLst>
                  <a:gd name="T0" fmla="*/ 0 w 1"/>
                  <a:gd name="T1" fmla="*/ 0 h 118"/>
                  <a:gd name="T2" fmla="*/ 0 w 1"/>
                  <a:gd name="T3" fmla="*/ 36 h 118"/>
                  <a:gd name="T4" fmla="*/ 0 w 1"/>
                  <a:gd name="T5" fmla="*/ 75 h 118"/>
                  <a:gd name="T6" fmla="*/ 0 w 1"/>
                  <a:gd name="T7" fmla="*/ 118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18"/>
                  <a:gd name="T14" fmla="*/ 1 w 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18">
                    <a:moveTo>
                      <a:pt x="0" y="0"/>
                    </a:moveTo>
                    <a:lnTo>
                      <a:pt x="0" y="36"/>
                    </a:lnTo>
                    <a:lnTo>
                      <a:pt x="0" y="75"/>
                    </a:lnTo>
                    <a:lnTo>
                      <a:pt x="0" y="118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5" name="Freeform 62"/>
              <p:cNvSpPr>
                <a:spLocks/>
              </p:cNvSpPr>
              <p:nvPr/>
            </p:nvSpPr>
            <p:spPr bwMode="auto">
              <a:xfrm>
                <a:off x="4256" y="2869"/>
                <a:ext cx="37" cy="56"/>
              </a:xfrm>
              <a:custGeom>
                <a:avLst/>
                <a:gdLst>
                  <a:gd name="T0" fmla="*/ 37 w 37"/>
                  <a:gd name="T1" fmla="*/ 56 h 56"/>
                  <a:gd name="T2" fmla="*/ 19 w 37"/>
                  <a:gd name="T3" fmla="*/ 0 h 56"/>
                  <a:gd name="T4" fmla="*/ 0 w 37"/>
                  <a:gd name="T5" fmla="*/ 56 h 56"/>
                  <a:gd name="T6" fmla="*/ 37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6"/>
                    </a:moveTo>
                    <a:lnTo>
                      <a:pt x="19" y="0"/>
                    </a:lnTo>
                    <a:lnTo>
                      <a:pt x="0" y="56"/>
                    </a:lnTo>
                    <a:lnTo>
                      <a:pt x="37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6" name="Freeform 63"/>
              <p:cNvSpPr>
                <a:spLocks/>
              </p:cNvSpPr>
              <p:nvPr/>
            </p:nvSpPr>
            <p:spPr bwMode="auto">
              <a:xfrm>
                <a:off x="4275" y="2604"/>
                <a:ext cx="1" cy="54"/>
              </a:xfrm>
              <a:custGeom>
                <a:avLst/>
                <a:gdLst>
                  <a:gd name="T0" fmla="*/ 0 w 1"/>
                  <a:gd name="T1" fmla="*/ 0 h 54"/>
                  <a:gd name="T2" fmla="*/ 0 w 1"/>
                  <a:gd name="T3" fmla="*/ 17 h 54"/>
                  <a:gd name="T4" fmla="*/ 0 w 1"/>
                  <a:gd name="T5" fmla="*/ 35 h 54"/>
                  <a:gd name="T6" fmla="*/ 0 w 1"/>
                  <a:gd name="T7" fmla="*/ 54 h 5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54"/>
                  <a:gd name="T14" fmla="*/ 1 w 1"/>
                  <a:gd name="T15" fmla="*/ 54 h 5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54">
                    <a:moveTo>
                      <a:pt x="0" y="0"/>
                    </a:moveTo>
                    <a:lnTo>
                      <a:pt x="0" y="17"/>
                    </a:lnTo>
                    <a:lnTo>
                      <a:pt x="0" y="35"/>
                    </a:lnTo>
                    <a:lnTo>
                      <a:pt x="0" y="54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7" name="Freeform 64"/>
              <p:cNvSpPr>
                <a:spLocks/>
              </p:cNvSpPr>
              <p:nvPr/>
            </p:nvSpPr>
            <p:spPr bwMode="auto">
              <a:xfrm>
                <a:off x="4256" y="2553"/>
                <a:ext cx="37" cy="55"/>
              </a:xfrm>
              <a:custGeom>
                <a:avLst/>
                <a:gdLst>
                  <a:gd name="T0" fmla="*/ 37 w 37"/>
                  <a:gd name="T1" fmla="*/ 55 h 55"/>
                  <a:gd name="T2" fmla="*/ 19 w 37"/>
                  <a:gd name="T3" fmla="*/ 0 h 55"/>
                  <a:gd name="T4" fmla="*/ 0 w 37"/>
                  <a:gd name="T5" fmla="*/ 55 h 55"/>
                  <a:gd name="T6" fmla="*/ 37 w 37"/>
                  <a:gd name="T7" fmla="*/ 55 h 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5"/>
                  <a:gd name="T14" fmla="*/ 37 w 37"/>
                  <a:gd name="T15" fmla="*/ 55 h 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5">
                    <a:moveTo>
                      <a:pt x="37" y="55"/>
                    </a:moveTo>
                    <a:lnTo>
                      <a:pt x="19" y="0"/>
                    </a:lnTo>
                    <a:lnTo>
                      <a:pt x="0" y="55"/>
                    </a:lnTo>
                    <a:lnTo>
                      <a:pt x="37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8" name="Freeform 65"/>
              <p:cNvSpPr>
                <a:spLocks/>
              </p:cNvSpPr>
              <p:nvPr/>
            </p:nvSpPr>
            <p:spPr bwMode="auto">
              <a:xfrm>
                <a:off x="4275" y="2242"/>
                <a:ext cx="1" cy="77"/>
              </a:xfrm>
              <a:custGeom>
                <a:avLst/>
                <a:gdLst>
                  <a:gd name="T0" fmla="*/ 0 w 1"/>
                  <a:gd name="T1" fmla="*/ 0 h 77"/>
                  <a:gd name="T2" fmla="*/ 0 w 1"/>
                  <a:gd name="T3" fmla="*/ 24 h 77"/>
                  <a:gd name="T4" fmla="*/ 0 w 1"/>
                  <a:gd name="T5" fmla="*/ 49 h 77"/>
                  <a:gd name="T6" fmla="*/ 0 w 1"/>
                  <a:gd name="T7" fmla="*/ 77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77"/>
                  <a:gd name="T14" fmla="*/ 1 w 1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77">
                    <a:moveTo>
                      <a:pt x="0" y="0"/>
                    </a:moveTo>
                    <a:lnTo>
                      <a:pt x="0" y="24"/>
                    </a:lnTo>
                    <a:lnTo>
                      <a:pt x="0" y="49"/>
                    </a:lnTo>
                    <a:lnTo>
                      <a:pt x="0" y="77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9" name="Freeform 66"/>
              <p:cNvSpPr>
                <a:spLocks/>
              </p:cNvSpPr>
              <p:nvPr/>
            </p:nvSpPr>
            <p:spPr bwMode="auto">
              <a:xfrm>
                <a:off x="4256" y="2191"/>
                <a:ext cx="37" cy="56"/>
              </a:xfrm>
              <a:custGeom>
                <a:avLst/>
                <a:gdLst>
                  <a:gd name="T0" fmla="*/ 37 w 37"/>
                  <a:gd name="T1" fmla="*/ 56 h 56"/>
                  <a:gd name="T2" fmla="*/ 19 w 37"/>
                  <a:gd name="T3" fmla="*/ 0 h 56"/>
                  <a:gd name="T4" fmla="*/ 0 w 37"/>
                  <a:gd name="T5" fmla="*/ 56 h 56"/>
                  <a:gd name="T6" fmla="*/ 37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6"/>
                    </a:moveTo>
                    <a:lnTo>
                      <a:pt x="19" y="0"/>
                    </a:lnTo>
                    <a:lnTo>
                      <a:pt x="0" y="56"/>
                    </a:lnTo>
                    <a:lnTo>
                      <a:pt x="37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0" name="Freeform 67"/>
              <p:cNvSpPr>
                <a:spLocks/>
              </p:cNvSpPr>
              <p:nvPr/>
            </p:nvSpPr>
            <p:spPr bwMode="auto">
              <a:xfrm>
                <a:off x="3934" y="1880"/>
                <a:ext cx="99" cy="229"/>
              </a:xfrm>
              <a:custGeom>
                <a:avLst/>
                <a:gdLst>
                  <a:gd name="T0" fmla="*/ 2 w 99"/>
                  <a:gd name="T1" fmla="*/ 0 h 229"/>
                  <a:gd name="T2" fmla="*/ 0 w 99"/>
                  <a:gd name="T3" fmla="*/ 45 h 229"/>
                  <a:gd name="T4" fmla="*/ 6 w 99"/>
                  <a:gd name="T5" fmla="*/ 87 h 229"/>
                  <a:gd name="T6" fmla="*/ 18 w 99"/>
                  <a:gd name="T7" fmla="*/ 127 h 229"/>
                  <a:gd name="T8" fmla="*/ 38 w 99"/>
                  <a:gd name="T9" fmla="*/ 164 h 229"/>
                  <a:gd name="T10" fmla="*/ 65 w 99"/>
                  <a:gd name="T11" fmla="*/ 197 h 229"/>
                  <a:gd name="T12" fmla="*/ 99 w 99"/>
                  <a:gd name="T13" fmla="*/ 229 h 2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9"/>
                  <a:gd name="T22" fmla="*/ 0 h 229"/>
                  <a:gd name="T23" fmla="*/ 99 w 99"/>
                  <a:gd name="T24" fmla="*/ 229 h 22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9" h="229">
                    <a:moveTo>
                      <a:pt x="2" y="0"/>
                    </a:moveTo>
                    <a:lnTo>
                      <a:pt x="0" y="45"/>
                    </a:lnTo>
                    <a:lnTo>
                      <a:pt x="6" y="87"/>
                    </a:lnTo>
                    <a:lnTo>
                      <a:pt x="18" y="127"/>
                    </a:lnTo>
                    <a:lnTo>
                      <a:pt x="38" y="164"/>
                    </a:lnTo>
                    <a:lnTo>
                      <a:pt x="65" y="197"/>
                    </a:lnTo>
                    <a:lnTo>
                      <a:pt x="99" y="229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1" name="Freeform 68"/>
              <p:cNvSpPr>
                <a:spLocks/>
              </p:cNvSpPr>
              <p:nvPr/>
            </p:nvSpPr>
            <p:spPr bwMode="auto">
              <a:xfrm>
                <a:off x="3916" y="1830"/>
                <a:ext cx="37" cy="58"/>
              </a:xfrm>
              <a:custGeom>
                <a:avLst/>
                <a:gdLst>
                  <a:gd name="T0" fmla="*/ 0 w 37"/>
                  <a:gd name="T1" fmla="*/ 51 h 58"/>
                  <a:gd name="T2" fmla="*/ 29 w 37"/>
                  <a:gd name="T3" fmla="*/ 0 h 58"/>
                  <a:gd name="T4" fmla="*/ 37 w 37"/>
                  <a:gd name="T5" fmla="*/ 58 h 58"/>
                  <a:gd name="T6" fmla="*/ 0 w 37"/>
                  <a:gd name="T7" fmla="*/ 51 h 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8"/>
                  <a:gd name="T14" fmla="*/ 37 w 37"/>
                  <a:gd name="T15" fmla="*/ 58 h 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8">
                    <a:moveTo>
                      <a:pt x="0" y="51"/>
                    </a:moveTo>
                    <a:lnTo>
                      <a:pt x="29" y="0"/>
                    </a:lnTo>
                    <a:lnTo>
                      <a:pt x="37" y="58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2" name="Freeform 69"/>
              <p:cNvSpPr>
                <a:spLocks/>
              </p:cNvSpPr>
              <p:nvPr/>
            </p:nvSpPr>
            <p:spPr bwMode="auto">
              <a:xfrm>
                <a:off x="3690" y="1399"/>
                <a:ext cx="151" cy="310"/>
              </a:xfrm>
              <a:custGeom>
                <a:avLst/>
                <a:gdLst>
                  <a:gd name="T0" fmla="*/ 0 w 151"/>
                  <a:gd name="T1" fmla="*/ 0 h 310"/>
                  <a:gd name="T2" fmla="*/ 7 w 151"/>
                  <a:gd name="T3" fmla="*/ 75 h 310"/>
                  <a:gd name="T4" fmla="*/ 18 w 151"/>
                  <a:gd name="T5" fmla="*/ 140 h 310"/>
                  <a:gd name="T6" fmla="*/ 31 w 151"/>
                  <a:gd name="T7" fmla="*/ 194 h 310"/>
                  <a:gd name="T8" fmla="*/ 49 w 151"/>
                  <a:gd name="T9" fmla="*/ 238 h 310"/>
                  <a:gd name="T10" fmla="*/ 69 w 151"/>
                  <a:gd name="T11" fmla="*/ 272 h 310"/>
                  <a:gd name="T12" fmla="*/ 93 w 151"/>
                  <a:gd name="T13" fmla="*/ 295 h 310"/>
                  <a:gd name="T14" fmla="*/ 121 w 151"/>
                  <a:gd name="T15" fmla="*/ 308 h 310"/>
                  <a:gd name="T16" fmla="*/ 151 w 151"/>
                  <a:gd name="T17" fmla="*/ 310 h 3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1"/>
                  <a:gd name="T28" fmla="*/ 0 h 310"/>
                  <a:gd name="T29" fmla="*/ 151 w 151"/>
                  <a:gd name="T30" fmla="*/ 310 h 31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1" h="310">
                    <a:moveTo>
                      <a:pt x="0" y="0"/>
                    </a:moveTo>
                    <a:lnTo>
                      <a:pt x="7" y="75"/>
                    </a:lnTo>
                    <a:lnTo>
                      <a:pt x="18" y="140"/>
                    </a:lnTo>
                    <a:lnTo>
                      <a:pt x="31" y="194"/>
                    </a:lnTo>
                    <a:lnTo>
                      <a:pt x="49" y="238"/>
                    </a:lnTo>
                    <a:lnTo>
                      <a:pt x="69" y="272"/>
                    </a:lnTo>
                    <a:lnTo>
                      <a:pt x="93" y="295"/>
                    </a:lnTo>
                    <a:lnTo>
                      <a:pt x="121" y="308"/>
                    </a:lnTo>
                    <a:lnTo>
                      <a:pt x="151" y="31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3" name="Freeform 70"/>
              <p:cNvSpPr>
                <a:spLocks/>
              </p:cNvSpPr>
              <p:nvPr/>
            </p:nvSpPr>
            <p:spPr bwMode="auto">
              <a:xfrm>
                <a:off x="3672" y="1348"/>
                <a:ext cx="37" cy="56"/>
              </a:xfrm>
              <a:custGeom>
                <a:avLst/>
                <a:gdLst>
                  <a:gd name="T0" fmla="*/ 0 w 37"/>
                  <a:gd name="T1" fmla="*/ 56 h 56"/>
                  <a:gd name="T2" fmla="*/ 16 w 37"/>
                  <a:gd name="T3" fmla="*/ 0 h 56"/>
                  <a:gd name="T4" fmla="*/ 37 w 37"/>
                  <a:gd name="T5" fmla="*/ 54 h 56"/>
                  <a:gd name="T6" fmla="*/ 0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0" y="56"/>
                    </a:moveTo>
                    <a:lnTo>
                      <a:pt x="16" y="0"/>
                    </a:lnTo>
                    <a:lnTo>
                      <a:pt x="37" y="54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4" name="Freeform 71"/>
              <p:cNvSpPr>
                <a:spLocks/>
              </p:cNvSpPr>
              <p:nvPr/>
            </p:nvSpPr>
            <p:spPr bwMode="auto">
              <a:xfrm>
                <a:off x="4516" y="1489"/>
                <a:ext cx="383" cy="620"/>
              </a:xfrm>
              <a:custGeom>
                <a:avLst/>
                <a:gdLst>
                  <a:gd name="T0" fmla="*/ 383 w 383"/>
                  <a:gd name="T1" fmla="*/ 0 h 620"/>
                  <a:gd name="T2" fmla="*/ 376 w 383"/>
                  <a:gd name="T3" fmla="*/ 94 h 620"/>
                  <a:gd name="T4" fmla="*/ 358 w 383"/>
                  <a:gd name="T5" fmla="*/ 183 h 620"/>
                  <a:gd name="T6" fmla="*/ 328 w 383"/>
                  <a:gd name="T7" fmla="*/ 267 h 620"/>
                  <a:gd name="T8" fmla="*/ 286 w 383"/>
                  <a:gd name="T9" fmla="*/ 347 h 620"/>
                  <a:gd name="T10" fmla="*/ 233 w 383"/>
                  <a:gd name="T11" fmla="*/ 422 h 620"/>
                  <a:gd name="T12" fmla="*/ 167 w 383"/>
                  <a:gd name="T13" fmla="*/ 493 h 620"/>
                  <a:gd name="T14" fmla="*/ 90 w 383"/>
                  <a:gd name="T15" fmla="*/ 559 h 620"/>
                  <a:gd name="T16" fmla="*/ 0 w 383"/>
                  <a:gd name="T17" fmla="*/ 620 h 6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3"/>
                  <a:gd name="T28" fmla="*/ 0 h 620"/>
                  <a:gd name="T29" fmla="*/ 383 w 383"/>
                  <a:gd name="T30" fmla="*/ 620 h 62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3" h="620">
                    <a:moveTo>
                      <a:pt x="383" y="0"/>
                    </a:moveTo>
                    <a:lnTo>
                      <a:pt x="376" y="94"/>
                    </a:lnTo>
                    <a:lnTo>
                      <a:pt x="358" y="183"/>
                    </a:lnTo>
                    <a:lnTo>
                      <a:pt x="328" y="267"/>
                    </a:lnTo>
                    <a:lnTo>
                      <a:pt x="286" y="347"/>
                    </a:lnTo>
                    <a:lnTo>
                      <a:pt x="233" y="422"/>
                    </a:lnTo>
                    <a:lnTo>
                      <a:pt x="167" y="493"/>
                    </a:lnTo>
                    <a:lnTo>
                      <a:pt x="90" y="559"/>
                    </a:lnTo>
                    <a:lnTo>
                      <a:pt x="0" y="62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5" name="Freeform 72"/>
              <p:cNvSpPr>
                <a:spLocks/>
              </p:cNvSpPr>
              <p:nvPr/>
            </p:nvSpPr>
            <p:spPr bwMode="auto">
              <a:xfrm>
                <a:off x="4880" y="1438"/>
                <a:ext cx="37" cy="56"/>
              </a:xfrm>
              <a:custGeom>
                <a:avLst/>
                <a:gdLst>
                  <a:gd name="T0" fmla="*/ 37 w 37"/>
                  <a:gd name="T1" fmla="*/ 55 h 56"/>
                  <a:gd name="T2" fmla="*/ 17 w 37"/>
                  <a:gd name="T3" fmla="*/ 0 h 56"/>
                  <a:gd name="T4" fmla="*/ 0 w 37"/>
                  <a:gd name="T5" fmla="*/ 56 h 56"/>
                  <a:gd name="T6" fmla="*/ 37 w 37"/>
                  <a:gd name="T7" fmla="*/ 55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5"/>
                    </a:moveTo>
                    <a:lnTo>
                      <a:pt x="17" y="0"/>
                    </a:lnTo>
                    <a:lnTo>
                      <a:pt x="0" y="56"/>
                    </a:lnTo>
                    <a:lnTo>
                      <a:pt x="37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6" name="Freeform 73"/>
              <p:cNvSpPr>
                <a:spLocks/>
              </p:cNvSpPr>
              <p:nvPr/>
            </p:nvSpPr>
            <p:spPr bwMode="auto">
              <a:xfrm>
                <a:off x="4406" y="1487"/>
                <a:ext cx="364" cy="222"/>
              </a:xfrm>
              <a:custGeom>
                <a:avLst/>
                <a:gdLst>
                  <a:gd name="T0" fmla="*/ 364 w 364"/>
                  <a:gd name="T1" fmla="*/ 0 h 222"/>
                  <a:gd name="T2" fmla="*/ 339 w 364"/>
                  <a:gd name="T3" fmla="*/ 48 h 222"/>
                  <a:gd name="T4" fmla="*/ 305 w 364"/>
                  <a:gd name="T5" fmla="*/ 90 h 222"/>
                  <a:gd name="T6" fmla="*/ 262 w 364"/>
                  <a:gd name="T7" fmla="*/ 128 h 222"/>
                  <a:gd name="T8" fmla="*/ 210 w 364"/>
                  <a:gd name="T9" fmla="*/ 159 h 222"/>
                  <a:gd name="T10" fmla="*/ 149 w 364"/>
                  <a:gd name="T11" fmla="*/ 186 h 222"/>
                  <a:gd name="T12" fmla="*/ 79 w 364"/>
                  <a:gd name="T13" fmla="*/ 207 h 222"/>
                  <a:gd name="T14" fmla="*/ 0 w 364"/>
                  <a:gd name="T15" fmla="*/ 222 h 22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64"/>
                  <a:gd name="T25" fmla="*/ 0 h 222"/>
                  <a:gd name="T26" fmla="*/ 364 w 364"/>
                  <a:gd name="T27" fmla="*/ 222 h 22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64" h="222">
                    <a:moveTo>
                      <a:pt x="364" y="0"/>
                    </a:moveTo>
                    <a:lnTo>
                      <a:pt x="339" y="48"/>
                    </a:lnTo>
                    <a:lnTo>
                      <a:pt x="305" y="90"/>
                    </a:lnTo>
                    <a:lnTo>
                      <a:pt x="262" y="128"/>
                    </a:lnTo>
                    <a:lnTo>
                      <a:pt x="210" y="159"/>
                    </a:lnTo>
                    <a:lnTo>
                      <a:pt x="149" y="186"/>
                    </a:lnTo>
                    <a:lnTo>
                      <a:pt x="79" y="207"/>
                    </a:lnTo>
                    <a:lnTo>
                      <a:pt x="0" y="222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7" name="Freeform 74"/>
              <p:cNvSpPr>
                <a:spLocks/>
              </p:cNvSpPr>
              <p:nvPr/>
            </p:nvSpPr>
            <p:spPr bwMode="auto">
              <a:xfrm>
                <a:off x="4751" y="1438"/>
                <a:ext cx="35" cy="59"/>
              </a:xfrm>
              <a:custGeom>
                <a:avLst/>
                <a:gdLst>
                  <a:gd name="T0" fmla="*/ 35 w 35"/>
                  <a:gd name="T1" fmla="*/ 59 h 59"/>
                  <a:gd name="T2" fmla="*/ 34 w 35"/>
                  <a:gd name="T3" fmla="*/ 0 h 59"/>
                  <a:gd name="T4" fmla="*/ 0 w 35"/>
                  <a:gd name="T5" fmla="*/ 48 h 59"/>
                  <a:gd name="T6" fmla="*/ 35 w 35"/>
                  <a:gd name="T7" fmla="*/ 59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"/>
                  <a:gd name="T13" fmla="*/ 0 h 59"/>
                  <a:gd name="T14" fmla="*/ 35 w 35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" h="59">
                    <a:moveTo>
                      <a:pt x="35" y="59"/>
                    </a:moveTo>
                    <a:lnTo>
                      <a:pt x="34" y="0"/>
                    </a:lnTo>
                    <a:lnTo>
                      <a:pt x="0" y="48"/>
                    </a:lnTo>
                    <a:lnTo>
                      <a:pt x="35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8" name="Freeform 75"/>
              <p:cNvSpPr>
                <a:spLocks/>
              </p:cNvSpPr>
              <p:nvPr/>
            </p:nvSpPr>
            <p:spPr bwMode="auto">
              <a:xfrm>
                <a:off x="4113" y="1176"/>
                <a:ext cx="573" cy="61"/>
              </a:xfrm>
              <a:custGeom>
                <a:avLst/>
                <a:gdLst>
                  <a:gd name="T0" fmla="*/ 573 w 573"/>
                  <a:gd name="T1" fmla="*/ 0 h 61"/>
                  <a:gd name="T2" fmla="*/ 521 w 573"/>
                  <a:gd name="T3" fmla="*/ 22 h 61"/>
                  <a:gd name="T4" fmla="*/ 459 w 573"/>
                  <a:gd name="T5" fmla="*/ 39 h 61"/>
                  <a:gd name="T6" fmla="*/ 387 w 573"/>
                  <a:gd name="T7" fmla="*/ 51 h 61"/>
                  <a:gd name="T8" fmla="*/ 306 w 573"/>
                  <a:gd name="T9" fmla="*/ 59 h 61"/>
                  <a:gd name="T10" fmla="*/ 214 w 573"/>
                  <a:gd name="T11" fmla="*/ 61 h 61"/>
                  <a:gd name="T12" fmla="*/ 112 w 573"/>
                  <a:gd name="T13" fmla="*/ 59 h 61"/>
                  <a:gd name="T14" fmla="*/ 0 w 573"/>
                  <a:gd name="T15" fmla="*/ 51 h 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3"/>
                  <a:gd name="T25" fmla="*/ 0 h 61"/>
                  <a:gd name="T26" fmla="*/ 573 w 573"/>
                  <a:gd name="T27" fmla="*/ 61 h 6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3" h="61">
                    <a:moveTo>
                      <a:pt x="573" y="0"/>
                    </a:moveTo>
                    <a:lnTo>
                      <a:pt x="521" y="22"/>
                    </a:lnTo>
                    <a:lnTo>
                      <a:pt x="459" y="39"/>
                    </a:lnTo>
                    <a:lnTo>
                      <a:pt x="387" y="51"/>
                    </a:lnTo>
                    <a:lnTo>
                      <a:pt x="306" y="59"/>
                    </a:lnTo>
                    <a:lnTo>
                      <a:pt x="214" y="61"/>
                    </a:lnTo>
                    <a:lnTo>
                      <a:pt x="112" y="59"/>
                    </a:lnTo>
                    <a:lnTo>
                      <a:pt x="0" y="51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9" name="Freeform 76"/>
              <p:cNvSpPr>
                <a:spLocks/>
              </p:cNvSpPr>
              <p:nvPr/>
            </p:nvSpPr>
            <p:spPr bwMode="auto">
              <a:xfrm>
                <a:off x="4671" y="1148"/>
                <a:ext cx="57" cy="46"/>
              </a:xfrm>
              <a:custGeom>
                <a:avLst/>
                <a:gdLst>
                  <a:gd name="T0" fmla="*/ 21 w 57"/>
                  <a:gd name="T1" fmla="*/ 46 h 46"/>
                  <a:gd name="T2" fmla="*/ 57 w 57"/>
                  <a:gd name="T3" fmla="*/ 0 h 46"/>
                  <a:gd name="T4" fmla="*/ 0 w 57"/>
                  <a:gd name="T5" fmla="*/ 15 h 46"/>
                  <a:gd name="T6" fmla="*/ 21 w 57"/>
                  <a:gd name="T7" fmla="*/ 46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46"/>
                  <a:gd name="T14" fmla="*/ 57 w 57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46">
                    <a:moveTo>
                      <a:pt x="21" y="46"/>
                    </a:moveTo>
                    <a:lnTo>
                      <a:pt x="57" y="0"/>
                    </a:lnTo>
                    <a:lnTo>
                      <a:pt x="0" y="15"/>
                    </a:lnTo>
                    <a:lnTo>
                      <a:pt x="21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0" name="Freeform 77"/>
              <p:cNvSpPr>
                <a:spLocks/>
              </p:cNvSpPr>
              <p:nvPr/>
            </p:nvSpPr>
            <p:spPr bwMode="auto">
              <a:xfrm>
                <a:off x="4940" y="1517"/>
                <a:ext cx="242" cy="1608"/>
              </a:xfrm>
              <a:custGeom>
                <a:avLst/>
                <a:gdLst>
                  <a:gd name="T0" fmla="*/ 121 w 242"/>
                  <a:gd name="T1" fmla="*/ 0 h 1608"/>
                  <a:gd name="T2" fmla="*/ 0 w 242"/>
                  <a:gd name="T3" fmla="*/ 121 h 1608"/>
                  <a:gd name="T4" fmla="*/ 80 w 242"/>
                  <a:gd name="T5" fmla="*/ 121 h 1608"/>
                  <a:gd name="T6" fmla="*/ 80 w 242"/>
                  <a:gd name="T7" fmla="*/ 1608 h 1608"/>
                  <a:gd name="T8" fmla="*/ 162 w 242"/>
                  <a:gd name="T9" fmla="*/ 1608 h 1608"/>
                  <a:gd name="T10" fmla="*/ 162 w 242"/>
                  <a:gd name="T11" fmla="*/ 121 h 1608"/>
                  <a:gd name="T12" fmla="*/ 242 w 242"/>
                  <a:gd name="T13" fmla="*/ 121 h 1608"/>
                  <a:gd name="T14" fmla="*/ 121 w 242"/>
                  <a:gd name="T15" fmla="*/ 0 h 16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2"/>
                  <a:gd name="T25" fmla="*/ 0 h 1608"/>
                  <a:gd name="T26" fmla="*/ 242 w 242"/>
                  <a:gd name="T27" fmla="*/ 1608 h 160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2" h="1608">
                    <a:moveTo>
                      <a:pt x="121" y="0"/>
                    </a:moveTo>
                    <a:lnTo>
                      <a:pt x="0" y="121"/>
                    </a:lnTo>
                    <a:lnTo>
                      <a:pt x="80" y="121"/>
                    </a:lnTo>
                    <a:lnTo>
                      <a:pt x="80" y="1608"/>
                    </a:lnTo>
                    <a:lnTo>
                      <a:pt x="162" y="1608"/>
                    </a:lnTo>
                    <a:lnTo>
                      <a:pt x="162" y="121"/>
                    </a:lnTo>
                    <a:lnTo>
                      <a:pt x="242" y="12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1" name="Freeform 78"/>
              <p:cNvSpPr>
                <a:spLocks/>
              </p:cNvSpPr>
              <p:nvPr/>
            </p:nvSpPr>
            <p:spPr bwMode="auto">
              <a:xfrm>
                <a:off x="4940" y="1517"/>
                <a:ext cx="242" cy="1608"/>
              </a:xfrm>
              <a:custGeom>
                <a:avLst/>
                <a:gdLst>
                  <a:gd name="T0" fmla="*/ 121 w 242"/>
                  <a:gd name="T1" fmla="*/ 0 h 1608"/>
                  <a:gd name="T2" fmla="*/ 0 w 242"/>
                  <a:gd name="T3" fmla="*/ 121 h 1608"/>
                  <a:gd name="T4" fmla="*/ 80 w 242"/>
                  <a:gd name="T5" fmla="*/ 121 h 1608"/>
                  <a:gd name="T6" fmla="*/ 80 w 242"/>
                  <a:gd name="T7" fmla="*/ 1608 h 1608"/>
                  <a:gd name="T8" fmla="*/ 162 w 242"/>
                  <a:gd name="T9" fmla="*/ 1608 h 1608"/>
                  <a:gd name="T10" fmla="*/ 162 w 242"/>
                  <a:gd name="T11" fmla="*/ 121 h 1608"/>
                  <a:gd name="T12" fmla="*/ 242 w 242"/>
                  <a:gd name="T13" fmla="*/ 121 h 1608"/>
                  <a:gd name="T14" fmla="*/ 121 w 242"/>
                  <a:gd name="T15" fmla="*/ 0 h 16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2"/>
                  <a:gd name="T25" fmla="*/ 0 h 1608"/>
                  <a:gd name="T26" fmla="*/ 242 w 242"/>
                  <a:gd name="T27" fmla="*/ 1608 h 160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2" h="1608">
                    <a:moveTo>
                      <a:pt x="121" y="0"/>
                    </a:moveTo>
                    <a:lnTo>
                      <a:pt x="0" y="121"/>
                    </a:lnTo>
                    <a:lnTo>
                      <a:pt x="80" y="121"/>
                    </a:lnTo>
                    <a:lnTo>
                      <a:pt x="80" y="1608"/>
                    </a:lnTo>
                    <a:lnTo>
                      <a:pt x="162" y="1608"/>
                    </a:lnTo>
                    <a:lnTo>
                      <a:pt x="162" y="121"/>
                    </a:lnTo>
                    <a:lnTo>
                      <a:pt x="242" y="121"/>
                    </a:lnTo>
                    <a:lnTo>
                      <a:pt x="121" y="0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2" name="Rectangle 79"/>
              <p:cNvSpPr>
                <a:spLocks noChangeArrowheads="1"/>
              </p:cNvSpPr>
              <p:nvPr/>
            </p:nvSpPr>
            <p:spPr bwMode="auto">
              <a:xfrm>
                <a:off x="5143" y="2058"/>
                <a:ext cx="26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REST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3" name="Rectangle 80"/>
              <p:cNvSpPr>
                <a:spLocks noChangeArrowheads="1"/>
              </p:cNvSpPr>
              <p:nvPr/>
            </p:nvSpPr>
            <p:spPr bwMode="auto">
              <a:xfrm>
                <a:off x="5379" y="2058"/>
                <a:ext cx="4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4" name="Rectangle 81"/>
              <p:cNvSpPr>
                <a:spLocks noChangeArrowheads="1"/>
              </p:cNvSpPr>
              <p:nvPr/>
            </p:nvSpPr>
            <p:spPr bwMode="auto">
              <a:xfrm>
                <a:off x="5127" y="2153"/>
                <a:ext cx="272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SOAP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5" name="Rectangle 82"/>
              <p:cNvSpPr>
                <a:spLocks noChangeArrowheads="1"/>
              </p:cNvSpPr>
              <p:nvPr/>
            </p:nvSpPr>
            <p:spPr bwMode="auto">
              <a:xfrm>
                <a:off x="5374" y="2153"/>
                <a:ext cx="7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+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6" name="Rectangle 83"/>
              <p:cNvSpPr>
                <a:spLocks noChangeArrowheads="1"/>
              </p:cNvSpPr>
              <p:nvPr/>
            </p:nvSpPr>
            <p:spPr bwMode="auto">
              <a:xfrm>
                <a:off x="5158" y="2248"/>
                <a:ext cx="257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WSDL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7" name="Freeform 84"/>
              <p:cNvSpPr>
                <a:spLocks/>
              </p:cNvSpPr>
              <p:nvPr/>
            </p:nvSpPr>
            <p:spPr bwMode="auto">
              <a:xfrm>
                <a:off x="4398" y="2499"/>
                <a:ext cx="545" cy="265"/>
              </a:xfrm>
              <a:custGeom>
                <a:avLst/>
                <a:gdLst>
                  <a:gd name="T0" fmla="*/ 0 w 545"/>
                  <a:gd name="T1" fmla="*/ 132 h 265"/>
                  <a:gd name="T2" fmla="*/ 272 w 545"/>
                  <a:gd name="T3" fmla="*/ 0 h 265"/>
                  <a:gd name="T4" fmla="*/ 545 w 545"/>
                  <a:gd name="T5" fmla="*/ 132 h 265"/>
                  <a:gd name="T6" fmla="*/ 272 w 545"/>
                  <a:gd name="T7" fmla="*/ 265 h 265"/>
                  <a:gd name="T8" fmla="*/ 0 w 545"/>
                  <a:gd name="T9" fmla="*/ 132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5"/>
                  <a:gd name="T16" fmla="*/ 0 h 265"/>
                  <a:gd name="T17" fmla="*/ 545 w 545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5" h="265">
                    <a:moveTo>
                      <a:pt x="0" y="132"/>
                    </a:moveTo>
                    <a:lnTo>
                      <a:pt x="272" y="0"/>
                    </a:lnTo>
                    <a:lnTo>
                      <a:pt x="545" y="132"/>
                    </a:lnTo>
                    <a:lnTo>
                      <a:pt x="272" y="265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8" name="Freeform 85"/>
              <p:cNvSpPr>
                <a:spLocks/>
              </p:cNvSpPr>
              <p:nvPr/>
            </p:nvSpPr>
            <p:spPr bwMode="auto">
              <a:xfrm>
                <a:off x="4398" y="2499"/>
                <a:ext cx="545" cy="265"/>
              </a:xfrm>
              <a:custGeom>
                <a:avLst/>
                <a:gdLst>
                  <a:gd name="T0" fmla="*/ 0 w 545"/>
                  <a:gd name="T1" fmla="*/ 132 h 265"/>
                  <a:gd name="T2" fmla="*/ 272 w 545"/>
                  <a:gd name="T3" fmla="*/ 0 h 265"/>
                  <a:gd name="T4" fmla="*/ 545 w 545"/>
                  <a:gd name="T5" fmla="*/ 132 h 265"/>
                  <a:gd name="T6" fmla="*/ 272 w 545"/>
                  <a:gd name="T7" fmla="*/ 265 h 265"/>
                  <a:gd name="T8" fmla="*/ 0 w 545"/>
                  <a:gd name="T9" fmla="*/ 132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5"/>
                  <a:gd name="T16" fmla="*/ 0 h 265"/>
                  <a:gd name="T17" fmla="*/ 545 w 545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5" h="265">
                    <a:moveTo>
                      <a:pt x="0" y="132"/>
                    </a:moveTo>
                    <a:lnTo>
                      <a:pt x="272" y="0"/>
                    </a:lnTo>
                    <a:lnTo>
                      <a:pt x="545" y="132"/>
                    </a:lnTo>
                    <a:lnTo>
                      <a:pt x="272" y="265"/>
                    </a:lnTo>
                    <a:lnTo>
                      <a:pt x="0" y="132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110" name="Rectangle 86"/>
              <p:cNvSpPr>
                <a:spLocks noChangeArrowheads="1"/>
              </p:cNvSpPr>
              <p:nvPr/>
            </p:nvSpPr>
            <p:spPr bwMode="auto">
              <a:xfrm>
                <a:off x="4578" y="2535"/>
                <a:ext cx="184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DTD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30" name="Rectangle 87"/>
              <p:cNvSpPr>
                <a:spLocks noChangeArrowheads="1"/>
              </p:cNvSpPr>
              <p:nvPr/>
            </p:nvSpPr>
            <p:spPr bwMode="auto">
              <a:xfrm>
                <a:off x="4744" y="2535"/>
                <a:ext cx="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2" name="Rectangle 88"/>
              <p:cNvSpPr>
                <a:spLocks noChangeArrowheads="1"/>
              </p:cNvSpPr>
              <p:nvPr/>
            </p:nvSpPr>
            <p:spPr bwMode="auto">
              <a:xfrm>
                <a:off x="4523" y="2635"/>
                <a:ext cx="326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Schema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32" name="Line 89"/>
              <p:cNvSpPr>
                <a:spLocks noChangeShapeType="1"/>
              </p:cNvSpPr>
              <p:nvPr/>
            </p:nvSpPr>
            <p:spPr bwMode="auto">
              <a:xfrm flipV="1">
                <a:off x="4364" y="2661"/>
                <a:ext cx="96" cy="42"/>
              </a:xfrm>
              <a:prstGeom prst="line">
                <a:avLst/>
              </a:prstGeom>
              <a:noFill/>
              <a:ln w="333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61" name="TextBox 94"/>
            <p:cNvSpPr txBox="1">
              <a:spLocks noChangeArrowheads="1"/>
            </p:cNvSpPr>
            <p:nvPr/>
          </p:nvSpPr>
          <p:spPr bwMode="auto">
            <a:xfrm>
              <a:off x="7464828" y="1795557"/>
              <a:ext cx="1255895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1400" dirty="0"/>
                <a:t>Procedural language</a:t>
              </a:r>
            </a:p>
            <a:p>
              <a:pPr algn="ctr"/>
              <a:r>
                <a:rPr lang="en-US" altLang="en-US" sz="1100" dirty="0"/>
                <a:t>(Java, JavaScript,</a:t>
              </a:r>
            </a:p>
            <a:p>
              <a:pPr algn="ctr"/>
              <a:r>
                <a:rPr lang="en-US" altLang="en-US" sz="1100" dirty="0"/>
                <a:t>C++, 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01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458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1907704" y="549275"/>
            <a:ext cx="6779096" cy="868363"/>
          </a:xfrm>
        </p:spPr>
        <p:txBody>
          <a:bodyPr/>
          <a:lstStyle/>
          <a:p>
            <a:r>
              <a:rPr lang="sr-Latn-RS" altLang="en-US" dirty="0" smtClean="0"/>
              <a:t>Istorija: </a:t>
            </a:r>
            <a:r>
              <a:rPr lang="de-DE" altLang="en-US" dirty="0" smtClean="0"/>
              <a:t>SGML </a:t>
            </a:r>
            <a:r>
              <a:rPr lang="de-DE" altLang="en-US" dirty="0"/>
              <a:t>vs. HTML vs. XML</a:t>
            </a:r>
          </a:p>
        </p:txBody>
      </p:sp>
      <p:sp>
        <p:nvSpPr>
          <p:cNvPr id="1299459" name="Oval 1027"/>
          <p:cNvSpPr>
            <a:spLocks noChangeArrowheads="1"/>
          </p:cNvSpPr>
          <p:nvPr/>
        </p:nvSpPr>
        <p:spPr bwMode="auto">
          <a:xfrm>
            <a:off x="533400" y="1752600"/>
            <a:ext cx="6781800" cy="388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sz="2800" b="0">
                <a:solidFill>
                  <a:schemeClr val="tx1"/>
                </a:solidFill>
                <a:latin typeface="Times" pitchFamily="1" charset="0"/>
              </a:rPr>
              <a:t>SGML (1960)</a:t>
            </a: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r>
              <a:rPr lang="de-DE" altLang="en-US" b="0">
                <a:solidFill>
                  <a:schemeClr val="tx1"/>
                </a:solidFill>
                <a:latin typeface="Times" pitchFamily="1" charset="0"/>
              </a:rPr>
              <a:t>             </a:t>
            </a: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0" name="Oval 1028"/>
          <p:cNvSpPr>
            <a:spLocks noChangeArrowheads="1"/>
          </p:cNvSpPr>
          <p:nvPr/>
        </p:nvSpPr>
        <p:spPr bwMode="auto">
          <a:xfrm>
            <a:off x="4038600" y="2667000"/>
            <a:ext cx="2971800" cy="2438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XML(1996)</a:t>
            </a:r>
          </a:p>
          <a:p>
            <a:pPr algn="ctr" eaLnBrk="0" hangingPunct="0"/>
            <a:endParaRPr lang="de-DE" altLang="en-US" b="0">
              <a:latin typeface="Times" pitchFamily="1" charset="0"/>
            </a:endParaRPr>
          </a:p>
          <a:p>
            <a:pPr algn="ctr" eaLnBrk="0" hangingPunct="0"/>
            <a:endParaRPr lang="de-DE" altLang="en-US" b="0"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1" name="Oval 1029"/>
          <p:cNvSpPr>
            <a:spLocks noChangeArrowheads="1"/>
          </p:cNvSpPr>
          <p:nvPr/>
        </p:nvSpPr>
        <p:spPr bwMode="auto">
          <a:xfrm>
            <a:off x="1524000" y="3657600"/>
            <a:ext cx="4038600" cy="1447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HTML(1990)</a:t>
            </a:r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2" name="Oval 1030"/>
          <p:cNvSpPr>
            <a:spLocks noChangeArrowheads="1"/>
          </p:cNvSpPr>
          <p:nvPr/>
        </p:nvSpPr>
        <p:spPr bwMode="auto">
          <a:xfrm>
            <a:off x="4419600" y="3733800"/>
            <a:ext cx="2133600" cy="12954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XHTML(2000)</a:t>
            </a:r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Zašto </a:t>
            </a:r>
            <a:r>
              <a:rPr lang="en-US" altLang="en-US" dirty="0" smtClean="0"/>
              <a:t>XML </a:t>
            </a:r>
            <a:endParaRPr lang="en-US" altLang="en-US" dirty="0"/>
          </a:p>
        </p:txBody>
      </p:sp>
      <p:sp>
        <p:nvSpPr>
          <p:cNvPr id="16168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147248" cy="5257800"/>
          </a:xfrm>
        </p:spPr>
        <p:txBody>
          <a:bodyPr/>
          <a:lstStyle/>
          <a:p>
            <a:r>
              <a:rPr lang="sr-Latn-RS" altLang="en-US" dirty="0" smtClean="0"/>
              <a:t>Olakšava težnju da se „sadržaj“ razdvoji od „prezentacije</a:t>
            </a:r>
            <a:r>
              <a:rPr lang="en-US" altLang="en-US" dirty="0" smtClean="0"/>
              <a:t>”</a:t>
            </a:r>
            <a:endParaRPr lang="en-US" altLang="en-US" dirty="0"/>
          </a:p>
          <a:p>
            <a:pPr lvl="1"/>
            <a:r>
              <a:rPr lang="sr-Latn-RS" altLang="en-US" dirty="0" smtClean="0"/>
              <a:t>Prezentacija obezbeđuje lepotu pri posmatranju</a:t>
            </a:r>
            <a:endParaRPr lang="en-US" altLang="en-US" dirty="0"/>
          </a:p>
          <a:p>
            <a:pPr lvl="1"/>
            <a:r>
              <a:rPr lang="sr-Latn-RS" altLang="en-US" dirty="0" smtClean="0"/>
              <a:t>Sadžaj se može interpretirati od strane računara, a za računare prezentacija predstavlja hendikep</a:t>
            </a:r>
            <a:endParaRPr lang="en-US" altLang="en-US" dirty="0"/>
          </a:p>
          <a:p>
            <a:r>
              <a:rPr lang="en-US" altLang="en-US" dirty="0" err="1" smtClean="0"/>
              <a:t>Semanti</a:t>
            </a:r>
            <a:r>
              <a:rPr lang="sr-Latn-RS" altLang="en-US" dirty="0" smtClean="0"/>
              <a:t>čko označavanje podataka</a:t>
            </a:r>
          </a:p>
          <a:p>
            <a:r>
              <a:rPr lang="sr-Latn-RS" altLang="en-US" dirty="0" smtClean="0"/>
              <a:t>XML je „polu-struktuiran“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&lt;parents&gt;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&lt;parent name=“Jean” 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&lt;son&gt;John&lt;/son&gt;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&lt;daughter&gt;Joan&lt;/daughter&gt;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&lt;daughter&gt;Jill&lt;/daughter&gt;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&lt;/parent&gt;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&lt;parent name=“Feng”&gt;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&lt;daughter&gt;Ella&lt;/daughter&gt;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&lt;/parent&gt;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95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36534" y="1629158"/>
            <a:ext cx="6703818" cy="19872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book</a:t>
            </a:r>
            <a:r>
              <a:rPr lang="en-US" altLang="en-US" sz="1800" dirty="0" smtClean="0">
                <a:latin typeface="Courier New" pitchFamily="49" charset="0"/>
              </a:rPr>
              <a:t> 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year</a:t>
            </a:r>
            <a:r>
              <a:rPr lang="en-US" altLang="en-US" sz="1800" dirty="0" smtClean="0">
                <a:latin typeface="Courier New" pitchFamily="49" charset="0"/>
              </a:rPr>
              <a:t>=“1967”&gt;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   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title</a:t>
            </a:r>
            <a:r>
              <a:rPr lang="en-US" altLang="en-US" sz="1800" dirty="0" smtClean="0">
                <a:latin typeface="Courier New" pitchFamily="49" charset="0"/>
              </a:rPr>
              <a:t>&gt;Politics of experience&lt;/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title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author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		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firstname</a:t>
            </a:r>
            <a:r>
              <a:rPr lang="en-US" altLang="en-US" sz="1800" dirty="0" smtClean="0">
                <a:latin typeface="Courier New" pitchFamily="49" charset="0"/>
              </a:rPr>
              <a:t>&gt;Ronald&lt;/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firstname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		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lastname</a:t>
            </a:r>
            <a:r>
              <a:rPr lang="en-US" altLang="en-US" sz="1800" dirty="0" smtClean="0">
                <a:latin typeface="Courier New" pitchFamily="49" charset="0"/>
              </a:rPr>
              <a:t>&gt;Laing&lt;/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lastname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author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book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  <a:endParaRPr lang="en-US" altLang="en-US" sz="1800" dirty="0">
              <a:latin typeface="Courier New" pitchFamily="49" charset="0"/>
            </a:endParaRPr>
          </a:p>
        </p:txBody>
      </p:sp>
      <p:sp>
        <p:nvSpPr>
          <p:cNvPr id="1292292" name="Rectangle 4"/>
          <p:cNvSpPr>
            <a:spLocks noChangeArrowheads="1"/>
          </p:cNvSpPr>
          <p:nvPr/>
        </p:nvSpPr>
        <p:spPr bwMode="auto">
          <a:xfrm>
            <a:off x="770795" y="1268760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4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Tx/>
              <a:buChar char="•"/>
            </a:pPr>
            <a:endParaRPr lang="de-DE" altLang="en-US" sz="1800" b="0">
              <a:latin typeface="Comic Sans MS" pitchFamily="66" charset="0"/>
            </a:endParaRPr>
          </a:p>
        </p:txBody>
      </p:sp>
      <p:sp>
        <p:nvSpPr>
          <p:cNvPr id="1292293" name="Text Box 5"/>
          <p:cNvSpPr txBox="1">
            <a:spLocks noChangeArrowheads="1"/>
          </p:cNvSpPr>
          <p:nvPr/>
        </p:nvSpPr>
        <p:spPr bwMode="auto">
          <a:xfrm>
            <a:off x="795481" y="3506375"/>
            <a:ext cx="6934200" cy="3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 anchor="ctr">
            <a:spAutoFit/>
          </a:bodyPr>
          <a:lstStyle/>
          <a:p>
            <a:pPr algn="ctr"/>
            <a:r>
              <a:rPr lang="sr-Latn-RS" altLang="en-US" sz="1600" dirty="0" smtClean="0">
                <a:latin typeface="+mn-lt"/>
              </a:rPr>
              <a:t>Informacije o knjizi sačuvane u XML formatu</a:t>
            </a:r>
            <a:r>
              <a:rPr lang="en-US" altLang="en-US" sz="1600" dirty="0" smtClean="0">
                <a:latin typeface="+mn-lt"/>
              </a:rPr>
              <a:t> </a:t>
            </a:r>
            <a:endParaRPr lang="en-US" altLang="en-US" sz="1600" dirty="0">
              <a:latin typeface="+mn-lt"/>
            </a:endParaRPr>
          </a:p>
        </p:txBody>
      </p:sp>
      <p:sp>
        <p:nvSpPr>
          <p:cNvPr id="1292294" name="Text Box 6"/>
          <p:cNvSpPr txBox="1">
            <a:spLocks noChangeArrowheads="1"/>
          </p:cNvSpPr>
          <p:nvPr/>
        </p:nvSpPr>
        <p:spPr bwMode="auto">
          <a:xfrm>
            <a:off x="785287" y="3868597"/>
            <a:ext cx="8001000" cy="280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Informacija je: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razdvojena od prezentacije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pa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 </a:t>
            </a:r>
            <a:endParaRPr lang="sr-Latn-RS" altLang="en-US" sz="2200" b="0" dirty="0" smtClean="0">
              <a:solidFill>
                <a:schemeClr val="tx1"/>
              </a:solidFill>
              <a:latin typeface="+mn-lt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isečena u male delove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 na kraju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 </a:t>
            </a:r>
            <a:endParaRPr lang="sr-Latn-RS" altLang="en-US" sz="2200" b="0" dirty="0" smtClean="0">
              <a:solidFill>
                <a:schemeClr val="tx1"/>
              </a:solidFill>
              <a:latin typeface="+mn-lt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označena sa semantičkim značenjem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Informacija u ovom formatu se lako može procesirati računarima</a:t>
            </a:r>
            <a:endParaRPr lang="sr-Latn-RS" altLang="en-US" sz="2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XML opisuje samo sintaksu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a ne apstraktni logički model podataka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sr-Latn-RS" altLang="en-US" dirty="0"/>
              <a:t>Zašto </a:t>
            </a:r>
            <a:r>
              <a:rPr lang="en-US" altLang="en-US" dirty="0"/>
              <a:t>XML</a:t>
            </a:r>
            <a:r>
              <a:rPr lang="sr-Latn-RS" altLang="en-US" dirty="0"/>
              <a:t> (2)</a:t>
            </a:r>
            <a:r>
              <a:rPr lang="en-US" altLang="en-US" dirty="0"/>
              <a:t> </a:t>
            </a:r>
            <a:endParaRPr lang="en-US" sz="32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854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548680"/>
            <a:ext cx="7239394" cy="1143000"/>
          </a:xfrm>
        </p:spPr>
        <p:txBody>
          <a:bodyPr/>
          <a:lstStyle/>
          <a:p>
            <a:r>
              <a:rPr lang="de-DE" altLang="en-US" dirty="0" smtClean="0"/>
              <a:t>Kl</a:t>
            </a:r>
            <a:r>
              <a:rPr lang="sr-Latn-RS" altLang="en-US" dirty="0" smtClean="0"/>
              <a:t>jučni pojmovi </a:t>
            </a:r>
            <a:r>
              <a:rPr lang="de-DE" altLang="en-US" dirty="0" smtClean="0"/>
              <a:t>XML</a:t>
            </a:r>
            <a:r>
              <a:rPr lang="sr-Latn-RS" altLang="en-US" dirty="0" smtClean="0"/>
              <a:t>-a</a:t>
            </a:r>
            <a:endParaRPr lang="de-DE" altLang="en-US" dirty="0"/>
          </a:p>
        </p:txBody>
      </p:sp>
      <p:sp>
        <p:nvSpPr>
          <p:cNvPr id="13086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7924800" cy="3984848"/>
          </a:xfrm>
        </p:spPr>
        <p:txBody>
          <a:bodyPr/>
          <a:lstStyle/>
          <a:p>
            <a:r>
              <a:rPr lang="sr-Latn-RS" altLang="en-US" dirty="0" smtClean="0"/>
              <a:t>To su:</a:t>
            </a:r>
          </a:p>
          <a:p>
            <a:pPr lvl="1"/>
            <a:r>
              <a:rPr lang="de-DE" altLang="en-US" dirty="0" smtClean="0"/>
              <a:t>D</a:t>
            </a:r>
            <a:r>
              <a:rPr lang="sr-Latn-RS" altLang="en-US" dirty="0" smtClean="0"/>
              <a:t>okumenti</a:t>
            </a:r>
            <a:endParaRPr lang="de-DE" altLang="en-US" dirty="0"/>
          </a:p>
          <a:p>
            <a:pPr lvl="1"/>
            <a:r>
              <a:rPr lang="de-DE" altLang="en-US" dirty="0" smtClean="0"/>
              <a:t>Element</a:t>
            </a:r>
            <a:r>
              <a:rPr lang="sr-Latn-RS" altLang="en-US" dirty="0" smtClean="0"/>
              <a:t>i</a:t>
            </a:r>
            <a:endParaRPr lang="de-DE" altLang="en-US" dirty="0"/>
          </a:p>
          <a:p>
            <a:pPr lvl="1"/>
            <a:r>
              <a:rPr lang="de-DE" altLang="en-US" dirty="0" smtClean="0"/>
              <a:t>Atribut</a:t>
            </a:r>
            <a:r>
              <a:rPr lang="sr-Latn-RS" altLang="en-US" dirty="0" smtClean="0"/>
              <a:t>i</a:t>
            </a:r>
            <a:endParaRPr lang="de-DE" altLang="en-US" dirty="0"/>
          </a:p>
          <a:p>
            <a:pPr lvl="1"/>
            <a:r>
              <a:rPr lang="sr-Latn-RS" altLang="en-US" dirty="0" smtClean="0"/>
              <a:t>Deklaracije prostora imena</a:t>
            </a:r>
            <a:endParaRPr lang="de-DE" altLang="en-US" dirty="0"/>
          </a:p>
          <a:p>
            <a:pPr lvl="1"/>
            <a:r>
              <a:rPr lang="de-DE" altLang="en-US" dirty="0" smtClean="0"/>
              <a:t>Te</a:t>
            </a:r>
            <a:r>
              <a:rPr lang="sr-Latn-RS" altLang="en-US" dirty="0" smtClean="0"/>
              <a:t>kst</a:t>
            </a:r>
            <a:endParaRPr lang="de-DE" altLang="en-US" dirty="0"/>
          </a:p>
          <a:p>
            <a:pPr lvl="1"/>
            <a:r>
              <a:rPr lang="sr-Latn-RS" altLang="en-US" dirty="0" smtClean="0"/>
              <a:t>Komentari</a:t>
            </a:r>
            <a:endParaRPr lang="de-DE" altLang="en-US" dirty="0"/>
          </a:p>
          <a:p>
            <a:pPr lvl="1"/>
            <a:r>
              <a:rPr lang="sr-Latn-RS" altLang="en-US" dirty="0" smtClean="0"/>
              <a:t>Instrukcije procesiranja</a:t>
            </a:r>
            <a:endParaRPr lang="de-DE" altLang="en-US" dirty="0"/>
          </a:p>
          <a:p>
            <a:r>
              <a:rPr lang="sr-Latn-RS" altLang="en-US" dirty="0" smtClean="0"/>
              <a:t>Svi ovi pojmovi su nasleđeni iz</a:t>
            </a:r>
            <a:r>
              <a:rPr lang="de-DE" altLang="en-US" dirty="0" smtClean="0"/>
              <a:t> SGML</a:t>
            </a:r>
            <a:r>
              <a:rPr lang="sr-Latn-RS" altLang="en-US" dirty="0" smtClean="0"/>
              <a:t>-a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8989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en-US" altLang="en-US" dirty="0" smtClean="0"/>
              <a:t>WYSIWYG</a:t>
            </a:r>
            <a:r>
              <a:rPr lang="sr-Latn-RS" altLang="en-US" dirty="0" smtClean="0"/>
              <a:t> pristup</a:t>
            </a:r>
          </a:p>
          <a:p>
            <a:pPr lvl="2" eaLnBrk="1" hangingPunct="1"/>
            <a:r>
              <a:rPr lang="en-US" altLang="en-US" dirty="0" err="1" smtClean="0"/>
              <a:t>Alati</a:t>
            </a:r>
            <a:r>
              <a:rPr lang="en-US" altLang="en-US" dirty="0" smtClean="0"/>
              <a:t> </a:t>
            </a:r>
            <a:r>
              <a:rPr lang="en-US" altLang="en-US" dirty="0" err="1"/>
              <a:t>zasnovani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WYSIWYG </a:t>
            </a:r>
            <a:r>
              <a:rPr lang="en-US" altLang="en-US" dirty="0" err="1"/>
              <a:t>pristupu</a:t>
            </a:r>
            <a:r>
              <a:rPr lang="en-US" altLang="en-US" dirty="0"/>
              <a:t> </a:t>
            </a:r>
            <a:r>
              <a:rPr lang="en-US" altLang="en-US" dirty="0" err="1" smtClean="0"/>
              <a:t>zahtevaju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od </a:t>
            </a:r>
            <a:r>
              <a:rPr lang="en-US" altLang="en-US" dirty="0" err="1"/>
              <a:t>korisnika</a:t>
            </a:r>
            <a:r>
              <a:rPr lang="en-US" altLang="en-US" dirty="0"/>
              <a:t> da </a:t>
            </a:r>
            <a:r>
              <a:rPr lang="en-US" altLang="en-US" dirty="0" err="1"/>
              <a:t>tekst</a:t>
            </a:r>
            <a:r>
              <a:rPr lang="en-US" altLang="en-US" dirty="0"/>
              <a:t> </a:t>
            </a:r>
            <a:r>
              <a:rPr lang="en-US" altLang="en-US" dirty="0" err="1"/>
              <a:t>uredi</a:t>
            </a:r>
            <a:r>
              <a:rPr lang="en-US" altLang="en-US" dirty="0"/>
              <a:t> u </a:t>
            </a:r>
            <a:r>
              <a:rPr lang="en-US" altLang="en-US" dirty="0" err="1"/>
              <a:t>obliku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je </a:t>
            </a:r>
            <a:r>
              <a:rPr lang="en-US" altLang="en-US" dirty="0" err="1"/>
              <a:t>spreman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kona</a:t>
            </a:r>
            <a:r>
              <a:rPr lang="sr-Latn-RS" altLang="en-US" dirty="0"/>
              <a:t>č</a:t>
            </a:r>
            <a:r>
              <a:rPr lang="en-US" altLang="en-US" dirty="0" smtClean="0"/>
              <a:t>no </a:t>
            </a:r>
            <a:r>
              <a:rPr lang="en-US" altLang="en-US" dirty="0" err="1"/>
              <a:t>prikazivanje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ciljnom</a:t>
            </a:r>
            <a:r>
              <a:rPr lang="en-US" altLang="en-US" dirty="0" smtClean="0"/>
              <a:t> </a:t>
            </a:r>
            <a:r>
              <a:rPr lang="en-US" altLang="en-US" dirty="0" err="1"/>
              <a:t>medijumu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sr-Latn-RS" altLang="en-US" dirty="0"/>
              <a:t>š</a:t>
            </a:r>
            <a:r>
              <a:rPr lang="en-US" altLang="en-US" dirty="0" err="1" smtClean="0"/>
              <a:t>tampanje</a:t>
            </a:r>
            <a:r>
              <a:rPr lang="en-US" altLang="en-US" dirty="0" smtClean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papiru</a:t>
            </a:r>
            <a:r>
              <a:rPr lang="en-US" altLang="en-US" dirty="0" smtClean="0"/>
              <a:t>)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err="1" smtClean="0"/>
              <a:t>Tekst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 smtClean="0"/>
              <a:t>ure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oslanjaju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direktno</a:t>
            </a:r>
            <a:r>
              <a:rPr lang="en-US" altLang="en-US" dirty="0" smtClean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njegovu</a:t>
            </a:r>
            <a:r>
              <a:rPr lang="en-US" altLang="en-US" dirty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ku</a:t>
            </a:r>
            <a:r>
              <a:rPr lang="en-US" altLang="en-US" dirty="0" smtClean="0"/>
              <a:t> </a:t>
            </a:r>
            <a:r>
              <a:rPr lang="en-US" altLang="en-US" dirty="0" err="1"/>
              <a:t>prezentaciju</a:t>
            </a:r>
            <a:r>
              <a:rPr lang="en-US" altLang="en-US" dirty="0"/>
              <a:t>, </a:t>
            </a:r>
            <a:r>
              <a:rPr lang="en-US" altLang="en-US" dirty="0" err="1" smtClean="0"/>
              <a:t>naj</a:t>
            </a:r>
            <a:r>
              <a:rPr lang="sr-Latn-RS" altLang="en-US" dirty="0"/>
              <a:t>č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šć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mi</a:t>
            </a:r>
            <a:r>
              <a:rPr lang="sr-Latn-RS" altLang="en-US" dirty="0"/>
              <a:t>š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sr-Latn-RS" altLang="en-US" dirty="0" smtClean="0"/>
              <a:t>e</a:t>
            </a:r>
            <a:r>
              <a:rPr lang="en-US" altLang="en-US" dirty="0" err="1" smtClean="0"/>
              <a:t>lemenata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korisni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okru</a:t>
            </a:r>
            <a:r>
              <a:rPr lang="sr-Latn-RS" altLang="en-US" dirty="0"/>
              <a:t>ž</a:t>
            </a:r>
            <a:r>
              <a:rPr lang="en-US" altLang="en-US" dirty="0" err="1" smtClean="0"/>
              <a:t>enja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smtClean="0"/>
              <a:t>Tipi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ni</a:t>
            </a:r>
            <a:r>
              <a:rPr lang="en-US" altLang="en-US" dirty="0" smtClean="0"/>
              <a:t> </a:t>
            </a:r>
            <a:r>
              <a:rPr lang="en-US" altLang="en-US" dirty="0" err="1"/>
              <a:t>primeri</a:t>
            </a:r>
            <a:r>
              <a:rPr lang="en-US" altLang="en-US" dirty="0"/>
              <a:t> </a:t>
            </a:r>
            <a:r>
              <a:rPr lang="en-US" altLang="en-US" dirty="0" err="1"/>
              <a:t>ovakvih</a:t>
            </a:r>
            <a:r>
              <a:rPr lang="en-US" altLang="en-US" dirty="0"/>
              <a:t> </a:t>
            </a:r>
            <a:r>
              <a:rPr lang="en-US" altLang="en-US" dirty="0" err="1"/>
              <a:t>alata</a:t>
            </a:r>
            <a:r>
              <a:rPr lang="en-US" altLang="en-US" dirty="0"/>
              <a:t> </a:t>
            </a:r>
            <a:r>
              <a:rPr lang="en-US" altLang="en-US" dirty="0" err="1" smtClean="0"/>
              <a:t>su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alati</a:t>
            </a:r>
            <a:r>
              <a:rPr lang="en-US" altLang="en-US" dirty="0" smtClean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/>
              <a:t>kancelarijsko</a:t>
            </a:r>
            <a:r>
              <a:rPr lang="en-US" altLang="en-US" dirty="0"/>
              <a:t> </a:t>
            </a:r>
            <a:r>
              <a:rPr lang="en-US" altLang="en-US" dirty="0" err="1"/>
              <a:t>poslovanje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Microsoft Office, OpenOffice.org)</a:t>
            </a:r>
            <a:endParaRPr lang="en-US" alt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" r="1893" b="43377"/>
          <a:stretch/>
        </p:blipFill>
        <p:spPr bwMode="auto">
          <a:xfrm>
            <a:off x="5009768" y="4168683"/>
            <a:ext cx="4026728" cy="242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1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C9E4C5-B81A-4C61-BED1-87602EB12266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50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en-US" sz="3200" dirty="0" err="1" smtClean="0">
                <a:solidFill>
                  <a:schemeClr val="hlink"/>
                </a:solidFill>
              </a:rPr>
              <a:t>Anatom</a:t>
            </a:r>
            <a:r>
              <a:rPr lang="sr-Latn-RS" sz="3200" dirty="0" smtClean="0">
                <a:solidFill>
                  <a:schemeClr val="hlink"/>
                </a:solidFill>
              </a:rPr>
              <a:t>ija </a:t>
            </a:r>
            <a:r>
              <a:rPr lang="en-US" sz="3200" dirty="0" smtClean="0">
                <a:solidFill>
                  <a:schemeClr val="hlink"/>
                </a:solidFill>
              </a:rPr>
              <a:t>XML</a:t>
            </a:r>
            <a:r>
              <a:rPr lang="sr-Latn-RS" sz="3200" dirty="0" smtClean="0">
                <a:solidFill>
                  <a:schemeClr val="hlink"/>
                </a:solidFill>
              </a:rPr>
              <a:t>-a </a:t>
            </a:r>
            <a:endParaRPr lang="en-US" sz="3200" dirty="0">
              <a:solidFill>
                <a:schemeClr val="hlink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1" y="1463675"/>
            <a:ext cx="8562974" cy="448560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encoding="ISO-8859-1" ?&gt;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dblp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mastersthesis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mdate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="2002-01-03" key="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/Brown92"&gt;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&lt;author&gt;Kurt P. Brown&lt;/author&gt;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&lt;title&gt;PRPL: A Database Workload Specification Language&lt;/title&gt;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&lt;year&gt;1992&lt;/year&gt;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&lt;school&gt;Univ. of Wisconsin-Madison&lt;/school&gt;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&lt;/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mastersthesis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&lt;article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mdate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="2002-01-03" key="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/SRC1997-018"&gt;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&lt;editor&gt;Paul R.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McJones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&lt;/editor&gt;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&lt;title&gt;The 1995 SQL Reunion&lt;/title&gt;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&lt;journal&gt;Digital System Research Center Report&lt;/journal&gt;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&lt;volume&gt;SRC1997-018&lt;/volume&gt;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&lt;year&gt;1997&lt;/year&gt;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/labs/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/SRC1997-018.html&lt;/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&gt;http://www.mcjones.org/System_R/SQL_Reunion_95/&lt;/ee&gt;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&lt;/article&gt;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828768" y="4121356"/>
            <a:ext cx="2275254" cy="484704"/>
            <a:chOff x="5828768" y="4121356"/>
            <a:chExt cx="2275254" cy="484704"/>
          </a:xfrm>
        </p:grpSpPr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7270140" y="4236728"/>
              <a:ext cx="8338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sr-Latn-RS" altLang="en-US" sz="1800" i="1" dirty="0" smtClean="0">
                  <a:solidFill>
                    <a:srgbClr val="990000"/>
                  </a:solidFill>
                  <a:latin typeface="Calibri" pitchFamily="34" charset="0"/>
                </a:rPr>
                <a:t>Atribut</a:t>
              </a:r>
              <a:endParaRPr lang="en-US" altLang="en-US" sz="18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 flipH="1" flipV="1">
              <a:off x="5828768" y="4121356"/>
              <a:ext cx="1476627" cy="300037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54063" y="2541588"/>
            <a:ext cx="8024812" cy="1001314"/>
            <a:chOff x="754063" y="2541588"/>
            <a:chExt cx="8024812" cy="1001314"/>
          </a:xfrm>
        </p:grpSpPr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7770592" y="3081237"/>
              <a:ext cx="9749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800" i="1" dirty="0">
                  <a:solidFill>
                    <a:srgbClr val="990000"/>
                  </a:solidFill>
                  <a:latin typeface="Calibri" pitchFamily="34" charset="0"/>
                </a:rPr>
                <a:t>Elemen</a:t>
              </a:r>
              <a:r>
                <a:rPr lang="en-US" altLang="en-US" i="1" dirty="0">
                  <a:solidFill>
                    <a:srgbClr val="990000"/>
                  </a:solidFill>
                  <a:latin typeface="Calibri" pitchFamily="34" charset="0"/>
                </a:rPr>
                <a:t>t</a:t>
              </a:r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 flipH="1" flipV="1">
              <a:off x="5148062" y="2874963"/>
              <a:ext cx="2622529" cy="437106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754063" y="2541588"/>
              <a:ext cx="8024812" cy="330200"/>
            </a:xfrm>
            <a:prstGeom prst="rect">
              <a:avLst/>
            </a:prstGeom>
            <a:noFill/>
            <a:ln w="12700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997291" y="4941167"/>
            <a:ext cx="1980799" cy="637194"/>
            <a:chOff x="7007224" y="4820592"/>
            <a:chExt cx="1980799" cy="637194"/>
          </a:xfrm>
        </p:grpSpPr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7007224" y="5088454"/>
              <a:ext cx="19807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sr-Latn-RS" altLang="en-US" sz="1800" i="1" dirty="0" smtClean="0">
                  <a:solidFill>
                    <a:srgbClr val="990000"/>
                  </a:solidFill>
                  <a:latin typeface="Calibri" pitchFamily="34" charset="0"/>
                </a:rPr>
                <a:t>Zatvarajuća etiketa</a:t>
              </a:r>
              <a:endParaRPr lang="en-US" altLang="en-US" sz="18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 flipV="1">
              <a:off x="7740351" y="4820592"/>
              <a:ext cx="40174" cy="361725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60488" y="1700808"/>
            <a:ext cx="3390893" cy="369332"/>
            <a:chOff x="1360488" y="1700808"/>
            <a:chExt cx="3390893" cy="369332"/>
          </a:xfrm>
        </p:grpSpPr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843808" y="1700808"/>
              <a:ext cx="19075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sr-Latn-RS" altLang="en-US" sz="1800" i="1" dirty="0" smtClean="0">
                  <a:solidFill>
                    <a:srgbClr val="990000"/>
                  </a:solidFill>
                  <a:latin typeface="Calibri" pitchFamily="34" charset="0"/>
                </a:rPr>
                <a:t>Otvarajuća etiketa</a:t>
              </a:r>
              <a:endParaRPr lang="en-US" altLang="en-US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flipH="1" flipV="1">
              <a:off x="1360488" y="1897063"/>
              <a:ext cx="1519237" cy="1587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436096" y="997117"/>
            <a:ext cx="3283285" cy="487667"/>
            <a:chOff x="5436096" y="997117"/>
            <a:chExt cx="3283285" cy="487667"/>
          </a:xfrm>
        </p:grpSpPr>
        <p:sp>
          <p:nvSpPr>
            <p:cNvPr id="20484" name="Text Box 4"/>
            <p:cNvSpPr txBox="1">
              <a:spLocks noChangeArrowheads="1"/>
            </p:cNvSpPr>
            <p:nvPr/>
          </p:nvSpPr>
          <p:spPr bwMode="auto">
            <a:xfrm>
              <a:off x="6372200" y="997117"/>
              <a:ext cx="23471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sr-Latn-RS" altLang="en-US" sz="1800" i="1" dirty="0" smtClean="0">
                  <a:solidFill>
                    <a:srgbClr val="990000"/>
                  </a:solidFill>
                  <a:latin typeface="Calibri" pitchFamily="34" charset="0"/>
                </a:rPr>
                <a:t>Instrukcija procesiranja</a:t>
              </a:r>
              <a:endParaRPr lang="en-US" altLang="en-US" sz="18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 flipH="1">
              <a:off x="5436096" y="1196752"/>
              <a:ext cx="936104" cy="288032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751526" y="6381328"/>
            <a:ext cx="57549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r-Latn-RS" altLang="en-US" sz="1800" dirty="0">
                <a:solidFill>
                  <a:srgbClr val="6767FF"/>
                </a:solidFill>
                <a:latin typeface="Calibri" pitchFamily="34" charset="0"/>
                <a:hlinkClick r:id="rId3"/>
              </a:rPr>
              <a:t>https://</a:t>
            </a:r>
            <a:r>
              <a:rPr lang="sr-Latn-RS" altLang="en-US" sz="1800" dirty="0" smtClean="0">
                <a:solidFill>
                  <a:srgbClr val="6767FF"/>
                </a:solidFill>
                <a:latin typeface="Calibri" pitchFamily="34" charset="0"/>
                <a:hlinkClick r:id="rId3"/>
              </a:rPr>
              <a:t>dblp.uni-trier.de/faq/How+to+parse+dblp+xml.html</a:t>
            </a:r>
            <a:r>
              <a:rPr lang="sr-Latn-RS" altLang="en-US" sz="1800" dirty="0" smtClean="0">
                <a:solidFill>
                  <a:srgbClr val="6767FF"/>
                </a:solidFill>
                <a:latin typeface="Calibri" pitchFamily="34" charset="0"/>
              </a:rPr>
              <a:t> </a:t>
            </a:r>
            <a:endParaRPr lang="en-US" altLang="en-US" sz="1800" dirty="0">
              <a:solidFill>
                <a:srgbClr val="6767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59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6E01D2-F6CF-4D17-B719-9DBEC0687F4B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51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2114550" y="1497013"/>
            <a:ext cx="628650" cy="40005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2000" dirty="0" smtClean="0">
                <a:solidFill>
                  <a:schemeClr val="bg1"/>
                </a:solidFill>
              </a:rPr>
              <a:t>r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oot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531938" y="2068513"/>
            <a:ext cx="560387" cy="433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?xml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2982913" y="2046288"/>
            <a:ext cx="534987" cy="409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dblp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1679575" y="2698750"/>
            <a:ext cx="14271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mastersthesis</a:t>
            </a: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5695950" y="2779713"/>
            <a:ext cx="763588" cy="4556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article</a:t>
            </a:r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307975" y="3325813"/>
            <a:ext cx="685800" cy="388937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mdate</a:t>
            </a: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1025525" y="3463925"/>
            <a:ext cx="4254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key</a:t>
            </a: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1231900" y="3829050"/>
            <a:ext cx="7413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author</a:t>
            </a: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2014538" y="3829050"/>
            <a:ext cx="465137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title</a:t>
            </a:r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2543175" y="3829050"/>
            <a:ext cx="5461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year</a:t>
            </a:r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3154363" y="3829050"/>
            <a:ext cx="70485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school</a:t>
            </a:r>
          </a:p>
        </p:txBody>
      </p:sp>
      <p:cxnSp>
        <p:nvCxnSpPr>
          <p:cNvPr id="27662" name="AutoShape 14"/>
          <p:cNvCxnSpPr>
            <a:cxnSpLocks noChangeShapeType="1"/>
            <a:stCxn id="27654" idx="3"/>
            <a:endCxn id="27658" idx="0"/>
          </p:cNvCxnSpPr>
          <p:nvPr/>
        </p:nvCxnSpPr>
        <p:spPr bwMode="auto">
          <a:xfrm rot="5400000">
            <a:off x="1375569" y="3315494"/>
            <a:ext cx="741362" cy="285750"/>
          </a:xfrm>
          <a:prstGeom prst="curvedConnector3">
            <a:avLst>
              <a:gd name="adj1" fmla="val 5438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AutoShape 15"/>
          <p:cNvCxnSpPr>
            <a:cxnSpLocks noChangeShapeType="1"/>
            <a:stCxn id="27653" idx="6"/>
            <a:endCxn id="27655" idx="2"/>
          </p:cNvCxnSpPr>
          <p:nvPr/>
        </p:nvCxnSpPr>
        <p:spPr bwMode="auto">
          <a:xfrm>
            <a:off x="3517900" y="2251075"/>
            <a:ext cx="2178050" cy="75723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4813300" y="3898900"/>
            <a:ext cx="682625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editor</a:t>
            </a:r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5549900" y="3898900"/>
            <a:ext cx="5000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title</a:t>
            </a:r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7777163" y="3898900"/>
            <a:ext cx="500062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year</a:t>
            </a:r>
          </a:p>
        </p:txBody>
      </p: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6105525" y="3898900"/>
            <a:ext cx="7874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journal</a:t>
            </a:r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6946900" y="3898900"/>
            <a:ext cx="7747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volume</a:t>
            </a:r>
          </a:p>
        </p:txBody>
      </p: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8670925" y="3898900"/>
            <a:ext cx="295275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ee</a:t>
            </a:r>
          </a:p>
        </p:txBody>
      </p:sp>
      <p:sp>
        <p:nvSpPr>
          <p:cNvPr id="27670" name="Oval 22"/>
          <p:cNvSpPr>
            <a:spLocks noChangeArrowheads="1"/>
          </p:cNvSpPr>
          <p:nvPr/>
        </p:nvSpPr>
        <p:spPr bwMode="auto">
          <a:xfrm>
            <a:off x="8331200" y="3898900"/>
            <a:ext cx="2841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ee</a:t>
            </a:r>
          </a:p>
        </p:txBody>
      </p:sp>
      <p:sp>
        <p:nvSpPr>
          <p:cNvPr id="27671" name="Oval 23"/>
          <p:cNvSpPr>
            <a:spLocks noChangeArrowheads="1"/>
          </p:cNvSpPr>
          <p:nvPr/>
        </p:nvSpPr>
        <p:spPr bwMode="auto">
          <a:xfrm>
            <a:off x="3868738" y="3324225"/>
            <a:ext cx="68580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mdate</a:t>
            </a:r>
          </a:p>
        </p:txBody>
      </p:sp>
      <p:sp>
        <p:nvSpPr>
          <p:cNvPr id="27672" name="Oval 24"/>
          <p:cNvSpPr>
            <a:spLocks noChangeArrowheads="1"/>
          </p:cNvSpPr>
          <p:nvPr/>
        </p:nvSpPr>
        <p:spPr bwMode="auto">
          <a:xfrm>
            <a:off x="4575175" y="3521075"/>
            <a:ext cx="4254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key</a:t>
            </a:r>
          </a:p>
        </p:txBody>
      </p:sp>
      <p:cxnSp>
        <p:nvCxnSpPr>
          <p:cNvPr id="27673" name="AutoShape 25"/>
          <p:cNvCxnSpPr>
            <a:cxnSpLocks noChangeShapeType="1"/>
            <a:stCxn id="27651" idx="3"/>
            <a:endCxn id="27652" idx="0"/>
          </p:cNvCxnSpPr>
          <p:nvPr/>
        </p:nvCxnSpPr>
        <p:spPr bwMode="auto">
          <a:xfrm flipH="1">
            <a:off x="1812925" y="1857375"/>
            <a:ext cx="393700" cy="211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4" name="AutoShape 26"/>
          <p:cNvCxnSpPr>
            <a:cxnSpLocks noChangeShapeType="1"/>
            <a:stCxn id="27651" idx="5"/>
            <a:endCxn id="27653" idx="1"/>
          </p:cNvCxnSpPr>
          <p:nvPr/>
        </p:nvCxnSpPr>
        <p:spPr bwMode="auto">
          <a:xfrm>
            <a:off x="2651125" y="1857375"/>
            <a:ext cx="409575" cy="249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5" name="AutoShape 27"/>
          <p:cNvCxnSpPr>
            <a:cxnSpLocks noChangeShapeType="1"/>
            <a:stCxn id="27655" idx="3"/>
            <a:endCxn id="27671" idx="0"/>
          </p:cNvCxnSpPr>
          <p:nvPr/>
        </p:nvCxnSpPr>
        <p:spPr bwMode="auto">
          <a:xfrm rot="5400000">
            <a:off x="4931569" y="2448719"/>
            <a:ext cx="155575" cy="1595437"/>
          </a:xfrm>
          <a:prstGeom prst="curvedConnector3">
            <a:avLst>
              <a:gd name="adj1" fmla="val 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6" name="AutoShape 28"/>
          <p:cNvCxnSpPr>
            <a:cxnSpLocks noChangeShapeType="1"/>
            <a:stCxn id="27655" idx="3"/>
            <a:endCxn id="27672" idx="7"/>
          </p:cNvCxnSpPr>
          <p:nvPr/>
        </p:nvCxnSpPr>
        <p:spPr bwMode="auto">
          <a:xfrm rot="5400000">
            <a:off x="5168106" y="2939257"/>
            <a:ext cx="409575" cy="868362"/>
          </a:xfrm>
          <a:prstGeom prst="curvedConnector3">
            <a:avLst>
              <a:gd name="adj1" fmla="val 5116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7" name="AutoShape 29"/>
          <p:cNvCxnSpPr>
            <a:cxnSpLocks noChangeShapeType="1"/>
            <a:stCxn id="27654" idx="3"/>
            <a:endCxn id="27656" idx="0"/>
          </p:cNvCxnSpPr>
          <p:nvPr/>
        </p:nvCxnSpPr>
        <p:spPr bwMode="auto">
          <a:xfrm rot="5400000">
            <a:off x="1150937" y="2587626"/>
            <a:ext cx="238125" cy="1238250"/>
          </a:xfrm>
          <a:prstGeom prst="curvedConnector3">
            <a:avLst>
              <a:gd name="adj1" fmla="val 64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8" name="AutoShape 30"/>
          <p:cNvCxnSpPr>
            <a:cxnSpLocks noChangeShapeType="1"/>
            <a:stCxn id="27654" idx="3"/>
            <a:endCxn id="27657" idx="0"/>
          </p:cNvCxnSpPr>
          <p:nvPr/>
        </p:nvCxnSpPr>
        <p:spPr bwMode="auto">
          <a:xfrm rot="5400000">
            <a:off x="1375569" y="2950369"/>
            <a:ext cx="376237" cy="650875"/>
          </a:xfrm>
          <a:prstGeom prst="curvedConnector3">
            <a:avLst>
              <a:gd name="adj1" fmla="val 586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9" name="AutoShape 31"/>
          <p:cNvCxnSpPr>
            <a:cxnSpLocks noChangeShapeType="1"/>
            <a:stCxn id="27655" idx="4"/>
            <a:endCxn id="27664" idx="0"/>
          </p:cNvCxnSpPr>
          <p:nvPr/>
        </p:nvCxnSpPr>
        <p:spPr bwMode="auto">
          <a:xfrm rot="5400000">
            <a:off x="5284788" y="3105150"/>
            <a:ext cx="663575" cy="923925"/>
          </a:xfrm>
          <a:prstGeom prst="curvedConnector3">
            <a:avLst>
              <a:gd name="adj1" fmla="val 2416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0" name="AutoShape 32"/>
          <p:cNvCxnSpPr>
            <a:cxnSpLocks noChangeShapeType="1"/>
            <a:stCxn id="27654" idx="4"/>
            <a:endCxn id="27659" idx="0"/>
          </p:cNvCxnSpPr>
          <p:nvPr/>
        </p:nvCxnSpPr>
        <p:spPr bwMode="auto">
          <a:xfrm flipH="1">
            <a:off x="2247900" y="3154363"/>
            <a:ext cx="146050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1" name="AutoShape 33"/>
          <p:cNvCxnSpPr>
            <a:cxnSpLocks noChangeShapeType="1"/>
            <a:stCxn id="27654" idx="4"/>
            <a:endCxn id="27660" idx="0"/>
          </p:cNvCxnSpPr>
          <p:nvPr/>
        </p:nvCxnSpPr>
        <p:spPr bwMode="auto">
          <a:xfrm>
            <a:off x="2393950" y="3154363"/>
            <a:ext cx="422275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2" name="AutoShape 34"/>
          <p:cNvCxnSpPr>
            <a:cxnSpLocks noChangeShapeType="1"/>
            <a:stCxn id="27654" idx="5"/>
            <a:endCxn id="27661" idx="0"/>
          </p:cNvCxnSpPr>
          <p:nvPr/>
        </p:nvCxnSpPr>
        <p:spPr bwMode="auto">
          <a:xfrm>
            <a:off x="2897188" y="3087688"/>
            <a:ext cx="609600" cy="741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3" name="AutoShape 35"/>
          <p:cNvCxnSpPr>
            <a:cxnSpLocks noChangeShapeType="1"/>
            <a:stCxn id="27655" idx="4"/>
          </p:cNvCxnSpPr>
          <p:nvPr/>
        </p:nvCxnSpPr>
        <p:spPr bwMode="auto">
          <a:xfrm flipH="1">
            <a:off x="5822950" y="3235325"/>
            <a:ext cx="255588" cy="639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4" name="AutoShape 36"/>
          <p:cNvCxnSpPr>
            <a:cxnSpLocks noChangeShapeType="1"/>
            <a:stCxn id="27655" idx="5"/>
            <a:endCxn id="27668" idx="0"/>
          </p:cNvCxnSpPr>
          <p:nvPr/>
        </p:nvCxnSpPr>
        <p:spPr bwMode="auto">
          <a:xfrm>
            <a:off x="6348413" y="3168650"/>
            <a:ext cx="985837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5" name="AutoShape 37"/>
          <p:cNvCxnSpPr>
            <a:cxnSpLocks noChangeShapeType="1"/>
            <a:stCxn id="27655" idx="5"/>
            <a:endCxn id="27667" idx="0"/>
          </p:cNvCxnSpPr>
          <p:nvPr/>
        </p:nvCxnSpPr>
        <p:spPr bwMode="auto">
          <a:xfrm>
            <a:off x="6348413" y="3168650"/>
            <a:ext cx="150812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6" name="AutoShape 38"/>
          <p:cNvCxnSpPr>
            <a:cxnSpLocks noChangeShapeType="1"/>
            <a:stCxn id="27655" idx="5"/>
            <a:endCxn id="27666" idx="0"/>
          </p:cNvCxnSpPr>
          <p:nvPr/>
        </p:nvCxnSpPr>
        <p:spPr bwMode="auto">
          <a:xfrm>
            <a:off x="6348413" y="3168650"/>
            <a:ext cx="1679575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7" name="AutoShape 39"/>
          <p:cNvCxnSpPr>
            <a:cxnSpLocks noChangeShapeType="1"/>
            <a:stCxn id="27655" idx="5"/>
            <a:endCxn id="27670" idx="0"/>
          </p:cNvCxnSpPr>
          <p:nvPr/>
        </p:nvCxnSpPr>
        <p:spPr bwMode="auto">
          <a:xfrm rot="16200000" flipH="1">
            <a:off x="7046119" y="2470944"/>
            <a:ext cx="730250" cy="2125662"/>
          </a:xfrm>
          <a:prstGeom prst="curvedConnector3">
            <a:avLst>
              <a:gd name="adj1" fmla="val 1369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8" name="AutoShape 40"/>
          <p:cNvCxnSpPr>
            <a:cxnSpLocks noChangeShapeType="1"/>
            <a:stCxn id="27655" idx="6"/>
            <a:endCxn id="27669" idx="0"/>
          </p:cNvCxnSpPr>
          <p:nvPr/>
        </p:nvCxnSpPr>
        <p:spPr bwMode="auto">
          <a:xfrm>
            <a:off x="6459538" y="3008313"/>
            <a:ext cx="2359025" cy="8905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9" name="AutoShape 41"/>
          <p:cNvCxnSpPr>
            <a:cxnSpLocks noChangeShapeType="1"/>
            <a:stCxn id="27653" idx="3"/>
            <a:endCxn id="27654" idx="0"/>
          </p:cNvCxnSpPr>
          <p:nvPr/>
        </p:nvCxnSpPr>
        <p:spPr bwMode="auto">
          <a:xfrm flipH="1">
            <a:off x="2393950" y="2395538"/>
            <a:ext cx="666750" cy="303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138113" y="3879850"/>
            <a:ext cx="8794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2002…</a:t>
            </a:r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185738" y="4635500"/>
            <a:ext cx="13747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ms/Brown92</a:t>
            </a:r>
          </a:p>
        </p:txBody>
      </p: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1122363" y="5386388"/>
            <a:ext cx="10826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Kurt P….</a:t>
            </a:r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1804988" y="4916488"/>
            <a:ext cx="9683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PRPL…</a:t>
            </a: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2584450" y="4416425"/>
            <a:ext cx="6508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1992</a:t>
            </a:r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2703513" y="5341938"/>
            <a:ext cx="93662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Univ….</a:t>
            </a:r>
            <a:endParaRPr kumimoji="1" lang="en-US" altLang="en-US" sz="1800"/>
          </a:p>
        </p:txBody>
      </p:sp>
      <p:sp>
        <p:nvSpPr>
          <p:cNvPr id="27696" name="Rectangle 48"/>
          <p:cNvSpPr>
            <a:spLocks noChangeArrowheads="1"/>
          </p:cNvSpPr>
          <p:nvPr/>
        </p:nvSpPr>
        <p:spPr bwMode="auto">
          <a:xfrm>
            <a:off x="3668713" y="4311650"/>
            <a:ext cx="8794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2002…</a:t>
            </a:r>
          </a:p>
        </p:txBody>
      </p:sp>
      <p:sp>
        <p:nvSpPr>
          <p:cNvPr id="27697" name="Rectangle 49"/>
          <p:cNvSpPr>
            <a:spLocks noChangeArrowheads="1"/>
          </p:cNvSpPr>
          <p:nvPr/>
        </p:nvSpPr>
        <p:spPr bwMode="auto">
          <a:xfrm>
            <a:off x="4084638" y="4760913"/>
            <a:ext cx="10064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tr/dec/…</a:t>
            </a:r>
          </a:p>
        </p:txBody>
      </p:sp>
      <p:sp>
        <p:nvSpPr>
          <p:cNvPr id="27698" name="Rectangle 50"/>
          <p:cNvSpPr>
            <a:spLocks noChangeArrowheads="1"/>
          </p:cNvSpPr>
          <p:nvPr/>
        </p:nvSpPr>
        <p:spPr bwMode="auto">
          <a:xfrm>
            <a:off x="4676775" y="5375275"/>
            <a:ext cx="92392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Paul R.</a:t>
            </a:r>
            <a:r>
              <a:rPr kumimoji="1" lang="en-US" altLang="en-US" sz="1800"/>
              <a:t> </a:t>
            </a:r>
          </a:p>
        </p:txBody>
      </p:sp>
      <p:sp>
        <p:nvSpPr>
          <p:cNvPr id="27699" name="Rectangle 51"/>
          <p:cNvSpPr>
            <a:spLocks noChangeArrowheads="1"/>
          </p:cNvSpPr>
          <p:nvPr/>
        </p:nvSpPr>
        <p:spPr bwMode="auto">
          <a:xfrm>
            <a:off x="5170488" y="4633913"/>
            <a:ext cx="7778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The</a:t>
            </a:r>
            <a:r>
              <a:rPr kumimoji="1" lang="en-US" altLang="en-US" sz="1800"/>
              <a:t>…</a:t>
            </a:r>
          </a:p>
        </p:txBody>
      </p: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5629275" y="5068888"/>
            <a:ext cx="10572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Digital…</a:t>
            </a:r>
          </a:p>
        </p:txBody>
      </p:sp>
      <p:sp>
        <p:nvSpPr>
          <p:cNvPr id="27701" name="Rectangle 53"/>
          <p:cNvSpPr>
            <a:spLocks noChangeArrowheads="1"/>
          </p:cNvSpPr>
          <p:nvPr/>
        </p:nvSpPr>
        <p:spPr bwMode="auto">
          <a:xfrm>
            <a:off x="6527800" y="5573713"/>
            <a:ext cx="8540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SRC…</a:t>
            </a:r>
          </a:p>
        </p:txBody>
      </p:sp>
      <p:sp>
        <p:nvSpPr>
          <p:cNvPr id="27702" name="Rectangle 54"/>
          <p:cNvSpPr>
            <a:spLocks noChangeArrowheads="1"/>
          </p:cNvSpPr>
          <p:nvPr/>
        </p:nvSpPr>
        <p:spPr bwMode="auto">
          <a:xfrm>
            <a:off x="7229475" y="4552950"/>
            <a:ext cx="6508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1997</a:t>
            </a:r>
          </a:p>
        </p:txBody>
      </p:sp>
      <p:sp>
        <p:nvSpPr>
          <p:cNvPr id="27703" name="Rectangle 55"/>
          <p:cNvSpPr>
            <a:spLocks noChangeArrowheads="1"/>
          </p:cNvSpPr>
          <p:nvPr/>
        </p:nvSpPr>
        <p:spPr bwMode="auto">
          <a:xfrm>
            <a:off x="7124700" y="5116513"/>
            <a:ext cx="12350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db/labs/dec</a:t>
            </a:r>
          </a:p>
        </p:txBody>
      </p:sp>
      <p:sp>
        <p:nvSpPr>
          <p:cNvPr id="27704" name="Rectangle 56"/>
          <p:cNvSpPr>
            <a:spLocks noChangeArrowheads="1"/>
          </p:cNvSpPr>
          <p:nvPr/>
        </p:nvSpPr>
        <p:spPr bwMode="auto">
          <a:xfrm>
            <a:off x="7770813" y="5581650"/>
            <a:ext cx="129222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http://www.</a:t>
            </a:r>
          </a:p>
        </p:txBody>
      </p:sp>
      <p:cxnSp>
        <p:nvCxnSpPr>
          <p:cNvPr id="27705" name="AutoShape 57"/>
          <p:cNvCxnSpPr>
            <a:cxnSpLocks noChangeShapeType="1"/>
            <a:stCxn id="27656" idx="4"/>
            <a:endCxn id="27690" idx="0"/>
          </p:cNvCxnSpPr>
          <p:nvPr/>
        </p:nvCxnSpPr>
        <p:spPr bwMode="auto">
          <a:xfrm rot="5400000">
            <a:off x="531813" y="3760787"/>
            <a:ext cx="165100" cy="730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6" name="AutoShape 58"/>
          <p:cNvCxnSpPr>
            <a:cxnSpLocks noChangeShapeType="1"/>
            <a:stCxn id="27657" idx="4"/>
            <a:endCxn id="27691" idx="0"/>
          </p:cNvCxnSpPr>
          <p:nvPr/>
        </p:nvCxnSpPr>
        <p:spPr bwMode="auto">
          <a:xfrm rot="5400000">
            <a:off x="664369" y="4061619"/>
            <a:ext cx="782637" cy="365125"/>
          </a:xfrm>
          <a:prstGeom prst="curved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7" name="AutoShape 59"/>
          <p:cNvCxnSpPr>
            <a:cxnSpLocks noChangeShapeType="1"/>
            <a:stCxn id="27658" idx="4"/>
            <a:endCxn id="27692" idx="0"/>
          </p:cNvCxnSpPr>
          <p:nvPr/>
        </p:nvCxnSpPr>
        <p:spPr bwMode="auto">
          <a:xfrm rot="16200000" flipH="1">
            <a:off x="1082675" y="4805363"/>
            <a:ext cx="1101725" cy="603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8" name="AutoShape 60"/>
          <p:cNvCxnSpPr>
            <a:cxnSpLocks noChangeShapeType="1"/>
            <a:stCxn id="27659" idx="4"/>
            <a:endCxn id="27693" idx="0"/>
          </p:cNvCxnSpPr>
          <p:nvPr/>
        </p:nvCxnSpPr>
        <p:spPr bwMode="auto">
          <a:xfrm rot="16200000" flipH="1">
            <a:off x="1952625" y="4579938"/>
            <a:ext cx="631825" cy="41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9" name="AutoShape 61"/>
          <p:cNvCxnSpPr>
            <a:cxnSpLocks noChangeShapeType="1"/>
            <a:stCxn id="27660" idx="4"/>
            <a:endCxn id="27694" idx="0"/>
          </p:cNvCxnSpPr>
          <p:nvPr/>
        </p:nvCxnSpPr>
        <p:spPr bwMode="auto">
          <a:xfrm rot="16200000" flipH="1">
            <a:off x="2797176" y="4303712"/>
            <a:ext cx="131762" cy="93663"/>
          </a:xfrm>
          <a:prstGeom prst="curvedConnector3">
            <a:avLst>
              <a:gd name="adj1" fmla="val 493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0" name="AutoShape 62"/>
          <p:cNvCxnSpPr>
            <a:cxnSpLocks noChangeShapeType="1"/>
            <a:stCxn id="27661" idx="4"/>
            <a:endCxn id="27695" idx="0"/>
          </p:cNvCxnSpPr>
          <p:nvPr/>
        </p:nvCxnSpPr>
        <p:spPr bwMode="auto">
          <a:xfrm rot="5400000">
            <a:off x="2810669" y="4645819"/>
            <a:ext cx="1057275" cy="3349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1" name="AutoShape 63"/>
          <p:cNvCxnSpPr>
            <a:cxnSpLocks noChangeShapeType="1"/>
            <a:stCxn id="27671" idx="4"/>
            <a:endCxn id="27696" idx="0"/>
          </p:cNvCxnSpPr>
          <p:nvPr/>
        </p:nvCxnSpPr>
        <p:spPr bwMode="auto">
          <a:xfrm rot="5400000">
            <a:off x="3860800" y="3960813"/>
            <a:ext cx="598487" cy="103188"/>
          </a:xfrm>
          <a:prstGeom prst="curvedConnector3">
            <a:avLst>
              <a:gd name="adj1" fmla="val 4986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2" name="AutoShape 64"/>
          <p:cNvCxnSpPr>
            <a:cxnSpLocks noChangeShapeType="1"/>
            <a:stCxn id="27672" idx="4"/>
            <a:endCxn id="27697" idx="0"/>
          </p:cNvCxnSpPr>
          <p:nvPr/>
        </p:nvCxnSpPr>
        <p:spPr bwMode="auto">
          <a:xfrm rot="5400000">
            <a:off x="4262438" y="4235450"/>
            <a:ext cx="850900" cy="2000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3" name="AutoShape 65"/>
          <p:cNvCxnSpPr>
            <a:cxnSpLocks noChangeShapeType="1"/>
            <a:stCxn id="27664" idx="4"/>
            <a:endCxn id="27698" idx="0"/>
          </p:cNvCxnSpPr>
          <p:nvPr/>
        </p:nvCxnSpPr>
        <p:spPr bwMode="auto">
          <a:xfrm rot="5400000">
            <a:off x="4636295" y="4856956"/>
            <a:ext cx="1020762" cy="15875"/>
          </a:xfrm>
          <a:prstGeom prst="curved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4" name="AutoShape 66"/>
          <p:cNvCxnSpPr>
            <a:cxnSpLocks noChangeShapeType="1"/>
            <a:stCxn id="27665" idx="4"/>
            <a:endCxn id="27699" idx="0"/>
          </p:cNvCxnSpPr>
          <p:nvPr/>
        </p:nvCxnSpPr>
        <p:spPr bwMode="auto">
          <a:xfrm rot="5400000">
            <a:off x="5540375" y="4373563"/>
            <a:ext cx="279400" cy="241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5" name="AutoShape 67"/>
          <p:cNvCxnSpPr>
            <a:cxnSpLocks noChangeShapeType="1"/>
            <a:stCxn id="27667" idx="4"/>
            <a:endCxn id="27700" idx="0"/>
          </p:cNvCxnSpPr>
          <p:nvPr/>
        </p:nvCxnSpPr>
        <p:spPr bwMode="auto">
          <a:xfrm rot="5400000">
            <a:off x="5971381" y="4541045"/>
            <a:ext cx="714375" cy="3413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6" name="AutoShape 68"/>
          <p:cNvCxnSpPr>
            <a:cxnSpLocks noChangeShapeType="1"/>
            <a:stCxn id="27668" idx="4"/>
            <a:endCxn id="27701" idx="0"/>
          </p:cNvCxnSpPr>
          <p:nvPr/>
        </p:nvCxnSpPr>
        <p:spPr bwMode="auto">
          <a:xfrm rot="5400000">
            <a:off x="6534944" y="4774407"/>
            <a:ext cx="1219200" cy="379412"/>
          </a:xfrm>
          <a:prstGeom prst="curvedConnector3">
            <a:avLst>
              <a:gd name="adj1" fmla="val 1263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7" name="AutoShape 69"/>
          <p:cNvCxnSpPr>
            <a:cxnSpLocks noChangeShapeType="1"/>
            <a:stCxn id="27666" idx="4"/>
            <a:endCxn id="27702" idx="0"/>
          </p:cNvCxnSpPr>
          <p:nvPr/>
        </p:nvCxnSpPr>
        <p:spPr bwMode="auto">
          <a:xfrm rot="5400000">
            <a:off x="7692232" y="4217194"/>
            <a:ext cx="198437" cy="473075"/>
          </a:xfrm>
          <a:prstGeom prst="curvedConnector3">
            <a:avLst>
              <a:gd name="adj1" fmla="val 4960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8" name="AutoShape 70"/>
          <p:cNvCxnSpPr>
            <a:cxnSpLocks noChangeShapeType="1"/>
            <a:stCxn id="27670" idx="4"/>
            <a:endCxn id="27703" idx="0"/>
          </p:cNvCxnSpPr>
          <p:nvPr/>
        </p:nvCxnSpPr>
        <p:spPr bwMode="auto">
          <a:xfrm rot="5400000">
            <a:off x="7727157" y="4369594"/>
            <a:ext cx="762000" cy="731837"/>
          </a:xfrm>
          <a:prstGeom prst="curvedConnector3">
            <a:avLst>
              <a:gd name="adj1" fmla="val 7728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9" name="AutoShape 71"/>
          <p:cNvCxnSpPr>
            <a:cxnSpLocks noChangeShapeType="1"/>
            <a:stCxn id="27669" idx="4"/>
            <a:endCxn id="27704" idx="0"/>
          </p:cNvCxnSpPr>
          <p:nvPr/>
        </p:nvCxnSpPr>
        <p:spPr bwMode="auto">
          <a:xfrm rot="5400000">
            <a:off x="8004175" y="4767263"/>
            <a:ext cx="1227137" cy="401638"/>
          </a:xfrm>
          <a:prstGeom prst="curvedConnector3">
            <a:avLst>
              <a:gd name="adj1" fmla="val 4993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0" name="Oval 72"/>
          <p:cNvSpPr>
            <a:spLocks noChangeArrowheads="1"/>
          </p:cNvSpPr>
          <p:nvPr/>
        </p:nvSpPr>
        <p:spPr bwMode="auto">
          <a:xfrm>
            <a:off x="7839075" y="663575"/>
            <a:ext cx="9715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attribute</a:t>
            </a:r>
          </a:p>
        </p:txBody>
      </p:sp>
      <p:sp>
        <p:nvSpPr>
          <p:cNvPr id="27721" name="Oval 73"/>
          <p:cNvSpPr>
            <a:spLocks noChangeArrowheads="1"/>
          </p:cNvSpPr>
          <p:nvPr/>
        </p:nvSpPr>
        <p:spPr bwMode="auto">
          <a:xfrm>
            <a:off x="6983413" y="676275"/>
            <a:ext cx="628650" cy="40005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</a:rPr>
              <a:t>root</a:t>
            </a:r>
          </a:p>
        </p:txBody>
      </p:sp>
      <p:sp>
        <p:nvSpPr>
          <p:cNvPr id="27722" name="Rectangle 74"/>
          <p:cNvSpPr>
            <a:spLocks noChangeArrowheads="1"/>
          </p:cNvSpPr>
          <p:nvPr/>
        </p:nvSpPr>
        <p:spPr bwMode="auto">
          <a:xfrm>
            <a:off x="7029450" y="1279525"/>
            <a:ext cx="560388" cy="433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p-i</a:t>
            </a:r>
          </a:p>
        </p:txBody>
      </p:sp>
      <p:sp>
        <p:nvSpPr>
          <p:cNvPr id="27723" name="Oval 75"/>
          <p:cNvSpPr>
            <a:spLocks noChangeArrowheads="1"/>
          </p:cNvSpPr>
          <p:nvPr/>
        </p:nvSpPr>
        <p:spPr bwMode="auto">
          <a:xfrm>
            <a:off x="7862888" y="1281113"/>
            <a:ext cx="979487" cy="3857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element</a:t>
            </a:r>
          </a:p>
        </p:txBody>
      </p:sp>
      <p:sp>
        <p:nvSpPr>
          <p:cNvPr id="27724" name="Rectangle 76"/>
          <p:cNvSpPr>
            <a:spLocks noChangeArrowheads="1"/>
          </p:cNvSpPr>
          <p:nvPr/>
        </p:nvSpPr>
        <p:spPr bwMode="auto">
          <a:xfrm>
            <a:off x="7599363" y="1889125"/>
            <a:ext cx="5365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text</a:t>
            </a:r>
          </a:p>
        </p:txBody>
      </p:sp>
      <p:sp>
        <p:nvSpPr>
          <p:cNvPr id="79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en-US" sz="3200" dirty="0" err="1" smtClean="0">
                <a:solidFill>
                  <a:schemeClr val="hlink"/>
                </a:solidFill>
              </a:rPr>
              <a:t>Anatom</a:t>
            </a:r>
            <a:r>
              <a:rPr lang="sr-Latn-RS" sz="3200" dirty="0" smtClean="0">
                <a:solidFill>
                  <a:schemeClr val="hlink"/>
                </a:solidFill>
              </a:rPr>
              <a:t>ija </a:t>
            </a:r>
            <a:r>
              <a:rPr lang="en-US" sz="3200" dirty="0" smtClean="0">
                <a:solidFill>
                  <a:schemeClr val="hlink"/>
                </a:solidFill>
              </a:rPr>
              <a:t>XML</a:t>
            </a:r>
            <a:r>
              <a:rPr lang="sr-Latn-RS" sz="3200" dirty="0" smtClean="0">
                <a:solidFill>
                  <a:schemeClr val="hlink"/>
                </a:solidFill>
              </a:rPr>
              <a:t>-a (2)</a:t>
            </a:r>
            <a:endParaRPr lang="en-US" sz="32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7EBEF0-E845-4453-9F2B-437D53AC495E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52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graphicFrame>
        <p:nvGraphicFramePr>
          <p:cNvPr id="685059" name="Group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0605513"/>
              </p:ext>
            </p:extLst>
          </p:nvPr>
        </p:nvGraphicFramePr>
        <p:xfrm>
          <a:off x="5652120" y="1412776"/>
          <a:ext cx="3282950" cy="1417309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3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sid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cid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exp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-grade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570103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B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6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23</a:t>
                      </a: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550103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34" name="Rectangle 21"/>
          <p:cNvSpPr>
            <a:spLocks noGrp="1" noChangeArrowheads="1"/>
          </p:cNvSpPr>
          <p:nvPr>
            <p:ph type="body" sz="half" idx="2"/>
          </p:nvPr>
        </p:nvSpPr>
        <p:spPr>
          <a:xfrm>
            <a:off x="514546" y="2339454"/>
            <a:ext cx="8178800" cy="2025650"/>
          </a:xfrm>
        </p:spPr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&lt;student-course-grade&gt;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&lt;tuple&gt;&lt;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&gt;1&lt;/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&gt;&lt;cid&gt;570103&lt;/cid&gt;</a:t>
            </a:r>
            <a:b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&lt;exp-grade&gt;B&lt;/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-grade&gt;</a:t>
            </a:r>
            <a:endParaRPr lang="sr-Latn-RS" sz="16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sr-Latn-R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&lt;/tuple&gt;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&lt;tuple&gt;&lt;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&gt;23&lt;/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&gt;&lt;cid&gt;550103&lt;/cid&gt;</a:t>
            </a:r>
            <a:b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&lt;exp-grade&gt;A&lt;/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-grade&gt;</a:t>
            </a:r>
            <a:endParaRPr lang="sr-Latn-RS" sz="16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sr-Latn-R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&lt;/tuple&gt;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&lt;/student-course-grade&gt;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		</a:t>
            </a:r>
            <a:endParaRPr lang="sr-Latn-RS" sz="1800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sr-Latn-RS" sz="1800" dirty="0" smtClean="0">
                <a:latin typeface="Consolas" pitchFamily="49" charset="0"/>
                <a:cs typeface="Consolas" pitchFamily="49" charset="0"/>
              </a:rPr>
              <a:t>ili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&lt;student-course-grade&gt;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&lt;tuple 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=“1” cid=“570103” exp-grade=“B”/&gt;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&lt;tuple 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=“23” cid=“550103” exp-grade=“A”/&gt;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&lt;/student-course-grade&gt;</a:t>
            </a:r>
          </a:p>
          <a:p>
            <a:pPr>
              <a:buFont typeface="Wingdings" pitchFamily="2" charset="2"/>
              <a:buNone/>
              <a:defRPr/>
            </a:pPr>
            <a:endParaRPr lang="en-US" sz="1800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611561" y="1538794"/>
            <a:ext cx="59028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XML </a:t>
            </a:r>
            <a:r>
              <a:rPr lang="sr-Latn-RS" sz="2200" dirty="0">
                <a:latin typeface="+mn-lt"/>
              </a:rPr>
              <a:t>lako čuva relacije </a:t>
            </a:r>
            <a:r>
              <a:rPr lang="sr-Latn-RS" sz="2200" dirty="0" smtClean="0">
                <a:latin typeface="+mn-lt"/>
              </a:rPr>
              <a:t/>
            </a:r>
            <a:br>
              <a:rPr lang="sr-Latn-RS" sz="2200" dirty="0" smtClean="0">
                <a:latin typeface="+mn-lt"/>
              </a:rPr>
            </a:br>
            <a:r>
              <a:rPr lang="sr-Latn-RS" altLang="en-US" sz="2000" dirty="0" smtClean="0">
                <a:latin typeface="+mn-lt"/>
              </a:rPr>
              <a:t>Primer: Relacija </a:t>
            </a:r>
            <a:r>
              <a:rPr lang="sr-Latn-RS" altLang="en-US" sz="2000" dirty="0">
                <a:latin typeface="+mn-lt"/>
              </a:rPr>
              <a:t>s</a:t>
            </a:r>
            <a:r>
              <a:rPr lang="en-US" altLang="en-US" sz="2000" dirty="0" err="1" smtClean="0">
                <a:latin typeface="+mn-lt"/>
              </a:rPr>
              <a:t>tudent</a:t>
            </a:r>
            <a:r>
              <a:rPr lang="en-US" altLang="en-US" sz="2000" dirty="0" smtClean="0">
                <a:latin typeface="+mn-lt"/>
              </a:rPr>
              <a:t>-course-grade</a:t>
            </a:r>
            <a:endParaRPr lang="en-US" altLang="en-US" sz="2000" dirty="0">
              <a:latin typeface="+mn-lt"/>
            </a:endParaRPr>
          </a:p>
        </p:txBody>
      </p:sp>
      <p:cxnSp>
        <p:nvCxnSpPr>
          <p:cNvPr id="28695" name="Straight Connector 7"/>
          <p:cNvCxnSpPr>
            <a:cxnSpLocks noChangeShapeType="1"/>
          </p:cNvCxnSpPr>
          <p:nvPr/>
        </p:nvCxnSpPr>
        <p:spPr bwMode="auto">
          <a:xfrm>
            <a:off x="1043608" y="4581128"/>
            <a:ext cx="7776864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6851650" cy="868363"/>
          </a:xfrm>
        </p:spPr>
        <p:txBody>
          <a:bodyPr/>
          <a:lstStyle/>
          <a:p>
            <a:r>
              <a:rPr lang="sr-Latn-RS" altLang="en-US" dirty="0">
                <a:solidFill>
                  <a:srgbClr val="0070C0"/>
                </a:solidFill>
              </a:rPr>
              <a:t>Anatomija XML-a </a:t>
            </a:r>
            <a:r>
              <a:rPr lang="sr-Latn-RS" altLang="en-US" dirty="0" smtClean="0">
                <a:solidFill>
                  <a:srgbClr val="0070C0"/>
                </a:solidFill>
              </a:rPr>
              <a:t>(</a:t>
            </a:r>
            <a:r>
              <a:rPr lang="en-US" altLang="en-US" dirty="0" smtClean="0">
                <a:solidFill>
                  <a:srgbClr val="0070C0"/>
                </a:solidFill>
              </a:rPr>
              <a:t>3</a:t>
            </a:r>
            <a:r>
              <a:rPr lang="sr-Latn-RS" altLang="en-US" dirty="0" smtClean="0">
                <a:solidFill>
                  <a:srgbClr val="0070C0"/>
                </a:solidFill>
              </a:rPr>
              <a:t>)</a:t>
            </a:r>
            <a:endParaRPr lang="en-US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4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39752" y="548680"/>
            <a:ext cx="6804248" cy="71095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sr-Latn-RS" altLang="en-US" dirty="0" smtClean="0"/>
              <a:t>Elementi</a:t>
            </a:r>
            <a:endParaRPr lang="en-US" altLang="en-US" dirty="0"/>
          </a:p>
        </p:txBody>
      </p:sp>
      <p:sp>
        <p:nvSpPr>
          <p:cNvPr id="16363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224136" y="1441789"/>
            <a:ext cx="7812360" cy="19872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=“1967”&gt;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&gt;Politics of experience&lt;/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  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&gt;Ronald&lt;/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&gt;Laing&lt;/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  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636356" name="Rectangle 4"/>
          <p:cNvSpPr>
            <a:spLocks noChangeArrowheads="1"/>
          </p:cNvSpPr>
          <p:nvPr/>
        </p:nvSpPr>
        <p:spPr bwMode="auto">
          <a:xfrm>
            <a:off x="304800" y="1143000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4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Tx/>
              <a:buChar char="•"/>
            </a:pPr>
            <a:endParaRPr lang="de-DE" altLang="en-US" sz="1800" b="0">
              <a:latin typeface="Comic Sans MS" pitchFamily="66" charset="0"/>
            </a:endParaRPr>
          </a:p>
        </p:txBody>
      </p:sp>
      <p:sp>
        <p:nvSpPr>
          <p:cNvPr id="1636358" name="Text Box 6"/>
          <p:cNvSpPr txBox="1">
            <a:spLocks noChangeArrowheads="1"/>
          </p:cNvSpPr>
          <p:nvPr/>
        </p:nvSpPr>
        <p:spPr bwMode="auto">
          <a:xfrm>
            <a:off x="646206" y="3597535"/>
            <a:ext cx="7922840" cy="178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5" tIns="45718" rIns="91435" bIns="45718" anchor="ctr">
            <a:spAutoFit/>
          </a:bodyPr>
          <a:lstStyle/>
          <a:p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Elemente karakteriše: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Ugnježdena struktura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dirty="0" smtClean="0">
                <a:latin typeface="+mn-lt"/>
              </a:rPr>
              <a:t>Drvoidna struktura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Redosled je važan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Sadrži samo znakove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a ne cele brojeve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itd.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4737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507232"/>
            <a:ext cx="8511480" cy="480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Obuhvaćeni su etiketama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Otvarajuća etiketa</a:t>
            </a:r>
            <a:r>
              <a:rPr lang="de-DE" altLang="en-US" dirty="0" smtClean="0"/>
              <a:t>:  </a:t>
            </a:r>
            <a:r>
              <a:rPr lang="sr-Latn-RS" altLang="en-US" dirty="0" smtClean="0"/>
              <a:t>npr.</a:t>
            </a:r>
            <a:r>
              <a:rPr lang="de-DE" altLang="en-US" dirty="0" smtClean="0"/>
              <a:t> 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&lt;bibliography&gt;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Zatvarajuća etiketa</a:t>
            </a:r>
            <a:r>
              <a:rPr lang="de-DE" altLang="en-US" dirty="0" smtClean="0"/>
              <a:t>:</a:t>
            </a:r>
            <a:r>
              <a:rPr lang="sr-Latn-RS" altLang="en-US" dirty="0" smtClean="0"/>
              <a:t> npr.</a:t>
            </a:r>
            <a:r>
              <a:rPr lang="de-DE" altLang="en-US" dirty="0" smtClean="0"/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&lt;/bibliography&gt;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Elementi bez sadržaja (prazni)</a:t>
            </a:r>
            <a:r>
              <a:rPr lang="de-DE" altLang="en-US" dirty="0" smtClean="0"/>
              <a:t>: </a:t>
            </a:r>
            <a:r>
              <a:rPr lang="sr-Latn-RS" altLang="en-US" dirty="0" smtClean="0"/>
              <a:t>npr.</a:t>
            </a:r>
            <a:r>
              <a:rPr lang="de-DE" altLang="en-US" dirty="0" smtClean="0"/>
              <a:t> 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bibliography</a:t>
            </a:r>
            <a:r>
              <a:rPr lang="de-DE" altLang="en-US" sz="1400" dirty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de-DE" altLang="en-US" sz="1800" dirty="0">
                <a:solidFill>
                  <a:schemeClr val="hlink"/>
                </a:solidFill>
              </a:rPr>
              <a:t> </a:t>
            </a:r>
            <a:r>
              <a:rPr lang="sr-Latn-RS" altLang="en-US" dirty="0" smtClean="0"/>
              <a:t>je skraćenica za</a:t>
            </a:r>
            <a:r>
              <a:rPr lang="de-DE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&lt;bibliography&gt;</a:t>
            </a:r>
            <a:r>
              <a:rPr lang="de-DE" altLang="en-US" sz="1800" dirty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&lt;/bibliography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endParaRPr lang="de-DE" altLang="en-US" sz="2200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en-US" dirty="0" smtClean="0"/>
              <a:t>Element</a:t>
            </a:r>
            <a:r>
              <a:rPr lang="sr-Latn-RS" altLang="en-US" dirty="0" smtClean="0"/>
              <a:t>i mogu biti ugnježdeni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 Wilde Wutz &lt;/book&gt;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Elementi koji su ugnježdeni mogu biti višečlani </a:t>
            </a:r>
            <a:r>
              <a:rPr lang="de-DE" altLang="en-US" dirty="0" smtClean="0"/>
              <a:t>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&lt;bib&gt; </a:t>
            </a:r>
            <a:r>
              <a:rPr lang="de-DE" altLang="en-US" sz="20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 ... &lt;/book&gt; &lt;book&gt; ... &lt;/book&gt; </a:t>
            </a: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solidFill>
                  <a:schemeClr val="hlink"/>
                </a:solidFill>
              </a:rPr>
              <a:t>U tim slučajevima, redosled je veoma važan</a:t>
            </a:r>
            <a:r>
              <a:rPr lang="de-DE" altLang="en-US" dirty="0" smtClean="0">
                <a:solidFill>
                  <a:schemeClr val="hlink"/>
                </a:solidFill>
              </a:rPr>
              <a:t>!</a:t>
            </a: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endParaRPr lang="sr-Latn-RS" altLang="en-US" dirty="0" smtClean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Do</a:t>
            </a:r>
            <a:r>
              <a:rPr lang="sr-Latn-RS" altLang="en-US" dirty="0" smtClean="0"/>
              <a:t>kumenti moraju biti dobro formirani</a:t>
            </a:r>
            <a:r>
              <a:rPr lang="de-DE" altLang="en-US" sz="2800" dirty="0"/>
              <a:t/>
            </a:r>
            <a:br>
              <a:rPr lang="de-DE" altLang="en-US" sz="2800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&lt;/b&gt; </a:t>
            </a:r>
            <a:r>
              <a:rPr lang="sr-Latn-RS" altLang="en-US" sz="2000" dirty="0" smtClean="0"/>
              <a:t>nije dopušteno</a:t>
            </a:r>
            <a:r>
              <a:rPr lang="de-DE" altLang="en-US" sz="2000" dirty="0" smtClean="0"/>
              <a:t>!</a:t>
            </a:r>
            <a:r>
              <a:rPr lang="de-DE" altLang="en-US" sz="2000" dirty="0"/>
              <a:t/>
            </a:r>
            <a:br>
              <a:rPr lang="de-DE" altLang="en-US" sz="2000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 &lt;/b&gt; </a:t>
            </a:r>
            <a:r>
              <a:rPr lang="sr-Latn-RS" altLang="en-US" sz="2000" dirty="0" smtClean="0"/>
              <a:t>nije dopušteno</a:t>
            </a:r>
            <a:r>
              <a:rPr lang="de-DE" altLang="en-US" sz="2000" dirty="0" smtClean="0"/>
              <a:t>!</a:t>
            </a:r>
            <a:endParaRPr lang="de-DE" altLang="en-US" sz="2000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548680"/>
            <a:ext cx="7020272" cy="71095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sr-Latn-RS" altLang="en-US" dirty="0" smtClean="0"/>
              <a:t>Elementi (2)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35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76672"/>
            <a:ext cx="6478488" cy="666328"/>
          </a:xfrm>
        </p:spPr>
        <p:txBody>
          <a:bodyPr/>
          <a:lstStyle/>
          <a:p>
            <a:r>
              <a:rPr lang="de-DE" altLang="en-US" dirty="0" smtClean="0"/>
              <a:t>Atribut</a:t>
            </a:r>
            <a:r>
              <a:rPr lang="sr-Latn-RS" altLang="en-US" dirty="0" smtClean="0"/>
              <a:t>i</a:t>
            </a:r>
            <a:endParaRPr lang="de-DE" altLang="en-US" dirty="0"/>
          </a:p>
        </p:txBody>
      </p:sp>
      <p:sp>
        <p:nvSpPr>
          <p:cNvPr id="1311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371656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 smtClean="0"/>
              <a:t>Atributi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pridruženi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elementima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Primer: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  price = “55“ year = “1967“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 ... &lt;/title&gt;</a:t>
            </a:r>
            <a:b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&lt;author&gt; ... &lt;/author&gt;</a:t>
            </a:r>
            <a:b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&lt;/book&gt;</a:t>
            </a: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Elementi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mogu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sadr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avati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samo </a:t>
            </a:r>
            <a:r>
              <a:rPr lang="en-US" altLang="en-US" dirty="0" err="1" smtClean="0"/>
              <a:t>atribute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(unutar otvarajuće etikete)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sr-Latn-RS" altLang="en-US" dirty="0" smtClean="0"/>
              <a:t>Primer: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Wutz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age = 33“/&gt;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Imena atributa moraju biti jedinstvena</a:t>
            </a:r>
            <a:r>
              <a:rPr lang="en-US" altLang="en-US" dirty="0" smtClean="0"/>
              <a:t>!</a:t>
            </a:r>
            <a:br>
              <a:rPr lang="en-US" altLang="en-US" dirty="0" smtClean="0"/>
            </a:br>
            <a:r>
              <a:rPr lang="sr-Latn-RS" altLang="en-US" dirty="0" smtClean="0"/>
              <a:t>Primer: Nelegalna je sledeća konstrukcija</a:t>
            </a:r>
            <a: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 name = “Wilde“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Wutz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Koja je razlika između umetnutog elementa i atributa</a:t>
            </a:r>
            <a:r>
              <a:rPr lang="en-US" altLang="en-US" dirty="0" smtClean="0"/>
              <a:t>?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Da li su atributi korisni</a:t>
            </a:r>
            <a:r>
              <a:rPr lang="en-US" altLang="en-US" dirty="0" smtClean="0"/>
              <a:t>?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Odluka pri modeliranju</a:t>
            </a:r>
            <a:r>
              <a:rPr lang="en-US" altLang="en-US" dirty="0" smtClean="0"/>
              <a:t>: </a:t>
            </a:r>
            <a:r>
              <a:rPr lang="sr-Latn-RS" altLang="en-US" dirty="0" smtClean="0"/>
              <a:t>da li da </a:t>
            </a:r>
            <a:r>
              <a:rPr lang="en-US" altLang="en-US" dirty="0" smtClean="0">
                <a:solidFill>
                  <a:srgbClr val="00B050"/>
                </a:solidFill>
              </a:rPr>
              <a:t>name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bude atribut ili element ugnježden u element 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B050"/>
                </a:solidFill>
              </a:rPr>
              <a:t>person</a:t>
            </a:r>
            <a:r>
              <a:rPr lang="en-US" altLang="en-US" dirty="0" smtClean="0"/>
              <a:t>? </a:t>
            </a:r>
            <a:br>
              <a:rPr lang="en-US" altLang="en-US" dirty="0" smtClean="0"/>
            </a:br>
            <a:r>
              <a:rPr lang="sr-Latn-RS" altLang="en-US" dirty="0" smtClean="0"/>
              <a:t>Šta da se radi sa elementom </a:t>
            </a:r>
            <a:r>
              <a:rPr lang="en-US" altLang="en-US" dirty="0" smtClean="0">
                <a:solidFill>
                  <a:srgbClr val="00B050"/>
                </a:solidFill>
              </a:rPr>
              <a:t>age</a:t>
            </a:r>
            <a:r>
              <a:rPr lang="en-US" altLang="en-US" dirty="0" smtClean="0"/>
              <a:t>?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725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67744" y="404664"/>
            <a:ext cx="6876256" cy="1143000"/>
          </a:xfrm>
        </p:spPr>
        <p:txBody>
          <a:bodyPr/>
          <a:lstStyle/>
          <a:p>
            <a:r>
              <a:rPr lang="de-DE" altLang="en-US" dirty="0" smtClean="0"/>
              <a:t>T</a:t>
            </a:r>
            <a:r>
              <a:rPr lang="sr-Latn-RS" altLang="en-US" dirty="0" smtClean="0"/>
              <a:t>ekst i izmešani sadržaj</a:t>
            </a:r>
            <a:endParaRPr lang="de-DE" altLang="en-US" dirty="0"/>
          </a:p>
        </p:txBody>
      </p:sp>
      <p:sp>
        <p:nvSpPr>
          <p:cNvPr id="16271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17512" y="1484784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/>
              <a:t>T</a:t>
            </a:r>
            <a:r>
              <a:rPr lang="sr-Latn-RS" altLang="en-US" dirty="0" smtClean="0"/>
              <a:t>ekst se može javiti unutar sadržaja elementa</a:t>
            </a:r>
            <a:endParaRPr lang="de-DE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 smtClean="0"/>
              <a:t>Primer: </a:t>
            </a:r>
            <a:br>
              <a:rPr lang="sr-Latn-RS" altLang="en-US" dirty="0" smtClean="0"/>
            </a:br>
            <a:r>
              <a:rPr lang="sr-Latn-RS" altLang="en-US" dirty="0" smtClean="0"/>
              <a:t>   </a:t>
            </a:r>
            <a:r>
              <a:rPr lang="de-DE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politics of experience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Tekst može biti izmešan sa ostalim elementima ugnježdenim u dati element</a:t>
            </a:r>
            <a:endParaRPr lang="de-DE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 smtClean="0"/>
              <a:t>Primer: </a:t>
            </a:r>
            <a:br>
              <a:rPr lang="sr-Latn-RS" altLang="en-US" dirty="0" smtClean="0"/>
            </a:br>
            <a:r>
              <a:rPr lang="sr-Latn-RS" altLang="en-US" dirty="0" smtClean="0"/>
              <a:t>   </a:t>
            </a:r>
            <a:r>
              <a:rPr lang="de-DE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politics of </a:t>
            </a:r>
            <a:r>
              <a:rPr lang="de-DE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&lt;em&gt;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experience</a:t>
            </a:r>
            <a:r>
              <a:rPr lang="de-DE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&lt;/em&gt;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Karakteristike izmešanog sadržaja: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Veoma je koristan za podatke u obliku dokumenata, tj. rečenica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Nema potreba za mešanim sadržajem u scenarijima „procesiranja podataka“, jer se tada obično obrađuju entiteti i relacije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Ljudi komuniciraju re</a:t>
            </a:r>
            <a:r>
              <a:rPr lang="sr-Latn-RS" altLang="en-US" dirty="0" smtClean="0"/>
              <a:t>čenicama, a ne entitetima i relacijama. </a:t>
            </a:r>
            <a:br>
              <a:rPr lang="sr-Latn-RS" altLang="en-US" dirty="0" smtClean="0"/>
            </a:br>
            <a:r>
              <a:rPr lang="de-DE" altLang="en-US" dirty="0" smtClean="0"/>
              <a:t>XML</a:t>
            </a:r>
            <a:r>
              <a:rPr lang="sr-Latn-RS" altLang="en-US" dirty="0" smtClean="0"/>
              <a:t> omogućuje da se sačuva struktura prirodnog jezika, uz dodavanje semantičkih oznaka koje mogu računarski interpretirane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805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5656" y="485800"/>
            <a:ext cx="7488832" cy="1143000"/>
          </a:xfrm>
        </p:spPr>
        <p:txBody>
          <a:bodyPr/>
          <a:lstStyle/>
          <a:p>
            <a:r>
              <a:rPr lang="sr-Latn-RS" altLang="en-US" dirty="0" smtClean="0"/>
              <a:t>Prelaz između prirodnog jezika, polu-struktuiranih i struktuiranih podataka</a:t>
            </a:r>
            <a:endParaRPr lang="en-US" altLang="en-US" dirty="0"/>
          </a:p>
        </p:txBody>
      </p:sp>
      <p:sp>
        <p:nvSpPr>
          <p:cNvPr id="16281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905000"/>
            <a:ext cx="8280920" cy="47244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/>
              <a:t>Prirodni jezik:</a:t>
            </a:r>
            <a:br>
              <a:rPr lang="sr-Latn-RS" altLang="en-US" dirty="0" smtClean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Dana said that 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politics of experience“ is really excellent !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Polu-strukturisani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tekst</a:t>
            </a:r>
            <a:r>
              <a:rPr lang="en-US" altLang="en-US" dirty="0" smtClean="0"/>
              <a:t>):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&lt;citation author=“Dana“&gt;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politics of experience“ is really excellent !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Polu-strukturisani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mešani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sadržaj</a:t>
            </a:r>
            <a:r>
              <a:rPr lang="en-US" altLang="en-US" dirty="0" smtClean="0"/>
              <a:t>):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&lt;citation author=“Dana“&gt;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politics of experience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really excellent !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</a:rPr>
              <a:t>&lt;citation&gt;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</a:t>
            </a:r>
            <a:r>
              <a:rPr lang="en-US" altLang="en-US" sz="1800" dirty="0" smtClean="0">
                <a:solidFill>
                  <a:srgbClr val="002060"/>
                </a:solidFill>
              </a:rPr>
              <a:t>&lt;author&gt;</a:t>
            </a:r>
            <a:r>
              <a:rPr lang="en-US" altLang="en-US" sz="1800" dirty="0" smtClean="0">
                <a:solidFill>
                  <a:schemeClr val="hlink"/>
                </a:solidFill>
              </a:rPr>
              <a:t>Dana</a:t>
            </a:r>
            <a:r>
              <a:rPr lang="en-US" altLang="en-US" sz="1800" dirty="0" smtClean="0">
                <a:solidFill>
                  <a:srgbClr val="002060"/>
                </a:solidFill>
              </a:rPr>
              <a:t>&lt;/author&gt;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</a:t>
            </a:r>
            <a:r>
              <a:rPr lang="en-US" altLang="en-US" sz="1800" dirty="0" smtClean="0">
                <a:solidFill>
                  <a:srgbClr val="C00000"/>
                </a:solidFill>
              </a:rPr>
              <a:t>&lt;</a:t>
            </a:r>
            <a:r>
              <a:rPr lang="en-US" altLang="en-US" sz="1800" dirty="0" err="1" smtClean="0">
                <a:solidFill>
                  <a:srgbClr val="C00000"/>
                </a:solidFill>
              </a:rPr>
              <a:t>aboutTitle</a:t>
            </a:r>
            <a:r>
              <a:rPr lang="en-US" altLang="en-US" sz="1800" dirty="0" smtClean="0">
                <a:solidFill>
                  <a:srgbClr val="C00000"/>
                </a:solidFill>
              </a:rPr>
              <a:t>&gt;</a:t>
            </a:r>
            <a:r>
              <a:rPr lang="en-US" altLang="en-US" sz="1800" dirty="0" smtClean="0">
                <a:solidFill>
                  <a:schemeClr val="hlink"/>
                </a:solidFill>
              </a:rPr>
              <a:t>The politics of experience</a:t>
            </a:r>
            <a:r>
              <a:rPr lang="en-US" altLang="en-US" sz="1800" dirty="0" smtClean="0">
                <a:solidFill>
                  <a:srgbClr val="C00000"/>
                </a:solidFill>
              </a:rPr>
              <a:t>&lt;/</a:t>
            </a:r>
            <a:r>
              <a:rPr lang="en-US" altLang="en-US" sz="1800" dirty="0" err="1" smtClean="0">
                <a:solidFill>
                  <a:srgbClr val="C00000"/>
                </a:solidFill>
              </a:rPr>
              <a:t>aboutTitle</a:t>
            </a:r>
            <a:r>
              <a:rPr lang="en-US" altLang="en-US" sz="1800" dirty="0" smtClean="0">
                <a:solidFill>
                  <a:srgbClr val="C00000"/>
                </a:solidFill>
              </a:rPr>
              <a:t>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</a:t>
            </a:r>
            <a:r>
              <a:rPr lang="en-US" altLang="en-US" sz="1800" dirty="0" smtClean="0">
                <a:solidFill>
                  <a:srgbClr val="7030A0"/>
                </a:solidFill>
              </a:rPr>
              <a:t>&lt;rating&gt; </a:t>
            </a:r>
            <a:r>
              <a:rPr lang="en-US" altLang="en-US" sz="1800" dirty="0" smtClean="0">
                <a:solidFill>
                  <a:schemeClr val="hlink"/>
                </a:solidFill>
              </a:rPr>
              <a:t>excellent</a:t>
            </a:r>
            <a:r>
              <a:rPr lang="en-US" altLang="en-US" sz="1800" dirty="0" smtClean="0">
                <a:solidFill>
                  <a:srgbClr val="7030A0"/>
                </a:solidFill>
              </a:rPr>
              <a:t>&lt;/rating&gt;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	</a:t>
            </a:r>
            <a:r>
              <a:rPr lang="en-US" altLang="en-US" sz="1800" dirty="0" smtClean="0">
                <a:solidFill>
                  <a:srgbClr val="00B050"/>
                </a:solidFill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de-DE" altLang="en-US" sz="2800" dirty="0">
              <a:solidFill>
                <a:schemeClr val="hlink"/>
              </a:solidFill>
            </a:endParaRPr>
          </a:p>
          <a:p>
            <a:pPr marL="533400" indent="-533400"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10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Sekcija </a:t>
            </a:r>
            <a:r>
              <a:rPr lang="en-US" altLang="en-US" dirty="0" smtClean="0"/>
              <a:t>CDATA</a:t>
            </a:r>
            <a:endParaRPr lang="en-US" altLang="en-US" dirty="0"/>
          </a:p>
        </p:txBody>
      </p:sp>
      <p:sp>
        <p:nvSpPr>
          <p:cNvPr id="16302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19256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Ponekad treba sačuvati originalne znake, a ne interpretirati njihova označavanja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Sekcija </a:t>
            </a:r>
            <a:r>
              <a:rPr lang="en-US" altLang="en-US" dirty="0" smtClean="0"/>
              <a:t>CDATA</a:t>
            </a:r>
            <a:r>
              <a:rPr lang="sr-Latn-RS" altLang="en-US" dirty="0" smtClean="0"/>
              <a:t> određuje da se sadržaj unutar nje ne parsira kao </a:t>
            </a:r>
            <a:r>
              <a:rPr lang="en-US" altLang="en-US" sz="2200" dirty="0" smtClean="0"/>
              <a:t>XML</a:t>
            </a: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Primer (poruka </a:t>
            </a:r>
            <a:r>
              <a:rPr lang="en-US" altLang="en-US" dirty="0" err="1"/>
              <a:t>Hello,world</a:t>
            </a:r>
            <a:r>
              <a:rPr lang="en-US" altLang="en-US" dirty="0" smtClean="0"/>
              <a:t>!</a:t>
            </a:r>
            <a:r>
              <a:rPr lang="sr-Latn-RS" altLang="en-US" dirty="0" smtClean="0"/>
              <a:t> je označena):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message&gt;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&lt;greeting&gt;</a:t>
            </a:r>
            <a:r>
              <a:rPr lang="en-US" altLang="en-US" sz="1800" dirty="0" err="1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Hello,world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!&lt;/greeting&gt;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message&gt;</a:t>
            </a:r>
          </a:p>
          <a:p>
            <a:pPr>
              <a:lnSpc>
                <a:spcPct val="90000"/>
              </a:lnSpc>
            </a:pPr>
            <a:r>
              <a:rPr lang="sr-Latn-RS" altLang="en-US" dirty="0"/>
              <a:t>Primer </a:t>
            </a:r>
            <a:r>
              <a:rPr lang="sr-Latn-RS" altLang="en-US" dirty="0" smtClean="0"/>
              <a:t>(označena poruka neće biti parsirana kao XML):</a:t>
            </a:r>
            <a:endParaRPr lang="sr-Latn-RS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/>
              <a:t>&lt;</a:t>
            </a:r>
            <a:r>
              <a:rPr lang="en-US" altLang="en-US" sz="2000" dirty="0"/>
              <a:t>message&gt; 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&lt;![</a:t>
            </a:r>
            <a:r>
              <a:rPr lang="en-US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CDATA[&lt;greeting&gt;Hello, world!&lt;/greeting&gt;]]&gt;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sr-Latn-RS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/>
              <a:t>&lt;/</a:t>
            </a:r>
            <a:r>
              <a:rPr lang="en-US" altLang="en-US" sz="2000" dirty="0"/>
              <a:t>message&gt; 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Courier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5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63688" y="332656"/>
            <a:ext cx="7393837" cy="1143000"/>
          </a:xfrm>
        </p:spPr>
        <p:txBody>
          <a:bodyPr/>
          <a:lstStyle/>
          <a:p>
            <a:r>
              <a:rPr lang="sr-Latn-RS" altLang="en-US" dirty="0" smtClean="0"/>
              <a:t>Komentari, instrukcije za procesiranje i prolog</a:t>
            </a:r>
            <a:endParaRPr lang="de-DE" altLang="en-US" dirty="0"/>
          </a:p>
        </p:txBody>
      </p:sp>
      <p:sp>
        <p:nvSpPr>
          <p:cNvPr id="131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412776"/>
            <a:ext cx="9144000" cy="5030688"/>
          </a:xfrm>
        </p:spPr>
        <p:txBody>
          <a:bodyPr/>
          <a:lstStyle/>
          <a:p>
            <a:r>
              <a:rPr lang="sr-Latn-RS" altLang="en-US" dirty="0" smtClean="0"/>
              <a:t>Komentar je tekst između </a:t>
            </a:r>
            <a:r>
              <a:rPr lang="de-DE" altLang="en-US" dirty="0">
                <a:solidFill>
                  <a:srgbClr val="00B050"/>
                </a:solidFill>
              </a:rPr>
              <a:t>&lt;!</a:t>
            </a:r>
            <a:r>
              <a:rPr lang="sr-Latn-RS" altLang="en-US" dirty="0">
                <a:solidFill>
                  <a:srgbClr val="00B050"/>
                </a:solidFill>
              </a:rPr>
              <a:t>--</a:t>
            </a:r>
            <a:r>
              <a:rPr lang="sr-Latn-RS" altLang="en-US" dirty="0">
                <a:solidFill>
                  <a:schemeClr val="hlink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sr-Latn-RS" altLang="en-US" dirty="0" smtClean="0"/>
              <a:t>i </a:t>
            </a:r>
            <a:r>
              <a:rPr lang="de-DE" altLang="en-US" dirty="0">
                <a:solidFill>
                  <a:srgbClr val="00B050"/>
                </a:solidFill>
              </a:rPr>
              <a:t>--&gt;</a:t>
            </a:r>
            <a:r>
              <a:rPr lang="sr-Latn-RS" altLang="en-US" dirty="0" smtClean="0"/>
              <a:t>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sr-Latn-RS" altLang="en-US" dirty="0" smtClean="0"/>
              <a:t>Primer: 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ovo je komentar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lang="de-DE" altLang="en-US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r-Latn-RS" altLang="en-US" dirty="0" smtClean="0"/>
              <a:t>Instrukcije za procesiranje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One ne sadrže podatke, već ih interpretira procesor</a:t>
            </a:r>
            <a:br>
              <a:rPr lang="sr-Latn-RS" altLang="en-US" dirty="0" smtClean="0"/>
            </a:br>
            <a:r>
              <a:rPr lang="sr-Latn-RS" altLang="en-US" dirty="0" smtClean="0"/>
              <a:t>Sastoje se od para reči </a:t>
            </a:r>
            <a:r>
              <a:rPr lang="sr-Latn-RS" altLang="en-US" dirty="0" smtClean="0">
                <a:solidFill>
                  <a:srgbClr val="002060"/>
                </a:solidFill>
              </a:rPr>
              <a:t>meta</a:t>
            </a:r>
            <a:r>
              <a:rPr lang="sr-Latn-RS" altLang="en-US" dirty="0" smtClean="0"/>
              <a:t> </a:t>
            </a:r>
            <a:r>
              <a:rPr lang="sr-Latn-RS" altLang="en-US" dirty="0" smtClean="0">
                <a:solidFill>
                  <a:srgbClr val="002060"/>
                </a:solidFill>
              </a:rPr>
              <a:t>sadržaj</a:t>
            </a:r>
            <a:r>
              <a:rPr lang="sr-Latn-RS" altLang="en-US" dirty="0" smtClean="0"/>
              <a:t>, razdvojenih zarezom, kojima prethodi </a:t>
            </a:r>
            <a:r>
              <a:rPr lang="de-DE" altLang="en-US" dirty="0" smtClean="0">
                <a:solidFill>
                  <a:srgbClr val="00B050"/>
                </a:solidFill>
              </a:rPr>
              <a:t>&lt;?</a:t>
            </a:r>
            <a:r>
              <a:rPr lang="sr-Latn-RS" altLang="en-US" dirty="0" smtClean="0"/>
              <a:t>, a iza kojih sledi </a:t>
            </a:r>
            <a:r>
              <a:rPr lang="de-DE" altLang="en-US" dirty="0" smtClean="0">
                <a:solidFill>
                  <a:srgbClr val="00B050"/>
                </a:solidFill>
              </a:rPr>
              <a:t>?&gt;</a:t>
            </a:r>
            <a:r>
              <a:rPr lang="sr-Latn-RS" altLang="en-US" dirty="0">
                <a:solidFill>
                  <a:srgbClr val="00B050"/>
                </a:solidFill>
              </a:rPr>
              <a:t/>
            </a:r>
            <a:br>
              <a:rPr lang="sr-Latn-RS" altLang="en-US" dirty="0">
                <a:solidFill>
                  <a:srgbClr val="00B050"/>
                </a:solidFill>
              </a:rPr>
            </a:br>
            <a:r>
              <a:rPr lang="sr-Latn-RS" altLang="en-US" dirty="0" smtClean="0"/>
              <a:t>Primer: 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U instrukciji za procesiranje </a:t>
            </a:r>
            <a:r>
              <a:rPr lang="de-DE" altLang="en-US" dirty="0" smtClean="0">
                <a:solidFill>
                  <a:schemeClr val="hlink"/>
                </a:solidFill>
              </a:rPr>
              <a:t>&lt;?</a:t>
            </a:r>
            <a:r>
              <a:rPr lang="de-DE" altLang="en-US" dirty="0">
                <a:solidFill>
                  <a:schemeClr val="hlink"/>
                </a:solidFill>
              </a:rPr>
              <a:t>pause 10 secs ?&gt; </a:t>
            </a:r>
            <a:r>
              <a:rPr lang="sr-Latn-RS" altLang="en-US" dirty="0">
                <a:solidFill>
                  <a:schemeClr val="hlink"/>
                </a:solidFill>
              </a:rPr>
              <a:t>p</a:t>
            </a:r>
            <a:r>
              <a:rPr lang="de-DE" altLang="en-US" dirty="0">
                <a:solidFill>
                  <a:schemeClr val="hlink"/>
                </a:solidFill>
              </a:rPr>
              <a:t>ause </a:t>
            </a:r>
            <a:r>
              <a:rPr lang="sr-Latn-RS" altLang="en-US" dirty="0" smtClean="0">
                <a:solidFill>
                  <a:srgbClr val="002060"/>
                </a:solidFill>
              </a:rPr>
              <a:t>je meta, a</a:t>
            </a:r>
            <a:r>
              <a:rPr lang="de-DE" altLang="en-US" dirty="0" smtClean="0">
                <a:solidFill>
                  <a:srgbClr val="002060"/>
                </a:solidFill>
              </a:rPr>
              <a:t> </a:t>
            </a:r>
            <a:r>
              <a:rPr lang="de-DE" altLang="en-US" dirty="0">
                <a:solidFill>
                  <a:schemeClr val="hlink"/>
                </a:solidFill>
              </a:rPr>
              <a:t>10secs </a:t>
            </a:r>
            <a:r>
              <a:rPr lang="sr-Latn-RS" altLang="en-US" dirty="0" smtClean="0"/>
              <a:t>je sadržaj</a:t>
            </a:r>
            <a:endParaRPr lang="de-DE" altLang="en-US" dirty="0"/>
          </a:p>
          <a:p>
            <a:pPr lvl="1"/>
            <a:r>
              <a:rPr lang="sr-Latn-RS" altLang="en-US" sz="2200" dirty="0" smtClean="0"/>
              <a:t>Reč</a:t>
            </a:r>
            <a:r>
              <a:rPr lang="sr-Latn-RS" altLang="en-US" sz="2200" dirty="0" smtClean="0">
                <a:solidFill>
                  <a:schemeClr val="hlink"/>
                </a:solidFill>
              </a:rPr>
              <a:t> xml</a:t>
            </a:r>
            <a:r>
              <a:rPr lang="de-DE" altLang="en-US" sz="2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2200" dirty="0" smtClean="0"/>
              <a:t>je rezervisana reč za metu, koja služi za označavanje</a:t>
            </a:r>
            <a:r>
              <a:rPr lang="de-DE" altLang="en-US" sz="2200" dirty="0" smtClean="0"/>
              <a:t> prolog</a:t>
            </a:r>
            <a:r>
              <a:rPr lang="sr-Latn-RS" altLang="en-US" sz="2200" dirty="0" smtClean="0"/>
              <a:t>a</a:t>
            </a:r>
            <a:endParaRPr lang="de-DE" altLang="en-US" sz="2200" dirty="0"/>
          </a:p>
          <a:p>
            <a:r>
              <a:rPr lang="de-DE" altLang="en-US" dirty="0"/>
              <a:t>Prolog</a:t>
            </a:r>
            <a:br>
              <a:rPr lang="de-DE" altLang="en-US" dirty="0"/>
            </a:b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encoding=“UTF-8“ standalone=“yes“ ?&gt;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r-Latn-RS" altLang="en-US" dirty="0" smtClean="0"/>
              <a:t>Napomene:</a:t>
            </a:r>
            <a:endParaRPr lang="de-DE" altLang="en-US" dirty="0"/>
          </a:p>
          <a:p>
            <a:pPr lvl="1"/>
            <a:r>
              <a:rPr lang="sr-Latn-RS" altLang="en-US" sz="2200" dirty="0" smtClean="0"/>
              <a:t>Atribut s</a:t>
            </a:r>
            <a:r>
              <a:rPr lang="de-DE" altLang="en-US" sz="2200" dirty="0" smtClean="0"/>
              <a:t>tandalone </a:t>
            </a:r>
            <a:r>
              <a:rPr lang="sr-Latn-RS" altLang="en-US" sz="2200" dirty="0" smtClean="0"/>
              <a:t>određuje da li postoji</a:t>
            </a:r>
            <a:r>
              <a:rPr lang="de-DE" altLang="en-US" sz="2200" dirty="0" smtClean="0"/>
              <a:t> </a:t>
            </a:r>
            <a:r>
              <a:rPr lang="de-DE" altLang="en-US" sz="2200" dirty="0"/>
              <a:t>DTD</a:t>
            </a:r>
          </a:p>
          <a:p>
            <a:pPr lvl="1"/>
            <a:r>
              <a:rPr lang="de-DE" altLang="en-US" sz="2200" dirty="0"/>
              <a:t>Encoding </a:t>
            </a:r>
            <a:r>
              <a:rPr lang="sr-Latn-RS" altLang="en-US" sz="2200" dirty="0" smtClean="0"/>
              <a:t>je obično</a:t>
            </a:r>
            <a:r>
              <a:rPr lang="de-DE" altLang="en-US" sz="2200" dirty="0" smtClean="0"/>
              <a:t> </a:t>
            </a:r>
            <a:r>
              <a:rPr lang="de-DE" altLang="en-US" sz="2200" dirty="0"/>
              <a:t>Unicode.</a:t>
            </a:r>
          </a:p>
        </p:txBody>
      </p:sp>
      <p:sp>
        <p:nvSpPr>
          <p:cNvPr id="1313796" name="Rectangle 4"/>
          <p:cNvSpPr>
            <a:spLocks noChangeArrowheads="1"/>
          </p:cNvSpPr>
          <p:nvPr/>
        </p:nvSpPr>
        <p:spPr bwMode="auto">
          <a:xfrm>
            <a:off x="6173788" y="24876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2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/>
              <a:t>Pristup </a:t>
            </a:r>
            <a:r>
              <a:rPr lang="sr-Latn-RS" altLang="en-US" dirty="0" smtClean="0"/>
              <a:t>eksplicitnim obeležavanjem </a:t>
            </a:r>
            <a:r>
              <a:rPr lang="sr-Latn-RS" altLang="en-US" dirty="0"/>
              <a:t>teksta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err="1" smtClean="0"/>
              <a:t>Tehnika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eksplicitnog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strukture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err="1" smtClean="0"/>
              <a:t>olak</a:t>
            </a:r>
            <a:r>
              <a:rPr lang="sr-Latn-RS" altLang="en-US" dirty="0"/>
              <a:t>š</a:t>
            </a:r>
            <a:r>
              <a:rPr lang="en-US" altLang="en-US" dirty="0" smtClean="0"/>
              <a:t>a</a:t>
            </a:r>
            <a:r>
              <a:rPr lang="sr-Latn-RS" altLang="en-US" dirty="0" smtClean="0"/>
              <a:t>va</a:t>
            </a:r>
            <a:r>
              <a:rPr lang="en-US" altLang="en-US" dirty="0" smtClean="0"/>
              <a:t> </a:t>
            </a:r>
            <a:r>
              <a:rPr lang="en-US" altLang="en-US" dirty="0" err="1"/>
              <a:t>njihovu</a:t>
            </a:r>
            <a:r>
              <a:rPr lang="en-US" altLang="en-US" dirty="0"/>
              <a:t> </a:t>
            </a:r>
            <a:r>
              <a:rPr lang="en-US" altLang="en-US" dirty="0" err="1" smtClean="0"/>
              <a:t>automatsku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obradu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err="1" smtClean="0"/>
              <a:t>Obele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eni</a:t>
            </a:r>
            <a:r>
              <a:rPr lang="en-US" altLang="en-US" dirty="0" smtClean="0"/>
              <a:t> </a:t>
            </a:r>
            <a:r>
              <a:rPr lang="en-US" altLang="en-US" dirty="0" err="1"/>
              <a:t>dokumenti</a:t>
            </a:r>
            <a:r>
              <a:rPr lang="en-US" altLang="en-US" dirty="0"/>
              <a:t> </a:t>
            </a:r>
            <a:r>
              <a:rPr lang="en-US" altLang="en-US" dirty="0" err="1"/>
              <a:t>postaju</a:t>
            </a:r>
            <a:r>
              <a:rPr lang="en-US" altLang="en-US" dirty="0"/>
              <a:t> </a:t>
            </a:r>
            <a:r>
              <a:rPr lang="en-US" altLang="en-US" dirty="0" err="1" smtClean="0"/>
              <a:t>uskladi</a:t>
            </a:r>
            <a:r>
              <a:rPr lang="sr-Latn-RS" altLang="en-US" dirty="0"/>
              <a:t>š</a:t>
            </a:r>
            <a:r>
              <a:rPr lang="en-US" altLang="en-US" dirty="0" err="1" smtClean="0"/>
              <a:t>tene</a:t>
            </a:r>
            <a:r>
              <a:rPr lang="en-US" altLang="en-US" dirty="0" smtClean="0"/>
              <a:t> </a:t>
            </a:r>
            <a:r>
              <a:rPr lang="en-US" altLang="en-US" dirty="0" err="1"/>
              <a:t>informacije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je </a:t>
            </a:r>
            <a:r>
              <a:rPr lang="en-US" altLang="en-US" dirty="0" err="1" smtClean="0"/>
              <a:t>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automatski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obra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ivati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/>
              <a:t>raznovrsnim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unarskih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aplikacija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ali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prikazivati</a:t>
            </a:r>
            <a:r>
              <a:rPr lang="en-US" altLang="en-US" dirty="0" smtClean="0"/>
              <a:t> u </a:t>
            </a:r>
            <a:r>
              <a:rPr lang="en-US" altLang="en-US" dirty="0" err="1" smtClean="0"/>
              <a:t>obliku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pogodnom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za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itanje</a:t>
            </a:r>
            <a:r>
              <a:rPr lang="en-US" altLang="en-US" dirty="0" smtClean="0"/>
              <a:t> od </a:t>
            </a:r>
            <a:r>
              <a:rPr lang="en-US" altLang="en-US" dirty="0" err="1" smtClean="0"/>
              <a:t>strane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oveka</a:t>
            </a:r>
            <a:endParaRPr lang="en-US" altLang="en-US" dirty="0" smtClean="0"/>
          </a:p>
          <a:p>
            <a:pPr lvl="2" eaLnBrk="1" hangingPunct="1"/>
            <a:r>
              <a:rPr lang="en-US" altLang="en-US" dirty="0" err="1" smtClean="0"/>
              <a:t>Ovaj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pristup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dobija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zna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aju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kada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izvr</a:t>
            </a:r>
            <a:r>
              <a:rPr lang="sr-Latn-RS" altLang="en-US" dirty="0" smtClean="0"/>
              <a:t>š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jasno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eksplicitno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razdvajanje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obel</a:t>
            </a:r>
            <a:r>
              <a:rPr lang="sr-Latn-RS" altLang="en-US" dirty="0" err="1" smtClean="0"/>
              <a:t>ež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strukture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vizuelne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prezentacije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dokumenta</a:t>
            </a:r>
            <a:endParaRPr lang="en-US" altLang="en-US" dirty="0" smtClean="0"/>
          </a:p>
          <a:p>
            <a:pPr lvl="2" eaLnBrk="1" hangingPunct="1"/>
            <a:r>
              <a:rPr lang="en-US" altLang="en-US" dirty="0" err="1" smtClean="0">
                <a:solidFill>
                  <a:srgbClr val="002060"/>
                </a:solidFill>
              </a:rPr>
              <a:t>Logi</a:t>
            </a:r>
            <a:r>
              <a:rPr lang="sr-Latn-RS" altLang="en-US" dirty="0">
                <a:solidFill>
                  <a:srgbClr val="002060"/>
                </a:solidFill>
              </a:rPr>
              <a:t>č</a:t>
            </a:r>
            <a:r>
              <a:rPr lang="en-US" altLang="en-US" dirty="0" err="1" smtClean="0">
                <a:solidFill>
                  <a:srgbClr val="002060"/>
                </a:solidFill>
              </a:rPr>
              <a:t>ka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struktura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/>
              <a:t>dokumenta</a:t>
            </a:r>
            <a:r>
              <a:rPr lang="en-US" altLang="en-US" dirty="0"/>
              <a:t> </a:t>
            </a:r>
            <a:r>
              <a:rPr lang="en-US" altLang="en-US" dirty="0" err="1"/>
              <a:t>podrazumava</a:t>
            </a:r>
            <a:r>
              <a:rPr lang="en-US" altLang="en-US" dirty="0"/>
              <a:t> </a:t>
            </a:r>
            <a:r>
              <a:rPr lang="en-US" altLang="en-US" dirty="0" err="1"/>
              <a:t>njegovu</a:t>
            </a:r>
            <a:r>
              <a:rPr lang="en-US" altLang="en-US" dirty="0"/>
              <a:t> </a:t>
            </a:r>
            <a:r>
              <a:rPr lang="en-US" altLang="en-US" dirty="0" err="1"/>
              <a:t>organizaciju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manje</a:t>
            </a:r>
            <a:r>
              <a:rPr lang="en-US" altLang="en-US" dirty="0" smtClean="0"/>
              <a:t> </a:t>
            </a:r>
            <a:r>
              <a:rPr lang="en-US" altLang="en-US" dirty="0" err="1"/>
              <a:t>jedinice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en-US" altLang="en-US" dirty="0" err="1"/>
              <a:t>poglavlja</a:t>
            </a:r>
            <a:r>
              <a:rPr lang="en-US" altLang="en-US" dirty="0"/>
              <a:t>, </a:t>
            </a:r>
            <a:r>
              <a:rPr lang="en-US" altLang="en-US" dirty="0" err="1"/>
              <a:t>sekcije</a:t>
            </a:r>
            <a:r>
              <a:rPr lang="en-US" altLang="en-US" dirty="0"/>
              <a:t>, </a:t>
            </a:r>
            <a:r>
              <a:rPr lang="en-US" altLang="en-US" dirty="0" err="1"/>
              <a:t>pasuse</a:t>
            </a:r>
            <a:r>
              <a:rPr lang="en-US" altLang="en-US" dirty="0"/>
              <a:t>), </a:t>
            </a:r>
            <a:r>
              <a:rPr lang="en-US" altLang="en-US" dirty="0" err="1"/>
              <a:t>kao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njegovih</a:t>
            </a:r>
            <a:r>
              <a:rPr lang="en-US" altLang="en-US" dirty="0"/>
              <a:t> </a:t>
            </a:r>
            <a:r>
              <a:rPr lang="en-US" altLang="en-US" dirty="0" err="1" smtClean="0"/>
              <a:t>istaknutih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delova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en-US" altLang="en-US" dirty="0" err="1"/>
              <a:t>primeri</a:t>
            </a:r>
            <a:r>
              <a:rPr lang="en-US" altLang="en-US" dirty="0"/>
              <a:t>, </a:t>
            </a:r>
            <a:r>
              <a:rPr lang="en-US" altLang="en-US" dirty="0" err="1"/>
              <a:t>citati</a:t>
            </a:r>
            <a:r>
              <a:rPr lang="en-US" altLang="en-US" dirty="0"/>
              <a:t>, </a:t>
            </a:r>
            <a:r>
              <a:rPr lang="en-US" altLang="en-US" dirty="0" err="1" smtClean="0"/>
              <a:t>definicije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teoreme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Vizuelna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prezentacija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/>
              <a:t>odreduje</a:t>
            </a:r>
            <a:r>
              <a:rPr lang="en-US" altLang="en-US" dirty="0" smtClean="0"/>
              <a:t> </a:t>
            </a:r>
            <a:r>
              <a:rPr lang="en-US" altLang="en-US" dirty="0" err="1"/>
              <a:t>izgled</a:t>
            </a:r>
            <a:r>
              <a:rPr lang="en-US" altLang="en-US" dirty="0"/>
              <a:t> </a:t>
            </a:r>
            <a:r>
              <a:rPr lang="en-US" altLang="en-US" dirty="0" err="1"/>
              <a:t>dokumenta</a:t>
            </a:r>
            <a:r>
              <a:rPr lang="en-US" altLang="en-US" dirty="0"/>
              <a:t> u </a:t>
            </a:r>
            <a:r>
              <a:rPr lang="en-US" altLang="en-US" dirty="0" err="1"/>
              <a:t>trenutku</a:t>
            </a:r>
            <a:r>
              <a:rPr lang="en-US" altLang="en-US" dirty="0"/>
              <a:t> </a:t>
            </a:r>
            <a:r>
              <a:rPr lang="en-US" altLang="en-US" dirty="0" err="1"/>
              <a:t>prikazivanja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sr-Latn-RS" altLang="en-US" dirty="0"/>
              <a:t>š</a:t>
            </a:r>
            <a:r>
              <a:rPr lang="en-US" altLang="en-US" dirty="0" err="1" smtClean="0"/>
              <a:t>tampanja</a:t>
            </a:r>
            <a:endParaRPr lang="en-US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7892" r="1577" b="22074"/>
          <a:stretch/>
        </p:blipFill>
        <p:spPr bwMode="auto">
          <a:xfrm>
            <a:off x="4499992" y="5661248"/>
            <a:ext cx="4393688" cy="96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55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23612" cy="1143000"/>
          </a:xfrm>
        </p:spPr>
        <p:txBody>
          <a:bodyPr/>
          <a:lstStyle/>
          <a:p>
            <a:r>
              <a:rPr lang="sr-Latn-RS" altLang="en-US" dirty="0"/>
              <a:t>D</a:t>
            </a:r>
            <a:r>
              <a:rPr lang="sr-Latn-RS" altLang="en-US" dirty="0" smtClean="0"/>
              <a:t>eklaracija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belina</a:t>
            </a:r>
            <a:endParaRPr lang="de-DE" altLang="en-US" dirty="0"/>
          </a:p>
        </p:txBody>
      </p:sp>
      <p:sp>
        <p:nvSpPr>
          <p:cNvPr id="131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295456" cy="446449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Beline predstavljaju neprekidnu sekvencu znakova</a:t>
            </a:r>
            <a:r>
              <a:rPr lang="de-DE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dirty="0">
                <a:solidFill>
                  <a:schemeClr val="hlink"/>
                </a:solidFill>
              </a:rPr>
              <a:t>Space</a:t>
            </a:r>
            <a:r>
              <a:rPr lang="de-DE" altLang="en-US" dirty="0"/>
              <a:t>, </a:t>
            </a:r>
            <a:r>
              <a:rPr lang="de-DE" altLang="en-US" dirty="0">
                <a:solidFill>
                  <a:schemeClr val="hlink"/>
                </a:solidFill>
              </a:rPr>
              <a:t>Tab</a:t>
            </a:r>
            <a:r>
              <a:rPr lang="de-DE" altLang="en-US" dirty="0"/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>
                <a:solidFill>
                  <a:schemeClr val="hlink"/>
                </a:solidFill>
              </a:rPr>
              <a:t> Return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Za kontrolu korišćenja belina služi specijalan atribut </a:t>
            </a:r>
            <a:r>
              <a:rPr lang="de-DE" altLang="en-US" dirty="0" smtClean="0">
                <a:solidFill>
                  <a:schemeClr val="hlink"/>
                </a:solidFill>
              </a:rPr>
              <a:t>xml:space</a:t>
            </a:r>
            <a:endParaRPr lang="de-DE" altLang="en-US" dirty="0">
              <a:solidFill>
                <a:srgbClr val="99118B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Primer čitljivog </a:t>
            </a:r>
            <a:r>
              <a:rPr lang="de-DE" altLang="en-US" dirty="0" smtClean="0"/>
              <a:t>XML</a:t>
            </a:r>
            <a:r>
              <a:rPr lang="sr-Latn-RS" altLang="en-US" dirty="0" smtClean="0"/>
              <a:t>-a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koji sadrži beline</a:t>
            </a:r>
            <a:r>
              <a:rPr lang="de-DE" altLang="en-US" dirty="0" smtClean="0"/>
              <a:t>)</a:t>
            </a:r>
            <a:r>
              <a:rPr lang="sr-Latn-RS" altLang="en-US" dirty="0" smtClean="0"/>
              <a:t>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dirty="0" smtClean="0"/>
              <a:t>&lt;book </a:t>
            </a:r>
            <a:r>
              <a:rPr lang="en-US" altLang="en-US" dirty="0" err="1" smtClean="0">
                <a:solidFill>
                  <a:schemeClr val="hlink"/>
                </a:solidFill>
              </a:rPr>
              <a:t>xml:space</a:t>
            </a:r>
            <a:r>
              <a:rPr lang="en-US" altLang="en-US" dirty="0" smtClean="0">
                <a:solidFill>
                  <a:schemeClr val="hlink"/>
                </a:solidFill>
              </a:rPr>
              <a:t>=“preserve“</a:t>
            </a:r>
            <a:r>
              <a:rPr lang="en-US" altLang="en-US" dirty="0" smtClean="0"/>
              <a:t> &gt;</a:t>
            </a:r>
            <a:br>
              <a:rPr lang="en-US" altLang="en-US" dirty="0" smtClean="0"/>
            </a:br>
            <a:r>
              <a:rPr lang="en-US" altLang="en-US" dirty="0" smtClean="0"/>
              <a:t>    &lt;title&gt;The politics of experience&lt;/title&gt;</a:t>
            </a:r>
            <a:br>
              <a:rPr lang="en-US" altLang="en-US" dirty="0" smtClean="0"/>
            </a:br>
            <a:r>
              <a:rPr lang="en-US" altLang="en-US" dirty="0" smtClean="0"/>
              <a:t>    &lt;author&gt;Ronald </a:t>
            </a:r>
            <a:r>
              <a:rPr lang="en-US" altLang="en-US" dirty="0"/>
              <a:t>L</a:t>
            </a:r>
            <a:r>
              <a:rPr lang="en-US" altLang="en-US" dirty="0" smtClean="0"/>
              <a:t>aing&lt;/author&gt;</a:t>
            </a:r>
            <a:br>
              <a:rPr lang="en-US" altLang="en-US" dirty="0" smtClean="0"/>
            </a:br>
            <a:r>
              <a:rPr lang="en-US" altLang="en-US" dirty="0" smtClean="0"/>
              <a:t>&lt;/book&gt;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Primer </a:t>
            </a:r>
            <a:r>
              <a:rPr lang="en-US" altLang="en-US" dirty="0" err="1" smtClean="0"/>
              <a:t>efikasnog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računarski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čitljivog</a:t>
            </a:r>
            <a:r>
              <a:rPr lang="en-US" altLang="en-US" dirty="0" smtClean="0"/>
              <a:t>) XML-a:</a:t>
            </a:r>
            <a:br>
              <a:rPr lang="en-US" altLang="en-US" dirty="0" smtClean="0"/>
            </a:br>
            <a:r>
              <a:rPr lang="en-US" altLang="en-US" dirty="0" smtClean="0"/>
              <a:t> &lt;book </a:t>
            </a:r>
            <a:r>
              <a:rPr lang="en-US" altLang="en-US" dirty="0" err="1" smtClean="0">
                <a:solidFill>
                  <a:schemeClr val="hlink"/>
                </a:solidFill>
              </a:rPr>
              <a:t>xml:space</a:t>
            </a:r>
            <a:r>
              <a:rPr lang="en-US" altLang="en-US" dirty="0" smtClean="0">
                <a:solidFill>
                  <a:schemeClr val="hlink"/>
                </a:solidFill>
              </a:rPr>
              <a:t>=“default“</a:t>
            </a:r>
            <a:r>
              <a:rPr lang="en-US" altLang="en-US" dirty="0" smtClean="0"/>
              <a:t> &gt;&lt;title&gt;The politics of experience&lt;/title&gt;&lt;author&gt;Ronald Laing&lt;/author&gt;&lt;/book&gt;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U drugom primeru su (u odnosu na prvi) performanse ubrzane sa faktorom 2</a:t>
            </a:r>
          </a:p>
          <a:p>
            <a:pPr>
              <a:lnSpc>
                <a:spcPct val="90000"/>
              </a:lnSpc>
            </a:pPr>
            <a:endParaRPr lang="de-DE" altLang="en-US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1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Prostori imena</a:t>
            </a:r>
            <a:endParaRPr lang="de-DE" altLang="en-US" dirty="0"/>
          </a:p>
        </p:txBody>
      </p:sp>
      <p:sp>
        <p:nvSpPr>
          <p:cNvPr id="16209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12776"/>
            <a:ext cx="8064896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Omogućavaju integraciju podataka iz različitih izvora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Omogućavaju integraciju različitih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 smtClean="0"/>
              <a:t>r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čnika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tj.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prostora imena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Svaki</a:t>
            </a:r>
            <a:r>
              <a:rPr lang="de-DE" altLang="en-US" dirty="0" smtClean="0"/>
              <a:t> „</a:t>
            </a:r>
            <a:r>
              <a:rPr lang="sr-Latn-RS" altLang="en-US" dirty="0" smtClean="0"/>
              <a:t>rečnik</a:t>
            </a:r>
            <a:r>
              <a:rPr lang="de-DE" altLang="en-US" dirty="0" smtClean="0"/>
              <a:t>“ ima </a:t>
            </a:r>
            <a:r>
              <a:rPr lang="sr-Latn-RS" altLang="en-US" dirty="0" smtClean="0"/>
              <a:t>jedinstven kl</a:t>
            </a:r>
            <a:r>
              <a:rPr lang="en-US" altLang="en-US" dirty="0" smtClean="0"/>
              <a:t>j</a:t>
            </a:r>
            <a:r>
              <a:rPr lang="sr-Latn-RS" altLang="en-US" dirty="0" smtClean="0"/>
              <a:t>uč</a:t>
            </a:r>
            <a:r>
              <a:rPr lang="de-DE" altLang="en-US" dirty="0" smtClean="0"/>
              <a:t>, </a:t>
            </a:r>
            <a:r>
              <a:rPr lang="sr-Latn-RS" altLang="en-US" dirty="0" smtClean="0"/>
              <a:t>identifikovan</a:t>
            </a:r>
            <a:r>
              <a:rPr lang="de-DE" altLang="en-US" dirty="0" smtClean="0"/>
              <a:t> URI</a:t>
            </a:r>
            <a:r>
              <a:rPr lang="sr-Latn-RS" altLang="en-US" dirty="0" smtClean="0"/>
              <a:t>-jem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Isto lokalno ime iz različitih rečnika može imati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sz="2200" dirty="0" smtClean="0"/>
              <a:t>Različita značenja</a:t>
            </a:r>
            <a:endParaRPr lang="de-DE" altLang="en-US" sz="2200" dirty="0"/>
          </a:p>
          <a:p>
            <a:pPr lvl="1">
              <a:lnSpc>
                <a:spcPct val="90000"/>
              </a:lnSpc>
            </a:pPr>
            <a:r>
              <a:rPr lang="sr-Latn-RS" altLang="en-US" sz="2200" dirty="0" smtClean="0"/>
              <a:t>Različite pridružene strukture</a:t>
            </a:r>
            <a:endParaRPr lang="de-DE" altLang="en-US" sz="22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Kvalifikovana imena (</a:t>
            </a:r>
            <a:r>
              <a:rPr lang="de-DE" altLang="en-US" dirty="0" smtClean="0"/>
              <a:t>Qualified </a:t>
            </a:r>
            <a:r>
              <a:rPr lang="de-DE" altLang="en-US" dirty="0"/>
              <a:t>Names </a:t>
            </a:r>
            <a:r>
              <a:rPr lang="sr-Latn-RS" altLang="en-US" dirty="0" smtClean="0"/>
              <a:t>- </a:t>
            </a:r>
            <a:r>
              <a:rPr lang="de-DE" altLang="en-US" dirty="0" smtClean="0"/>
              <a:t>Qname</a:t>
            </a:r>
            <a:r>
              <a:rPr lang="de-DE" altLang="en-US" dirty="0"/>
              <a:t>) </a:t>
            </a:r>
            <a:r>
              <a:rPr lang="sr-Latn-RS" altLang="en-US" dirty="0" smtClean="0"/>
              <a:t>služe za prigruživanje imena </a:t>
            </a:r>
            <a:r>
              <a:rPr lang="de-DE" altLang="en-US" dirty="0" smtClean="0"/>
              <a:t>„</a:t>
            </a:r>
            <a:r>
              <a:rPr lang="sr-Latn-RS" altLang="en-US" dirty="0" smtClean="0"/>
              <a:t>rečniku</a:t>
            </a:r>
            <a:r>
              <a:rPr lang="de-DE" altLang="en-US" dirty="0" smtClean="0"/>
              <a:t>“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/>
              <a:t>Kvalifikovana imena </a:t>
            </a:r>
            <a:r>
              <a:rPr lang="sr-Latn-RS" altLang="en-US" dirty="0" smtClean="0"/>
              <a:t>se odnose na sve čvorove</a:t>
            </a:r>
            <a:r>
              <a:rPr lang="de-DE" altLang="en-US" dirty="0" smtClean="0"/>
              <a:t>XML do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ument</a:t>
            </a:r>
            <a:r>
              <a:rPr lang="sr-Latn-RS" altLang="en-US" dirty="0" smtClean="0"/>
              <a:t>a koji imaju imena</a:t>
            </a:r>
            <a:r>
              <a:rPr lang="de-DE" altLang="en-US" dirty="0" smtClean="0"/>
              <a:t> (</a:t>
            </a:r>
            <a:r>
              <a:rPr lang="sr-Latn-RS" altLang="en-US" dirty="0"/>
              <a:t>a</a:t>
            </a:r>
            <a:r>
              <a:rPr lang="de-DE" altLang="en-US" dirty="0" smtClean="0"/>
              <a:t>tribute, 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lement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, </a:t>
            </a:r>
            <a:r>
              <a:rPr lang="sr-Latn-RS" altLang="en-US" dirty="0" smtClean="0"/>
              <a:t>Instrukcije za procesiranje)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6668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9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524000"/>
            <a:ext cx="8299648" cy="37772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sz="2400" dirty="0" smtClean="0"/>
              <a:t>Način korišćenja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Povezivanje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tj. </a:t>
            </a:r>
            <a:r>
              <a:rPr lang="de-DE" altLang="en-US" dirty="0" smtClean="0"/>
              <a:t>prefi</a:t>
            </a:r>
            <a:r>
              <a:rPr lang="sr-Latn-RS" altLang="en-US" dirty="0" smtClean="0"/>
              <a:t>ks i</a:t>
            </a:r>
            <a:r>
              <a:rPr lang="de-DE" altLang="en-US" dirty="0" smtClean="0"/>
              <a:t> </a:t>
            </a:r>
            <a:r>
              <a:rPr lang="de-DE" altLang="en-US" dirty="0"/>
              <a:t>URI) </a:t>
            </a:r>
            <a:r>
              <a:rPr lang="sr-Latn-RS" altLang="en-US" dirty="0" smtClean="0"/>
              <a:t>se uvode u otvarajućoj etiketi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Kasnije se za opis koristi prefiks, a ne</a:t>
            </a:r>
            <a:r>
              <a:rPr lang="de-DE" altLang="en-US" dirty="0" smtClean="0"/>
              <a:t> URI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Postoje podrazumevani prostori imena, pa je prefiks opcionalan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Prefiks se od lokalnog imena razdvaja dvotačkom, tj. znakom </a:t>
            </a:r>
            <a:r>
              <a:rPr lang="sr-Latn-RS" altLang="en-US" b="1" dirty="0" smtClean="0">
                <a:solidFill>
                  <a:srgbClr val="002060"/>
                </a:solidFill>
              </a:rPr>
              <a:t>: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Prostori imena se zapisuju slično atributima</a:t>
            </a:r>
            <a:endParaRPr lang="de-DE" altLang="en-US" dirty="0"/>
          </a:p>
          <a:p>
            <a:pPr lvl="1">
              <a:lnSpc>
                <a:spcPct val="80000"/>
              </a:lnSpc>
            </a:pPr>
            <a:r>
              <a:rPr lang="en-US" altLang="en-US" dirty="0" err="1" smtClean="0"/>
              <a:t>Identifikuju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bilo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“</a:t>
            </a:r>
            <a:r>
              <a:rPr lang="en-US" altLang="en-US" dirty="0" err="1" smtClean="0"/>
              <a:t>xmlns:prefix</a:t>
            </a:r>
            <a:r>
              <a:rPr lang="en-US" altLang="en-US" dirty="0" smtClean="0"/>
              <a:t>“</a:t>
            </a:r>
            <a:r>
              <a:rPr lang="sr-Latn-RS" altLang="en-US" dirty="0" smtClean="0"/>
              <a:t>,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ili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“</a:t>
            </a:r>
            <a:r>
              <a:rPr lang="en-US" altLang="en-US" dirty="0" err="1" smtClean="0"/>
              <a:t>xmlns</a:t>
            </a:r>
            <a:r>
              <a:rPr lang="en-US" altLang="en-US" dirty="0" smtClean="0"/>
              <a:t>“ </a:t>
            </a:r>
            <a:r>
              <a:rPr lang="sr-Latn-RS" altLang="en-US" dirty="0" smtClean="0"/>
              <a:t>(ako se radi o </a:t>
            </a:r>
            <a:r>
              <a:rPr lang="en-US" altLang="en-US" dirty="0" err="1" smtClean="0"/>
              <a:t>podrazumevano</a:t>
            </a:r>
            <a:r>
              <a:rPr lang="sr-Latn-RS" altLang="en-US" dirty="0" smtClean="0"/>
              <a:t>m prostoru imena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 smtClean="0"/>
              <a:t>Dati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prefiks</a:t>
            </a:r>
            <a:r>
              <a:rPr lang="en-US" altLang="en-US" dirty="0" smtClean="0"/>
              <a:t> se,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prostor</a:t>
            </a:r>
            <a:r>
              <a:rPr lang="sr-Latn-RS" altLang="en-US" dirty="0" smtClean="0"/>
              <a:t>a imena, pozezuje sa </a:t>
            </a:r>
            <a:r>
              <a:rPr lang="en-US" altLang="en-US" dirty="0" smtClean="0"/>
              <a:t>URI</a:t>
            </a:r>
            <a:r>
              <a:rPr lang="sr-Latn-RS" altLang="en-US" dirty="0" smtClean="0"/>
              <a:t>-jem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Opseg prostora imena je ceo elemenat u kome je taj prostor imena deklarisan – uključuje sam elemenat, njegove atribute i sve elemente koji su ugnježdeni u njega</a:t>
            </a:r>
            <a:endParaRPr lang="en-US" altLang="en-US" sz="2200" dirty="0" smtClean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Primer:</a:t>
            </a:r>
            <a:endParaRPr lang="en-US" altLang="en-US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xmlns:ns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=“foo“&gt;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&gt;content&lt;/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:b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endParaRPr lang="de-DE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Prostori imena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50938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556792"/>
            <a:ext cx="8208912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sr-Latn-RS" altLang="en-US" dirty="0" smtClean="0"/>
              <a:t>Kad se specificira podrazumevani prostor imena, ne koristi se prefiks</a:t>
            </a:r>
            <a:endParaRPr lang="de-DE" altLang="en-US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de-DE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&lt;b/&gt; &lt;!-- a and b are in the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namespace! --&gt;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sr-Latn-R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err="1" smtClean="0"/>
              <a:t>Podrazumevani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prostor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imena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odnosi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samo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ugnježdene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elemente</a:t>
            </a:r>
            <a:r>
              <a:rPr lang="en-US" altLang="en-US" dirty="0" smtClean="0"/>
              <a:t>, a ne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atribute</a:t>
            </a:r>
            <a:endParaRPr lang="en-US" altLang="en-US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</a:t>
            </a:r>
            <a:r>
              <a:rPr lang="en-US" alt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“not in </a:t>
            </a:r>
            <a:r>
              <a:rPr lang="en-US" altLang="en-US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namespace“</a:t>
            </a:r>
            <a:r>
              <a:rPr lang="en-US" altLang="en-US" dirty="0" smtClean="0">
                <a:solidFill>
                  <a:srgbClr val="58F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&lt;b/&gt; &lt;!-- a and b are in the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namespace! --&gt;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en-US" altLang="en-US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Podrazumevani prostori imena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3959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458200" cy="5373216"/>
          </a:xfrm>
          <a:ln/>
        </p:spPr>
        <p:txBody>
          <a:bodyPr/>
          <a:lstStyle/>
          <a:p>
            <a:r>
              <a:rPr lang="sr-Latn-RS" altLang="en-US" dirty="0" smtClean="0"/>
              <a:t>Tanjiri iz servisa za ručavanje i satelitski „tanjiri“ </a:t>
            </a:r>
          </a:p>
          <a:p>
            <a:pPr lvl="1"/>
            <a:r>
              <a:rPr lang="sr-Latn-RS" altLang="en-US" dirty="0" smtClean="0"/>
              <a:t>Neka „rečnik“ </a:t>
            </a:r>
            <a:r>
              <a:rPr lang="de-DE" altLang="en-US" dirty="0" smtClean="0"/>
              <a:t>DQ1 defin</a:t>
            </a:r>
            <a:r>
              <a:rPr lang="sr-Latn-RS" altLang="en-US" dirty="0" smtClean="0"/>
              <a:t>iše</a:t>
            </a:r>
            <a:r>
              <a:rPr lang="de-DE" altLang="en-US" dirty="0" smtClean="0"/>
              <a:t> </a:t>
            </a:r>
            <a:r>
              <a:rPr lang="de-DE" altLang="en-US" dirty="0">
                <a:solidFill>
                  <a:schemeClr val="hlink"/>
                </a:solidFill>
              </a:rPr>
              <a:t>dish</a:t>
            </a:r>
            <a:r>
              <a:rPr lang="de-DE" altLang="en-US" dirty="0"/>
              <a:t> for </a:t>
            </a:r>
            <a:r>
              <a:rPr lang="de-DE" altLang="en-US" dirty="0">
                <a:solidFill>
                  <a:schemeClr val="hlink"/>
                </a:solidFill>
              </a:rPr>
              <a:t>china</a:t>
            </a:r>
            <a:endParaRPr lang="de-DE" altLang="en-US" dirty="0"/>
          </a:p>
          <a:p>
            <a:pPr lvl="2"/>
            <a:r>
              <a:rPr lang="de-DE" altLang="en-US" dirty="0"/>
              <a:t>Diameter, Volume, Decor, ...</a:t>
            </a:r>
          </a:p>
          <a:p>
            <a:pPr lvl="1"/>
            <a:r>
              <a:rPr lang="sr-Latn-RS" altLang="en-US" dirty="0" smtClean="0"/>
              <a:t>Neka „rečnik“ </a:t>
            </a:r>
            <a:r>
              <a:rPr lang="de-DE" altLang="en-US" dirty="0" smtClean="0"/>
              <a:t>DQ2 </a:t>
            </a:r>
            <a:r>
              <a:rPr lang="de-DE" altLang="en-US" dirty="0" err="1" smtClean="0"/>
              <a:t>defin</a:t>
            </a:r>
            <a:r>
              <a:rPr lang="sr-Latn-RS" altLang="en-US" dirty="0" err="1" smtClean="0"/>
              <a:t>iše</a:t>
            </a:r>
            <a:r>
              <a:rPr lang="de-DE" altLang="en-US" dirty="0" smtClean="0"/>
              <a:t> </a:t>
            </a:r>
            <a:r>
              <a:rPr lang="de-DE" altLang="en-US" dirty="0">
                <a:solidFill>
                  <a:srgbClr val="00B050"/>
                </a:solidFill>
              </a:rPr>
              <a:t>dish </a:t>
            </a:r>
            <a:r>
              <a:rPr lang="de-DE" altLang="en-US" dirty="0">
                <a:solidFill>
                  <a:schemeClr val="folHlink"/>
                </a:solidFill>
              </a:rPr>
              <a:t>for </a:t>
            </a:r>
            <a:r>
              <a:rPr lang="de-DE" altLang="en-US" dirty="0">
                <a:solidFill>
                  <a:srgbClr val="00B050"/>
                </a:solidFill>
              </a:rPr>
              <a:t>satellites</a:t>
            </a:r>
          </a:p>
          <a:p>
            <a:pPr lvl="2"/>
            <a:r>
              <a:rPr lang="de-DE" altLang="en-US" dirty="0"/>
              <a:t>Diameter, Frequency</a:t>
            </a:r>
          </a:p>
          <a:p>
            <a:pPr lvl="1"/>
            <a:r>
              <a:rPr lang="sr-Latn-RS" altLang="en-US" dirty="0" smtClean="0"/>
              <a:t>Postavlja se pitanje: Koliko ovde ima</a:t>
            </a:r>
            <a:r>
              <a:rPr lang="de-DE" altLang="en-US" dirty="0" smtClean="0"/>
              <a:t> „</a:t>
            </a:r>
            <a:r>
              <a:rPr lang="sr-Latn-RS" altLang="en-US" dirty="0" smtClean="0"/>
              <a:t>tanjira</a:t>
            </a:r>
            <a:r>
              <a:rPr lang="de-DE" altLang="en-US" dirty="0" smtClean="0"/>
              <a:t>“?</a:t>
            </a:r>
            <a:endParaRPr lang="de-DE" altLang="en-US" dirty="0"/>
          </a:p>
          <a:p>
            <a:pPr lvl="1"/>
            <a:r>
              <a:rPr lang="sr-Latn-RS" altLang="en-US" dirty="0" smtClean="0"/>
              <a:t>To pitanje se svodi na jedno od sledeća dva pitanja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marL="1257300" lvl="2" indent="-342900">
              <a:buFont typeface="+mj-lt"/>
              <a:buAutoNum type="arabicPeriod"/>
            </a:pPr>
            <a:r>
              <a:rPr lang="de-DE" altLang="en-US" dirty="0"/>
              <a:t>„How many </a:t>
            </a:r>
            <a:r>
              <a:rPr lang="de-DE" altLang="en-US" dirty="0">
                <a:solidFill>
                  <a:schemeClr val="hlink"/>
                </a:solidFill>
              </a:rPr>
              <a:t>dishes </a:t>
            </a:r>
            <a:r>
              <a:rPr lang="de-DE" altLang="en-US" dirty="0"/>
              <a:t>are there?“</a:t>
            </a:r>
            <a:br>
              <a:rPr lang="de-DE" altLang="en-US" dirty="0"/>
            </a:br>
            <a:r>
              <a:rPr lang="de-DE" altLang="en-US" dirty="0"/>
              <a:t>             or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altLang="en-US" dirty="0"/>
              <a:t>„How many </a:t>
            </a:r>
            <a:r>
              <a:rPr lang="de-DE" altLang="en-US" dirty="0">
                <a:solidFill>
                  <a:srgbClr val="00B050"/>
                </a:solidFill>
              </a:rPr>
              <a:t>dishes </a:t>
            </a:r>
            <a:r>
              <a:rPr lang="de-DE" altLang="en-US" dirty="0">
                <a:solidFill>
                  <a:schemeClr val="folHlink"/>
                </a:solidFill>
              </a:rPr>
              <a:t>are there</a:t>
            </a:r>
            <a:r>
              <a:rPr lang="de-DE" altLang="en-US" dirty="0"/>
              <a:t>?“ 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77734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484784"/>
            <a:ext cx="7776864" cy="514461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XML opis „tanjira“ iz pribora za ručavanje: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xmlns:gs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“http://china.com“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gs:unit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“cm“&gt;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gs:unit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“l“&gt;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Meissner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en-US" dirty="0" smtClean="0"/>
              <a:t>XML </a:t>
            </a:r>
            <a:r>
              <a:rPr lang="en-US" altLang="en-US" dirty="0" err="1" smtClean="0"/>
              <a:t>opis</a:t>
            </a:r>
            <a:r>
              <a:rPr lang="en-US" altLang="en-US" dirty="0" smtClean="0"/>
              <a:t> „</a:t>
            </a:r>
            <a:r>
              <a:rPr lang="en-US" altLang="en-US" dirty="0" err="1" smtClean="0"/>
              <a:t>tanjira</a:t>
            </a:r>
            <a:r>
              <a:rPr lang="en-US" altLang="en-US" dirty="0" smtClean="0"/>
              <a:t>“ </a:t>
            </a:r>
            <a:r>
              <a:rPr lang="en-US" altLang="en-US" dirty="0" err="1" smtClean="0"/>
              <a:t>za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prijem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satelitskog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signala</a:t>
            </a:r>
            <a:r>
              <a:rPr lang="en-US" altLang="en-US" dirty="0" smtClean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sat:dish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xmlns:sat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“http://satelite.com“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sat:dm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sat:dm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sat:freq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20-2000MHz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sat:freq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sat:dish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(2)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58493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56792"/>
            <a:ext cx="8352928" cy="4114800"/>
          </a:xfrm>
        </p:spPr>
        <p:txBody>
          <a:bodyPr/>
          <a:lstStyle/>
          <a:p>
            <a:pPr>
              <a:buNone/>
            </a:pPr>
            <a:r>
              <a:rPr lang="sr-Latn-RS" altLang="en-US" dirty="0"/>
              <a:t>XML opis „tanjira“ </a:t>
            </a:r>
            <a:r>
              <a:rPr lang="sr-Latn-RS" altLang="en-US" dirty="0" smtClean="0"/>
              <a:t>za ručavanje, gde su merene jedinice iz drugog prostora imena:</a:t>
            </a:r>
            <a:endParaRPr lang="sr-Latn-RS" altLang="en-US" dirty="0" smtClean="0">
              <a:solidFill>
                <a:schemeClr val="hlink"/>
              </a:solidFill>
            </a:endParaRP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xmlns:gs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“http://china.com“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xmlns:uom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“http://units.com“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uom:unit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“cm“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uom:unit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“l“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Meissner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&lt;comment&gt;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 is an unqualified element name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&lt;/comment&gt;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(3)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97334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ACF3E16-7D08-44E7-B02F-2B2C16971F86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67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63675"/>
            <a:ext cx="9036496" cy="45942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RS" sz="2400" dirty="0" smtClean="0"/>
              <a:t>Kod prostora imena se razlikuju</a:t>
            </a:r>
            <a:r>
              <a:rPr lang="en-US" sz="2400" dirty="0" smtClean="0"/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sr-Latn-RS" sz="2000" dirty="0" smtClean="0"/>
              <a:t>Vezivanje prostora imena sa</a:t>
            </a:r>
            <a:r>
              <a:rPr lang="en-US" sz="2000" dirty="0" smtClean="0"/>
              <a:t> URI</a:t>
            </a:r>
            <a:r>
              <a:rPr lang="sr-Latn-RS" sz="2000" dirty="0" smtClean="0"/>
              <a:t>-jem</a:t>
            </a:r>
            <a:endParaRPr lang="en-US" sz="2000" dirty="0" smtClean="0"/>
          </a:p>
          <a:p>
            <a:pPr lvl="1">
              <a:lnSpc>
                <a:spcPct val="90000"/>
              </a:lnSpc>
              <a:defRPr/>
            </a:pPr>
            <a:r>
              <a:rPr lang="sr-Latn-RS" dirty="0" smtClean="0"/>
              <a:t>Kvalifikovanje imena</a:t>
            </a:r>
            <a:endParaRPr 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 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http://www.first.com/aspace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xmlns:otherns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=“…”&gt;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myns:tag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xmlns:myns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http://www.fictitious.com/mypath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in the default namespace 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(www.first.com/aspace)&lt;/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in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a different tag in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236662" y="2878681"/>
            <a:ext cx="4104456" cy="3508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cxnSp>
        <p:nvCxnSpPr>
          <p:cNvPr id="30725" name="Straight Arrow Connector 6"/>
          <p:cNvCxnSpPr>
            <a:cxnSpLocks noChangeShapeType="1"/>
            <a:endCxn id="30726" idx="1"/>
          </p:cNvCxnSpPr>
          <p:nvPr/>
        </p:nvCxnSpPr>
        <p:spPr bwMode="auto">
          <a:xfrm flipV="1">
            <a:off x="3823576" y="2023482"/>
            <a:ext cx="2044568" cy="809543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0726" name="TextBox 7"/>
          <p:cNvSpPr txBox="1">
            <a:spLocks noChangeArrowheads="1"/>
          </p:cNvSpPr>
          <p:nvPr/>
        </p:nvSpPr>
        <p:spPr bwMode="auto">
          <a:xfrm>
            <a:off x="5868144" y="1561817"/>
            <a:ext cx="298921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Podrazumevani prostor imena</a:t>
            </a:r>
          </a:p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se odnosi na sva imena koja</a:t>
            </a:r>
          </a:p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nisu kvalifikovana</a:t>
            </a:r>
            <a:endParaRPr lang="en-US" alt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6372200" y="2872431"/>
            <a:ext cx="2453490" cy="3508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30728" name="TextBox 9"/>
          <p:cNvSpPr txBox="1">
            <a:spLocks noChangeArrowheads="1"/>
          </p:cNvSpPr>
          <p:nvPr/>
        </p:nvSpPr>
        <p:spPr bwMode="auto">
          <a:xfrm>
            <a:off x="6770986" y="4352350"/>
            <a:ext cx="18828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Definiše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“</a:t>
            </a:r>
            <a:r>
              <a:rPr lang="en-US" altLang="en-US" sz="1800" i="1" dirty="0" err="1">
                <a:solidFill>
                  <a:srgbClr val="C00000"/>
                </a:solidFill>
                <a:latin typeface="Calibri" pitchFamily="34" charset="0"/>
              </a:rPr>
              <a:t>otherns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”</a:t>
            </a:r>
            <a:b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kvalifikator</a:t>
            </a:r>
            <a:endParaRPr lang="en-US" alt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30729" name="Straight Arrow Connector 10"/>
          <p:cNvCxnSpPr>
            <a:cxnSpLocks noChangeShapeType="1"/>
            <a:endCxn id="30728" idx="0"/>
          </p:cNvCxnSpPr>
          <p:nvPr/>
        </p:nvCxnSpPr>
        <p:spPr bwMode="auto">
          <a:xfrm flipH="1">
            <a:off x="7712430" y="3246202"/>
            <a:ext cx="941443" cy="1106148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1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</a:t>
            </a:r>
            <a:r>
              <a:rPr lang="en-US" altLang="en-US" dirty="0" smtClean="0"/>
              <a:t>4</a:t>
            </a:r>
            <a:r>
              <a:rPr lang="sr-Latn-RS" altLang="en-US" dirty="0" smtClean="0"/>
              <a:t>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2180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34888" y="1556792"/>
            <a:ext cx="8229600" cy="4498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XHTML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pregledač</a:t>
            </a:r>
            <a:r>
              <a:rPr lang="en-US" altLang="en-US" dirty="0" smtClean="0"/>
              <a:t>/pre</a:t>
            </a:r>
            <a:r>
              <a:rPr lang="sr-Latn-RS" altLang="en-US" dirty="0" smtClean="0"/>
              <a:t>zentacija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RSS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blogovi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UBL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univerzalni poslovni jezik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HealthCare Level 7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medicinski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XBRL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finansijski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XMI </a:t>
            </a:r>
            <a:r>
              <a:rPr lang="en-US" altLang="en-US" dirty="0"/>
              <a:t>(</a:t>
            </a:r>
            <a:r>
              <a:rPr lang="en-US" altLang="en-US" dirty="0" smtClean="0"/>
              <a:t>meta</a:t>
            </a:r>
            <a:r>
              <a:rPr lang="sr-Latn-RS" altLang="en-US" dirty="0" smtClean="0"/>
              <a:t>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err="1"/>
              <a:t>XQueryX</a:t>
            </a:r>
            <a:r>
              <a:rPr lang="en-US" altLang="en-US" dirty="0"/>
              <a:t> (</a:t>
            </a:r>
            <a:r>
              <a:rPr lang="en-US" altLang="en-US" dirty="0" smtClean="0"/>
              <a:t>program</a:t>
            </a:r>
            <a:r>
              <a:rPr lang="sr-Latn-RS" altLang="en-US" dirty="0" smtClean="0"/>
              <a:t>o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</a:t>
            </a:r>
            <a:r>
              <a:rPr lang="sr-Latn-RS" altLang="en-US" dirty="0" smtClean="0"/>
              <a:t>F</a:t>
            </a:r>
            <a:r>
              <a:rPr lang="en-US" altLang="en-US" dirty="0" err="1" smtClean="0"/>
              <a:t>orms</a:t>
            </a:r>
            <a:r>
              <a:rPr lang="sr-Latn-RS" altLang="en-US" dirty="0" smtClean="0"/>
              <a:t>, FXML 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forme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SOAP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poruke za komunikaciju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Microsoft ADO.Net (baze podataka)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Microsoft </a:t>
            </a:r>
            <a:r>
              <a:rPr lang="en-US" altLang="en-US" dirty="0" smtClean="0"/>
              <a:t>Office</a:t>
            </a:r>
            <a:r>
              <a:rPr lang="sr-Latn-RS" altLang="en-US" dirty="0" smtClean="0"/>
              <a:t>, </a:t>
            </a:r>
            <a:r>
              <a:rPr lang="en-US" altLang="en-US" dirty="0" err="1" smtClean="0"/>
              <a:t>Powerpoint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dokumenti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Primeri XML podataka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338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56468" cy="1143000"/>
          </a:xfrm>
        </p:spPr>
        <p:txBody>
          <a:bodyPr/>
          <a:lstStyle/>
          <a:p>
            <a:r>
              <a:rPr lang="sr-Latn-RS" altLang="en-US" dirty="0" smtClean="0"/>
              <a:t>Struktuiranje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</a:t>
            </a:r>
            <a:endParaRPr lang="en-US" altLang="en-US" dirty="0"/>
          </a:p>
        </p:txBody>
      </p:sp>
      <p:sp>
        <p:nvSpPr>
          <p:cNvPr id="16424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56792"/>
            <a:ext cx="7848872" cy="47426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Za razliku od drugih formata podataka,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je veoma fleksibilan i </a:t>
            </a:r>
            <a:r>
              <a:rPr lang="en-US" altLang="en-US" dirty="0" smtClean="0"/>
              <a:t>element</a:t>
            </a:r>
            <a:r>
              <a:rPr lang="sr-Latn-RS" altLang="en-US" dirty="0" smtClean="0"/>
              <a:t>i se mogu umetati na različite načine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Može se početi sa pisanjem</a:t>
            </a:r>
            <a:r>
              <a:rPr lang="en-US" altLang="en-US" dirty="0" smtClean="0"/>
              <a:t> XML</a:t>
            </a:r>
            <a:r>
              <a:rPr lang="sr-Latn-RS" altLang="en-US" dirty="0" smtClean="0"/>
              <a:t>-a koji predstavlja podatke i bez prethodnog dizajniranja strukture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Tako se radi kod relacionih baza podataka ili kod Java klasa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Međutim, strukturisanje ima veliki značaj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Podspešuje pisanje aplikacija koje procesiraju podatke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Ograničava podatke na one koje su korektni za datu aplikaciju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Definiše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„</a:t>
            </a:r>
            <a:r>
              <a:rPr lang="en-US" altLang="en-US" dirty="0" smtClean="0"/>
              <a:t>a priori</a:t>
            </a:r>
            <a:r>
              <a:rPr lang="sr-Latn-RS" altLang="en-US" dirty="0" smtClean="0"/>
              <a:t>“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o podacima koji se razmenjuju između učesnika u komunikaciji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Struktura XML-a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modelira podatke i sadrži: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Definicije struktura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Definicije tipova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Podrazumevane vrednosti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05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Pristup </a:t>
            </a:r>
            <a:r>
              <a:rPr lang="sr-Latn-RS" altLang="en-US" dirty="0" smtClean="0"/>
              <a:t>eksplicitnim obeležavanjem </a:t>
            </a:r>
            <a:r>
              <a:rPr lang="sr-Latn-RS" altLang="en-US" dirty="0"/>
              <a:t>teksta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/>
              <a:t>Razdvajanje</a:t>
            </a:r>
            <a:r>
              <a:rPr lang="en-US" altLang="en-US" dirty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strukture</a:t>
            </a:r>
            <a:r>
              <a:rPr lang="en-US" altLang="en-US" dirty="0"/>
              <a:t> </a:t>
            </a:r>
            <a:r>
              <a:rPr lang="en-US" altLang="en-US" dirty="0" err="1" smtClean="0"/>
              <a:t>dokumenata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od </a:t>
            </a:r>
            <a:r>
              <a:rPr lang="en-US" altLang="en-US" dirty="0" err="1"/>
              <a:t>njihove</a:t>
            </a:r>
            <a:r>
              <a:rPr lang="en-US" altLang="en-US" dirty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/>
              <a:t>prezentacije</a:t>
            </a:r>
            <a:r>
              <a:rPr lang="en-US" altLang="en-US" dirty="0"/>
              <a:t> </a:t>
            </a:r>
            <a:r>
              <a:rPr lang="en-US" altLang="en-US" dirty="0" err="1"/>
              <a:t>daje</a:t>
            </a:r>
            <a:r>
              <a:rPr lang="en-US" altLang="en-US" dirty="0"/>
              <a:t> </a:t>
            </a:r>
            <a:r>
              <a:rPr lang="en-US" altLang="en-US" dirty="0" err="1" smtClean="0"/>
              <a:t>mogu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nost</a:t>
            </a:r>
            <a:r>
              <a:rPr lang="en-US" altLang="en-US" dirty="0" smtClean="0"/>
              <a:t> </a:t>
            </a:r>
            <a:r>
              <a:rPr lang="en-US" altLang="en-US" dirty="0"/>
              <a:t>da se </a:t>
            </a:r>
            <a:r>
              <a:rPr lang="en-US" altLang="en-US" dirty="0" err="1"/>
              <a:t>uz</a:t>
            </a:r>
            <a:r>
              <a:rPr lang="en-US" altLang="en-US" dirty="0"/>
              <a:t> </a:t>
            </a:r>
            <a:r>
              <a:rPr lang="en-US" altLang="en-US" dirty="0" err="1"/>
              <a:t>minimalan</a:t>
            </a:r>
            <a:r>
              <a:rPr lang="en-US" altLang="en-US" dirty="0"/>
              <a:t> </a:t>
            </a:r>
            <a:r>
              <a:rPr lang="en-US" altLang="en-US" dirty="0" err="1"/>
              <a:t>trud</a:t>
            </a:r>
            <a:r>
              <a:rPr lang="en-US" altLang="en-US" dirty="0"/>
              <a:t> </a:t>
            </a:r>
            <a:r>
              <a:rPr lang="en-US" altLang="en-US" dirty="0" err="1" smtClean="0"/>
              <a:t>istim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podacima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pridru</a:t>
            </a:r>
            <a:r>
              <a:rPr lang="sr-Latn-RS" altLang="en-US" dirty="0"/>
              <a:t>ž</a:t>
            </a:r>
            <a:r>
              <a:rPr lang="en-US" altLang="en-US" dirty="0" smtClean="0"/>
              <a:t>e </a:t>
            </a:r>
            <a:r>
              <a:rPr lang="en-US" altLang="en-US" dirty="0" err="1"/>
              <a:t>sasvim</a:t>
            </a:r>
            <a:r>
              <a:rPr lang="en-US" altLang="en-US" dirty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</a:t>
            </a:r>
            <a:r>
              <a:rPr lang="en-US" altLang="en-US" dirty="0" smtClean="0"/>
              <a:t> </a:t>
            </a:r>
            <a:r>
              <a:rPr lang="en-US" altLang="en-US" dirty="0" err="1"/>
              <a:t>vizuelni</a:t>
            </a:r>
            <a:r>
              <a:rPr lang="en-US" altLang="en-US" dirty="0"/>
              <a:t> </a:t>
            </a:r>
            <a:r>
              <a:rPr lang="en-US" altLang="en-US" dirty="0" err="1" smtClean="0"/>
              <a:t>prikazi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/>
              <a:t>Prilikom</a:t>
            </a:r>
            <a:r>
              <a:rPr lang="en-US" altLang="en-US" dirty="0"/>
              <a:t> </a:t>
            </a:r>
            <a:r>
              <a:rPr lang="en-US" altLang="en-US" dirty="0" err="1"/>
              <a:t>eksplicitnog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, </a:t>
            </a:r>
            <a:r>
              <a:rPr lang="en-US" altLang="en-US" dirty="0" err="1"/>
              <a:t>koriste</a:t>
            </a:r>
            <a:r>
              <a:rPr lang="en-US" altLang="en-US" dirty="0"/>
              <a:t> se </a:t>
            </a:r>
            <a:r>
              <a:rPr lang="en-US" altLang="en-US" dirty="0" err="1"/>
              <a:t>jezici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teksta</a:t>
            </a:r>
            <a:r>
              <a:rPr lang="en-US" altLang="en-US" dirty="0" smtClean="0"/>
              <a:t> (markup </a:t>
            </a:r>
            <a:r>
              <a:rPr lang="en-US" altLang="en-US" dirty="0"/>
              <a:t>languages</a:t>
            </a:r>
            <a:r>
              <a:rPr lang="en-US" altLang="en-US" dirty="0" smtClean="0"/>
              <a:t>)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smtClean="0"/>
              <a:t>To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ki</a:t>
            </a:r>
            <a:r>
              <a:rPr lang="en-US" altLang="en-US" dirty="0" smtClean="0"/>
              <a:t> </a:t>
            </a:r>
            <a:r>
              <a:rPr lang="en-US" altLang="en-US" dirty="0" err="1"/>
              <a:t>jezici</a:t>
            </a:r>
            <a:r>
              <a:rPr lang="en-US" altLang="en-US" dirty="0"/>
              <a:t> u </a:t>
            </a:r>
            <a:r>
              <a:rPr lang="en-US" altLang="en-US" dirty="0" err="1"/>
              <a:t>kojima</a:t>
            </a:r>
            <a:r>
              <a:rPr lang="en-US" altLang="en-US" dirty="0"/>
              <a:t> se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posebnih</a:t>
            </a:r>
            <a:r>
              <a:rPr lang="en-US" altLang="en-US" dirty="0" smtClean="0"/>
              <a:t> </a:t>
            </a:r>
            <a:r>
              <a:rPr lang="en-US" altLang="en-US" dirty="0" err="1"/>
              <a:t>oznaka</a:t>
            </a:r>
            <a:r>
              <a:rPr lang="en-US" altLang="en-US" dirty="0"/>
              <a:t> </a:t>
            </a:r>
            <a:r>
              <a:rPr lang="en-US" altLang="en-US" dirty="0" err="1"/>
              <a:t>opisuje</a:t>
            </a:r>
            <a:r>
              <a:rPr lang="en-US" altLang="en-US" dirty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ka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struktura</a:t>
            </a:r>
            <a:r>
              <a:rPr lang="en-US" altLang="en-US" dirty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en-US" altLang="en-US" dirty="0" err="1"/>
              <a:t>njegov</a:t>
            </a:r>
            <a:r>
              <a:rPr lang="en-US" altLang="en-US" dirty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ki</a:t>
            </a:r>
            <a:r>
              <a:rPr lang="en-US" altLang="en-US" dirty="0" smtClean="0"/>
              <a:t> </a:t>
            </a:r>
            <a:r>
              <a:rPr lang="en-US" altLang="en-US" dirty="0" err="1"/>
              <a:t>izgled</a:t>
            </a:r>
            <a:r>
              <a:rPr lang="en-US" altLang="en-US" dirty="0"/>
              <a:t>.</a:t>
            </a:r>
          </a:p>
          <a:p>
            <a:pPr lvl="2" eaLnBrk="1" hangingPunct="1"/>
            <a:r>
              <a:rPr lang="en-US" altLang="en-US" dirty="0" err="1"/>
              <a:t>Najpoznatiji</a:t>
            </a:r>
            <a:r>
              <a:rPr lang="en-US" altLang="en-US" dirty="0"/>
              <a:t> </a:t>
            </a:r>
            <a:r>
              <a:rPr lang="en-US" altLang="en-US" dirty="0" err="1"/>
              <a:t>jezici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HTML, </a:t>
            </a:r>
            <a:r>
              <a:rPr lang="en-US" altLang="en-US" dirty="0" smtClean="0"/>
              <a:t>T</a:t>
            </a:r>
            <a:r>
              <a:rPr lang="sr-Latn-RS" altLang="en-US" dirty="0" smtClean="0"/>
              <a:t>ex </a:t>
            </a:r>
            <a:r>
              <a:rPr lang="en-US" altLang="en-US" dirty="0" err="1" smtClean="0"/>
              <a:t>tj</a:t>
            </a:r>
            <a:r>
              <a:rPr lang="en-US" altLang="en-US" dirty="0"/>
              <a:t>. </a:t>
            </a:r>
            <a:r>
              <a:rPr lang="en-US" altLang="en-US" dirty="0" smtClean="0"/>
              <a:t>L</a:t>
            </a:r>
            <a:r>
              <a:rPr lang="sr-Latn-RS" altLang="en-US" dirty="0" smtClean="0"/>
              <a:t>a</a:t>
            </a:r>
            <a:r>
              <a:rPr lang="en-US" altLang="en-US" dirty="0" smtClean="0"/>
              <a:t>T</a:t>
            </a:r>
            <a:r>
              <a:rPr lang="sr-Latn-RS" altLang="en-US" dirty="0" smtClean="0"/>
              <a:t>e</a:t>
            </a:r>
            <a:r>
              <a:rPr lang="en-US" altLang="en-US" dirty="0" smtClean="0"/>
              <a:t>x, </a:t>
            </a:r>
            <a:r>
              <a:rPr lang="en-US" altLang="en-US" dirty="0"/>
              <a:t>PostScript, RTF</a:t>
            </a:r>
            <a:r>
              <a:rPr lang="en-US" altLang="en-US" dirty="0" smtClean="0"/>
              <a:t>,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itd</a:t>
            </a:r>
            <a:r>
              <a:rPr lang="en-US" altLang="en-US" dirty="0"/>
              <a:t>.</a:t>
            </a:r>
          </a:p>
          <a:p>
            <a:pPr lvl="2" eaLnBrk="1" hangingPunct="1"/>
            <a:r>
              <a:rPr lang="en-US" altLang="en-US" dirty="0" err="1"/>
              <a:t>Svaki</a:t>
            </a:r>
            <a:r>
              <a:rPr lang="en-US" altLang="en-US" dirty="0"/>
              <a:t> od </a:t>
            </a:r>
            <a:r>
              <a:rPr lang="en-US" altLang="en-US" dirty="0" err="1"/>
              <a:t>ovih</a:t>
            </a:r>
            <a:r>
              <a:rPr lang="en-US" altLang="en-US" dirty="0"/>
              <a:t> </a:t>
            </a:r>
            <a:r>
              <a:rPr lang="en-US" altLang="en-US" dirty="0" err="1"/>
              <a:t>jezika</a:t>
            </a:r>
            <a:r>
              <a:rPr lang="en-US" altLang="en-US" dirty="0"/>
              <a:t> </a:t>
            </a:r>
            <a:r>
              <a:rPr lang="en-US" altLang="en-US" dirty="0" err="1"/>
              <a:t>odlikuje</a:t>
            </a:r>
            <a:r>
              <a:rPr lang="en-US" altLang="en-US" dirty="0"/>
              <a:t> se </a:t>
            </a:r>
            <a:r>
              <a:rPr lang="en-US" altLang="en-US" dirty="0" err="1"/>
              <a:t>konkretnom</a:t>
            </a:r>
            <a:r>
              <a:rPr lang="en-US" altLang="en-US" dirty="0"/>
              <a:t> </a:t>
            </a:r>
            <a:r>
              <a:rPr lang="en-US" altLang="en-US" dirty="0" err="1"/>
              <a:t>sintaksom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koristi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se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jednog</a:t>
            </a:r>
            <a:r>
              <a:rPr lang="en-US" altLang="en-US" dirty="0"/>
              <a:t> </a:t>
            </a:r>
            <a:r>
              <a:rPr lang="en-US" altLang="en-US" dirty="0" err="1"/>
              <a:t>tipa</a:t>
            </a:r>
            <a:r>
              <a:rPr lang="en-US" altLang="en-US" dirty="0"/>
              <a:t> </a:t>
            </a:r>
            <a:r>
              <a:rPr lang="en-US" altLang="en-US" dirty="0" err="1"/>
              <a:t>dokumenta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HTML se </a:t>
            </a:r>
            <a:r>
              <a:rPr lang="en-US" altLang="en-US" dirty="0" err="1"/>
              <a:t>koristi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hipertekstualnih</a:t>
            </a:r>
            <a:r>
              <a:rPr lang="en-US" altLang="en-US" dirty="0" smtClean="0"/>
              <a:t> </a:t>
            </a:r>
            <a:r>
              <a:rPr lang="en-US" altLang="en-US" dirty="0" err="1"/>
              <a:t>dokumenata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U </a:t>
            </a:r>
            <a:r>
              <a:rPr lang="en-US" altLang="en-US" dirty="0" err="1"/>
              <a:t>praksi</a:t>
            </a:r>
            <a:r>
              <a:rPr lang="en-US" altLang="en-US" dirty="0"/>
              <a:t> se </a:t>
            </a:r>
            <a:r>
              <a:rPr lang="sr-Latn-RS" altLang="en-US" dirty="0"/>
              <a:t>č</a:t>
            </a:r>
            <a:r>
              <a:rPr lang="en-US" altLang="en-US" dirty="0" err="1" smtClean="0"/>
              <a:t>esto</a:t>
            </a:r>
            <a:r>
              <a:rPr lang="en-US" altLang="en-US" dirty="0" smtClean="0"/>
              <a:t> </a:t>
            </a:r>
            <a:r>
              <a:rPr lang="en-US" altLang="en-US" dirty="0" err="1"/>
              <a:t>javlja</a:t>
            </a:r>
            <a:r>
              <a:rPr lang="en-US" altLang="en-US" dirty="0"/>
              <a:t> </a:t>
            </a:r>
            <a:r>
              <a:rPr lang="en-US" altLang="en-US" dirty="0" err="1"/>
              <a:t>potreba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avanjem</a:t>
            </a:r>
            <a:r>
              <a:rPr lang="en-US" altLang="en-US" dirty="0" smtClean="0"/>
              <a:t> </a:t>
            </a:r>
            <a:r>
              <a:rPr lang="en-US" altLang="en-US" dirty="0" err="1"/>
              <a:t>velikog</a:t>
            </a:r>
            <a:r>
              <a:rPr lang="en-US" altLang="en-US" dirty="0"/>
              <a:t> </a:t>
            </a:r>
            <a:r>
              <a:rPr lang="en-US" altLang="en-US" dirty="0" err="1"/>
              <a:t>broja</a:t>
            </a:r>
            <a:r>
              <a:rPr lang="en-US" altLang="en-US" dirty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tipova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dokumenata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pisama</a:t>
            </a:r>
            <a:r>
              <a:rPr lang="en-US" altLang="en-US" dirty="0"/>
              <a:t>, </a:t>
            </a:r>
            <a:r>
              <a:rPr lang="en-US" altLang="en-US" dirty="0" err="1" smtClean="0"/>
              <a:t>tehni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izve</a:t>
            </a:r>
            <a:r>
              <a:rPr lang="sr-Latn-RS" altLang="en-US" dirty="0"/>
              <a:t>š</a:t>
            </a:r>
            <a:r>
              <a:rPr lang="en-US" altLang="en-US" dirty="0" err="1" smtClean="0"/>
              <a:t>taja</a:t>
            </a:r>
            <a:r>
              <a:rPr lang="en-US" altLang="en-US" dirty="0"/>
              <a:t>, </a:t>
            </a:r>
            <a:r>
              <a:rPr lang="en-US" altLang="en-US" dirty="0" err="1"/>
              <a:t>zbirki</a:t>
            </a:r>
            <a:r>
              <a:rPr lang="en-US" altLang="en-US" dirty="0"/>
              <a:t> </a:t>
            </a:r>
            <a:r>
              <a:rPr lang="en-US" altLang="en-US" dirty="0" err="1"/>
              <a:t>pesama</a:t>
            </a:r>
            <a:r>
              <a:rPr lang="en-US" altLang="en-US" dirty="0"/>
              <a:t>, </a:t>
            </a:r>
            <a:r>
              <a:rPr lang="en-US" altLang="en-US" dirty="0" err="1" smtClean="0"/>
              <a:t>itd</a:t>
            </a:r>
            <a:r>
              <a:rPr lang="sr-Latn-RS" altLang="en-US" dirty="0" smtClean="0"/>
              <a:t>.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3837F8-DC08-475E-B549-F0DD1916CD30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70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Karakteristike struktuiranja:</a:t>
            </a:r>
          </a:p>
          <a:p>
            <a:r>
              <a:rPr lang="en-US" altLang="en-US" dirty="0" smtClean="0"/>
              <a:t>N</a:t>
            </a:r>
            <a:r>
              <a:rPr lang="sr-Latn-RS" altLang="en-US" dirty="0" smtClean="0"/>
              <a:t>ije formalizovano na način kako je to urađeno kod relacionih baza podataka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Ono je obično zasnovano na strukturi koja se već nalazi u podacima, npr relacionoj SUBP ili raširenoj elektronskoj tabeli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sr-Latn-RS" altLang="en-US" dirty="0" smtClean="0"/>
              <a:t>Šri struktuiranju se XML drvo orjentiše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prema „</a:t>
            </a:r>
            <a:r>
              <a:rPr lang="en-US" altLang="en-US" dirty="0" smtClean="0"/>
              <a:t>central</a:t>
            </a:r>
            <a:r>
              <a:rPr lang="sr-Latn-RS" altLang="en-US" dirty="0" smtClean="0"/>
              <a:t>nim</a:t>
            </a:r>
            <a:r>
              <a:rPr lang="en-US" altLang="en-US" dirty="0" smtClean="0"/>
              <a:t>” </a:t>
            </a:r>
            <a:r>
              <a:rPr lang="en-US" altLang="en-US" dirty="0" err="1" smtClean="0"/>
              <a:t>obje</a:t>
            </a:r>
            <a:r>
              <a:rPr lang="sr-Latn-RS" altLang="en-US" dirty="0" smtClean="0"/>
              <a:t>ktima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sr-Latn-RS" altLang="en-US" dirty="0" smtClean="0"/>
              <a:t>Velika dilema</a:t>
            </a:r>
            <a:r>
              <a:rPr lang="en-US" altLang="en-US" dirty="0" smtClean="0"/>
              <a:t>:  element </a:t>
            </a:r>
            <a:r>
              <a:rPr lang="sr-Latn-RS" altLang="en-US" dirty="0" smtClean="0"/>
              <a:t>ili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atribut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Element </a:t>
            </a:r>
            <a:r>
              <a:rPr lang="sr-Latn-RS" altLang="en-US" dirty="0" smtClean="0"/>
              <a:t>se koristi za osobinu koja sadrži svoje osobine ili kada se može očekivati da će biti više takvih unutar elementa koji ih sadrži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Atribute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se koristi kada se radi o jednoj osobini</a:t>
            </a:r>
            <a:r>
              <a:rPr lang="en-US" altLang="en-US" dirty="0" smtClean="0"/>
              <a:t> – </a:t>
            </a:r>
            <a:r>
              <a:rPr lang="sr-Latn-RS" altLang="en-US" dirty="0" smtClean="0"/>
              <a:t>mada je OK da se i tada koristi element</a:t>
            </a:r>
            <a:r>
              <a:rPr lang="en-US" altLang="en-US" dirty="0" smtClean="0"/>
              <a:t>!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56468" cy="1143000"/>
          </a:xfrm>
        </p:spPr>
        <p:txBody>
          <a:bodyPr/>
          <a:lstStyle/>
          <a:p>
            <a:r>
              <a:rPr lang="sr-Latn-RS" altLang="en-US" dirty="0" smtClean="0"/>
              <a:t>Struktuiranje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 (2)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970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9808"/>
            <a:ext cx="8280920" cy="4429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Postoji nekoliko standardnih jezika za opis strukture XML-a</a:t>
            </a:r>
            <a:endParaRPr lang="en-US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 smtClean="0"/>
              <a:t>DTD</a:t>
            </a:r>
            <a:r>
              <a:rPr lang="sr-Latn-RS" altLang="en-US" dirty="0" smtClean="0"/>
              <a:t>-ovi</a:t>
            </a:r>
            <a:r>
              <a:rPr lang="en-US" altLang="en-US" dirty="0" smtClean="0"/>
              <a:t>, </a:t>
            </a:r>
            <a:r>
              <a:rPr lang="en-US" altLang="en-US" dirty="0"/>
              <a:t>XML </a:t>
            </a:r>
            <a:r>
              <a:rPr lang="en-US" altLang="en-US" dirty="0" smtClean="0"/>
              <a:t>Shema</a:t>
            </a:r>
            <a:r>
              <a:rPr lang="en-US" altLang="en-US" dirty="0"/>
              <a:t>, </a:t>
            </a:r>
            <a:r>
              <a:rPr lang="en-US" altLang="en-US" dirty="0" err="1"/>
              <a:t>RelaxNG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Jezici koji opisuju strukturu se definišu ortogonalno u odnosu na sam </a:t>
            </a:r>
            <a:r>
              <a:rPr lang="en-US" altLang="en-US" dirty="0" smtClean="0"/>
              <a:t>XML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Kod XML-a su opis strukture i podaci potpuno razdvojeni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Podaci mogu postojati i uz opis strukture i bez njega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/>
              <a:t>Podaci mogu postojati i uz </a:t>
            </a:r>
            <a:r>
              <a:rPr lang="sr-Latn-RS" altLang="en-US" dirty="0" smtClean="0"/>
              <a:t>više opisa struktura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Evolucija strukture veoma retko dovodi do evolucije podataka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Može se raditi tako što se struktura definiše pre podataka, a može i tako što se struktura ekstrakuje iz podataka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Jezici za opis strukture čine da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sr-Latn-RS" altLang="en-US" dirty="0" smtClean="0"/>
              <a:t>postaje pravi izbor za manipulaciju polu-strukturisanim podacima, podacima koji brzo evoluiraju ili podacima koji su podesivi u velikoj meri</a:t>
            </a:r>
            <a:endParaRPr lang="en-US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5656" y="413792"/>
            <a:ext cx="7632532" cy="1143000"/>
          </a:xfrm>
        </p:spPr>
        <p:txBody>
          <a:bodyPr/>
          <a:lstStyle/>
          <a:p>
            <a:r>
              <a:rPr lang="sr-Latn-RS" altLang="en-US" dirty="0" smtClean="0"/>
              <a:t>Istorija i uloga jezika za opis strukture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20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Korektnost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dokumenata</a:t>
            </a:r>
            <a:endParaRPr lang="en-US" altLang="en-US" dirty="0"/>
          </a:p>
        </p:txBody>
      </p:sp>
      <p:sp>
        <p:nvSpPr>
          <p:cNvPr id="1683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434908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r-Latn-RS" altLang="en-US" dirty="0" smtClean="0">
                <a:solidFill>
                  <a:schemeClr val="hlink"/>
                </a:solidFill>
              </a:rPr>
              <a:t>Dobro formirani</a:t>
            </a:r>
            <a:r>
              <a:rPr lang="en-US" altLang="en-US" dirty="0" smtClean="0"/>
              <a:t> do</a:t>
            </a:r>
            <a:r>
              <a:rPr lang="sr-Latn-RS" altLang="en-US" dirty="0" smtClean="0"/>
              <a:t>kumenti</a:t>
            </a:r>
            <a:endParaRPr lang="en-US" altLang="en-US" dirty="0"/>
          </a:p>
          <a:p>
            <a:pPr lvl="1"/>
            <a:r>
              <a:rPr lang="sr-Latn-RS" altLang="en-US" sz="2000" dirty="0" smtClean="0"/>
              <a:t>Kod njih se verifikuju samo osnovna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XML </a:t>
            </a:r>
            <a:r>
              <a:rPr lang="sr-Latn-RS" altLang="en-US" sz="2000" dirty="0" smtClean="0"/>
              <a:t>ograničenja</a:t>
            </a:r>
            <a:r>
              <a:rPr lang="en-US" altLang="en-US" sz="2000" dirty="0" smtClean="0"/>
              <a:t>, </a:t>
            </a:r>
            <a:r>
              <a:rPr lang="sr-Latn-RS" altLang="en-US" sz="2000" dirty="0" smtClean="0"/>
              <a:t>npr</a:t>
            </a:r>
            <a:r>
              <a:rPr lang="en-US" altLang="en-US" sz="2000" dirty="0" smtClean="0"/>
              <a:t>. </a:t>
            </a:r>
            <a:r>
              <a:rPr lang="en-US" altLang="en-US" sz="2000" dirty="0"/>
              <a:t>&lt;a&gt;&lt;/b&gt;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smtClean="0">
                <a:solidFill>
                  <a:schemeClr val="hlink"/>
                </a:solidFill>
              </a:rPr>
              <a:t>Valid</a:t>
            </a:r>
            <a:r>
              <a:rPr lang="sr-Latn-RS" altLang="en-US" dirty="0" smtClean="0">
                <a:solidFill>
                  <a:schemeClr val="hlink"/>
                </a:solidFill>
              </a:rPr>
              <a:t>ni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  <a:r>
              <a:rPr lang="en-US" altLang="en-US" dirty="0" smtClean="0"/>
              <a:t>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sr-Latn-RS" altLang="en-US" dirty="0" smtClean="0"/>
              <a:t>i</a:t>
            </a:r>
            <a:endParaRPr lang="en-US" altLang="en-US" dirty="0"/>
          </a:p>
          <a:p>
            <a:pPr lvl="1"/>
            <a:r>
              <a:rPr lang="sr-Latn-RS" altLang="en-US" sz="2000" dirty="0" smtClean="0"/>
              <a:t>Kod njih se verifikuju dodatna ograničenja opisana u nekom od jezika za opis strukture (npr. </a:t>
            </a:r>
            <a:r>
              <a:rPr lang="en-US" altLang="en-US" sz="2000" dirty="0" smtClean="0"/>
              <a:t>DTD</a:t>
            </a:r>
            <a:r>
              <a:rPr lang="sr-Latn-RS" altLang="en-US" sz="2000" dirty="0" smtClean="0"/>
              <a:t>, XML shema)</a:t>
            </a:r>
            <a:endParaRPr lang="en-US" altLang="en-US" sz="2000" dirty="0"/>
          </a:p>
          <a:p>
            <a:endParaRPr lang="sr-Latn-RS" altLang="en-US" dirty="0" smtClean="0"/>
          </a:p>
          <a:p>
            <a:r>
              <a:rPr lang="en-US" altLang="en-US" dirty="0" smtClean="0"/>
              <a:t>XML 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sr-Latn-RS" altLang="en-US" dirty="0" smtClean="0"/>
              <a:t>i koji nisu dobro formirani ne mogu biti procesirani</a:t>
            </a:r>
            <a:endParaRPr lang="en-US" altLang="en-US" dirty="0"/>
          </a:p>
          <a:p>
            <a:r>
              <a:rPr lang="en-US" altLang="en-US" dirty="0"/>
              <a:t>XML do</a:t>
            </a:r>
            <a:r>
              <a:rPr lang="sr-Latn-RS" altLang="en-US" dirty="0"/>
              <a:t>k</a:t>
            </a:r>
            <a:r>
              <a:rPr lang="en-US" altLang="en-US" dirty="0" err="1"/>
              <a:t>ument</a:t>
            </a:r>
            <a:r>
              <a:rPr lang="sr-Latn-RS" altLang="en-US" dirty="0"/>
              <a:t>i koji nisu </a:t>
            </a:r>
            <a:r>
              <a:rPr lang="en-US" altLang="en-US" dirty="0" smtClean="0"/>
              <a:t>valid</a:t>
            </a:r>
            <a:r>
              <a:rPr lang="sr-Latn-RS" altLang="en-US" dirty="0" smtClean="0"/>
              <a:t>ni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ipak mogu biti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proces</a:t>
            </a:r>
            <a:r>
              <a:rPr lang="sr-Latn-RS" altLang="en-US" dirty="0" smtClean="0"/>
              <a:t>irani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mogu se upitima izvlačiti podaci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mogu biti </a:t>
            </a:r>
            <a:r>
              <a:rPr lang="en-US" altLang="en-US" dirty="0" smtClean="0"/>
              <a:t>transform</a:t>
            </a:r>
            <a:r>
              <a:rPr lang="sr-Latn-RS" altLang="en-US" dirty="0" smtClean="0"/>
              <a:t>isani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itd.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76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i DTD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5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9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DTD</a:t>
            </a:r>
            <a:endParaRPr lang="en-US" altLang="en-US" dirty="0"/>
          </a:p>
        </p:txBody>
      </p:sp>
      <p:sp>
        <p:nvSpPr>
          <p:cNvPr id="16629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136904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DTD je </a:t>
            </a:r>
            <a:r>
              <a:rPr lang="en-US" altLang="en-US" dirty="0" err="1" smtClean="0"/>
              <a:t>deo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originalne</a:t>
            </a:r>
            <a:r>
              <a:rPr lang="en-US" altLang="en-US" dirty="0" smtClean="0"/>
              <a:t> XML </a:t>
            </a:r>
            <a:r>
              <a:rPr lang="en-US" altLang="en-US" dirty="0"/>
              <a:t>1.0 </a:t>
            </a:r>
            <a:r>
              <a:rPr lang="en-US" altLang="en-US" dirty="0" err="1" smtClean="0"/>
              <a:t>specifikacije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DTD </a:t>
            </a:r>
            <a:r>
              <a:rPr lang="en-US" altLang="en-US" dirty="0" err="1" smtClean="0"/>
              <a:t>opisuje</a:t>
            </a:r>
            <a:r>
              <a:rPr lang="en-US" altLang="en-US" dirty="0" smtClean="0"/>
              <a:t> </a:t>
            </a:r>
            <a:r>
              <a:rPr lang="en-US" altLang="en-US" dirty="0"/>
              <a:t>“</a:t>
            </a:r>
            <a:r>
              <a:rPr lang="en-US" altLang="en-US" dirty="0" err="1" smtClean="0"/>
              <a:t>gramatiku</a:t>
            </a:r>
            <a:r>
              <a:rPr lang="en-US" altLang="en-US" dirty="0" smtClean="0"/>
              <a:t>” </a:t>
            </a:r>
            <a:r>
              <a:rPr lang="en-US" altLang="en-US" dirty="0" err="1"/>
              <a:t>z</a:t>
            </a:r>
            <a:r>
              <a:rPr lang="en-US" altLang="en-US" dirty="0" err="1" smtClean="0"/>
              <a:t>a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en-US" altLang="en-US" dirty="0" err="1" smtClean="0"/>
              <a:t>datoteku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hlink"/>
                </a:solidFill>
              </a:rPr>
              <a:t>Deklaracije elemenata</a:t>
            </a:r>
            <a:r>
              <a:rPr lang="en-US" altLang="en-US" dirty="0" smtClean="0">
                <a:solidFill>
                  <a:schemeClr val="hlink"/>
                </a:solidFill>
              </a:rPr>
              <a:t>: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pravila i ograničenja koja opisuju dopuštene načine ugnježdavanja elemenata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Attributes lists:</a:t>
            </a:r>
            <a:r>
              <a:rPr lang="en-US" altLang="en-US" dirty="0"/>
              <a:t> </a:t>
            </a:r>
            <a:r>
              <a:rPr lang="sr-Latn-RS" altLang="en-US" dirty="0" smtClean="0"/>
              <a:t>opisuje koji su atributi dopušteni nad kojim elementima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Dodatna ograničenje na vrednosti elemenata i atributa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Koji je elemenat koreni čvor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strukture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Provera strukturnih ograničenja pomoću DTD se naziva </a:t>
            </a:r>
            <a:r>
              <a:rPr lang="en-US" altLang="en-US" dirty="0" smtClean="0">
                <a:solidFill>
                  <a:schemeClr val="hlink"/>
                </a:solidFill>
              </a:rPr>
              <a:t>DTD </a:t>
            </a:r>
            <a:r>
              <a:rPr lang="en-US" altLang="en-US" dirty="0" err="1" smtClean="0">
                <a:solidFill>
                  <a:schemeClr val="hlink"/>
                </a:solidFill>
              </a:rPr>
              <a:t>valida</a:t>
            </a:r>
            <a:r>
              <a:rPr lang="sr-Latn-RS" altLang="en-US" dirty="0" smtClean="0">
                <a:solidFill>
                  <a:schemeClr val="hlink"/>
                </a:solidFill>
              </a:rPr>
              <a:t>cija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određuje se da li je XML dokument validan ili invalidan</a:t>
            </a:r>
            <a:r>
              <a:rPr lang="en-US" altLang="en-US" dirty="0" smtClean="0"/>
              <a:t>)</a:t>
            </a:r>
            <a:endParaRPr lang="en-US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/>
              <a:t>Z</a:t>
            </a:r>
            <a:r>
              <a:rPr lang="sr-Latn-RS" altLang="en-US" dirty="0" smtClean="0"/>
              <a:t>bog svojih ograničenja, </a:t>
            </a:r>
            <a:r>
              <a:rPr lang="en-US" altLang="en-US" dirty="0" smtClean="0"/>
              <a:t>DTD </a:t>
            </a:r>
            <a:r>
              <a:rPr lang="sr-Latn-RS" altLang="en-US" dirty="0" smtClean="0"/>
              <a:t>se sada relativno retko koristi za validaciju XML dokumenata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27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332656"/>
            <a:ext cx="6980312" cy="1143000"/>
          </a:xfrm>
        </p:spPr>
        <p:txBody>
          <a:bodyPr/>
          <a:lstStyle/>
          <a:p>
            <a:r>
              <a:rPr lang="sr-Latn-RS" altLang="en-US" dirty="0" smtClean="0"/>
              <a:t>Referisanje na DTD u okviru XML-a</a:t>
            </a:r>
            <a:endParaRPr lang="de-DE" altLang="en-US" dirty="0"/>
          </a:p>
        </p:txBody>
      </p:sp>
      <p:sp>
        <p:nvSpPr>
          <p:cNvPr id="16517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47800"/>
            <a:ext cx="8064896" cy="406943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Nema</a:t>
            </a:r>
            <a:r>
              <a:rPr lang="de-DE" altLang="en-US" dirty="0" smtClean="0"/>
              <a:t> DTD</a:t>
            </a:r>
            <a:r>
              <a:rPr lang="sr-Latn-RS" altLang="en-US" dirty="0" smtClean="0"/>
              <a:t>-a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radi se o dobro formiranom  XML dokumentu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de-DE" altLang="en-US" dirty="0"/>
              <a:t>DTD </a:t>
            </a:r>
            <a:r>
              <a:rPr lang="sr-Latn-RS" altLang="en-US" dirty="0" smtClean="0"/>
              <a:t>je unutar dokumenta</a:t>
            </a:r>
            <a:r>
              <a:rPr lang="de-DE" altLang="en-US" dirty="0" smtClean="0"/>
              <a:t>: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i="1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[definition]</a:t>
            </a:r>
            <a:r>
              <a:rPr lang="en-US" altLang="en-US" sz="2000" i="1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Spoljašnji </a:t>
            </a:r>
            <a:r>
              <a:rPr lang="en-US" altLang="en-US" dirty="0" smtClean="0"/>
              <a:t>DTD, </a:t>
            </a:r>
            <a:r>
              <a:rPr lang="en-US" altLang="en-US" dirty="0" err="1" smtClean="0"/>
              <a:t>specifi</a:t>
            </a:r>
            <a:r>
              <a:rPr lang="sr-Latn-RS" altLang="en-US" dirty="0" smtClean="0"/>
              <a:t>ciran</a:t>
            </a:r>
            <a:r>
              <a:rPr lang="en-US" altLang="en-US" dirty="0" smtClean="0"/>
              <a:t> URI</a:t>
            </a:r>
            <a:r>
              <a:rPr lang="sr-Latn-RS" altLang="en-US" dirty="0" smtClean="0"/>
              <a:t>-jem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 “demo.dtd“&gt;</a:t>
            </a:r>
            <a:endParaRPr lang="en-US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sr-Latn-RS" altLang="en-US" dirty="0"/>
              <a:t>Spoljašnji </a:t>
            </a:r>
            <a:r>
              <a:rPr lang="en-US" altLang="en-US" dirty="0"/>
              <a:t>DTD, </a:t>
            </a:r>
            <a:r>
              <a:rPr lang="sr-Latn-RS" altLang="en-US" dirty="0" smtClean="0"/>
              <a:t>dato je i</a:t>
            </a:r>
            <a:r>
              <a:rPr lang="en-US" altLang="en-US" dirty="0" smtClean="0"/>
              <a:t>me </a:t>
            </a:r>
            <a:r>
              <a:rPr lang="sr-Latn-RS" altLang="en-US" dirty="0" smtClean="0"/>
              <a:t>i (opcionalno)</a:t>
            </a:r>
            <a:r>
              <a:rPr lang="en-US" altLang="en-US" dirty="0" smtClean="0"/>
              <a:t> URI: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“Demo“&gt;</a:t>
            </a:r>
            <a:b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“Demo“ “demo.dtd“&gt;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DTD </a:t>
            </a:r>
            <a:r>
              <a:rPr lang="sr-Latn-RS" altLang="en-US" dirty="0" smtClean="0"/>
              <a:t>je unutrašnji</a:t>
            </a:r>
            <a:r>
              <a:rPr lang="en-US" altLang="en-US" dirty="0" smtClean="0"/>
              <a:t> + </a:t>
            </a:r>
            <a:r>
              <a:rPr lang="sr-Latn-RS" altLang="en-US" dirty="0" smtClean="0"/>
              <a:t>spoljašnji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name1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 “demo.dtd”</a:t>
            </a:r>
            <a:r>
              <a:rPr lang="en-US" altLang="en-US" sz="20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i="1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0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99118B"/>
                </a:solidFill>
              </a:rPr>
              <a:t>                      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  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88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r-Latn-RS" altLang="en-US" sz="2000" dirty="0" smtClean="0"/>
              <a:t>Primer</a:t>
            </a:r>
            <a:r>
              <a:rPr lang="en-US" altLang="en-US" sz="2000" dirty="0" smtClean="0"/>
              <a:t> DTD</a:t>
            </a:r>
            <a:r>
              <a:rPr lang="sr-Latn-RS" altLang="en-US" sz="2000" dirty="0" smtClean="0"/>
              <a:t>-a koji opisuje strukturu dblp sloga</a:t>
            </a:r>
            <a:r>
              <a:rPr lang="en-US" altLang="en-US" sz="2000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dblp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article)*)&gt;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author,title,year,school,committeemember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&lt;!ATTLIST 	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CDATA	#REQUIRED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key		ID	#REQUIRED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advisor		CDATA	#IMPLIED&gt;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author(#PCDATA)&gt;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r-Latn-RS" altLang="en-US" sz="2000" dirty="0" smtClean="0"/>
              <a:t>Primer referisanja na DTD u okviru</a:t>
            </a:r>
            <a:r>
              <a:rPr lang="en-US" altLang="en-US" sz="2000" dirty="0" smtClean="0"/>
              <a:t> XML </a:t>
            </a:r>
            <a:r>
              <a:rPr lang="sr-Latn-RS" altLang="en-US" sz="2000" dirty="0" smtClean="0"/>
              <a:t>datoteke</a:t>
            </a:r>
            <a:r>
              <a:rPr lang="en-US" altLang="en-US" sz="2000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&lt;?xml version="1.0" encoding="ISO-8859-1" ?&gt;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&lt;!DOCTYPE </a:t>
            </a:r>
            <a:r>
              <a:rPr lang="en-US" alt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dblp</a:t>
            </a:r>
            <a:r>
              <a:rPr lang="en-US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 SYSTEM “my.dtd"&gt;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dblp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&gt;…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3015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3484984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/>
              <a:t>Primer</a:t>
            </a:r>
            <a:r>
              <a:rPr lang="en-US" altLang="en-US" sz="2000" dirty="0"/>
              <a:t> </a:t>
            </a:r>
            <a:r>
              <a:rPr lang="sr-Latn-RS" altLang="en-US" sz="2000" dirty="0" smtClean="0"/>
              <a:t>dela </a:t>
            </a:r>
            <a:r>
              <a:rPr lang="en-US" altLang="en-US" sz="2000" dirty="0" smtClean="0"/>
              <a:t>DTD</a:t>
            </a:r>
            <a:r>
              <a:rPr lang="sr-Latn-RS" altLang="en-US" sz="2000" dirty="0" smtClean="0"/>
              <a:t> </a:t>
            </a:r>
            <a:r>
              <a:rPr lang="sr-Latn-RS" altLang="en-US" sz="2000" dirty="0"/>
              <a:t>koji opisuje </a:t>
            </a:r>
            <a:r>
              <a:rPr lang="sr-Latn-RS" altLang="en-US" sz="2000" dirty="0" smtClean="0"/>
              <a:t>strukturu knjige i indeksa</a:t>
            </a:r>
            <a:r>
              <a:rPr lang="en-US" altLang="en-US" sz="2000" dirty="0" smtClean="0"/>
              <a:t>: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&lt;!ATTLIST book 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ID      #REQUIRED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price   CDATA   #IMPLIED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index  IDREFS   ““ &gt;</a:t>
            </a:r>
            <a:endParaRPr lang="sr-Latn-RS" altLang="en-US" sz="18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sr-Latn-R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/>
              <a:t>Primer</a:t>
            </a:r>
            <a:r>
              <a:rPr lang="en-US" altLang="en-US" sz="2000" dirty="0"/>
              <a:t> </a:t>
            </a:r>
            <a:r>
              <a:rPr lang="sr-Latn-RS" altLang="en-US" sz="2000" dirty="0" smtClean="0"/>
              <a:t>dela XML-a </a:t>
            </a:r>
            <a:r>
              <a:rPr lang="sr-Latn-RS" altLang="en-US" sz="2000" dirty="0"/>
              <a:t>koji opisuje </a:t>
            </a:r>
            <a:r>
              <a:rPr lang="sr-Latn-RS" altLang="en-US" sz="2000" dirty="0" smtClean="0"/>
              <a:t>knjige</a:t>
            </a:r>
            <a:r>
              <a:rPr lang="en-US" altLang="en-US" sz="2000" dirty="0" smtClean="0"/>
              <a:t>: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&lt;book id=“1“ index=“2 3 “ 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&lt;book id=“2“ index=“3“/&gt;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&lt;book id =“3“/&gt;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de-DE" altLang="en-US" sz="2800" dirty="0"/>
          </a:p>
          <a:p>
            <a:pPr marL="533400" indent="-533400"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2892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XML-a sa identifikatorima i referencama na identifikatore: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&lt;?xml version="1.0" encoding="ISO-8859-1" ?&gt;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&lt;!DOCTYPE graph SYSTEM “special.dtd"&gt;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graph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 id</a:t>
            </a:r>
            <a:r>
              <a:rPr lang="en-US" altLang="en-US" sz="1800" dirty="0" smtClean="0">
                <a:latin typeface="Consolas" pitchFamily="49" charset="0"/>
              </a:rPr>
              <a:t>=“author1”&gt;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name</a:t>
            </a:r>
            <a:r>
              <a:rPr lang="en-US" altLang="en-US" sz="1800" dirty="0" smtClean="0">
                <a:latin typeface="Consolas" pitchFamily="49" charset="0"/>
              </a:rPr>
              <a:t>&gt;John Smith&lt;/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name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ref</a:t>
            </a:r>
            <a:r>
              <a:rPr lang="en-US" altLang="en-US" sz="1800" dirty="0" smtClean="0">
                <a:latin typeface="Consolas" pitchFamily="49" charset="0"/>
              </a:rPr>
              <a:t>=“author1” /&gt; 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&gt;Paper1&lt;/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ref</a:t>
            </a:r>
            <a:r>
              <a:rPr lang="en-US" altLang="en-US" sz="1800" dirty="0" smtClean="0">
                <a:latin typeface="Consolas" pitchFamily="49" charset="0"/>
              </a:rPr>
              <a:t>=“author1” /&gt; 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&gt;Paper2&lt;/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…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411761" y="3808176"/>
            <a:ext cx="1800200" cy="407988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38410" y="2672557"/>
            <a:ext cx="1955800" cy="324396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/>
          </a:p>
        </p:txBody>
      </p:sp>
      <p:cxnSp>
        <p:nvCxnSpPr>
          <p:cNvPr id="35846" name="Straight Arrow Connector 7"/>
          <p:cNvCxnSpPr>
            <a:cxnSpLocks noChangeShapeType="1"/>
            <a:endCxn id="35847" idx="1"/>
          </p:cNvCxnSpPr>
          <p:nvPr/>
        </p:nvCxnSpPr>
        <p:spPr bwMode="auto">
          <a:xfrm flipV="1">
            <a:off x="3825875" y="2750454"/>
            <a:ext cx="1728788" cy="30848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5847" name="TextBox 8"/>
          <p:cNvSpPr txBox="1">
            <a:spLocks noChangeArrowheads="1"/>
          </p:cNvSpPr>
          <p:nvPr/>
        </p:nvSpPr>
        <p:spPr bwMode="auto">
          <a:xfrm>
            <a:off x="5554663" y="2427288"/>
            <a:ext cx="31767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Pretpostavimo da je definisano da ovo bude tipa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ID</a:t>
            </a:r>
          </a:p>
        </p:txBody>
      </p:sp>
      <p:cxnSp>
        <p:nvCxnSpPr>
          <p:cNvPr id="35848" name="Straight Arrow Connector 9"/>
          <p:cNvCxnSpPr>
            <a:cxnSpLocks noChangeShapeType="1"/>
            <a:endCxn id="35849" idx="1"/>
          </p:cNvCxnSpPr>
          <p:nvPr/>
        </p:nvCxnSpPr>
        <p:spPr bwMode="auto">
          <a:xfrm>
            <a:off x="4283968" y="4216164"/>
            <a:ext cx="1512168" cy="221802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5849" name="TextBox 10"/>
          <p:cNvSpPr txBox="1">
            <a:spLocks noChangeArrowheads="1"/>
          </p:cNvSpPr>
          <p:nvPr/>
        </p:nvSpPr>
        <p:spPr bwMode="auto">
          <a:xfrm>
            <a:off x="5796136" y="4114800"/>
            <a:ext cx="29352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Pretpostavimo da je ovo tipa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IDREF</a:t>
            </a:r>
          </a:p>
        </p:txBody>
      </p:sp>
      <p:sp>
        <p:nvSpPr>
          <p:cNvPr id="1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 (3)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84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Sheme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75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Pristup </a:t>
            </a:r>
            <a:r>
              <a:rPr lang="sr-Latn-RS" altLang="en-US" dirty="0" smtClean="0"/>
              <a:t>eksplicitnim obeležavanjem </a:t>
            </a:r>
            <a:r>
              <a:rPr lang="sr-Latn-RS" altLang="en-US" dirty="0"/>
              <a:t>teksta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Jasno</a:t>
            </a:r>
            <a:r>
              <a:rPr lang="en-US" altLang="en-US" dirty="0" smtClean="0"/>
              <a:t> </a:t>
            </a:r>
            <a:r>
              <a:rPr lang="en-US" altLang="en-US" dirty="0"/>
              <a:t>je da </a:t>
            </a:r>
            <a:r>
              <a:rPr lang="en-US" altLang="en-US" dirty="0" err="1"/>
              <a:t>svaki</a:t>
            </a:r>
            <a:r>
              <a:rPr lang="en-US" altLang="en-US" dirty="0"/>
              <a:t> </a:t>
            </a:r>
            <a:r>
              <a:rPr lang="en-US" altLang="en-US" dirty="0" err="1" smtClean="0"/>
              <a:t>pojedina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ni</a:t>
            </a:r>
            <a:r>
              <a:rPr lang="en-US" altLang="en-US" dirty="0" smtClean="0"/>
              <a:t> </a:t>
            </a:r>
            <a:r>
              <a:rPr lang="en-US" altLang="en-US" dirty="0"/>
              <a:t>tip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err="1"/>
              <a:t>zahteva</a:t>
            </a:r>
            <a:r>
              <a:rPr lang="en-US" altLang="en-US" dirty="0"/>
              <a:t> </a:t>
            </a:r>
            <a:r>
              <a:rPr lang="en-US" altLang="en-US" dirty="0" err="1"/>
              <a:t>svoj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/>
              <a:t>č</a:t>
            </a:r>
            <a:r>
              <a:rPr lang="en-US" altLang="en-US" dirty="0" smtClean="0"/>
              <a:t>in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skup</a:t>
            </a:r>
            <a:r>
              <a:rPr lang="en-US" altLang="en-US" dirty="0" smtClean="0"/>
              <a:t> </a:t>
            </a:r>
            <a:r>
              <a:rPr lang="en-US" altLang="en-US" dirty="0" err="1"/>
              <a:t>oznaka</a:t>
            </a:r>
            <a:r>
              <a:rPr lang="en-US" altLang="en-US" dirty="0"/>
              <a:t> </a:t>
            </a:r>
            <a:r>
              <a:rPr lang="en-US" altLang="en-US" dirty="0" err="1"/>
              <a:t>pogodnih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/>
              <a:t>njegovo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Ovo</a:t>
            </a:r>
            <a:r>
              <a:rPr lang="en-US" altLang="en-US" dirty="0" smtClean="0"/>
              <a:t> </a:t>
            </a:r>
            <a:r>
              <a:rPr lang="en-US" altLang="en-US" dirty="0" err="1"/>
              <a:t>dalje</a:t>
            </a:r>
            <a:r>
              <a:rPr lang="en-US" altLang="en-US" dirty="0"/>
              <a:t>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ava </a:t>
            </a:r>
            <a:r>
              <a:rPr lang="en-US" altLang="en-US" dirty="0" err="1"/>
              <a:t>izradu</a:t>
            </a:r>
            <a:r>
              <a:rPr lang="en-US" altLang="en-US" dirty="0"/>
              <a:t> </a:t>
            </a:r>
            <a:r>
              <a:rPr lang="en-US" altLang="en-US" dirty="0" err="1" smtClean="0"/>
              <a:t>specifi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nih</a:t>
            </a:r>
            <a:r>
              <a:rPr lang="en-US" altLang="en-US" dirty="0" smtClean="0"/>
              <a:t> </a:t>
            </a:r>
            <a:r>
              <a:rPr lang="en-US" altLang="en-US" dirty="0" err="1"/>
              <a:t>softverskih</a:t>
            </a:r>
            <a:r>
              <a:rPr lang="en-US" altLang="en-US" dirty="0"/>
              <a:t> </a:t>
            </a:r>
            <a:r>
              <a:rPr lang="en-US" altLang="en-US" dirty="0" err="1"/>
              <a:t>alata</a:t>
            </a:r>
            <a:r>
              <a:rPr lang="en-US" altLang="en-US" dirty="0"/>
              <a:t> </a:t>
            </a:r>
            <a:r>
              <a:rPr lang="en-US" altLang="en-US" dirty="0" err="1"/>
              <a:t>pogodnih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odre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enu</a:t>
            </a:r>
            <a:r>
              <a:rPr lang="en-US" altLang="en-US" dirty="0" smtClean="0"/>
              <a:t> </a:t>
            </a:r>
            <a:r>
              <a:rPr lang="en-US" altLang="en-US" dirty="0" err="1"/>
              <a:t>vrstu</a:t>
            </a:r>
            <a:r>
              <a:rPr lang="en-US" altLang="en-US" dirty="0"/>
              <a:t> </a:t>
            </a:r>
            <a:r>
              <a:rPr lang="en-US" altLang="en-US" dirty="0" err="1"/>
              <a:t>obrade</a:t>
            </a:r>
            <a:r>
              <a:rPr lang="en-US" altLang="en-US" dirty="0"/>
              <a:t> </a:t>
            </a:r>
            <a:r>
              <a:rPr lang="en-US" altLang="en-US" dirty="0" err="1" smtClean="0"/>
              <a:t>specifi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nih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tipova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dokumenata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Kako</a:t>
            </a:r>
            <a:r>
              <a:rPr lang="en-US" altLang="en-US" dirty="0" smtClean="0"/>
              <a:t> </a:t>
            </a:r>
            <a:r>
              <a:rPr lang="en-US" altLang="en-US" dirty="0"/>
              <a:t>bi se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precizan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uniforman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/>
              <a:t>č</a:t>
            </a:r>
            <a:r>
              <a:rPr lang="en-US" altLang="en-US" dirty="0" smtClean="0"/>
              <a:t>in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ilo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definisanje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konkretnih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jezika</a:t>
            </a:r>
            <a:r>
              <a:rPr lang="en-US" altLang="en-US" dirty="0" smtClean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/>
              <a:t>tipova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, </a:t>
            </a:r>
            <a:r>
              <a:rPr lang="en-US" altLang="en-US" dirty="0" err="1" smtClean="0"/>
              <a:t>razvijeni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meta </a:t>
            </a:r>
            <a:r>
              <a:rPr lang="en-US" altLang="en-US" dirty="0" err="1" smtClean="0"/>
              <a:t>jezici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Najpoznatiji</a:t>
            </a:r>
            <a:r>
              <a:rPr lang="en-US" altLang="en-US" dirty="0" smtClean="0"/>
              <a:t> </a:t>
            </a:r>
            <a:r>
              <a:rPr lang="en-US" altLang="en-US" dirty="0"/>
              <a:t>meta </a:t>
            </a:r>
            <a:r>
              <a:rPr lang="en-US" altLang="en-US" dirty="0" err="1"/>
              <a:t>jezici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SGML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,</a:t>
            </a:r>
            <a:r>
              <a:rPr lang="en-US" altLang="en-US" dirty="0" smtClean="0"/>
              <a:t> u</a:t>
            </a:r>
            <a:r>
              <a:rPr lang="sr-Latn-RS" altLang="en-US" dirty="0" smtClean="0"/>
              <a:t> </a:t>
            </a:r>
            <a:r>
              <a:rPr lang="sr-Latn-RS" altLang="en-US" dirty="0"/>
              <a:t>č</a:t>
            </a:r>
            <a:r>
              <a:rPr lang="en-US" altLang="en-US" dirty="0" err="1" smtClean="0"/>
              <a:t>ijem</a:t>
            </a:r>
            <a:r>
              <a:rPr lang="en-US" altLang="en-US" dirty="0" smtClean="0"/>
              <a:t> </a:t>
            </a:r>
            <a:r>
              <a:rPr lang="en-US" altLang="en-US" dirty="0" err="1"/>
              <a:t>okviru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definisani</a:t>
            </a:r>
            <a:r>
              <a:rPr lang="en-US" altLang="en-US" dirty="0"/>
              <a:t> </a:t>
            </a:r>
            <a:r>
              <a:rPr lang="en-US" altLang="en-US" dirty="0" err="1" smtClean="0"/>
              <a:t>jezici</a:t>
            </a:r>
            <a:r>
              <a:rPr lang="en-US" altLang="en-US" dirty="0" smtClean="0"/>
              <a:t> </a:t>
            </a:r>
            <a:r>
              <a:rPr lang="en-US" altLang="en-US" dirty="0"/>
              <a:t>HTML, XHTML, MathML, SVG </a:t>
            </a:r>
            <a:r>
              <a:rPr lang="en-US" altLang="en-US" dirty="0" err="1"/>
              <a:t>itd</a:t>
            </a:r>
            <a:r>
              <a:rPr lang="en-US" altLang="en-US" dirty="0"/>
              <a:t>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29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Ograničenja </a:t>
            </a:r>
            <a:r>
              <a:rPr lang="en-US" altLang="en-US" dirty="0" smtClean="0"/>
              <a:t>DTD</a:t>
            </a:r>
            <a:r>
              <a:rPr lang="sr-Latn-RS" altLang="en-US" dirty="0" smtClean="0"/>
              <a:t>-ova</a:t>
            </a:r>
            <a:endParaRPr lang="en-US" altLang="en-US" dirty="0"/>
          </a:p>
        </p:txBody>
      </p:sp>
      <p:sp>
        <p:nvSpPr>
          <p:cNvPr id="16537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42050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DTD</a:t>
            </a:r>
            <a:r>
              <a:rPr lang="sr-Latn-RS" altLang="en-US" dirty="0" smtClean="0"/>
              <a:t> opisuje samo „gramatiku“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datoteke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a ne detaljnu strukutru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niti</a:t>
            </a:r>
            <a:r>
              <a:rPr lang="en-US" altLang="en-US" dirty="0" smtClean="0"/>
              <a:t> t</a:t>
            </a:r>
            <a:r>
              <a:rPr lang="sr-Latn-RS" altLang="en-US" dirty="0" smtClean="0"/>
              <a:t>ipove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Tako, na primer, preko DTD se ne može iskazati da</a:t>
            </a:r>
            <a:r>
              <a:rPr lang="en-US" altLang="en-US" dirty="0" smtClean="0">
                <a:latin typeface="Helvetica" pitchFamily="1" charset="0"/>
              </a:rPr>
              <a:t>: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elemenat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dirty="0">
                <a:latin typeface="Helvetica" pitchFamily="1" charset="0"/>
              </a:rPr>
              <a:t>“length” </a:t>
            </a:r>
            <a:r>
              <a:rPr lang="sr-Latn-RS" altLang="en-US" dirty="0" smtClean="0">
                <a:latin typeface="Helvetica" pitchFamily="1" charset="0"/>
              </a:rPr>
              <a:t>mora sadržavati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nenegativan ceo broj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ograničenje koje se odnosi a tip vrednosti elementa ili atributa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en-US" altLang="en-US" b="1" i="1" dirty="0">
              <a:solidFill>
                <a:srgbClr val="002060"/>
              </a:solidFill>
              <a:latin typeface="CourierNewPS-BoldMT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CourierNewPS-BoldMT" charset="0"/>
              </a:rPr>
              <a:t>elemenat </a:t>
            </a:r>
            <a:r>
              <a:rPr lang="en-US" altLang="en-US" dirty="0" smtClean="0">
                <a:latin typeface="CourierNewPS-BoldMT" charset="0"/>
              </a:rPr>
              <a:t>“</a:t>
            </a:r>
            <a:r>
              <a:rPr lang="en-US" altLang="en-US" dirty="0">
                <a:latin typeface="CourierNewPS-BoldMT" charset="0"/>
              </a:rPr>
              <a:t>unit”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treba da bude dopušten samo onda kada je prisutan elemenat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dirty="0">
                <a:latin typeface="Helvetica" pitchFamily="1" charset="0"/>
              </a:rPr>
              <a:t>“</a:t>
            </a:r>
            <a:r>
              <a:rPr lang="en-US" altLang="en-US" dirty="0">
                <a:latin typeface="CourierNewPS-BoldMT" charset="0"/>
              </a:rPr>
              <a:t>amount”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ograničenje koje se odnosi na zajedničko pojavljivanje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en-US" altLang="en-US" i="1" dirty="0">
              <a:solidFill>
                <a:srgbClr val="002060"/>
              </a:solidFill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elemenat </a:t>
            </a:r>
            <a:r>
              <a:rPr lang="en-US" altLang="en-US" dirty="0" smtClean="0">
                <a:latin typeface="Helvetica" pitchFamily="1" charset="0"/>
              </a:rPr>
              <a:t>“</a:t>
            </a:r>
            <a:r>
              <a:rPr lang="en-US" altLang="en-US" dirty="0" smtClean="0">
                <a:latin typeface="CourierNewPS-BoldMT" charset="0"/>
              </a:rPr>
              <a:t>comment</a:t>
            </a:r>
            <a:r>
              <a:rPr lang="en-US" altLang="en-US" dirty="0">
                <a:latin typeface="CourierNewPS-BoldMT" charset="0"/>
              </a:rPr>
              <a:t>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može da se pojavi na bilo kom mestu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fleksibilnost sheme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sr-Latn-RS" altLang="en-US" i="1" dirty="0" smtClean="0">
              <a:solidFill>
                <a:srgbClr val="002060"/>
              </a:solidFill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DTD-ov </a:t>
            </a:r>
            <a:r>
              <a:rPr lang="en-US" altLang="en-US" dirty="0" smtClean="0">
                <a:latin typeface="Helvetica" pitchFamily="1" charset="0"/>
              </a:rPr>
              <a:t>ID</a:t>
            </a:r>
            <a:r>
              <a:rPr lang="sr-Latn-RS" altLang="en-US" dirty="0" smtClean="0">
                <a:latin typeface="Helvetica" pitchFamily="1" charset="0"/>
              </a:rPr>
              <a:t> nije preterano dobra implementacija za vrednost ključa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Ne postoji podrška za nasleđivanje kao kod objetktno-orjentisanih jezika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Sintaksa koja je bliska </a:t>
            </a:r>
            <a:r>
              <a:rPr lang="en-US" altLang="en-US" dirty="0" smtClean="0">
                <a:latin typeface="Helvetica" pitchFamily="1" charset="0"/>
              </a:rPr>
              <a:t>XML</a:t>
            </a:r>
            <a:r>
              <a:rPr lang="sr-Latn-RS" altLang="en-US" dirty="0" smtClean="0">
                <a:latin typeface="Helvetica" pitchFamily="1" charset="0"/>
              </a:rPr>
              <a:t>-u, ali nije XML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nije pogodna da se na toj osnovi razvijaju alati 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endParaRPr lang="en-US" altLang="en-US" i="1" dirty="0">
              <a:solidFill>
                <a:srgbClr val="002060"/>
              </a:solidFill>
              <a:latin typeface="Helvetica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70C0"/>
                </a:solidFill>
                <a:effectLst/>
                <a:latin typeface="Helvetica-Bold" charset="0"/>
              </a:rPr>
              <a:t>Principi dizajna za sheme</a:t>
            </a:r>
            <a:endParaRPr lang="en-US" altLang="en-US" sz="3200" dirty="0">
              <a:solidFill>
                <a:srgbClr val="0070C0"/>
              </a:solidFill>
              <a:latin typeface="Helvetica-Bold" charset="0"/>
            </a:endParaRPr>
          </a:p>
        </p:txBody>
      </p:sp>
      <p:sp>
        <p:nvSpPr>
          <p:cNvPr id="1655837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931224" cy="449897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sr-Latn-RS" altLang="en-US" dirty="0" smtClean="0">
                <a:latin typeface="Helvetica" pitchFamily="1" charset="0"/>
              </a:rPr>
              <a:t>Jezik </a:t>
            </a:r>
            <a:r>
              <a:rPr lang="en-US" altLang="en-US" dirty="0" smtClean="0">
                <a:effectLst/>
                <a:latin typeface="Helvetica" pitchFamily="1" charset="0"/>
              </a:rPr>
              <a:t>XML </a:t>
            </a:r>
            <a:r>
              <a:rPr lang="sr-Latn-RS" altLang="en-US" dirty="0" smtClean="0">
                <a:effectLst/>
                <a:latin typeface="Helvetica" pitchFamily="1" charset="0"/>
              </a:rPr>
              <a:t>shema treba da bude: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Izražajniji od</a:t>
            </a:r>
            <a:r>
              <a:rPr lang="en-US" altLang="en-US" dirty="0" smtClean="0">
                <a:effectLst/>
                <a:latin typeface="Helvetica-Bold" charset="0"/>
              </a:rPr>
              <a:t> </a:t>
            </a:r>
            <a:r>
              <a:rPr lang="en-US" altLang="en-US" dirty="0">
                <a:effectLst/>
                <a:latin typeface="Helvetica-Bold" charset="0"/>
              </a:rPr>
              <a:t>XML </a:t>
            </a:r>
            <a:r>
              <a:rPr lang="en-US" altLang="en-US" dirty="0" smtClean="0">
                <a:effectLst/>
                <a:latin typeface="Helvetica-Bold" charset="0"/>
              </a:rPr>
              <a:t>DTD</a:t>
            </a:r>
            <a:r>
              <a:rPr lang="sr-Latn-RS" altLang="en-US" dirty="0" smtClean="0">
                <a:effectLst/>
                <a:latin typeface="Helvetica-Bold" charset="0"/>
              </a:rPr>
              <a:t>-ova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Izražen pomoću</a:t>
            </a:r>
            <a:r>
              <a:rPr lang="en-US" altLang="en-US" dirty="0" smtClean="0">
                <a:effectLst/>
                <a:latin typeface="Helvetica-Bold" charset="0"/>
              </a:rPr>
              <a:t> XML</a:t>
            </a:r>
            <a:r>
              <a:rPr lang="sr-Latn-RS" altLang="en-US" dirty="0" smtClean="0">
                <a:effectLst/>
                <a:latin typeface="Helvetica-Bold" charset="0"/>
              </a:rPr>
              <a:t>-a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Samo-opisiv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" pitchFamily="1" charset="0"/>
              </a:rPr>
              <a:t>Pogodan za korišćenje za širok opseg aplikacija koje koriste </a:t>
            </a:r>
            <a:r>
              <a:rPr lang="en-US" altLang="en-US" dirty="0" smtClean="0">
                <a:effectLst/>
                <a:latin typeface="Helvetica" pitchFamily="1" charset="0"/>
              </a:rPr>
              <a:t>XML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smtClean="0">
                <a:effectLst/>
                <a:latin typeface="Helvetica" pitchFamily="1" charset="0"/>
              </a:rPr>
              <a:t>Direktno pogodan </a:t>
            </a:r>
            <a:r>
              <a:rPr lang="sr-Latn-RS" altLang="en-US" dirty="0" smtClean="0">
                <a:effectLst/>
                <a:latin typeface="Helvetica" pitchFamily="1" charset="0"/>
              </a:rPr>
              <a:t>za korišćenje na</a:t>
            </a:r>
            <a:r>
              <a:rPr lang="en-US" altLang="en-US" dirty="0" smtClean="0">
                <a:effectLst/>
                <a:latin typeface="Helvetica" pitchFamily="1" charset="0"/>
              </a:rPr>
              <a:t> Internet</a:t>
            </a:r>
            <a:r>
              <a:rPr lang="sr-Latn-RS" altLang="en-US" dirty="0" smtClean="0">
                <a:effectLst/>
                <a:latin typeface="Helvetica" pitchFamily="1" charset="0"/>
              </a:rPr>
              <a:t>u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" pitchFamily="1" charset="0"/>
              </a:rPr>
              <a:t>Optimizovan za interoperabilnost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Dovoljno jednostavan da se može implementirati na skromnim resursima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Usaglašen sa relevantnim</a:t>
            </a:r>
            <a:r>
              <a:rPr lang="en-US" altLang="en-US" dirty="0" smtClean="0">
                <a:effectLst/>
                <a:latin typeface="Helvetica-Bold" charset="0"/>
              </a:rPr>
              <a:t> </a:t>
            </a:r>
            <a:r>
              <a:rPr lang="en-US" altLang="en-US" dirty="0">
                <a:effectLst/>
                <a:latin typeface="Helvetica-Bold" charset="0"/>
              </a:rPr>
              <a:t>W3C </a:t>
            </a:r>
            <a:r>
              <a:rPr lang="en-US" altLang="en-US" dirty="0" smtClean="0">
                <a:effectLst/>
                <a:latin typeface="Helvetica-Bold" charset="0"/>
              </a:rPr>
              <a:t>spec</a:t>
            </a:r>
            <a:r>
              <a:rPr lang="sr-Latn-RS" altLang="en-US" dirty="0" smtClean="0">
                <a:effectLst/>
                <a:latin typeface="Helvetica-Bold" charset="0"/>
              </a:rPr>
              <a:t>ifikacijama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53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007450-B209-4CAA-A48F-13F50116E2CD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82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476672"/>
            <a:ext cx="7236296" cy="104457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Osnove </a:t>
            </a:r>
            <a:r>
              <a:rPr lang="en-US" dirty="0" smtClean="0"/>
              <a:t>XML </a:t>
            </a:r>
            <a:r>
              <a:rPr lang="sr-Latn-RS" dirty="0" smtClean="0"/>
              <a:t>s</a:t>
            </a:r>
            <a:r>
              <a:rPr lang="en-US" dirty="0" smtClean="0"/>
              <a:t>hem</a:t>
            </a:r>
            <a:r>
              <a:rPr lang="sr-Latn-RS" dirty="0" smtClean="0"/>
              <a:t>e</a:t>
            </a:r>
            <a:endParaRPr 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Kreirana tako da prevaziđe probleme sa </a:t>
            </a:r>
            <a:r>
              <a:rPr lang="en-US" altLang="en-US" dirty="0" smtClean="0"/>
              <a:t>DTD</a:t>
            </a:r>
            <a:r>
              <a:rPr lang="sr-Latn-RS" altLang="en-US" dirty="0" smtClean="0"/>
              <a:t>-ovima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Ima </a:t>
            </a:r>
            <a:r>
              <a:rPr lang="en-US" altLang="en-US" dirty="0" smtClean="0"/>
              <a:t>XML s</a:t>
            </a:r>
            <a:r>
              <a:rPr lang="sr-Latn-RS" altLang="en-US" dirty="0" smtClean="0"/>
              <a:t>intaksu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Može definisati ključeve korišćenjem</a:t>
            </a:r>
            <a:r>
              <a:rPr lang="en-US" altLang="en-US" smtClean="0"/>
              <a:t> XPath</a:t>
            </a:r>
            <a:r>
              <a:rPr lang="sr-Latn-RS" altLang="en-US" dirty="0" smtClean="0"/>
              <a:t> konstrukcija</a:t>
            </a:r>
          </a:p>
          <a:p>
            <a:pPr lvl="1"/>
            <a:r>
              <a:rPr lang="sr-Latn-RS" altLang="en-US" dirty="0" smtClean="0"/>
              <a:t>Tip korenog elementa za </a:t>
            </a:r>
            <a:r>
              <a:rPr lang="en-US" altLang="en-US" dirty="0" smtClean="0"/>
              <a:t>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je globalno naniže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ompt</a:t>
            </a:r>
            <a:r>
              <a:rPr lang="sr-Latn-RS" altLang="en-US" dirty="0" smtClean="0"/>
              <a:t>ibilan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sa</a:t>
            </a:r>
            <a:r>
              <a:rPr lang="en-US" altLang="en-US" dirty="0" smtClean="0"/>
              <a:t> DTD</a:t>
            </a:r>
            <a:endParaRPr lang="en-US" altLang="en-US" dirty="0"/>
          </a:p>
          <a:p>
            <a:pPr lvl="1"/>
            <a:r>
              <a:rPr lang="sr-Latn-RS" altLang="en-US" dirty="0" smtClean="0"/>
              <a:t>Prostori imena su deo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sr-Latn-RS" altLang="en-US" dirty="0" smtClean="0"/>
              <a:t>s</a:t>
            </a:r>
            <a:r>
              <a:rPr lang="en-US" altLang="en-US" dirty="0" err="1" smtClean="0"/>
              <a:t>hema</a:t>
            </a:r>
            <a:endParaRPr lang="en-US" altLang="en-US" dirty="0"/>
          </a:p>
          <a:p>
            <a:pPr lvl="1"/>
            <a:r>
              <a:rPr lang="sr-Latn-RS" altLang="en-US" dirty="0" smtClean="0"/>
              <a:t>Podržano je nasleđivanje tipova, koje uključuje i ograničavanje opsega</a:t>
            </a:r>
            <a:endParaRPr lang="en-US" altLang="en-US" dirty="0" smtClean="0"/>
          </a:p>
          <a:p>
            <a:pPr lvl="2"/>
            <a:r>
              <a:rPr lang="sr-Latn-RS" altLang="en-US" dirty="0" smtClean="0"/>
              <a:t>Nasleđivanje proširivanjem (b</a:t>
            </a:r>
            <a:r>
              <a:rPr lang="en-US" altLang="en-US" dirty="0" smtClean="0"/>
              <a:t>y extension</a:t>
            </a:r>
            <a:r>
              <a:rPr lang="sr-Latn-RS" altLang="en-US" dirty="0" smtClean="0"/>
              <a:t>) kojim se dodaju novi podaci</a:t>
            </a:r>
          </a:p>
          <a:p>
            <a:pPr lvl="2"/>
            <a:r>
              <a:rPr lang="sr-Latn-RS" altLang="en-US" dirty="0" smtClean="0"/>
              <a:t>Nasleđivanje ograničavanjem</a:t>
            </a:r>
            <a:r>
              <a:rPr lang="en-US" altLang="en-US" dirty="0" smtClean="0"/>
              <a:t> </a:t>
            </a:r>
            <a:r>
              <a:rPr lang="sr-Latn-RS" altLang="en-US" dirty="0"/>
              <a:t>(</a:t>
            </a:r>
            <a:r>
              <a:rPr lang="en-US" altLang="en-US" dirty="0" smtClean="0"/>
              <a:t>by restriction</a:t>
            </a:r>
            <a:r>
              <a:rPr lang="sr-Latn-RS" altLang="en-US" dirty="0" smtClean="0"/>
              <a:t>) kojim se dodaju nova ograničenja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Podržani su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domeni i predefinisani tipovi podataka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32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404664"/>
            <a:ext cx="6854202" cy="10445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Osnove</a:t>
            </a:r>
            <a:r>
              <a:rPr lang="en-US" dirty="0"/>
              <a:t> XML </a:t>
            </a:r>
            <a:r>
              <a:rPr lang="en-US" dirty="0" err="1" smtClean="0"/>
              <a:t>sheme</a:t>
            </a:r>
            <a:r>
              <a:rPr lang="sr-Latn-RS" dirty="0" smtClean="0"/>
              <a:t> (2)</a:t>
            </a:r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363272" cy="4594225"/>
          </a:xfrm>
        </p:spPr>
        <p:txBody>
          <a:bodyPr/>
          <a:lstStyle/>
          <a:p>
            <a:r>
              <a:rPr lang="sr-Latn-RS" altLang="en-US" dirty="0" smtClean="0"/>
              <a:t>Prosti tipovi predstavljaju način restrikcije domena na skalarne vrednosti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Tako se može definisati prosti tip zanosvan na celobrojnom tipu, pri čemu su vrednosti tog prostog tipa utar zadatog opsega</a:t>
            </a:r>
            <a:endParaRPr lang="en-US" altLang="en-US" dirty="0" smtClean="0"/>
          </a:p>
          <a:p>
            <a:r>
              <a:rPr lang="sr-Latn-RS" altLang="en-US" dirty="0" smtClean="0"/>
              <a:t>Složeni tipovi su način definisanja struktura</a:t>
            </a:r>
            <a:r>
              <a:rPr lang="en-US" altLang="en-US" dirty="0" smtClean="0"/>
              <a:t> element/</a:t>
            </a:r>
            <a:r>
              <a:rPr lang="en-US" altLang="en-US" dirty="0" err="1" smtClean="0"/>
              <a:t>atribut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U osnovi ekvivalentni sa</a:t>
            </a:r>
            <a:r>
              <a:rPr lang="en-US" altLang="en-US" dirty="0" smtClean="0"/>
              <a:t> !ELEMENT</a:t>
            </a:r>
            <a:r>
              <a:rPr lang="sr-Latn-RS" altLang="en-US" dirty="0" smtClean="0"/>
              <a:t> kod DTD-a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ali moćnije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Specificira bilo sekvencu, bilo izbor među elementima - potomcima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Spec</a:t>
            </a:r>
            <a:r>
              <a:rPr lang="sr-Latn-RS" altLang="en-US" dirty="0" smtClean="0"/>
              <a:t>ificira minimalni i maksimalni broj pojavljivanja (</a:t>
            </a:r>
            <a:r>
              <a:rPr lang="en-US" altLang="en-US" dirty="0" smtClean="0"/>
              <a:t>minOccurs </a:t>
            </a:r>
            <a:r>
              <a:rPr lang="sr-Latn-RS" altLang="en-US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maxOccurs</a:t>
            </a:r>
            <a:r>
              <a:rPr lang="sr-Latn-RS" altLang="en-US" dirty="0" smtClean="0"/>
              <a:t>),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pri čemu je podrazumevana vrednost</a:t>
            </a:r>
            <a:r>
              <a:rPr lang="en-US" altLang="en-US" dirty="0" smtClean="0"/>
              <a:t> 1</a:t>
            </a:r>
          </a:p>
          <a:p>
            <a:r>
              <a:rPr lang="de-DE" altLang="en-US" dirty="0" smtClean="0"/>
              <a:t>Element</a:t>
            </a:r>
            <a:r>
              <a:rPr lang="sr-Latn-RS" altLang="en-US" dirty="0" smtClean="0"/>
              <a:t>ima se može pridružiti složeni tip ili prosti tip</a:t>
            </a:r>
            <a:endParaRPr lang="sr-Latn-RS" altLang="en-US" dirty="0"/>
          </a:p>
          <a:p>
            <a:r>
              <a:rPr lang="de-DE" altLang="en-US" dirty="0" smtClean="0"/>
              <a:t>Atribut</a:t>
            </a:r>
            <a:r>
              <a:rPr lang="sr-Latn-RS" altLang="en-US" dirty="0" smtClean="0"/>
              <a:t>ima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se može pridružiti samo prosti tip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Tipovi mogu biti predefinisani ili korisnički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Složeni tipovi mogu biti samo korisnički, ne mogu biti predefinisani</a:t>
            </a:r>
            <a:endParaRPr lang="de-DE" altLang="en-US" dirty="0"/>
          </a:p>
          <a:p>
            <a:endParaRPr lang="en-US" altLang="en-US" sz="2400" dirty="0" smtClean="0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7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de-DE" altLang="en-US" dirty="0" smtClean="0"/>
              <a:t>S</a:t>
            </a:r>
            <a:r>
              <a:rPr lang="sr-Latn-RS" altLang="en-US" dirty="0" smtClean="0"/>
              <a:t>truktura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</a:t>
            </a:r>
            <a:endParaRPr lang="de-DE" altLang="en-US" dirty="0"/>
          </a:p>
        </p:txBody>
      </p:sp>
      <p:sp>
        <p:nvSpPr>
          <p:cNvPr id="133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62472"/>
            <a:ext cx="8424936" cy="5106888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548680"/>
            <a:ext cx="7052320" cy="1143000"/>
          </a:xfrm>
        </p:spPr>
        <p:txBody>
          <a:bodyPr/>
          <a:lstStyle/>
          <a:p>
            <a:r>
              <a:rPr lang="de-DE" altLang="en-US" dirty="0" smtClean="0"/>
              <a:t>Prolog sheme</a:t>
            </a:r>
            <a:endParaRPr lang="de-DE" altLang="en-US" dirty="0"/>
          </a:p>
        </p:txBody>
      </p:sp>
      <p:sp>
        <p:nvSpPr>
          <p:cNvPr id="13383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7992888" cy="4073624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prologa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de-DE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en-US" sz="2800" dirty="0"/>
              <a:t/>
            </a:r>
            <a:br>
              <a:rPr lang="de-DE" altLang="en-US" sz="2800" dirty="0"/>
            </a:br>
            <a:endParaRPr lang="de-DE" altLang="en-US" sz="2800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Shema se obi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no 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uva u </a:t>
            </a:r>
            <a:r>
              <a:rPr lang="sr-Latn-RS" altLang="en-US" dirty="0" smtClean="0"/>
              <a:t>odvojenom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 smtClean="0"/>
              <a:t>dokumentu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Rečnik za shemu se definiše u specijalnom prostoru imena, a kao prefiks se obično koristi </a:t>
            </a:r>
            <a:r>
              <a:rPr lang="de-DE" altLang="en-US" dirty="0" smtClean="0">
                <a:solidFill>
                  <a:srgbClr val="002060"/>
                </a:solidFill>
              </a:rPr>
              <a:t>xsd</a:t>
            </a:r>
            <a:endParaRPr lang="de-DE" altLang="en-US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Postoji shema koja opisuje XML sheme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Elemenat </a:t>
            </a:r>
            <a:r>
              <a:rPr lang="de-DE" altLang="en-US" dirty="0" smtClean="0">
                <a:solidFill>
                  <a:srgbClr val="002060"/>
                </a:solidFill>
              </a:rPr>
              <a:t>schema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je uvek koren za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XML shemu</a:t>
            </a:r>
            <a:endParaRPr lang="de-DE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0806288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620688"/>
            <a:ext cx="7074141" cy="620713"/>
          </a:xfrm>
        </p:spPr>
        <p:txBody>
          <a:bodyPr/>
          <a:lstStyle/>
          <a:p>
            <a:r>
              <a:rPr lang="de-DE" altLang="en-US" dirty="0" smtClean="0"/>
              <a:t>Global</a:t>
            </a:r>
            <a:r>
              <a:rPr lang="sr-Latn-RS" altLang="en-US" dirty="0" smtClean="0"/>
              <a:t>ne deklaracije</a:t>
            </a:r>
            <a:endParaRPr lang="de-DE" altLang="en-US" dirty="0"/>
          </a:p>
        </p:txBody>
      </p:sp>
      <p:sp>
        <p:nvSpPr>
          <p:cNvPr id="1566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8064896" cy="5184576"/>
          </a:xfrm>
        </p:spPr>
        <p:txBody>
          <a:bodyPr/>
          <a:lstStyle/>
          <a:p>
            <a:r>
              <a:rPr lang="de-DE" altLang="en-US" dirty="0" smtClean="0"/>
              <a:t>Instance</a:t>
            </a:r>
            <a:r>
              <a:rPr lang="sr-Latn-RS" altLang="en-US" dirty="0" smtClean="0"/>
              <a:t> (tj. primerci)</a:t>
            </a:r>
            <a:r>
              <a:rPr lang="de-DE" altLang="en-US" dirty="0" smtClean="0"/>
              <a:t> global</a:t>
            </a:r>
            <a:r>
              <a:rPr lang="sr-Latn-RS" altLang="en-US" dirty="0" smtClean="0"/>
              <a:t>ne deklaracije elementa predstavljaju potencijalne korene elemente za date XML </a:t>
            </a:r>
            <a:r>
              <a:rPr lang="de-DE" altLang="en-US" dirty="0" smtClean="0"/>
              <a:t>do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ument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endParaRPr lang="sr-Latn-RS" altLang="en-US" dirty="0" smtClean="0"/>
          </a:p>
          <a:p>
            <a:r>
              <a:rPr lang="de-DE" altLang="en-US" dirty="0" smtClean="0"/>
              <a:t>Global</a:t>
            </a:r>
            <a:r>
              <a:rPr lang="sr-Latn-RS" altLang="en-US" dirty="0" smtClean="0"/>
              <a:t>ne</a:t>
            </a:r>
            <a:r>
              <a:rPr lang="de-DE" altLang="en-US" dirty="0" smtClean="0"/>
              <a:t> 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</a:t>
            </a:r>
            <a:r>
              <a:rPr lang="sr-Latn-RS" altLang="en-US" dirty="0" smtClean="0"/>
              <a:t>cije se mogu </a:t>
            </a:r>
            <a:r>
              <a:rPr lang="de-DE" altLang="en-US" dirty="0" smtClean="0"/>
              <a:t>referenc</a:t>
            </a:r>
            <a:r>
              <a:rPr lang="sr-Latn-RS" altLang="en-US" dirty="0" smtClean="0"/>
              <a:t>irati na sledeći način: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=“...“&gt;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name=“book“ type=“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name=“comment“ 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b="1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b="1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...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ref=“comment“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minOccurs=“0“/&gt;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sr-Latn-RS" altLang="en-US" dirty="0" smtClean="0"/>
          </a:p>
          <a:p>
            <a:r>
              <a:rPr lang="sr-Latn-RS" altLang="en-US" dirty="0" smtClean="0"/>
              <a:t>Ograničenja</a:t>
            </a:r>
            <a:endParaRPr lang="de-DE" altLang="en-US" dirty="0"/>
          </a:p>
          <a:p>
            <a:pPr lvl="1"/>
            <a:r>
              <a:rPr lang="de-DE" alt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de-DE" altLang="en-US" dirty="0" smtClean="0">
                <a:solidFill>
                  <a:srgbClr val="C00000"/>
                </a:solidFill>
              </a:rPr>
              <a:t> </a:t>
            </a:r>
            <a:r>
              <a:rPr lang="sr-Latn-RS" altLang="en-US" sz="2200" dirty="0" smtClean="0"/>
              <a:t>se ne može koristiti u globalnoj deklaraciji</a:t>
            </a:r>
            <a:endParaRPr lang="de-DE" altLang="en-US" sz="2200" dirty="0"/>
          </a:p>
          <a:p>
            <a:pPr lvl="1"/>
            <a:r>
              <a:rPr lang="de-DE" altLang="en-US" sz="2200" dirty="0" smtClean="0"/>
              <a:t>N</a:t>
            </a:r>
            <a:r>
              <a:rPr lang="sr-Latn-RS" altLang="en-US" sz="2200" dirty="0" smtClean="0"/>
              <a:t>i</a:t>
            </a:r>
            <a:r>
              <a:rPr lang="de-DE" altLang="en-US" sz="2200" dirty="0" smtClean="0"/>
              <a:t>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</a:t>
            </a:r>
            <a:r>
              <a:rPr lang="de-DE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de-DE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r-Latn-RS" altLang="en-US" sz="2200" dirty="0" smtClean="0"/>
              <a:t>se ne mogu koristiti u globalnoj deklaraciji </a:t>
            </a:r>
            <a:endParaRPr lang="de-DE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748212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91347" cy="1143000"/>
          </a:xfrm>
        </p:spPr>
        <p:txBody>
          <a:bodyPr/>
          <a:lstStyle/>
          <a:p>
            <a:r>
              <a:rPr lang="sr-Latn-RS" altLang="en-US" dirty="0" smtClean="0"/>
              <a:t>Deklaracija globalnog elementa</a:t>
            </a:r>
            <a:endParaRPr lang="de-DE" altLang="en-US" dirty="0"/>
          </a:p>
        </p:txBody>
      </p:sp>
      <p:sp>
        <p:nvSpPr>
          <p:cNvPr id="133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5616"/>
            <a:ext cx="8604448" cy="4073624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definisanja elementa u XML shemi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de-DE" altLang="en-US" sz="2400" dirty="0">
                <a:solidFill>
                  <a:schemeClr val="hlink"/>
                </a:solidFill>
              </a:rPr>
              <a:t/>
            </a:r>
            <a:br>
              <a:rPr lang="de-DE" altLang="en-US" sz="2400" dirty="0">
                <a:solidFill>
                  <a:schemeClr val="hlink"/>
                </a:solidFill>
              </a:rPr>
            </a:b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Etiketa </a:t>
            </a:r>
            <a:r>
              <a:rPr lang="de-DE" altLang="en-US" dirty="0" smtClean="0">
                <a:solidFill>
                  <a:srgbClr val="002060"/>
                </a:solidFill>
              </a:rPr>
              <a:t>element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služi za deklarisanje elemenata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Atribut </a:t>
            </a:r>
            <a:r>
              <a:rPr lang="de-DE" altLang="en-US" dirty="0" smtClean="0">
                <a:solidFill>
                  <a:srgbClr val="002060"/>
                </a:solidFill>
              </a:rPr>
              <a:t>name</a:t>
            </a:r>
            <a:r>
              <a:rPr lang="de-DE" altLang="en-US" dirty="0" smtClean="0"/>
              <a:t> slu</a:t>
            </a:r>
            <a:r>
              <a:rPr lang="sr-Latn-RS" altLang="en-US" dirty="0" smtClean="0"/>
              <a:t>ž</a:t>
            </a:r>
            <a:r>
              <a:rPr lang="de-DE" altLang="en-US" dirty="0" smtClean="0"/>
              <a:t>i </a:t>
            </a:r>
            <a:r>
              <a:rPr lang="sr-Latn-RS" altLang="en-US" dirty="0" smtClean="0"/>
              <a:t>z</a:t>
            </a:r>
            <a:r>
              <a:rPr lang="de-DE" altLang="en-US" dirty="0" smtClean="0"/>
              <a:t>a </a:t>
            </a:r>
            <a:r>
              <a:rPr lang="sr-Latn-RS" altLang="en-US" dirty="0" smtClean="0"/>
              <a:t>imenovanje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 smtClean="0">
                <a:solidFill>
                  <a:srgbClr val="002060"/>
                </a:solidFill>
              </a:rPr>
              <a:t>type</a:t>
            </a:r>
            <a:r>
              <a:rPr lang="de-DE" altLang="en-US" dirty="0" smtClean="0"/>
              <a:t> defin</a:t>
            </a:r>
            <a:r>
              <a:rPr lang="sr-Latn-RS" altLang="en-US" dirty="0" smtClean="0"/>
              <a:t>iše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tip elementa</a:t>
            </a:r>
            <a:r>
              <a:rPr lang="de-DE" altLang="en-US" dirty="0" smtClean="0"/>
              <a:t> </a:t>
            </a:r>
            <a:endParaRPr lang="sr-Latn-RS" altLang="en-US" dirty="0" smtClean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Primer:</a:t>
            </a:r>
            <a:br>
              <a:rPr lang="sr-Latn-RS" altLang="en-US" dirty="0" smtClean="0"/>
            </a:br>
            <a:r>
              <a:rPr lang="sr-Latn-RS" altLang="en-US" dirty="0"/>
              <a:t>U prethodnom slučaju, </a:t>
            </a:r>
            <a:r>
              <a:rPr lang="de-DE" altLang="en-US" dirty="0" smtClean="0"/>
              <a:t>t</a:t>
            </a:r>
            <a:r>
              <a:rPr lang="sr-Latn-RS" altLang="en-US" dirty="0" smtClean="0"/>
              <a:t>ip elementa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 tip </a:t>
            </a:r>
            <a:r>
              <a:rPr lang="de-DE" altLang="en-US" dirty="0" smtClean="0">
                <a:solidFill>
                  <a:srgbClr val="002060"/>
                </a:solidFill>
              </a:rPr>
              <a:t>BookType</a:t>
            </a:r>
            <a:r>
              <a:rPr lang="sr-Latn-RS" altLang="en-US" dirty="0" smtClean="0"/>
              <a:t>, koji je definisan u nastavku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Declara</a:t>
            </a:r>
            <a:r>
              <a:rPr lang="sr-Latn-RS" altLang="en-US" dirty="0" smtClean="0"/>
              <a:t>cije direktno unutar elementa </a:t>
            </a:r>
            <a:r>
              <a:rPr lang="de-DE" altLang="en-US" dirty="0" smtClean="0">
                <a:solidFill>
                  <a:srgbClr val="002060"/>
                </a:solidFill>
              </a:rPr>
              <a:t>schema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su</a:t>
            </a:r>
            <a:r>
              <a:rPr lang="de-DE" altLang="en-US" dirty="0" smtClean="0"/>
              <a:t> </a:t>
            </a:r>
            <a:r>
              <a:rPr lang="de-DE" altLang="en-US" b="1" u="sng" dirty="0" smtClean="0"/>
              <a:t>global</a:t>
            </a:r>
            <a:r>
              <a:rPr lang="sr-Latn-RS" altLang="en-US" b="1" u="sng" dirty="0" smtClean="0"/>
              <a:t>ne</a:t>
            </a:r>
            <a:endParaRPr lang="de-DE" altLang="en-US" dirty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Samo oni elementi čije su deklaracije globalne mogu doći u obzir da budu koreni za XML shemu</a:t>
            </a:r>
            <a:endParaRPr lang="de-DE" altLang="en-US" dirty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Primer</a:t>
            </a:r>
            <a:r>
              <a:rPr lang="de-DE" altLang="en-US" dirty="0" smtClean="0"/>
              <a:t>: 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U prethodnom slučaju, jedini globalni element je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r>
              <a:rPr lang="sr-Latn-RS" altLang="en-US" dirty="0" smtClean="0"/>
              <a:t>, pa stoga koren za validni XML dokument opisano ovm shemom mora biti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endParaRPr lang="de-DE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6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60615" cy="1143000"/>
          </a:xfrm>
        </p:spPr>
        <p:txBody>
          <a:bodyPr/>
          <a:lstStyle/>
          <a:p>
            <a:r>
              <a:rPr lang="sr-Latn-RS" altLang="en-US" dirty="0" smtClean="0"/>
              <a:t>Deklaracija globalnog tipa</a:t>
            </a:r>
            <a:endParaRPr lang="de-DE" altLang="en-US" dirty="0"/>
          </a:p>
        </p:txBody>
      </p:sp>
      <p:sp>
        <p:nvSpPr>
          <p:cNvPr id="13404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06288" y="1511424"/>
            <a:ext cx="8098160" cy="429384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definisanja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složenog tipa u </a:t>
            </a:r>
            <a:r>
              <a:rPr lang="sr-Latn-RS" altLang="en-US" sz="2000" dirty="0">
                <a:solidFill>
                  <a:srgbClr val="000000"/>
                </a:solidFill>
              </a:rPr>
              <a:t>XML shemi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endParaRPr lang="sr-Latn-RS" altLang="en-US" sz="1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endParaRPr lang="en-US" altLang="en-US" sz="1800" dirty="0" smtClean="0">
              <a:solidFill>
                <a:srgbClr val="9911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rgbClr val="9911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solidFill>
                <a:srgbClr val="99118B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Napomene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Ovaj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slo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tip je </a:t>
            </a:r>
            <a:r>
              <a:rPr lang="en-US" altLang="en-US" dirty="0" err="1" smtClean="0"/>
              <a:t>definisan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sekvenca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elemenata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Atribut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3300"/>
                </a:solidFill>
              </a:rPr>
              <a:t>name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određuje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ime tipa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Ova definicija tipa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je</a:t>
            </a:r>
            <a:r>
              <a:rPr lang="en-US" altLang="en-US" dirty="0" smtClean="0"/>
              <a:t> </a:t>
            </a:r>
            <a:r>
              <a:rPr lang="en-US" altLang="en-US" b="1" u="sng" dirty="0" smtClean="0"/>
              <a:t>global</a:t>
            </a:r>
            <a:r>
              <a:rPr lang="sr-Latn-RS" altLang="en-US" b="1" u="sng" dirty="0" smtClean="0"/>
              <a:t>na</a:t>
            </a:r>
            <a:r>
              <a:rPr lang="sr-Latn-RS" altLang="en-US" dirty="0" smtClean="0"/>
              <a:t> (nalazi se direktno unutar elementa </a:t>
            </a:r>
            <a:r>
              <a:rPr lang="sr-Latn-RS" altLang="en-US" dirty="0" smtClean="0">
                <a:solidFill>
                  <a:srgbClr val="002060"/>
                </a:solidFill>
              </a:rPr>
              <a:t>schema</a:t>
            </a:r>
            <a:r>
              <a:rPr lang="sr-Latn-RS" altLang="en-US" dirty="0" smtClean="0"/>
              <a:t>), pa se ovako definisan tip može koristiti u ma kojoj drugoj definiciji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0846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76672"/>
            <a:ext cx="6972833" cy="1143000"/>
          </a:xfrm>
        </p:spPr>
        <p:txBody>
          <a:bodyPr/>
          <a:lstStyle/>
          <a:p>
            <a:r>
              <a:rPr lang="sr-Latn-RS" altLang="en-US" dirty="0"/>
              <a:t>L</a:t>
            </a:r>
            <a:r>
              <a:rPr lang="sr-Latn-RS" altLang="en-US" dirty="0" smtClean="0"/>
              <a:t>okalni elemenat</a:t>
            </a:r>
            <a:endParaRPr lang="de-DE" altLang="en-US" dirty="0"/>
          </a:p>
        </p:txBody>
      </p:sp>
      <p:sp>
        <p:nvSpPr>
          <p:cNvPr id="13414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600200"/>
            <a:ext cx="7704856" cy="49530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sr-Latn-RS" altLang="en-US" sz="2000" dirty="0"/>
              <a:t>Primer definisanja </a:t>
            </a:r>
            <a:r>
              <a:rPr lang="sr-Latn-RS" altLang="en-US" sz="2000" dirty="0" smtClean="0"/>
              <a:t>lokalnog elementa u </a:t>
            </a:r>
            <a:r>
              <a:rPr lang="sr-Latn-RS" altLang="en-US" sz="2000" dirty="0"/>
              <a:t>XML shemi</a:t>
            </a:r>
            <a:r>
              <a:rPr lang="sr-Latn-RS" altLang="en-US" sz="2000" dirty="0" smtClean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400" dirty="0" smtClean="0"/>
              <a:t>    </a:t>
            </a:r>
            <a:endParaRPr lang="de-DE" altLang="en-US" sz="2400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Ovo je lokalni elemenat, jer se ne nalazi direktno u elementu schema, već unutar kompleksnog tipa</a:t>
            </a:r>
            <a:br>
              <a:rPr lang="sr-Latn-RS" altLang="en-US" dirty="0" smtClean="0"/>
            </a:br>
            <a:r>
              <a:rPr lang="sr-Latn-RS" altLang="en-US" dirty="0" smtClean="0"/>
              <a:t>Dakle, elemenat </a:t>
            </a:r>
            <a:r>
              <a:rPr lang="de-DE" altLang="en-US" dirty="0" smtClean="0">
                <a:solidFill>
                  <a:schemeClr val="accent5">
                    <a:lumMod val="75000"/>
                  </a:schemeClr>
                </a:solidFill>
              </a:rPr>
              <a:t>title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ne može biti koreni elemenat dokumenta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>
                <a:solidFill>
                  <a:schemeClr val="hlink"/>
                </a:solidFill>
              </a:rPr>
              <a:t>name </a:t>
            </a:r>
            <a:r>
              <a:rPr lang="de-DE" altLang="en-US" dirty="0"/>
              <a:t>služi za imenovanje elementa</a:t>
            </a:r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>
                <a:solidFill>
                  <a:schemeClr val="hlink"/>
                </a:solidFill>
              </a:rPr>
              <a:t>type </a:t>
            </a:r>
            <a:r>
              <a:rPr lang="de-DE" altLang="en-US" dirty="0"/>
              <a:t>definiše tip elementa 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 </a:t>
            </a:r>
            <a:r>
              <a:rPr lang="de-DE" altLang="en-US" dirty="0" smtClean="0">
                <a:solidFill>
                  <a:srgbClr val="00B050"/>
                </a:solidFill>
              </a:rPr>
              <a:t>xsd:string </a:t>
            </a:r>
            <a:r>
              <a:rPr lang="sr-Latn-RS" altLang="en-US" dirty="0" smtClean="0"/>
              <a:t>je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predefinisani tip za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/>
              <a:t>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u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134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SGML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0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4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5616"/>
            <a:ext cx="8208912" cy="4361656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elementa </a:t>
            </a:r>
            <a:r>
              <a:rPr lang="sr-Latn-RS" altLang="en-US" sz="2000" dirty="0" smtClean="0">
                <a:solidFill>
                  <a:srgbClr val="002060"/>
                </a:solidFill>
              </a:rPr>
              <a:t>author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dirty="0" smtClean="0">
                <a:solidFill>
                  <a:schemeClr val="hlink"/>
                </a:solidFill>
              </a:rPr>
              <a:t>          </a:t>
            </a: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Ako se analizira cela XML shema, </a:t>
            </a:r>
            <a:r>
              <a:rPr lang="sr-Latn-RS" altLang="en-US" dirty="0" smtClean="0"/>
              <a:t>jasno je da se radi o deklaraciji lokalnog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</a:t>
            </a:r>
            <a:r>
              <a:rPr lang="sr-Latn-RS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</a:t>
            </a:r>
            <a:r>
              <a:rPr lang="de-DE" altLang="en-US" dirty="0" smtClean="0">
                <a:solidFill>
                  <a:srgbClr val="FF3300"/>
                </a:solidFill>
              </a:rPr>
              <a:t>PersonType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korisnički definisan</a:t>
            </a:r>
            <a:r>
              <a:rPr lang="de-DE" altLang="en-US" dirty="0" smtClean="0"/>
              <a:t> t</a:t>
            </a:r>
            <a:r>
              <a:rPr lang="sr-Latn-RS" altLang="en-US" dirty="0" smtClean="0"/>
              <a:t>ip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Atributi </a:t>
            </a:r>
            <a:r>
              <a:rPr lang="de-DE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minOccurs</a:t>
            </a:r>
            <a:r>
              <a:rPr lang="sr-Latn-RS" altLang="en-US" dirty="0" smtClean="0"/>
              <a:t> i </a:t>
            </a:r>
            <a:r>
              <a:rPr lang="de-DE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maxOccurs</a:t>
            </a:r>
            <a:r>
              <a:rPr lang="de-DE" alt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sr-Latn-RS" altLang="en-US" dirty="0" smtClean="0"/>
              <a:t>određuju kardinalnost elementa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chemeClr val="accent5">
                    <a:lumMod val="50000"/>
                  </a:schemeClr>
                </a:solidFill>
              </a:rPr>
              <a:t>author </a:t>
            </a:r>
            <a:r>
              <a:rPr lang="sr-Latn-RS" altLang="en-US" dirty="0" smtClean="0"/>
              <a:t>u tipu </a:t>
            </a:r>
            <a:r>
              <a:rPr lang="de-DE" altLang="en-US" dirty="0" smtClean="0">
                <a:solidFill>
                  <a:srgbClr val="FF3300"/>
                </a:solidFill>
              </a:rPr>
              <a:t>BookType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Ovakva vrsta definisanja atributa se u žargonu naziva „brušenje“ („facet“); 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Postoji</a:t>
            </a:r>
            <a:r>
              <a:rPr lang="en-US" altLang="en-US" dirty="0" smtClean="0"/>
              <a:t> </a:t>
            </a:r>
            <a:r>
              <a:rPr lang="en-US" altLang="en-US" dirty="0"/>
              <a:t>15 </a:t>
            </a:r>
            <a:r>
              <a:rPr lang="en-US" altLang="en-US" dirty="0" err="1"/>
              <a:t>ra</a:t>
            </a:r>
            <a:r>
              <a:rPr lang="sr-Latn-RS" altLang="en-US" dirty="0"/>
              <a:t>z</a:t>
            </a:r>
            <a:r>
              <a:rPr lang="en-US" altLang="en-US" dirty="0"/>
              <a:t>li</a:t>
            </a:r>
            <a:r>
              <a:rPr lang="sr-Latn-RS" altLang="en-US" dirty="0"/>
              <a:t>č</a:t>
            </a:r>
            <a:r>
              <a:rPr lang="en-US" altLang="en-US" dirty="0" err="1"/>
              <a:t>itih</a:t>
            </a:r>
            <a:r>
              <a:rPr lang="en-US" altLang="en-US" dirty="0"/>
              <a:t> </a:t>
            </a:r>
            <a:r>
              <a:rPr lang="en-US" altLang="en-US" dirty="0" err="1"/>
              <a:t>vrsta</a:t>
            </a:r>
            <a:r>
              <a:rPr lang="sr-Latn-RS" altLang="en-US" dirty="0"/>
              <a:t> brišenja, npr.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minExclusive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totalDigits</a:t>
            </a:r>
            <a:r>
              <a:rPr lang="en-US" altLang="en-US" dirty="0"/>
              <a:t>, </a:t>
            </a:r>
            <a:r>
              <a:rPr lang="sr-Latn-RS" altLang="en-US" dirty="0"/>
              <a:t>itd</a:t>
            </a:r>
            <a:r>
              <a:rPr lang="sr-Latn-RS" alt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Podrazumevane vrednosti za ove atribute su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minOccurs=1</a:t>
            </a:r>
            <a:r>
              <a:rPr lang="de-DE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maxOccurs=1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Deklaracija lokalnog elementa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604448" cy="4865712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tipa </a:t>
            </a:r>
            <a:r>
              <a:rPr lang="sr-Latn-RS" altLang="en-US" sz="2000" dirty="0" smtClean="0">
                <a:solidFill>
                  <a:srgbClr val="002060"/>
                </a:solidFill>
              </a:rPr>
              <a:t>PersonType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name=„PersonType“&gt;</a:t>
            </a:r>
            <a:b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&lt;xsd:sequence&gt;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&lt;xsd:element name=„first“ type=„xsd:string“/&gt;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&lt;xsd:element name=„last“ type=„xsd:string“/&gt;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&lt;xsd:sequence&gt;</a:t>
            </a:r>
            <a:b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&lt;/xsd:complexType&gt;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 obzirom da je definisan u okviru definicije tipa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BookType</a:t>
            </a:r>
            <a:r>
              <a:rPr lang="sr-Latn-RS" altLang="en-US" dirty="0" smtClean="0"/>
              <a:t>, tip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de-DE" altLang="en-US" dirty="0" smtClean="0">
                <a:solidFill>
                  <a:srgbClr val="00B050"/>
                </a:solidFill>
              </a:rPr>
              <a:t>PersonType </a:t>
            </a:r>
            <a:r>
              <a:rPr lang="de-DE" altLang="en-US" dirty="0" smtClean="0"/>
              <a:t>je </a:t>
            </a:r>
            <a:r>
              <a:rPr lang="de-DE" altLang="en-US" b="1" u="sng" dirty="0" smtClean="0"/>
              <a:t>lokalan</a:t>
            </a:r>
            <a:r>
              <a:rPr lang="de-DE" altLang="en-US" dirty="0" smtClean="0"/>
              <a:t> i m</a:t>
            </a:r>
            <a:r>
              <a:rPr lang="sr-Latn-RS" altLang="en-US" dirty="0" smtClean="0"/>
              <a:t>ože biti korišćen samo unutar opsega definicije tipa </a:t>
            </a:r>
            <a:r>
              <a:rPr lang="de-DE" altLang="en-US" dirty="0" smtClean="0"/>
              <a:t>BookType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Sintaksa ovog tipa je slična sintaksi tipa</a:t>
            </a:r>
            <a:r>
              <a:rPr lang="de-DE" altLang="en-US" dirty="0" smtClean="0"/>
              <a:t> BookType</a:t>
            </a:r>
            <a:endParaRPr lang="de-DE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Definicija lokalnog tipa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524000"/>
            <a:ext cx="7848872" cy="518160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elementa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>
                <a:solidFill>
                  <a:srgbClr val="002060"/>
                </a:solidFill>
              </a:rPr>
              <a:t>publisher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name=”publisher“ type=“</a:t>
            </a:r>
            <a:r>
              <a:rPr lang="en-US" altLang="en-US" sz="1800" b="1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400" dirty="0" smtClean="0"/>
              <a:t>      </a:t>
            </a:r>
            <a:endParaRPr lang="de-DE" altLang="en-US" sz="24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/>
              <a:t>S obzirom da je definisan u okviru definicije tipa BookType, </a:t>
            </a:r>
            <a:r>
              <a:rPr lang="de-DE" altLang="en-US" dirty="0" smtClean="0"/>
              <a:t>ovaj element je </a:t>
            </a:r>
            <a:r>
              <a:rPr lang="de-DE" altLang="en-US" b="1" u="sng" dirty="0" smtClean="0"/>
              <a:t>lokalan</a:t>
            </a:r>
            <a:endParaRPr lang="de-DE" altLang="en-US" b="1" u="sng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Svaka knjiga ima ta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no jedan </a:t>
            </a:r>
            <a:r>
              <a:rPr lang="sr-Latn-RS" altLang="en-US" dirty="0" smtClean="0"/>
              <a:t>elemenat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70C0"/>
                </a:solidFill>
              </a:rPr>
              <a:t>publisher</a:t>
            </a:r>
            <a:endParaRPr lang="sr-Latn-RS" altLang="en-US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Brušenja</a:t>
            </a:r>
            <a:r>
              <a:rPr lang="sr-Latn-RS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dirty="0" smtClean="0">
                <a:solidFill>
                  <a:schemeClr val="bg2">
                    <a:lumMod val="50000"/>
                  </a:schemeClr>
                </a:solidFill>
              </a:rPr>
              <a:t>minOccurs</a:t>
            </a:r>
            <a:r>
              <a:rPr lang="de-DE" altLang="en-US" dirty="0">
                <a:solidFill>
                  <a:schemeClr val="bg2">
                    <a:lumMod val="50000"/>
                  </a:schemeClr>
                </a:solidFill>
              </a:rPr>
              <a:t>, maxOccurs </a:t>
            </a:r>
            <a:r>
              <a:rPr lang="sr-Latn-RS" altLang="en-US" dirty="0" smtClean="0"/>
              <a:t>imaju podrazumevanu vrednost 1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 </a:t>
            </a:r>
            <a:r>
              <a:rPr lang="de-DE" altLang="en-US" dirty="0" smtClean="0">
                <a:solidFill>
                  <a:schemeClr val="folHlink"/>
                </a:solidFill>
              </a:rPr>
              <a:t>anyType </a:t>
            </a:r>
            <a:r>
              <a:rPr lang="sr-Latn-RS" altLang="en-US" dirty="0" smtClean="0"/>
              <a:t>je predefinisani tip koji dozvoljava bilo kakav sadržaj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/>
              <a:t>Tip </a:t>
            </a:r>
            <a:r>
              <a:rPr lang="de-DE" altLang="en-US" dirty="0" smtClean="0">
                <a:solidFill>
                  <a:schemeClr val="folHlink"/>
                </a:solidFill>
              </a:rPr>
              <a:t>anyType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 podrazumevan – ako se ništa ne napiše, onda se radi o tom tipu</a:t>
            </a:r>
            <a:r>
              <a:rPr lang="de-DE" altLang="en-US" dirty="0" smtClean="0"/>
              <a:t> 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</a:t>
            </a:r>
            <a:r>
              <a:rPr lang="de-DE" altLang="en-US" dirty="0" smtClean="0"/>
              <a:t>efini</a:t>
            </a:r>
            <a:r>
              <a:rPr lang="sr-Latn-RS" altLang="en-US" dirty="0" smtClean="0"/>
              <a:t>cija koja sledi je ekvivalentna definciji iz primera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/&gt;</a:t>
            </a:r>
            <a:b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sr-Latn-RS" dirty="0" smtClean="0"/>
              <a:t>Definicija lokalnog elementa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</a:t>
            </a:r>
            <a:endParaRPr lang="de-DE" altLang="en-US" dirty="0"/>
          </a:p>
        </p:txBody>
      </p:sp>
      <p:sp>
        <p:nvSpPr>
          <p:cNvPr id="133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62472"/>
            <a:ext cx="8424936" cy="5106888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 smtClean="0">
                <a:solidFill>
                  <a:srgbClr val="000000"/>
                </a:solidFill>
              </a:rPr>
              <a:t>Shema </a:t>
            </a:r>
            <a:r>
              <a:rPr lang="sr-Latn-RS" altLang="en-US" sz="2000" dirty="0">
                <a:solidFill>
                  <a:srgbClr val="000000"/>
                </a:solidFill>
              </a:rPr>
              <a:t>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None/>
            </a:pPr>
            <a:endParaRPr lang="sr-Latn-R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5861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1484784"/>
            <a:ext cx="8458200" cy="437004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XML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koji </a:t>
            </a:r>
            <a:r>
              <a:rPr lang="en-US" altLang="en-US" sz="2000" dirty="0" smtClean="0">
                <a:solidFill>
                  <a:srgbClr val="000000"/>
                </a:solidFill>
              </a:rPr>
              <a:t>je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saglasan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prethodnom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shemom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</a:p>
          <a:p>
            <a:pPr lvl="0">
              <a:lnSpc>
                <a:spcPct val="90000"/>
              </a:lnSpc>
              <a:buNone/>
            </a:pP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 version=„1.0“&gt;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&lt;title&gt;Die Wilde Wutz&lt;/title&gt;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&lt;author&gt;&lt;first&gt;D.&lt;/first&gt;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&lt;last&gt;K.&lt;/last&gt;&lt;/author&gt;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&lt;publisher&gt; </a:t>
            </a:r>
            <a:endParaRPr lang="de-DE" altLang="en-US" sz="18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Addison 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Wesley,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state&gt;CA&lt;/state&gt;, USA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publisher&gt;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&lt;/book&gt;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2738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CD5890-84D6-4D63-A846-EBF64E00FB5D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95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24050"/>
            <a:ext cx="8178800" cy="47561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xsd:schema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xmlns:xsd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="http://www.w3.org/2001/XMLSchema"&gt;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ThesisType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ThesisType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"&gt;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mdate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xsd:date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name=“key"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name=“advisor"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name=“author"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name=“title"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name=“year"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xsd:integer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name=“school"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”/&gt;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committeemember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CommitteeType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” minOccurs=“0"/&gt;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xsd:schema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492125" y="2209800"/>
            <a:ext cx="6935788" cy="252413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106988" y="2392363"/>
            <a:ext cx="3879272" cy="646331"/>
            <a:chOff x="5106988" y="2392363"/>
            <a:chExt cx="3879272" cy="646331"/>
          </a:xfrm>
        </p:grpSpPr>
        <p:cxnSp>
          <p:nvCxnSpPr>
            <p:cNvPr id="39941" name="Straight Arrow Connector 8"/>
            <p:cNvCxnSpPr>
              <a:cxnSpLocks noChangeShapeType="1"/>
              <a:endCxn id="39942" idx="1"/>
            </p:cNvCxnSpPr>
            <p:nvPr/>
          </p:nvCxnSpPr>
          <p:spPr bwMode="auto">
            <a:xfrm>
              <a:off x="5106988" y="2490788"/>
              <a:ext cx="1109988" cy="224741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39942" name="TextBox 9"/>
            <p:cNvSpPr txBox="1">
              <a:spLocks noChangeArrowheads="1"/>
            </p:cNvSpPr>
            <p:nvPr/>
          </p:nvSpPr>
          <p:spPr bwMode="auto">
            <a:xfrm>
              <a:off x="6216976" y="2392363"/>
              <a:ext cx="276928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ovo je element koren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,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sa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/>
              </a:r>
              <a:b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</a:b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tipom čija specifikacija sledi</a:t>
              </a:r>
              <a:endParaRPr lang="en-US" altLang="en-US" sz="18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2019300" y="1935163"/>
            <a:ext cx="5710238" cy="252412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4874419" y="845234"/>
            <a:ext cx="4111841" cy="1089929"/>
            <a:chOff x="4874419" y="845234"/>
            <a:chExt cx="4111841" cy="1089929"/>
          </a:xfrm>
        </p:grpSpPr>
        <p:cxnSp>
          <p:nvCxnSpPr>
            <p:cNvPr id="39944" name="Straight Arrow Connector 10"/>
            <p:cNvCxnSpPr>
              <a:cxnSpLocks noChangeShapeType="1"/>
              <a:stCxn id="39943" idx="0"/>
            </p:cNvCxnSpPr>
            <p:nvPr/>
          </p:nvCxnSpPr>
          <p:spPr bwMode="auto">
            <a:xfrm flipV="1">
              <a:off x="4874419" y="1268760"/>
              <a:ext cx="1048544" cy="666403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39945" name="TextBox 13"/>
            <p:cNvSpPr txBox="1">
              <a:spLocks noChangeArrowheads="1"/>
            </p:cNvSpPr>
            <p:nvPr/>
          </p:nvSpPr>
          <p:spPr bwMode="auto">
            <a:xfrm>
              <a:off x="5894388" y="845234"/>
              <a:ext cx="30918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800" i="1" dirty="0" err="1" smtClean="0">
                  <a:solidFill>
                    <a:srgbClr val="C00000"/>
                  </a:solidFill>
                  <a:latin typeface="Calibri" pitchFamily="34" charset="0"/>
                </a:rPr>
                <a:t>Pri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družuje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“</a:t>
              </a:r>
              <a:r>
                <a:rPr lang="en-US" altLang="en-US" sz="1800" i="1" dirty="0" err="1">
                  <a:solidFill>
                    <a:srgbClr val="C00000"/>
                  </a:solidFill>
                  <a:latin typeface="Calibri" pitchFamily="34" charset="0"/>
                </a:rPr>
                <a:t>xsd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” 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prostor imena </a:t>
              </a:r>
            </a:p>
            <a:p>
              <a:pPr algn="l"/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sa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XML 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shemom</a:t>
              </a:r>
              <a:endParaRPr lang="en-US" altLang="en-US" sz="18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1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 (3)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6905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90525"/>
            <a:ext cx="7196336" cy="1143000"/>
          </a:xfrm>
        </p:spPr>
        <p:txBody>
          <a:bodyPr/>
          <a:lstStyle/>
          <a:p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laracije atributa</a:t>
            </a:r>
            <a:endParaRPr lang="de-DE" altLang="en-US" dirty="0"/>
          </a:p>
        </p:txBody>
      </p:sp>
      <p:sp>
        <p:nvSpPr>
          <p:cNvPr id="1567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839200" cy="506841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/>
              <a:t>Attributi mogu biti samo prostog tipa (npr. </a:t>
            </a:r>
            <a:r>
              <a:rPr lang="de-DE" altLang="en-US" dirty="0" smtClean="0">
                <a:solidFill>
                  <a:srgbClr val="00B050"/>
                </a:solidFill>
              </a:rPr>
              <a:t>string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Deklaracije atributa mogu biti globalne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Takve deklaracije se mogu ponovo iskoristiti pomo</a:t>
            </a:r>
            <a:r>
              <a:rPr lang="sr-Latn-RS" altLang="en-US" dirty="0" smtClean="0"/>
              <a:t>ću</a:t>
            </a:r>
            <a:r>
              <a:rPr lang="de-DE" altLang="en-US" dirty="0" smtClean="0"/>
              <a:t> </a:t>
            </a:r>
            <a:r>
              <a:rPr lang="de-DE" altLang="en-US" dirty="0"/>
              <a:t>ref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Deklaracije atributa su kompatibilne sa listom atributa u</a:t>
            </a:r>
            <a:r>
              <a:rPr lang="de-DE" altLang="en-US" dirty="0" smtClean="0"/>
              <a:t> DTD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Moguće je korišćenje podrazumevanih vrednosti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Moguće je atribute proglasiti zahtevanim ili opcionalnim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Postojanje fiksnih atributa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Kao dodatna osobina, postoje i „zabranjeni“ atributi</a:t>
            </a:r>
            <a:endParaRPr lang="de-DE" altLang="en-US" dirty="0"/>
          </a:p>
          <a:p>
            <a:pPr>
              <a:lnSpc>
                <a:spcPct val="90000"/>
              </a:lnSpc>
            </a:pPr>
            <a:endParaRPr lang="de-DE" altLang="en-US" dirty="0"/>
          </a:p>
        </p:txBody>
      </p:sp>
      <p:sp>
        <p:nvSpPr>
          <p:cNvPr id="1567748" name="Rectangle 4"/>
          <p:cNvSpPr>
            <a:spLocks noChangeArrowheads="1"/>
          </p:cNvSpPr>
          <p:nvPr/>
        </p:nvSpPr>
        <p:spPr bwMode="auto">
          <a:xfrm>
            <a:off x="7132638" y="1076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de-DE" altLang="en-US" b="0">
              <a:solidFill>
                <a:schemeClr val="tx1"/>
              </a:solidFill>
              <a:latin typeface="Times" pitchFamily="-8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0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7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208912" cy="5373216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 </a:t>
            </a:r>
            <a:r>
              <a:rPr lang="sr-Latn-RS" altLang="en-US" sz="2000" dirty="0">
                <a:solidFill>
                  <a:srgbClr val="000000"/>
                </a:solidFill>
              </a:rPr>
              <a:t>koji opisuje strukturu knjige i indeksa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</a:p>
          <a:p>
            <a:pPr marL="0" lvl="0" indent="0">
              <a:lnSpc>
                <a:spcPct val="90000"/>
              </a:lnSpc>
              <a:buNone/>
            </a:pP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use=“required“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name=“price“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			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use=“optional“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fixed=“EUR</a:t>
            </a: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name=“index“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xsd:idrefs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default=““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90525"/>
            <a:ext cx="7196336" cy="1143000"/>
          </a:xfrm>
        </p:spPr>
        <p:txBody>
          <a:bodyPr/>
          <a:lstStyle/>
          <a:p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laracije atributa</a:t>
            </a:r>
            <a:r>
              <a:rPr lang="sr-Latn-RS" altLang="en-US" dirty="0" smtClean="0"/>
              <a:t>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1450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76672"/>
            <a:ext cx="7164288" cy="981075"/>
          </a:xfrm>
        </p:spPr>
        <p:txBody>
          <a:bodyPr/>
          <a:lstStyle/>
          <a:p>
            <a:r>
              <a:rPr lang="de-DE" altLang="en-US" dirty="0" smtClean="0"/>
              <a:t>Anonimni tipovi</a:t>
            </a:r>
            <a:endParaRPr lang="de-DE" altLang="en-US" dirty="0"/>
          </a:p>
        </p:txBody>
      </p:sp>
      <p:sp>
        <p:nvSpPr>
          <p:cNvPr id="1569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208912" cy="5058891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,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gde</a:t>
            </a:r>
            <a:r>
              <a:rPr lang="en-US" altLang="en-US" sz="2000" dirty="0" smtClean="0">
                <a:solidFill>
                  <a:srgbClr val="000000"/>
                </a:solidFill>
              </a:rPr>
              <a:t> se tip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koji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opisuje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osobu</a:t>
            </a:r>
            <a:r>
              <a:rPr lang="en-US" altLang="en-US" sz="2000" dirty="0" smtClean="0">
                <a:solidFill>
                  <a:srgbClr val="000000"/>
                </a:solidFill>
              </a:rPr>
              <a:t> ne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imenuje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de-DE" altLang="en-US" dirty="0" smtClean="0"/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name=“first“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name=“last“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&lt;/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&lt;/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...   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332656"/>
            <a:ext cx="7634238" cy="1143000"/>
          </a:xfrm>
        </p:spPr>
        <p:txBody>
          <a:bodyPr/>
          <a:lstStyle/>
          <a:p>
            <a:r>
              <a:rPr lang="de-DE" altLang="en-US" dirty="0" smtClean="0"/>
              <a:t>Elementi i 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tributi</a:t>
            </a:r>
            <a:endParaRPr lang="de-DE" altLang="en-US" dirty="0"/>
          </a:p>
        </p:txBody>
      </p:sp>
      <p:sp>
        <p:nvSpPr>
          <p:cNvPr id="1570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7992888" cy="5064224"/>
          </a:xfrm>
        </p:spPr>
        <p:txBody>
          <a:bodyPr/>
          <a:lstStyle/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cene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name=“price“&gt;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xsd:simpleContent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xsd:extension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base=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xsd:extension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xsd:simpleContent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 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en-US" dirty="0"/>
              <a:t/>
            </a:r>
            <a:br>
              <a:rPr lang="de-DE" altLang="en-US" dirty="0"/>
            </a:br>
            <a:endParaRPr lang="de-DE" altLang="en-US" dirty="0" smtClean="0"/>
          </a:p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za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validan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primerak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cene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&lt;price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=“USD“</a:t>
            </a:r>
            <a:r>
              <a:rPr lang="en-US" altLang="en-US" sz="1800" dirty="0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69.95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&lt;/price&gt;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11135</TotalTime>
  <Words>7351</Words>
  <Application>Microsoft Office PowerPoint</Application>
  <PresentationFormat>On-screen Show (4:3)</PresentationFormat>
  <Paragraphs>1248</Paragraphs>
  <Slides>119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35" baseType="lpstr">
      <vt:lpstr>MS PGothic</vt:lpstr>
      <vt:lpstr>Arial</vt:lpstr>
      <vt:lpstr>Calibri</vt:lpstr>
      <vt:lpstr>Comic Sans MS</vt:lpstr>
      <vt:lpstr>Consolas</vt:lpstr>
      <vt:lpstr>Courier</vt:lpstr>
      <vt:lpstr>Courier New</vt:lpstr>
      <vt:lpstr>CourierNewPS-BoldMT</vt:lpstr>
      <vt:lpstr>Gill Sans MT</vt:lpstr>
      <vt:lpstr>Helvetica</vt:lpstr>
      <vt:lpstr>Helvetica-Bold</vt:lpstr>
      <vt:lpstr>Times</vt:lpstr>
      <vt:lpstr>Times New Roman</vt:lpstr>
      <vt:lpstr>Wingdings</vt:lpstr>
      <vt:lpstr>YUTms</vt:lpstr>
      <vt:lpstr>4_Watermark</vt:lpstr>
      <vt:lpstr>Uvod u veb i internet tehnologije</vt:lpstr>
      <vt:lpstr>Jezici za obeležavanje </vt:lpstr>
      <vt:lpstr>Načini rada sa tekstualnim dokumentima</vt:lpstr>
      <vt:lpstr>Rad sa tekstualnim dokumentima</vt:lpstr>
      <vt:lpstr>Rad sa tekstualnim dokumentima (2)</vt:lpstr>
      <vt:lpstr>Rad sa tekstualnim dokumentima (3)</vt:lpstr>
      <vt:lpstr>Rad sa tekstualnim dokumentima (4)</vt:lpstr>
      <vt:lpstr>Rad sa tekstualnim dokumentima (5)</vt:lpstr>
      <vt:lpstr>SGML</vt:lpstr>
      <vt:lpstr>Karakteristike i istorijat SGML</vt:lpstr>
      <vt:lpstr>Karakteristike i istorijat SGML (2)</vt:lpstr>
      <vt:lpstr>Karakteristike i istorijat SGML (3)</vt:lpstr>
      <vt:lpstr>Ilustracije korišćenja SGML</vt:lpstr>
      <vt:lpstr>Ilustracije korišćenja SGML (2)</vt:lpstr>
      <vt:lpstr>Struktura SGML</vt:lpstr>
      <vt:lpstr>Struktura SGML (2)</vt:lpstr>
      <vt:lpstr>Struktura SGML (3)</vt:lpstr>
      <vt:lpstr>Struktura SGML (4)</vt:lpstr>
      <vt:lpstr>Struktura SGML (5)</vt:lpstr>
      <vt:lpstr>Osnovni konstrukti SGML</vt:lpstr>
      <vt:lpstr>Osnovni konstrukti SGML (2)</vt:lpstr>
      <vt:lpstr>Osnovni konstrukti SGML (3)</vt:lpstr>
      <vt:lpstr>Osnovni konstrukti SGML (4)</vt:lpstr>
      <vt:lpstr>Osnovni konstrukti SGML (5)</vt:lpstr>
      <vt:lpstr>Osnovni konstrukti SGML (6)</vt:lpstr>
      <vt:lpstr>Osnovni konstrukti SGML (7)</vt:lpstr>
      <vt:lpstr>Osnovni konstrukti SGML (8)</vt:lpstr>
      <vt:lpstr>Osnovni konstrukti SGML (9)</vt:lpstr>
      <vt:lpstr>Osnovni konstrukti SGML (10)</vt:lpstr>
      <vt:lpstr>Definicije tipa dokumenta </vt:lpstr>
      <vt:lpstr>Definicije tipa dokumenta (2) </vt:lpstr>
      <vt:lpstr>Definicije tipa dokumenta (3) </vt:lpstr>
      <vt:lpstr>Definicije tipa dokumenta (4) </vt:lpstr>
      <vt:lpstr>Definicije tipa dokumenta (4) </vt:lpstr>
      <vt:lpstr>Definicije tipa dokumenta (5) </vt:lpstr>
      <vt:lpstr>Definicije tipa dokumenta (6) </vt:lpstr>
      <vt:lpstr>Definicije tipa dokumenta (7) </vt:lpstr>
      <vt:lpstr>Definicije tipa dokumenta (8) </vt:lpstr>
      <vt:lpstr>Definicije tipa dokumenta (9) </vt:lpstr>
      <vt:lpstr>Uključivanje DTD</vt:lpstr>
      <vt:lpstr>Uključivanje DTD (2)</vt:lpstr>
      <vt:lpstr>Uključivanje DTD (2)</vt:lpstr>
      <vt:lpstr>Uključivanje DTD (3)</vt:lpstr>
      <vt:lpstr>XML</vt:lpstr>
      <vt:lpstr>Šta je XML?</vt:lpstr>
      <vt:lpstr>Istorija: SGML vs. HTML vs. XML</vt:lpstr>
      <vt:lpstr>Zašto XML </vt:lpstr>
      <vt:lpstr>Zašto XML (2) </vt:lpstr>
      <vt:lpstr>Ključni pojmovi XML-a</vt:lpstr>
      <vt:lpstr>Anatomija XML-a </vt:lpstr>
      <vt:lpstr>Anatomija XML-a (2)</vt:lpstr>
      <vt:lpstr>Anatomija XML-a (3)</vt:lpstr>
      <vt:lpstr>Elementi</vt:lpstr>
      <vt:lpstr>Elementi (2)</vt:lpstr>
      <vt:lpstr>Atributi</vt:lpstr>
      <vt:lpstr>Tekst i izmešani sadržaj</vt:lpstr>
      <vt:lpstr>Prelaz između prirodnog jezika, polu-struktuiranih i struktuiranih podataka</vt:lpstr>
      <vt:lpstr>Sekcija CDATA</vt:lpstr>
      <vt:lpstr>Komentari, instrukcije za procesiranje i prolog</vt:lpstr>
      <vt:lpstr>Deklaracija korišćenja belina</vt:lpstr>
      <vt:lpstr>Prostori imena</vt:lpstr>
      <vt:lpstr>Prostori imena (2)</vt:lpstr>
      <vt:lpstr>Podrazumevani prostori imena </vt:lpstr>
      <vt:lpstr>Primer rada sa prostorima imena </vt:lpstr>
      <vt:lpstr>Primer rada sa prostorima imena (2) </vt:lpstr>
      <vt:lpstr>Primer rada sa prostorima imena (3) </vt:lpstr>
      <vt:lpstr>Primer rada sa prostorima imena (4) </vt:lpstr>
      <vt:lpstr>Primeri XML podataka</vt:lpstr>
      <vt:lpstr>Struktuiranje XML-a</vt:lpstr>
      <vt:lpstr>Struktuiranje XML-a (2)</vt:lpstr>
      <vt:lpstr>Istorija i uloga jezika za opis strukture XML-a</vt:lpstr>
      <vt:lpstr>Korektnost XML dokumenata</vt:lpstr>
      <vt:lpstr>XML i DTD</vt:lpstr>
      <vt:lpstr>DTD</vt:lpstr>
      <vt:lpstr>Referisanje na DTD u okviru XML-a</vt:lpstr>
      <vt:lpstr>Primeri XML validacije sa DTD</vt:lpstr>
      <vt:lpstr>Primeri XML validacije sa DTD (2)</vt:lpstr>
      <vt:lpstr>Primeri XML validacije sa DTD (3)</vt:lpstr>
      <vt:lpstr>XML Sheme</vt:lpstr>
      <vt:lpstr>Ograničenja DTD-ova</vt:lpstr>
      <vt:lpstr>Principi dizajna za sheme</vt:lpstr>
      <vt:lpstr>Osnove XML sheme</vt:lpstr>
      <vt:lpstr>Osnove XML sheme (2)</vt:lpstr>
      <vt:lpstr>Struktura sheme</vt:lpstr>
      <vt:lpstr>Prolog sheme</vt:lpstr>
      <vt:lpstr>Globalne deklaracije</vt:lpstr>
      <vt:lpstr>Deklaracija globalnog elementa</vt:lpstr>
      <vt:lpstr>Deklaracija globalnog tipa</vt:lpstr>
      <vt:lpstr>Lokalni elemenat</vt:lpstr>
      <vt:lpstr>Deklaracija lokalnog elementa</vt:lpstr>
      <vt:lpstr>Definicija lokalnog tipa</vt:lpstr>
      <vt:lpstr>Definicija lokalnog elementa</vt:lpstr>
      <vt:lpstr>Primer sheme</vt:lpstr>
      <vt:lpstr>Primer sheme (2)</vt:lpstr>
      <vt:lpstr>Primer sheme (3)</vt:lpstr>
      <vt:lpstr>Deklaracije atributa</vt:lpstr>
      <vt:lpstr>Deklaracije atributa (2)</vt:lpstr>
      <vt:lpstr>Anonimni tipovi</vt:lpstr>
      <vt:lpstr>Elementi i atributi</vt:lpstr>
      <vt:lpstr>Elementi i atributi (2)</vt:lpstr>
      <vt:lpstr>Predefinisani prosti tipovi</vt:lpstr>
      <vt:lpstr>Izvedeni prosti tipovi</vt:lpstr>
      <vt:lpstr>Izvedeni prosti tipovi (2)</vt:lpstr>
      <vt:lpstr>Prosti tip listi</vt:lpstr>
      <vt:lpstr>Prosti tip listi sa restrikcijom</vt:lpstr>
      <vt:lpstr>Prosti tip unije</vt:lpstr>
      <vt:lpstr>Element choice</vt:lpstr>
      <vt:lpstr>Grupe elemenata</vt:lpstr>
      <vt:lpstr>Grupe atributa</vt:lpstr>
      <vt:lpstr>Definicija ključeva</vt:lpstr>
      <vt:lpstr>Definicija ključeva (2)</vt:lpstr>
      <vt:lpstr>Reference (strani ključevi)</vt:lpstr>
      <vt:lpstr>XML i programerske paradigme</vt:lpstr>
      <vt:lpstr>XML i OO</vt:lpstr>
      <vt:lpstr>XML i relacione baze podataka</vt:lpstr>
      <vt:lpstr>Programerski modeli procesiranja XML-a</vt:lpstr>
      <vt:lpstr>XML upiti</vt:lpstr>
      <vt:lpstr>XPath</vt:lpstr>
      <vt:lpstr>Zahvalnica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vladofilipovic@hotmail.com</cp:lastModifiedBy>
  <cp:revision>767</cp:revision>
  <dcterms:created xsi:type="dcterms:W3CDTF">1601-01-01T00:00:00Z</dcterms:created>
  <dcterms:modified xsi:type="dcterms:W3CDTF">2019-10-31T15:20:59Z</dcterms:modified>
</cp:coreProperties>
</file>