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53"/>
  </p:notesMasterIdLst>
  <p:sldIdLst>
    <p:sldId id="296" r:id="rId2"/>
    <p:sldId id="297" r:id="rId3"/>
    <p:sldId id="308" r:id="rId4"/>
    <p:sldId id="311" r:id="rId5"/>
    <p:sldId id="312" r:id="rId6"/>
    <p:sldId id="310" r:id="rId7"/>
    <p:sldId id="313" r:id="rId8"/>
    <p:sldId id="336" r:id="rId9"/>
    <p:sldId id="314" r:id="rId10"/>
    <p:sldId id="315" r:id="rId11"/>
    <p:sldId id="316" r:id="rId12"/>
    <p:sldId id="317" r:id="rId13"/>
    <p:sldId id="337" r:id="rId14"/>
    <p:sldId id="319" r:id="rId15"/>
    <p:sldId id="320" r:id="rId16"/>
    <p:sldId id="321" r:id="rId17"/>
    <p:sldId id="322" r:id="rId18"/>
    <p:sldId id="323" r:id="rId19"/>
    <p:sldId id="325" r:id="rId20"/>
    <p:sldId id="324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5" r:id="rId29"/>
    <p:sldId id="339" r:id="rId30"/>
    <p:sldId id="334" r:id="rId31"/>
    <p:sldId id="333" r:id="rId32"/>
    <p:sldId id="340" r:id="rId33"/>
    <p:sldId id="341" r:id="rId34"/>
    <p:sldId id="342" r:id="rId35"/>
    <p:sldId id="345" r:id="rId36"/>
    <p:sldId id="344" r:id="rId37"/>
    <p:sldId id="343" r:id="rId38"/>
    <p:sldId id="346" r:id="rId39"/>
    <p:sldId id="347" r:id="rId40"/>
    <p:sldId id="349" r:id="rId41"/>
    <p:sldId id="348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8" r:id="rId51"/>
    <p:sldId id="307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47"/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10" autoAdjust="0"/>
  </p:normalViewPr>
  <p:slideViewPr>
    <p:cSldViewPr>
      <p:cViewPr varScale="1">
        <p:scale>
          <a:sx n="62" d="100"/>
          <a:sy n="62" d="100"/>
        </p:scale>
        <p:origin x="-101" y="-50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2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/51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332656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 smtClean="0"/>
              <a:t>ugn</a:t>
            </a:r>
            <a:r>
              <a:rPr lang="sr-Latn-RS" dirty="0" smtClean="0"/>
              <a:t>j</a:t>
            </a:r>
            <a:r>
              <a:rPr lang="en-GB" dirty="0" smtClean="0"/>
              <a:t>e</a:t>
            </a:r>
            <a:r>
              <a:rPr lang="sr-Latn-RS" dirty="0"/>
              <a:t>ž</a:t>
            </a:r>
            <a:r>
              <a:rPr lang="en-GB" dirty="0" err="1" smtClean="0"/>
              <a:t>den</a:t>
            </a:r>
            <a:r>
              <a:rPr lang="sr-Latn-RS" dirty="0" smtClean="0"/>
              <a:t>i</a:t>
            </a:r>
          </a:p>
          <a:p>
            <a:pPr lvl="1">
              <a:spcBef>
                <a:spcPts val="1200"/>
              </a:spcBef>
            </a:pPr>
            <a:endParaRPr lang="sr-Latn-RS" altLang="en-US" dirty="0"/>
          </a:p>
          <a:p>
            <a:pPr lvl="1">
              <a:spcBef>
                <a:spcPts val="1200"/>
              </a:spcBef>
            </a:pPr>
            <a:endParaRPr lang="sr-Latn-RS" altLang="en-US" dirty="0" smtClean="0"/>
          </a:p>
          <a:p>
            <a:pPr lvl="1">
              <a:spcBef>
                <a:spcPts val="1200"/>
              </a:spcBef>
            </a:pPr>
            <a:endParaRPr lang="sr-Latn-RS" altLang="en-US" dirty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  <a:p>
            <a:pPr lvl="1">
              <a:spcBef>
                <a:spcPts val="1200"/>
              </a:spcBef>
            </a:pPr>
            <a:r>
              <a:rPr lang="sr-Latn-CS" altLang="en-US" dirty="0" smtClean="0"/>
              <a:t>Nekada </a:t>
            </a:r>
            <a:r>
              <a:rPr lang="sr-Latn-CS" altLang="en-US" dirty="0"/>
              <a:t>je dozvoljeno izostaviti </a:t>
            </a:r>
            <a:r>
              <a:rPr lang="sr-Latn-CS" altLang="en-US" dirty="0" err="1" smtClean="0"/>
              <a:t>zatvaraju</a:t>
            </a:r>
            <a:r>
              <a:rPr lang="sr-Latn-CS" altLang="en-US" dirty="0" err="1"/>
              <a:t>ć</a:t>
            </a:r>
            <a:r>
              <a:rPr lang="sr-Latn-CS" altLang="en-US" dirty="0" err="1" smtClean="0"/>
              <a:t>u</a:t>
            </a:r>
            <a:r>
              <a:rPr lang="sr-Latn-CS" altLang="en-US" dirty="0" smtClean="0"/>
              <a:t> </a:t>
            </a:r>
            <a:r>
              <a:rPr lang="sr-Latn-CS" altLang="en-US" dirty="0"/>
              <a:t>oznaku (kada </a:t>
            </a:r>
            <a:r>
              <a:rPr lang="sr-Latn-CS" altLang="en-US" dirty="0" smtClean="0"/>
              <a:t>po</a:t>
            </a:r>
            <a:r>
              <a:rPr lang="sr-Latn-CS" altLang="en-US" dirty="0"/>
              <a:t>č</a:t>
            </a:r>
            <a:r>
              <a:rPr lang="sr-Latn-CS" altLang="en-US" dirty="0" smtClean="0"/>
              <a:t>etak ili kraj </a:t>
            </a:r>
            <a:r>
              <a:rPr lang="sr-Latn-CS" altLang="en-US" dirty="0"/>
              <a:t>nekog drugog elementa ukazuju na </a:t>
            </a:r>
            <a:r>
              <a:rPr lang="sr-Latn-CS" altLang="en-US" dirty="0" smtClean="0"/>
              <a:t>zavr</a:t>
            </a:r>
            <a:r>
              <a:rPr lang="sr-Latn-CS" altLang="en-US" dirty="0"/>
              <a:t>š</a:t>
            </a:r>
            <a:r>
              <a:rPr lang="sr-Latn-CS" altLang="en-US" dirty="0" smtClean="0"/>
              <a:t>etak prethodnog elementa</a:t>
            </a:r>
            <a:r>
              <a:rPr lang="sr-Latn-CS" altLang="en-US" dirty="0"/>
              <a:t>)</a:t>
            </a:r>
          </a:p>
          <a:p>
            <a:pPr lvl="1">
              <a:spcBef>
                <a:spcPts val="1200"/>
              </a:spcBef>
            </a:pPr>
            <a:r>
              <a:rPr lang="sr-Latn-CS" altLang="en-US" dirty="0" smtClean="0"/>
              <a:t>Veb pregledači veba su veoma fleksibilni </a:t>
            </a:r>
            <a:r>
              <a:rPr lang="sr-Latn-CS" altLang="en-US" dirty="0"/>
              <a:t>i </a:t>
            </a:r>
            <a:r>
              <a:rPr lang="sr-Latn-CS" altLang="en-US" dirty="0" smtClean="0"/>
              <a:t>tolerišu </a:t>
            </a:r>
            <a:r>
              <a:rPr lang="sr-Latn-CS" altLang="en-US" dirty="0"/>
              <a:t>veliki broj </a:t>
            </a:r>
            <a:r>
              <a:rPr lang="sr-Latn-CS" altLang="en-US" dirty="0" smtClean="0"/>
              <a:t>grešaka</a:t>
            </a:r>
            <a:endParaRPr lang="sr-Latn-CS" altLang="en-US" dirty="0"/>
          </a:p>
          <a:p>
            <a:pPr lvl="1">
              <a:spcBef>
                <a:spcPts val="1200"/>
              </a:spcBef>
            </a:pPr>
            <a:endParaRPr lang="sr-Latn-CS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" t="3391" r="1949" b="4586"/>
          <a:stretch/>
        </p:blipFill>
        <p:spPr bwMode="auto">
          <a:xfrm>
            <a:off x="2051720" y="2060848"/>
            <a:ext cx="4329106" cy="249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2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</a:t>
            </a:r>
            <a:r>
              <a:rPr lang="sr-Latn-RS" dirty="0" smtClean="0"/>
              <a:t>3</a:t>
            </a:r>
            <a:r>
              <a:rPr lang="en-US" dirty="0" smtClean="0"/>
              <a:t>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Rezervisani</a:t>
            </a:r>
            <a:r>
              <a:rPr lang="en-GB" dirty="0"/>
              <a:t> </a:t>
            </a:r>
            <a:r>
              <a:rPr lang="en-GB" dirty="0" err="1"/>
              <a:t>karakteri</a:t>
            </a:r>
            <a:r>
              <a:rPr lang="en-GB" dirty="0"/>
              <a:t> u HTML-u </a:t>
            </a:r>
            <a:r>
              <a:rPr lang="en-GB" dirty="0" err="1"/>
              <a:t>moraju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zamenjeni</a:t>
            </a:r>
            <a:r>
              <a:rPr lang="en-GB" dirty="0"/>
              <a:t> </a:t>
            </a:r>
            <a:r>
              <a:rPr lang="sr-Latn-RS" dirty="0" smtClean="0">
                <a:solidFill>
                  <a:srgbClr val="0070C0"/>
                </a:solidFill>
              </a:rPr>
              <a:t>znakovnim </a:t>
            </a:r>
            <a:r>
              <a:rPr lang="en-GB" dirty="0" err="1" smtClean="0">
                <a:solidFill>
                  <a:srgbClr val="0070C0"/>
                </a:solidFill>
              </a:rPr>
              <a:t>entitetima</a:t>
            </a:r>
            <a:endParaRPr lang="en-GB" dirty="0">
              <a:solidFill>
                <a:srgbClr val="0070C0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 smtClean="0"/>
              <a:t>Znaci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/>
              <a:t>se ne </a:t>
            </a:r>
            <a:r>
              <a:rPr lang="en-GB" dirty="0" err="1"/>
              <a:t>nalaze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tastaturi</a:t>
            </a:r>
            <a:r>
              <a:rPr lang="en-GB" dirty="0"/>
              <a:t> se </a:t>
            </a:r>
            <a:r>
              <a:rPr lang="en-GB" dirty="0" err="1" smtClean="0"/>
              <a:t>tako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/>
              <a:t>e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 smtClean="0"/>
              <a:t>zadati</a:t>
            </a:r>
            <a:r>
              <a:rPr lang="sr-Latn-RS" dirty="0" smtClean="0"/>
              <a:t> </a:t>
            </a:r>
            <a:r>
              <a:rPr lang="en-GB" dirty="0" err="1" smtClean="0"/>
              <a:t>entitetima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U HTML-u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npr</a:t>
            </a:r>
            <a:r>
              <a:rPr lang="en-GB" dirty="0"/>
              <a:t>. </a:t>
            </a:r>
            <a:r>
              <a:rPr lang="en-GB" dirty="0" err="1"/>
              <a:t>rezervisani</a:t>
            </a:r>
            <a:r>
              <a:rPr lang="en-GB" dirty="0"/>
              <a:t> </a:t>
            </a:r>
            <a:r>
              <a:rPr lang="en-GB" dirty="0" err="1"/>
              <a:t>znaci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/>
              <a:t>,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spcBef>
                <a:spcPts val="1200"/>
              </a:spcBef>
            </a:pPr>
            <a:r>
              <a:rPr lang="sr-Latn-RS" dirty="0" smtClean="0"/>
              <a:t>Znakovni </a:t>
            </a:r>
            <a:r>
              <a:rPr lang="en-GB" dirty="0" err="1" smtClean="0"/>
              <a:t>entitet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zadaje</a:t>
            </a:r>
            <a:r>
              <a:rPr lang="en-GB" dirty="0"/>
              <a:t> </a:t>
            </a:r>
            <a:r>
              <a:rPr lang="en-GB" dirty="0" err="1"/>
              <a:t>kao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entiteta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&amp;#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entiteta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razmak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se ne </a:t>
            </a:r>
            <a:r>
              <a:rPr lang="en-GB" dirty="0" err="1"/>
              <a:t>prelama</a:t>
            </a:r>
            <a:r>
              <a:rPr lang="en-GB" dirty="0"/>
              <a:t> u </a:t>
            </a:r>
            <a:r>
              <a:rPr lang="en-GB" dirty="0" err="1"/>
              <a:t>novi</a:t>
            </a:r>
            <a:r>
              <a:rPr lang="en-GB" dirty="0"/>
              <a:t> red (</a:t>
            </a:r>
            <a:r>
              <a:rPr lang="en-GB" dirty="0" err="1"/>
              <a:t>npr</a:t>
            </a:r>
            <a:r>
              <a:rPr lang="en-GB" dirty="0"/>
              <a:t>. 10 km/h</a:t>
            </a:r>
            <a:r>
              <a:rPr lang="en-GB" dirty="0" smtClean="0"/>
              <a:t>);</a:t>
            </a:r>
            <a:r>
              <a:rPr lang="sr-Latn-RS" dirty="0" smtClean="0"/>
              <a:t> </a:t>
            </a:r>
            <a:r>
              <a:rPr lang="en-GB" dirty="0" err="1" smtClean="0"/>
              <a:t>koristi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dodavanje</a:t>
            </a:r>
            <a:r>
              <a:rPr lang="en-GB" dirty="0"/>
              <a:t> </a:t>
            </a:r>
            <a:r>
              <a:rPr lang="en-GB" dirty="0" err="1"/>
              <a:t>razmaka</a:t>
            </a:r>
            <a:r>
              <a:rPr lang="en-GB" dirty="0"/>
              <a:t> </a:t>
            </a:r>
            <a:r>
              <a:rPr lang="en-GB" dirty="0" err="1"/>
              <a:t>tekstu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GB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sr-Latn-R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 smtClean="0"/>
              <a:t>znak</a:t>
            </a:r>
            <a:r>
              <a:rPr lang="en-GB" dirty="0" smtClean="0"/>
              <a:t> </a:t>
            </a:r>
            <a:r>
              <a:rPr lang="en-GB" b="1" dirty="0"/>
              <a:t>&lt;</a:t>
            </a:r>
            <a:r>
              <a:rPr lang="en-GB" dirty="0"/>
              <a:t> </a:t>
            </a:r>
          </a:p>
          <a:p>
            <a:pPr lvl="2">
              <a:spcBef>
                <a:spcPts val="1200"/>
              </a:spcBef>
            </a:pPr>
            <a:r>
              <a:rPr lang="en-GB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/>
              <a:t>ozna</a:t>
            </a:r>
            <a:r>
              <a:rPr lang="sr-Latn-RS" dirty="0"/>
              <a:t>č</a:t>
            </a:r>
            <a:r>
              <a:rPr lang="en-GB" dirty="0"/>
              <a:t>ava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/>
              <a:t>&gt;</a:t>
            </a:r>
            <a:endParaRPr lang="sr-Latn-RS" b="1" dirty="0"/>
          </a:p>
          <a:p>
            <a:pPr lvl="2">
              <a:spcBef>
                <a:spcPts val="1200"/>
              </a:spcBef>
            </a:pPr>
            <a:r>
              <a:rPr lang="en-GB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amp;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znak</a:t>
            </a:r>
            <a:r>
              <a:rPr lang="en-GB" dirty="0"/>
              <a:t> &amp;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smtClean="0"/>
              <a:t>ava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/>
              <a:t>"</a:t>
            </a:r>
          </a:p>
          <a:p>
            <a:pPr lvl="2">
              <a:spcBef>
                <a:spcPts val="1200"/>
              </a:spcBef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apos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dirty="0" err="1"/>
              <a:t>oznacava</a:t>
            </a:r>
            <a:r>
              <a:rPr lang="en-GB" dirty="0"/>
              <a:t>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b="1" dirty="0" smtClean="0"/>
              <a:t>’</a:t>
            </a:r>
            <a:r>
              <a:rPr lang="sr-Latn-RS" dirty="0" smtClean="0"/>
              <a:t>	itd.</a:t>
            </a: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8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</a:t>
            </a:r>
            <a:r>
              <a:rPr lang="sr-Latn-RS" dirty="0" smtClean="0"/>
              <a:t>HTML</a:t>
            </a:r>
            <a:r>
              <a:rPr lang="en-US" dirty="0" smtClean="0"/>
              <a:t> (</a:t>
            </a:r>
            <a:r>
              <a:rPr lang="sr-Latn-RS" dirty="0" smtClean="0"/>
              <a:t>4</a:t>
            </a:r>
            <a:r>
              <a:rPr lang="en-US" dirty="0" smtClean="0"/>
              <a:t>)</a:t>
            </a:r>
            <a:endParaRPr lang="sr-Latn-R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6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484784"/>
                <a:ext cx="8579296" cy="5257800"/>
              </a:xfrm>
            </p:spPr>
            <p:txBody>
              <a:bodyPr/>
              <a:lstStyle/>
              <a:p>
                <a:pPr lvl="1">
                  <a:spcBef>
                    <a:spcPts val="1200"/>
                  </a:spcBef>
                </a:pPr>
                <a:r>
                  <a:rPr lang="en-GB" dirty="0" err="1"/>
                  <a:t>Mnogi</a:t>
                </a:r>
                <a:r>
                  <a:rPr lang="en-GB" dirty="0"/>
                  <a:t> </a:t>
                </a:r>
                <a:r>
                  <a:rPr lang="en-GB" dirty="0" err="1" smtClean="0"/>
                  <a:t>matemati</a:t>
                </a:r>
                <a:r>
                  <a:rPr lang="sr-Latn-RS" dirty="0"/>
                  <a:t>č</a:t>
                </a:r>
                <a:r>
                  <a:rPr lang="en-GB" dirty="0" err="1" smtClean="0"/>
                  <a:t>ki</a:t>
                </a:r>
                <a:r>
                  <a:rPr lang="sr-Latn-RS" dirty="0" smtClean="0"/>
                  <a:t> simboli</a:t>
                </a:r>
                <a:r>
                  <a:rPr lang="en-GB" dirty="0" smtClean="0"/>
                  <a:t>, </a:t>
                </a:r>
                <a:r>
                  <a:rPr lang="en-GB" dirty="0" err="1" smtClean="0"/>
                  <a:t>tehni</a:t>
                </a:r>
                <a:r>
                  <a:rPr lang="sr-Latn-RS" dirty="0" smtClean="0"/>
                  <a:t>č</a:t>
                </a:r>
                <a:r>
                  <a:rPr lang="en-GB" dirty="0" err="1" smtClean="0"/>
                  <a:t>ki</a:t>
                </a:r>
                <a:r>
                  <a:rPr lang="sr-Latn-RS" dirty="0" smtClean="0"/>
                  <a:t> simboli</a:t>
                </a:r>
                <a:r>
                  <a:rPr lang="en-GB" dirty="0" smtClean="0"/>
                  <a:t> 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en-GB" dirty="0" err="1"/>
                  <a:t>simboli</a:t>
                </a:r>
                <a:r>
                  <a:rPr lang="en-GB" dirty="0"/>
                  <a:t> </a:t>
                </a:r>
                <a:r>
                  <a:rPr lang="en-GB" dirty="0" err="1"/>
                  <a:t>valuta</a:t>
                </a:r>
                <a:r>
                  <a:rPr lang="en-GB" dirty="0"/>
                  <a:t> se ne </a:t>
                </a:r>
                <a:r>
                  <a:rPr lang="en-GB" dirty="0" err="1"/>
                  <a:t>nalaze</a:t>
                </a:r>
                <a:r>
                  <a:rPr lang="en-GB" dirty="0"/>
                  <a:t> </a:t>
                </a:r>
                <a:r>
                  <a:rPr lang="en-GB" dirty="0" err="1"/>
                  <a:t>na</a:t>
                </a:r>
                <a:r>
                  <a:rPr lang="en-GB" dirty="0"/>
                  <a:t> </a:t>
                </a:r>
                <a:r>
                  <a:rPr lang="en-GB" dirty="0" err="1"/>
                  <a:t>tastaturi</a:t>
                </a:r>
                <a:endParaRPr lang="en-GB" dirty="0"/>
              </a:p>
              <a:p>
                <a:pPr lvl="1">
                  <a:spcBef>
                    <a:spcPts val="1200"/>
                  </a:spcBef>
                </a:pPr>
                <a:r>
                  <a:rPr lang="sr-Latn-RS" dirty="0" smtClean="0"/>
                  <a:t>Takvi simboli </a:t>
                </a:r>
                <a:r>
                  <a:rPr lang="en-GB" dirty="0" smtClean="0"/>
                  <a:t>se </a:t>
                </a:r>
                <a:r>
                  <a:rPr lang="en-GB" dirty="0" err="1"/>
                  <a:t>mogu</a:t>
                </a:r>
                <a:r>
                  <a:rPr lang="en-GB" dirty="0"/>
                  <a:t> </a:t>
                </a:r>
                <a:r>
                  <a:rPr lang="sr-Latn-RS" dirty="0" smtClean="0"/>
                  <a:t>ubaciti u </a:t>
                </a:r>
                <a:r>
                  <a:rPr lang="en-GB" dirty="0" smtClean="0"/>
                  <a:t>HTML </a:t>
                </a:r>
                <a:r>
                  <a:rPr lang="en-GB" dirty="0" err="1" smtClean="0"/>
                  <a:t>stran</a:t>
                </a:r>
                <a:r>
                  <a:rPr lang="sr-Latn-RS" dirty="0" smtClean="0"/>
                  <a:t>u</a:t>
                </a:r>
                <a:r>
                  <a:rPr lang="en-GB" dirty="0" smtClean="0"/>
                  <a:t> </a:t>
                </a:r>
                <a:r>
                  <a:rPr lang="en-GB" dirty="0" err="1" smtClean="0"/>
                  <a:t>kori</a:t>
                </a:r>
                <a:r>
                  <a:rPr lang="sr-Latn-RS" dirty="0" err="1" smtClean="0"/>
                  <a:t>šć</a:t>
                </a:r>
                <a:r>
                  <a:rPr lang="en-GB" dirty="0" err="1" smtClean="0"/>
                  <a:t>enjem</a:t>
                </a:r>
                <a:r>
                  <a:rPr lang="en-GB" dirty="0" smtClean="0"/>
                  <a:t> </a:t>
                </a:r>
                <a:r>
                  <a:rPr lang="sr-Latn-RS" dirty="0" smtClean="0"/>
                  <a:t>znakovnih </a:t>
                </a:r>
                <a:r>
                  <a:rPr lang="en-GB" dirty="0" err="1" smtClean="0"/>
                  <a:t>entiteta</a:t>
                </a:r>
                <a:r>
                  <a:rPr lang="en-GB" dirty="0" smtClean="0"/>
                  <a:t> </a:t>
                </a:r>
                <a:r>
                  <a:rPr lang="en-GB" dirty="0" err="1"/>
                  <a:t>simbola</a:t>
                </a:r>
                <a:endParaRPr lang="en-GB" dirty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</a:t>
                </a:r>
                <a:r>
                  <a:rPr lang="en-GB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forall</a:t>
                </a: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 smtClean="0"/>
                  <a:t>znak</a:t>
                </a:r>
                <a:r>
                  <a:rPr lang="sr-Latn-RS" dirty="0" smtClean="0"/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endParaRPr lang="sr-Latn-RS" dirty="0" smtClean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&amp;exist;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  <a:ea typeface="Cambria Math"/>
                      </a:rPr>
                      <m:t>∃</m:t>
                    </m:r>
                  </m:oMath>
                </a14:m>
                <a:r>
                  <a:rPr lang="en-GB" dirty="0"/>
                  <a:t> </a:t>
                </a:r>
                <a:endParaRPr lang="sr-Latn-RS" dirty="0" smtClean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&amp;euro;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:r>
                  <a:rPr lang="en-GB" dirty="0" err="1"/>
                  <a:t>za</a:t>
                </a:r>
                <a:r>
                  <a:rPr lang="en-GB" dirty="0"/>
                  <a:t> </a:t>
                </a:r>
                <a:r>
                  <a:rPr lang="sr-Latn-RS" dirty="0"/>
                  <a:t>€</a:t>
                </a:r>
                <a:endParaRPr lang="en-GB" dirty="0"/>
              </a:p>
              <a:p>
                <a:pPr lvl="2">
                  <a:spcBef>
                    <a:spcPts val="1200"/>
                  </a:spcBef>
                </a:pPr>
                <a:r>
                  <a:rPr lang="en-GB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&amp;copy; </a:t>
                </a:r>
                <a:r>
                  <a:rPr lang="en-GB" dirty="0" err="1" smtClean="0"/>
                  <a:t>ozna</a:t>
                </a:r>
                <a:r>
                  <a:rPr lang="sr-Latn-RS" dirty="0"/>
                  <a:t>č</a:t>
                </a:r>
                <a:r>
                  <a:rPr lang="en-GB" dirty="0" smtClean="0"/>
                  <a:t>ava </a:t>
                </a:r>
                <a:r>
                  <a:rPr lang="en-GB" dirty="0" err="1"/>
                  <a:t>znak</a:t>
                </a:r>
                <a:r>
                  <a:rPr lang="en-GB" dirty="0"/>
                  <a:t> </a:t>
                </a:r>
                <a:r>
                  <a:rPr lang="en-GB" dirty="0" err="1" smtClean="0"/>
                  <a:t>za</a:t>
                </a:r>
                <a:r>
                  <a:rPr lang="sr-Latn-RS" dirty="0" smtClean="0"/>
                  <a:t> </a:t>
                </a:r>
                <a:r>
                  <a:rPr lang="sr-Latn-RS" b="1" dirty="0"/>
                  <a:t>©</a:t>
                </a:r>
                <a:r>
                  <a:rPr lang="en-GB" dirty="0" smtClean="0"/>
                  <a:t> </a:t>
                </a:r>
                <a:endParaRPr lang="en-GB" dirty="0"/>
              </a:p>
              <a:p>
                <a:pPr lvl="1">
                  <a:spcBef>
                    <a:spcPts val="1200"/>
                  </a:spcBef>
                </a:pPr>
                <a:r>
                  <a:rPr lang="pl-PL" altLang="en-US" dirty="0" err="1" smtClean="0"/>
                  <a:t>Prilikom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procesiranja</a:t>
                </a:r>
                <a:r>
                  <a:rPr lang="pl-PL" altLang="en-US" dirty="0" smtClean="0"/>
                  <a:t> HTML </a:t>
                </a:r>
                <a:r>
                  <a:rPr lang="pl-PL" altLang="en-US" dirty="0" err="1" smtClean="0"/>
                  <a:t>strane</a:t>
                </a:r>
                <a:r>
                  <a:rPr lang="pl-PL" altLang="en-US" dirty="0" smtClean="0"/>
                  <a:t>, </a:t>
                </a:r>
                <a:r>
                  <a:rPr lang="pl-PL" altLang="en-US" dirty="0" err="1">
                    <a:solidFill>
                      <a:srgbClr val="6767FF"/>
                    </a:solidFill>
                  </a:rPr>
                  <a:t>k</a:t>
                </a:r>
                <a:r>
                  <a:rPr lang="pl-PL" altLang="en-US" dirty="0" err="1" smtClean="0">
                    <a:solidFill>
                      <a:srgbClr val="6767FF"/>
                    </a:solidFill>
                  </a:rPr>
                  <a:t>omentari</a:t>
                </a:r>
                <a:r>
                  <a:rPr lang="pl-PL" altLang="en-US" dirty="0" smtClean="0">
                    <a:solidFill>
                      <a:srgbClr val="6767FF"/>
                    </a:solidFill>
                  </a:rPr>
                  <a:t> </a:t>
                </a:r>
                <a:r>
                  <a:rPr lang="pl-PL" altLang="en-US" dirty="0" err="1"/>
                  <a:t>se</a:t>
                </a:r>
                <a:r>
                  <a:rPr lang="pl-PL" altLang="en-US" dirty="0"/>
                  <a:t> </a:t>
                </a:r>
                <a:r>
                  <a:rPr lang="pl-PL" altLang="en-US" dirty="0" err="1" smtClean="0"/>
                  <a:t>ignorišu</a:t>
                </a:r>
                <a:r>
                  <a:rPr lang="pl-PL" altLang="en-US" dirty="0" smtClean="0"/>
                  <a:t> od </a:t>
                </a:r>
                <a:r>
                  <a:rPr lang="pl-PL" altLang="en-US" dirty="0" err="1" smtClean="0"/>
                  <a:t>strane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korisničkog</a:t>
                </a:r>
                <a:r>
                  <a:rPr lang="pl-PL" altLang="en-US" dirty="0" smtClean="0"/>
                  <a:t> agenta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pl-PL" altLang="en-US" dirty="0" err="1" smtClean="0"/>
                  <a:t>Komentari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se</a:t>
                </a:r>
                <a:r>
                  <a:rPr lang="pl-PL" altLang="en-US" dirty="0" smtClean="0"/>
                  <a:t> u </a:t>
                </a:r>
                <a:r>
                  <a:rPr lang="pl-PL" altLang="en-US" dirty="0"/>
                  <a:t>HTML-u </a:t>
                </a:r>
                <a:r>
                  <a:rPr lang="pl-PL" altLang="en-US" dirty="0" err="1"/>
                  <a:t>zadaju</a:t>
                </a:r>
                <a:r>
                  <a:rPr lang="pl-PL" altLang="en-US" dirty="0"/>
                  <a:t> na </a:t>
                </a:r>
                <a:r>
                  <a:rPr lang="pl-PL" altLang="en-US" dirty="0" err="1" smtClean="0"/>
                  <a:t>slede</a:t>
                </a:r>
                <a:r>
                  <a:rPr lang="pl-PL" altLang="en-US" dirty="0" err="1"/>
                  <a:t>ć</a:t>
                </a:r>
                <a:r>
                  <a:rPr lang="pl-PL" altLang="en-US" dirty="0" err="1" smtClean="0"/>
                  <a:t>i</a:t>
                </a:r>
                <a:r>
                  <a:rPr lang="pl-PL" altLang="en-US" dirty="0" smtClean="0"/>
                  <a:t> </a:t>
                </a:r>
                <a:r>
                  <a:rPr lang="pl-PL" altLang="en-US" dirty="0" err="1" smtClean="0"/>
                  <a:t>način</a:t>
                </a:r>
                <a:r>
                  <a:rPr lang="pl-PL" altLang="en-US" dirty="0" smtClean="0"/>
                  <a:t/>
                </a:r>
                <a:br>
                  <a:rPr lang="pl-PL" altLang="en-US" dirty="0" smtClean="0"/>
                </a:b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&lt;!-- </a:t>
                </a:r>
                <a:r>
                  <a:rPr lang="pl-PL" altLang="en-US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Ovde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 err="1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ide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tekst </a:t>
                </a:r>
                <a:r>
                  <a:rPr lang="pl-PL" altLang="en-US" sz="1600" b="1" dirty="0" err="1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komentara</a:t>
                </a:r>
                <a:r>
                  <a:rPr lang="pl-PL" altLang="en-US" sz="1600" b="1" dirty="0" smtClean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pl-PL" altLang="en-US" sz="1600" b="1" dirty="0">
                    <a:solidFill>
                      <a:srgbClr val="009E47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--&gt;</a:t>
                </a:r>
                <a:endParaRPr lang="sr-Latn-CS" altLang="en-US" sz="1600" b="1" dirty="0">
                  <a:solidFill>
                    <a:srgbClr val="009E47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21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784"/>
                <a:ext cx="8579296" cy="5257800"/>
              </a:xfrm>
              <a:blipFill rotWithShape="1">
                <a:blip r:embed="rId2"/>
                <a:stretch>
                  <a:fillRect t="-464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Osnovni HTML elementi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Elementi</a:t>
            </a:r>
            <a:r>
              <a:rPr lang="en-US" dirty="0"/>
              <a:t> html, body </a:t>
            </a:r>
            <a:r>
              <a:rPr lang="en-US" dirty="0" err="1"/>
              <a:t>i</a:t>
            </a:r>
            <a:r>
              <a:rPr lang="en-US" dirty="0"/>
              <a:t> head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Cela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strana</a:t>
            </a:r>
            <a:r>
              <a:rPr lang="en-GB" dirty="0" smtClean="0"/>
              <a:t> </a:t>
            </a:r>
            <a:r>
              <a:rPr lang="en-GB" dirty="0" err="1"/>
              <a:t>predstavljena</a:t>
            </a:r>
            <a:r>
              <a:rPr lang="en-GB" dirty="0"/>
              <a:t> je </a:t>
            </a:r>
            <a:r>
              <a:rPr lang="en-GB" dirty="0" err="1"/>
              <a:t>jednim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html</a:t>
            </a:r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/>
              <a:t>html </a:t>
            </a:r>
            <a:r>
              <a:rPr lang="en-GB" dirty="0" err="1" smtClean="0"/>
              <a:t>elementa</a:t>
            </a:r>
            <a:r>
              <a:rPr lang="sr-Latn-RS" dirty="0" smtClean="0"/>
              <a:t> </a:t>
            </a:r>
            <a:r>
              <a:rPr lang="sr-Latn-RS" dirty="0"/>
              <a:t>č</a:t>
            </a:r>
            <a:r>
              <a:rPr lang="en-GB" dirty="0" err="1" smtClean="0"/>
              <a:t>ine</a:t>
            </a:r>
            <a:r>
              <a:rPr lang="en-GB" dirty="0" smtClean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head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zaglavlja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body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tela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endParaRPr lang="sr-Latn-C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&lt;!--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 zaglavlja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naslov veb strane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&lt;!-- Opis tela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telo – tj. ono sto ce biti prikazano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marL="914400" lvl="2" indent="0">
              <a:spcBef>
                <a:spcPts val="1200"/>
              </a:spcBef>
              <a:buNone/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8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Zaglavlje</a:t>
            </a:r>
            <a:r>
              <a:rPr lang="en-US" dirty="0"/>
              <a:t> </a:t>
            </a:r>
            <a:r>
              <a:rPr lang="en-US" dirty="0" err="1" smtClean="0"/>
              <a:t>veb</a:t>
            </a:r>
            <a:r>
              <a:rPr lang="sr-Latn-RS" dirty="0" smtClean="0"/>
              <a:t> </a:t>
            </a:r>
            <a:r>
              <a:rPr lang="en-US" dirty="0" err="1" smtClean="0"/>
              <a:t>strane</a:t>
            </a:r>
            <a:r>
              <a:rPr lang="sr-Latn-RS" dirty="0" smtClean="0"/>
              <a:t> -</a:t>
            </a:r>
            <a:r>
              <a:rPr lang="en-US" dirty="0" smtClean="0"/>
              <a:t> </a:t>
            </a:r>
            <a:r>
              <a:rPr lang="en-US" dirty="0"/>
              <a:t>element title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Cela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strana</a:t>
            </a:r>
            <a:r>
              <a:rPr lang="en-GB" dirty="0" smtClean="0"/>
              <a:t> </a:t>
            </a:r>
            <a:r>
              <a:rPr lang="en-GB" dirty="0" err="1"/>
              <a:t>predstavljena</a:t>
            </a:r>
            <a:r>
              <a:rPr lang="en-GB" dirty="0"/>
              <a:t> je </a:t>
            </a:r>
            <a:r>
              <a:rPr lang="en-GB" dirty="0" err="1"/>
              <a:t>jednim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html</a:t>
            </a:r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/>
              <a:t>html </a:t>
            </a:r>
            <a:r>
              <a:rPr lang="en-GB" dirty="0" err="1" smtClean="0"/>
              <a:t>elementa</a:t>
            </a:r>
            <a:r>
              <a:rPr lang="sr-Latn-RS" dirty="0" smtClean="0"/>
              <a:t> </a:t>
            </a:r>
            <a:r>
              <a:rPr lang="sr-Latn-RS" dirty="0"/>
              <a:t>č</a:t>
            </a:r>
            <a:r>
              <a:rPr lang="en-GB" dirty="0" err="1" smtClean="0"/>
              <a:t>ine</a:t>
            </a:r>
            <a:r>
              <a:rPr lang="en-GB" dirty="0" smtClean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elementa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head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zaglavlja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body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tela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endParaRPr lang="sr-Latn-C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&lt;!--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Opis zaglavlja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naslov veb strane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&lt;!-- Opis tela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strane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Ovde se postavlja telo – tj. ono sto ce biti prikazano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marL="914400" lvl="2" indent="0">
              <a:spcBef>
                <a:spcPts val="1200"/>
              </a:spcBef>
              <a:buNone/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0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Zaglavlje</a:t>
            </a:r>
            <a:r>
              <a:rPr lang="en-US" dirty="0"/>
              <a:t> </a:t>
            </a:r>
            <a:r>
              <a:rPr lang="en-US" dirty="0" err="1" smtClean="0"/>
              <a:t>veb</a:t>
            </a:r>
            <a:r>
              <a:rPr lang="sr-Latn-RS" dirty="0" smtClean="0"/>
              <a:t> </a:t>
            </a:r>
            <a:r>
              <a:rPr lang="en-US" dirty="0" err="1" smtClean="0"/>
              <a:t>strane</a:t>
            </a:r>
            <a:r>
              <a:rPr lang="sr-Latn-RS" dirty="0" smtClean="0"/>
              <a:t> -</a:t>
            </a:r>
            <a:r>
              <a:rPr lang="en-US" dirty="0" smtClean="0"/>
              <a:t> </a:t>
            </a:r>
            <a:r>
              <a:rPr lang="en-US" dirty="0"/>
              <a:t>element meta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/>
              <a:t>Element </a:t>
            </a:r>
            <a:r>
              <a:rPr lang="en-GB" dirty="0">
                <a:solidFill>
                  <a:srgbClr val="6767FF"/>
                </a:solidFill>
              </a:rPr>
              <a:t>meta</a:t>
            </a:r>
            <a:r>
              <a:rPr lang="en-GB" dirty="0"/>
              <a:t> </a:t>
            </a:r>
            <a:r>
              <a:rPr lang="en-GB" dirty="0" smtClean="0"/>
              <a:t>obi</a:t>
            </a:r>
            <a:r>
              <a:rPr lang="sr-Latn-RS" dirty="0"/>
              <a:t>č</a:t>
            </a:r>
            <a:r>
              <a:rPr lang="en-GB" dirty="0" smtClean="0"/>
              <a:t>no </a:t>
            </a:r>
            <a:r>
              <a:rPr lang="en-GB" dirty="0" err="1"/>
              <a:t>ima</a:t>
            </a:r>
            <a:r>
              <a:rPr lang="en-GB" dirty="0"/>
              <a:t> </a:t>
            </a:r>
            <a:r>
              <a:rPr lang="en-GB" dirty="0" err="1"/>
              <a:t>prazan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aj</a:t>
            </a:r>
            <a:r>
              <a:rPr lang="en-GB" dirty="0"/>
              <a:t>: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 .../&gt;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Njegovim</a:t>
            </a:r>
            <a:r>
              <a:rPr lang="en-GB" dirty="0"/>
              <a:t> </a:t>
            </a:r>
            <a:r>
              <a:rPr lang="en-GB" dirty="0" err="1"/>
              <a:t>atributima</a:t>
            </a:r>
            <a:r>
              <a:rPr lang="en-GB" dirty="0"/>
              <a:t> </a:t>
            </a:r>
            <a:r>
              <a:rPr lang="en-GB" dirty="0" err="1"/>
              <a:t>zadaju</a:t>
            </a:r>
            <a:r>
              <a:rPr lang="en-GB" dirty="0"/>
              <a:t> se </a:t>
            </a:r>
            <a:r>
              <a:rPr lang="en-GB" dirty="0" err="1"/>
              <a:t>osnovne</a:t>
            </a:r>
            <a:r>
              <a:rPr lang="en-GB" dirty="0"/>
              <a:t> </a:t>
            </a:r>
            <a:r>
              <a:rPr lang="en-GB" dirty="0" smtClean="0"/>
              <a:t>meta</a:t>
            </a:r>
            <a:r>
              <a:rPr lang="sr-Latn-RS" dirty="0"/>
              <a:t>-</a:t>
            </a:r>
            <a:r>
              <a:rPr lang="en-GB" dirty="0" err="1" smtClean="0"/>
              <a:t>informacije</a:t>
            </a:r>
            <a:r>
              <a:rPr lang="en-GB" dirty="0" smtClean="0"/>
              <a:t> </a:t>
            </a:r>
            <a:r>
              <a:rPr lang="en-GB" dirty="0"/>
              <a:t>o </a:t>
            </a:r>
            <a:r>
              <a:rPr lang="en-GB" dirty="0" err="1"/>
              <a:t>strani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charset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sr-Latn-RS" dirty="0"/>
              <a:t>č</a:t>
            </a:r>
            <a:r>
              <a:rPr lang="en-GB" dirty="0" smtClean="0"/>
              <a:t>in </a:t>
            </a:r>
            <a:r>
              <a:rPr lang="en-GB" dirty="0" err="1"/>
              <a:t>kodiranja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je </a:t>
            </a:r>
            <a:r>
              <a:rPr lang="en-GB" dirty="0" err="1" smtClean="0"/>
              <a:t>kori</a:t>
            </a:r>
            <a:r>
              <a:rPr lang="sr-Latn-RS" dirty="0" err="1" smtClean="0"/>
              <a:t>šć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/>
              <a:t>prilikom</a:t>
            </a:r>
            <a:r>
              <a:rPr lang="en-GB" dirty="0"/>
              <a:t> </a:t>
            </a:r>
            <a:r>
              <a:rPr lang="en-GB" dirty="0" err="1"/>
              <a:t>snimanja</a:t>
            </a:r>
            <a:r>
              <a:rPr lang="en-GB" dirty="0"/>
              <a:t> </a:t>
            </a:r>
            <a:r>
              <a:rPr lang="en-GB" dirty="0" err="1" smtClean="0"/>
              <a:t>strane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GB" dirty="0" smtClean="0"/>
              <a:t>primer</a:t>
            </a:r>
            <a:r>
              <a:rPr lang="en-GB" dirty="0"/>
              <a:t>: 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 charset="UTF-8"/&gt;</a:t>
            </a:r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author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ime</a:t>
            </a:r>
            <a:r>
              <a:rPr lang="en-GB" dirty="0"/>
              <a:t> </a:t>
            </a:r>
            <a:r>
              <a:rPr lang="en-GB" dirty="0" err="1"/>
              <a:t>autora</a:t>
            </a:r>
            <a:r>
              <a:rPr lang="en-GB" dirty="0"/>
              <a:t> </a:t>
            </a:r>
            <a:r>
              <a:rPr lang="sr-Latn-RS" dirty="0" smtClean="0"/>
              <a:t>veb </a:t>
            </a:r>
            <a:r>
              <a:rPr lang="en-GB" dirty="0" err="1" smtClean="0"/>
              <a:t>strane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keywords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 smtClean="0"/>
              <a:t>klju</a:t>
            </a:r>
            <a:r>
              <a:rPr lang="sr-Latn-RS" dirty="0"/>
              <a:t>č</a:t>
            </a:r>
            <a:r>
              <a:rPr lang="en-GB" dirty="0" smtClean="0"/>
              <a:t>ne re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>
                <a:solidFill>
                  <a:srgbClr val="6767FF"/>
                </a:solidFill>
              </a:rPr>
              <a:t>description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strane</a:t>
            </a: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="Marko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Savi</a:t>
            </a:r>
            <a:r>
              <a:rPr lang="sr-Latn-R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keywords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="gimnazija,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skola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,obrazovanje" 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="veb-sajt gimnazije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Dositej</a:t>
            </a:r>
            <a:b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Obradović" 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Zaglavlje</a:t>
            </a:r>
            <a:r>
              <a:rPr lang="en-US" dirty="0"/>
              <a:t> </a:t>
            </a:r>
            <a:r>
              <a:rPr lang="en-US" dirty="0" err="1" smtClean="0"/>
              <a:t>veb</a:t>
            </a:r>
            <a:r>
              <a:rPr lang="sr-Latn-RS" dirty="0" smtClean="0"/>
              <a:t> </a:t>
            </a:r>
            <a:r>
              <a:rPr lang="en-US" dirty="0" err="1" smtClean="0"/>
              <a:t>strane</a:t>
            </a:r>
            <a:r>
              <a:rPr lang="sr-Latn-RS" dirty="0" smtClean="0"/>
              <a:t> -</a:t>
            </a:r>
            <a:r>
              <a:rPr lang="en-US" dirty="0" smtClean="0"/>
              <a:t> </a:t>
            </a:r>
            <a:r>
              <a:rPr lang="en-US" dirty="0" err="1"/>
              <a:t>elementi</a:t>
            </a:r>
            <a:r>
              <a:rPr lang="en-US" dirty="0"/>
              <a:t> script, style, link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elementa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script</a:t>
            </a:r>
            <a:r>
              <a:rPr lang="en-GB" dirty="0"/>
              <a:t> je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 smtClean="0"/>
              <a:t>kod</a:t>
            </a:r>
            <a:r>
              <a:rPr lang="en-GB" dirty="0"/>
              <a:t>, </a:t>
            </a:r>
            <a:r>
              <a:rPr lang="en-GB" dirty="0" err="1" smtClean="0"/>
              <a:t>naj</a:t>
            </a:r>
            <a:r>
              <a:rPr lang="sr-Latn-RS" dirty="0"/>
              <a:t>č</a:t>
            </a:r>
            <a:r>
              <a:rPr lang="en-GB" dirty="0" smtClean="0"/>
              <a:t>e</a:t>
            </a:r>
            <a:r>
              <a:rPr lang="sr-Latn-RS" dirty="0" err="1" smtClean="0"/>
              <a:t>šć</a:t>
            </a:r>
            <a:r>
              <a:rPr lang="en-GB" dirty="0" smtClean="0"/>
              <a:t>e </a:t>
            </a:r>
            <a:r>
              <a:rPr lang="en-GB" dirty="0"/>
              <a:t>u </a:t>
            </a:r>
            <a:r>
              <a:rPr lang="en-GB" dirty="0" err="1" smtClean="0"/>
              <a:t>jeziku</a:t>
            </a:r>
            <a:r>
              <a:rPr lang="sr-Latn-RS" dirty="0" smtClean="0"/>
              <a:t> </a:t>
            </a:r>
            <a:r>
              <a:rPr lang="en-GB" dirty="0" smtClean="0"/>
              <a:t>JavaScript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elementa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style</a:t>
            </a:r>
            <a:r>
              <a:rPr lang="en-GB" dirty="0"/>
              <a:t> je </a:t>
            </a:r>
            <a:r>
              <a:rPr lang="en-GB" dirty="0" err="1"/>
              <a:t>stilski</a:t>
            </a:r>
            <a:r>
              <a:rPr lang="en-GB" dirty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jeziku</a:t>
            </a:r>
            <a:r>
              <a:rPr lang="en-GB" dirty="0"/>
              <a:t> CSS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Element </a:t>
            </a:r>
            <a:r>
              <a:rPr lang="en-GB" dirty="0">
                <a:solidFill>
                  <a:srgbClr val="6767FF"/>
                </a:solidFill>
              </a:rPr>
              <a:t>link</a:t>
            </a:r>
            <a:r>
              <a:rPr lang="en-GB" dirty="0"/>
              <a:t> </a:t>
            </a:r>
            <a:r>
              <a:rPr lang="en-GB" dirty="0" err="1" smtClean="0"/>
              <a:t>slu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/>
              <a:t>da </a:t>
            </a:r>
            <a:r>
              <a:rPr lang="en-GB" dirty="0" err="1" smtClean="0"/>
              <a:t>pove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stranu</a:t>
            </a:r>
            <a:r>
              <a:rPr lang="en-GB" dirty="0" smtClean="0"/>
              <a:t> </a:t>
            </a:r>
            <a:r>
              <a:rPr lang="en-GB" dirty="0"/>
              <a:t>u </a:t>
            </a:r>
            <a:r>
              <a:rPr lang="en-GB" dirty="0" err="1"/>
              <a:t>kojoj</a:t>
            </a:r>
            <a:r>
              <a:rPr lang="en-GB" dirty="0"/>
              <a:t> je </a:t>
            </a:r>
            <a:r>
              <a:rPr lang="en-GB" dirty="0" err="1"/>
              <a:t>naveden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 smtClean="0"/>
              <a:t>drugim</a:t>
            </a:r>
            <a:r>
              <a:rPr lang="sr-Latn-RS" dirty="0" smtClean="0"/>
              <a:t> </a:t>
            </a:r>
            <a:r>
              <a:rPr lang="en-GB" dirty="0" err="1" smtClean="0"/>
              <a:t>resursima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uvoz</a:t>
            </a:r>
            <a:r>
              <a:rPr lang="en-GB" dirty="0"/>
              <a:t> </a:t>
            </a:r>
            <a:r>
              <a:rPr lang="en-GB" dirty="0" err="1"/>
              <a:t>stilskog</a:t>
            </a:r>
            <a:r>
              <a:rPr lang="en-GB" dirty="0"/>
              <a:t> </a:t>
            </a:r>
            <a:r>
              <a:rPr lang="en-GB" dirty="0" err="1"/>
              <a:t>opisa</a:t>
            </a:r>
            <a:r>
              <a:rPr lang="en-GB" dirty="0"/>
              <a:t> </a:t>
            </a:r>
            <a:r>
              <a:rPr lang="en-GB" dirty="0" err="1"/>
              <a:t>zadatog</a:t>
            </a:r>
            <a:r>
              <a:rPr lang="en-GB" dirty="0"/>
              <a:t> u </a:t>
            </a:r>
            <a:r>
              <a:rPr lang="en-GB" dirty="0" err="1"/>
              <a:t>zasebnoj</a:t>
            </a:r>
            <a:r>
              <a:rPr lang="en-GB" dirty="0"/>
              <a:t> </a:t>
            </a:r>
            <a:r>
              <a:rPr lang="en-GB" dirty="0" err="1" smtClean="0"/>
              <a:t>datoteci</a:t>
            </a:r>
            <a:r>
              <a:rPr lang="sr-Latn-RS" sz="1600" dirty="0" smtClean="0"/>
              <a:t/>
            </a:r>
            <a:br>
              <a:rPr lang="sr-Latn-RS" sz="1600" dirty="0" smtClean="0"/>
            </a:b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="stylesheet" type="text/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="style.css" /&gt;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zadavanje</a:t>
            </a:r>
            <a:r>
              <a:rPr lang="en-GB" dirty="0"/>
              <a:t> </a:t>
            </a:r>
            <a:r>
              <a:rPr lang="en-GB" dirty="0" err="1"/>
              <a:t>verzija</a:t>
            </a:r>
            <a:r>
              <a:rPr lang="en-GB" dirty="0"/>
              <a:t> </a:t>
            </a:r>
            <a:r>
              <a:rPr lang="en-GB" dirty="0" err="1"/>
              <a:t>veb-strane</a:t>
            </a:r>
            <a:r>
              <a:rPr lang="en-GB" dirty="0"/>
              <a:t> u </a:t>
            </a:r>
            <a:r>
              <a:rPr lang="en-GB" dirty="0" err="1"/>
              <a:t>drugom</a:t>
            </a:r>
            <a:r>
              <a:rPr lang="en-GB" dirty="0"/>
              <a:t> </a:t>
            </a:r>
            <a:r>
              <a:rPr lang="en-GB" dirty="0" err="1"/>
              <a:t>formatu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drugom</a:t>
            </a:r>
            <a:r>
              <a:rPr lang="en-GB" dirty="0"/>
              <a:t> </a:t>
            </a:r>
            <a:r>
              <a:rPr lang="en-GB" dirty="0" err="1" smtClean="0"/>
              <a:t>jeziku</a:t>
            </a:r>
            <a:r>
              <a:rPr lang="sr-Latn-CS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sr-Latn-CS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page.pdf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 	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pdf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="PDF verzija" 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en.html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/html"</a:t>
            </a:r>
            <a:b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CS" altLang="en-US" sz="16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hreflang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="Verzija na engleskom jeziku" /&gt;</a:t>
            </a:r>
            <a:endParaRPr lang="sr-Latn-R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4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Celine u telu </a:t>
            </a:r>
            <a:r>
              <a:rPr lang="sr-Latn-RS" dirty="0" smtClean="0"/>
              <a:t>veb strane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Veb</a:t>
            </a:r>
            <a:r>
              <a:rPr lang="en-GB" dirty="0"/>
              <a:t> </a:t>
            </a:r>
            <a:r>
              <a:rPr lang="en-GB" dirty="0" err="1"/>
              <a:t>strana</a:t>
            </a:r>
            <a:r>
              <a:rPr lang="en-GB" dirty="0"/>
              <a:t> se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 err="1"/>
              <a:t>podeliti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manje</a:t>
            </a:r>
            <a:r>
              <a:rPr lang="en-GB" dirty="0"/>
              <a:t> </a:t>
            </a:r>
            <a:r>
              <a:rPr lang="en-GB" dirty="0" err="1" smtClean="0"/>
              <a:t>logi</a:t>
            </a:r>
            <a:r>
              <a:rPr lang="sr-Latn-RS" dirty="0"/>
              <a:t>č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r>
              <a:rPr lang="en-GB" dirty="0" err="1" smtClean="0"/>
              <a:t>celine</a:t>
            </a:r>
            <a:endParaRPr lang="pl-PL" dirty="0" smtClean="0"/>
          </a:p>
          <a:p>
            <a:pPr lvl="1">
              <a:spcBef>
                <a:spcPts val="1200"/>
              </a:spcBef>
            </a:pPr>
            <a:r>
              <a:rPr lang="pl-PL" dirty="0" err="1" smtClean="0"/>
              <a:t>Podržano</a:t>
            </a:r>
            <a:r>
              <a:rPr lang="pl-PL" dirty="0" smtClean="0"/>
              <a:t> </a:t>
            </a:r>
            <a:r>
              <a:rPr lang="pl-PL" dirty="0"/>
              <a:t>je </a:t>
            </a:r>
            <a:r>
              <a:rPr lang="pl-PL" dirty="0" err="1"/>
              <a:t>nekoliko</a:t>
            </a:r>
            <a:r>
              <a:rPr lang="pl-PL" dirty="0"/>
              <a:t> </a:t>
            </a:r>
            <a:r>
              <a:rPr lang="pl-PL" dirty="0" err="1"/>
              <a:t>elemenata</a:t>
            </a:r>
            <a:r>
              <a:rPr lang="pl-PL" dirty="0"/>
              <a:t> za </a:t>
            </a:r>
            <a:r>
              <a:rPr lang="pl-PL" dirty="0" err="1"/>
              <a:t>podelu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 na </a:t>
            </a:r>
            <a:r>
              <a:rPr lang="pl-PL" dirty="0" err="1"/>
              <a:t>celine</a:t>
            </a:r>
            <a:r>
              <a:rPr lang="pl-PL" dirty="0" smtClean="0"/>
              <a:t>:</a:t>
            </a:r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main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centralni </a:t>
            </a:r>
            <a:r>
              <a:rPr lang="pl-PL" dirty="0" err="1" smtClean="0"/>
              <a:t>sadr</a:t>
            </a:r>
            <a:r>
              <a:rPr lang="pl-PL" dirty="0" err="1"/>
              <a:t>ž</a:t>
            </a:r>
            <a:r>
              <a:rPr lang="pl-PL" dirty="0" err="1" smtClean="0"/>
              <a:t>aj</a:t>
            </a:r>
            <a:r>
              <a:rPr lang="pl-PL" dirty="0" smtClean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, </a:t>
            </a:r>
            <a:r>
              <a:rPr lang="pl-PL" dirty="0" err="1"/>
              <a:t>jedinstven</a:t>
            </a:r>
            <a:r>
              <a:rPr lang="pl-PL" dirty="0"/>
              <a:t> u </a:t>
            </a:r>
            <a:r>
              <a:rPr lang="pl-PL" dirty="0" err="1"/>
              <a:t>okviru</a:t>
            </a:r>
            <a:r>
              <a:rPr lang="pl-PL" dirty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sajta</a:t>
            </a:r>
            <a:r>
              <a:rPr lang="pl-PL" dirty="0" smtClean="0"/>
              <a:t>, </a:t>
            </a:r>
            <a:r>
              <a:rPr lang="pl-PL" dirty="0" err="1" smtClean="0"/>
              <a:t>svaka</a:t>
            </a:r>
            <a:r>
              <a:rPr lang="pl-PL" dirty="0" smtClean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strana</a:t>
            </a:r>
            <a:r>
              <a:rPr lang="pl-PL" dirty="0"/>
              <a:t> </a:t>
            </a:r>
            <a:r>
              <a:rPr lang="pl-PL" dirty="0" err="1" smtClean="0"/>
              <a:t>sadr</a:t>
            </a:r>
            <a:r>
              <a:rPr lang="pl-PL" dirty="0" err="1"/>
              <a:t>ž</a:t>
            </a:r>
            <a:r>
              <a:rPr lang="pl-PL" dirty="0" err="1" smtClean="0"/>
              <a:t>i</a:t>
            </a:r>
            <a:r>
              <a:rPr lang="pl-PL" dirty="0" smtClean="0"/>
              <a:t> </a:t>
            </a:r>
            <a:r>
              <a:rPr lang="pl-PL" dirty="0" err="1" smtClean="0"/>
              <a:t>najvi</a:t>
            </a:r>
            <a:r>
              <a:rPr lang="pl-PL" dirty="0" err="1"/>
              <a:t>š</a:t>
            </a:r>
            <a:r>
              <a:rPr lang="pl-PL" dirty="0" err="1" smtClean="0"/>
              <a:t>e</a:t>
            </a:r>
            <a:r>
              <a:rPr lang="pl-PL" dirty="0" smtClean="0"/>
              <a:t> </a:t>
            </a:r>
            <a:r>
              <a:rPr lang="pl-PL" dirty="0" err="1"/>
              <a:t>jedan</a:t>
            </a:r>
            <a:r>
              <a:rPr lang="pl-PL" dirty="0"/>
              <a:t> </a:t>
            </a:r>
            <a:r>
              <a:rPr lang="pl-PL" dirty="0" err="1"/>
              <a:t>takav</a:t>
            </a:r>
            <a:r>
              <a:rPr lang="pl-PL" dirty="0"/>
              <a:t> element</a:t>
            </a:r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header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/>
              <a:t>zaglavlje</a:t>
            </a:r>
            <a:r>
              <a:rPr lang="pl-PL" dirty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 </a:t>
            </a:r>
            <a:r>
              <a:rPr lang="pl-PL" dirty="0" err="1"/>
              <a:t>ili</a:t>
            </a:r>
            <a:r>
              <a:rPr lang="pl-PL" dirty="0"/>
              <a:t> </a:t>
            </a:r>
            <a:r>
              <a:rPr lang="pl-PL" dirty="0" err="1"/>
              <a:t>neke</a:t>
            </a:r>
            <a:r>
              <a:rPr lang="pl-PL" dirty="0"/>
              <a:t> </a:t>
            </a:r>
            <a:r>
              <a:rPr lang="pl-PL" dirty="0" err="1"/>
              <a:t>manje</a:t>
            </a:r>
            <a:r>
              <a:rPr lang="pl-PL" dirty="0"/>
              <a:t> </a:t>
            </a:r>
            <a:r>
              <a:rPr lang="pl-PL" dirty="0" err="1"/>
              <a:t>sekcije</a:t>
            </a:r>
            <a:r>
              <a:rPr lang="pl-PL" dirty="0"/>
              <a:t>: </a:t>
            </a:r>
            <a:r>
              <a:rPr lang="pl-PL" dirty="0" err="1"/>
              <a:t>naslov</a:t>
            </a:r>
            <a:r>
              <a:rPr lang="pl-PL" dirty="0"/>
              <a:t>, </a:t>
            </a:r>
            <a:r>
              <a:rPr lang="pl-PL" dirty="0" err="1"/>
              <a:t>logotip</a:t>
            </a:r>
            <a:r>
              <a:rPr lang="pl-PL" dirty="0" smtClean="0"/>
              <a:t>, i </a:t>
            </a:r>
            <a:r>
              <a:rPr lang="pl-PL" dirty="0" err="1" smtClean="0"/>
              <a:t>sl</a:t>
            </a:r>
            <a:r>
              <a:rPr lang="pl-PL" dirty="0" smtClean="0"/>
              <a:t>.</a:t>
            </a:r>
            <a:endParaRPr lang="pl-PL" dirty="0"/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footer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 smtClean="0"/>
              <a:t>podnožje</a:t>
            </a:r>
            <a:r>
              <a:rPr lang="pl-PL" dirty="0" smtClean="0"/>
              <a:t> </a:t>
            </a:r>
            <a:r>
              <a:rPr lang="pl-PL" dirty="0" err="1"/>
              <a:t>veb</a:t>
            </a:r>
            <a:r>
              <a:rPr lang="pl-PL" dirty="0"/>
              <a:t> </a:t>
            </a:r>
            <a:r>
              <a:rPr lang="pl-PL" dirty="0" err="1"/>
              <a:t>strane</a:t>
            </a:r>
            <a:r>
              <a:rPr lang="pl-PL" dirty="0"/>
              <a:t> </a:t>
            </a:r>
            <a:r>
              <a:rPr lang="pl-PL" dirty="0" err="1"/>
              <a:t>ili</a:t>
            </a:r>
            <a:r>
              <a:rPr lang="pl-PL" dirty="0"/>
              <a:t> </a:t>
            </a:r>
            <a:r>
              <a:rPr lang="pl-PL" dirty="0" err="1"/>
              <a:t>neke</a:t>
            </a:r>
            <a:r>
              <a:rPr lang="pl-PL" dirty="0"/>
              <a:t> </a:t>
            </a:r>
            <a:r>
              <a:rPr lang="pl-PL" dirty="0" err="1"/>
              <a:t>manje</a:t>
            </a:r>
            <a:r>
              <a:rPr lang="pl-PL" dirty="0"/>
              <a:t> </a:t>
            </a:r>
            <a:r>
              <a:rPr lang="pl-PL" dirty="0" err="1"/>
              <a:t>sekcije</a:t>
            </a:r>
            <a:r>
              <a:rPr lang="pl-PL" dirty="0"/>
              <a:t>: autor, copyright</a:t>
            </a:r>
            <a:r>
              <a:rPr lang="pl-PL" dirty="0" smtClean="0"/>
              <a:t>, i </a:t>
            </a:r>
            <a:r>
              <a:rPr lang="pl-PL" dirty="0" err="1" smtClean="0"/>
              <a:t>sl</a:t>
            </a:r>
            <a:r>
              <a:rPr lang="pl-PL" dirty="0" smtClean="0"/>
              <a:t>.</a:t>
            </a:r>
            <a:endParaRPr lang="pl-PL" dirty="0"/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nav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/>
              <a:t>grupisane</a:t>
            </a:r>
            <a:r>
              <a:rPr lang="pl-PL" dirty="0"/>
              <a:t> </a:t>
            </a:r>
            <a:r>
              <a:rPr lang="pl-PL" dirty="0" err="1"/>
              <a:t>veze</a:t>
            </a:r>
            <a:r>
              <a:rPr lang="pl-PL" dirty="0"/>
              <a:t> ka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stranama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smtClean="0"/>
              <a:t>u </a:t>
            </a:r>
            <a:r>
              <a:rPr lang="pl-PL" dirty="0" err="1"/>
              <a:t>okviru</a:t>
            </a:r>
            <a:r>
              <a:rPr lang="pl-PL" dirty="0"/>
              <a:t> </a:t>
            </a:r>
            <a:r>
              <a:rPr lang="pl-PL" dirty="0" err="1"/>
              <a:t>istog</a:t>
            </a:r>
            <a:r>
              <a:rPr lang="pl-PL" dirty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sajta</a:t>
            </a:r>
            <a:r>
              <a:rPr lang="pl-PL" dirty="0" smtClean="0"/>
              <a:t> </a:t>
            </a:r>
            <a:r>
              <a:rPr lang="pl-PL" dirty="0" err="1"/>
              <a:t>ili</a:t>
            </a:r>
            <a:r>
              <a:rPr lang="pl-PL" dirty="0"/>
              <a:t> </a:t>
            </a:r>
            <a:r>
              <a:rPr lang="pl-PL" dirty="0" smtClean="0"/>
              <a:t>ka </a:t>
            </a:r>
            <a:r>
              <a:rPr lang="pl-PL" dirty="0" err="1" smtClean="0"/>
              <a:t>sadržaju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err="1" smtClean="0"/>
              <a:t>unutar</a:t>
            </a:r>
            <a:r>
              <a:rPr lang="pl-PL" dirty="0" smtClean="0"/>
              <a:t> </a:t>
            </a:r>
            <a:r>
              <a:rPr lang="pl-PL" dirty="0" err="1"/>
              <a:t>iste</a:t>
            </a:r>
            <a:r>
              <a:rPr lang="pl-PL" dirty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r>
              <a:rPr lang="pl-PL" dirty="0" err="1" smtClean="0"/>
              <a:t>strane</a:t>
            </a:r>
            <a:endParaRPr lang="pl-PL" dirty="0"/>
          </a:p>
          <a:p>
            <a:pPr lvl="2">
              <a:spcBef>
                <a:spcPts val="1200"/>
              </a:spcBef>
            </a:pPr>
            <a:r>
              <a:rPr lang="pl-PL" dirty="0" err="1">
                <a:solidFill>
                  <a:srgbClr val="6767FF"/>
                </a:solidFill>
              </a:rPr>
              <a:t>aside</a:t>
            </a:r>
            <a:r>
              <a:rPr lang="pl-PL" dirty="0">
                <a:solidFill>
                  <a:srgbClr val="6767FF"/>
                </a:solidFill>
              </a:rPr>
              <a:t> </a:t>
            </a:r>
            <a:r>
              <a:rPr lang="pl-PL" dirty="0" smtClean="0"/>
              <a:t>- </a:t>
            </a:r>
            <a:r>
              <a:rPr lang="pl-PL" dirty="0" err="1" smtClean="0"/>
              <a:t>sporedni</a:t>
            </a:r>
            <a:r>
              <a:rPr lang="pl-PL" dirty="0" smtClean="0"/>
              <a:t> </a:t>
            </a:r>
            <a:r>
              <a:rPr lang="pl-PL" dirty="0" err="1"/>
              <a:t>deo</a:t>
            </a:r>
            <a:r>
              <a:rPr lang="pl-PL" dirty="0"/>
              <a:t> </a:t>
            </a:r>
            <a:r>
              <a:rPr lang="pl-PL" dirty="0" err="1" smtClean="0"/>
              <a:t>sadr</a:t>
            </a:r>
            <a:r>
              <a:rPr lang="pl-PL" dirty="0" err="1"/>
              <a:t>ž</a:t>
            </a:r>
            <a:r>
              <a:rPr lang="pl-PL" dirty="0" err="1" smtClean="0"/>
              <a:t>aja</a:t>
            </a:r>
            <a:r>
              <a:rPr lang="pl-PL" dirty="0" smtClean="0"/>
              <a:t> </a:t>
            </a:r>
            <a:r>
              <a:rPr lang="pl-PL" dirty="0" err="1" smtClean="0"/>
              <a:t>veb</a:t>
            </a:r>
            <a:r>
              <a:rPr lang="pl-PL" dirty="0" smtClean="0"/>
              <a:t> </a:t>
            </a:r>
            <a:br>
              <a:rPr lang="pl-PL" dirty="0" smtClean="0"/>
            </a:br>
            <a:r>
              <a:rPr lang="pl-PL" dirty="0" err="1" smtClean="0"/>
              <a:t>strane</a:t>
            </a:r>
            <a:endParaRPr lang="pl-PL" dirty="0" smtClean="0"/>
          </a:p>
          <a:p>
            <a:pPr lvl="2">
              <a:spcBef>
                <a:spcPts val="1200"/>
              </a:spcBef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0" r="2979" b="10394"/>
          <a:stretch/>
        </p:blipFill>
        <p:spPr bwMode="auto">
          <a:xfrm>
            <a:off x="5652120" y="4091063"/>
            <a:ext cx="3448412" cy="243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93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pt-BR" dirty="0"/>
              <a:t>h1, h2, h3, h4, h5 </a:t>
            </a:r>
            <a:r>
              <a:rPr lang="sr-Cyrl-RS" dirty="0"/>
              <a:t>и</a:t>
            </a:r>
            <a:r>
              <a:rPr lang="pt-BR" dirty="0"/>
              <a:t> h6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 smtClean="0"/>
              <a:t>podr</a:t>
            </a:r>
            <a:r>
              <a:rPr lang="sr-Cyrl-RS" dirty="0"/>
              <a:t>ш</a:t>
            </a:r>
            <a:r>
              <a:rPr lang="en-GB" dirty="0" err="1" smtClean="0"/>
              <a:t>ka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hijerarhiju</a:t>
            </a:r>
            <a:r>
              <a:rPr lang="en-GB" dirty="0"/>
              <a:t> </a:t>
            </a:r>
            <a:r>
              <a:rPr lang="en-GB" dirty="0" err="1"/>
              <a:t>naslova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podnaslova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Naslovi</a:t>
            </a:r>
            <a:r>
              <a:rPr lang="en-GB" dirty="0"/>
              <a:t> se </a:t>
            </a:r>
            <a:r>
              <a:rPr lang="en-GB" dirty="0" err="1"/>
              <a:t>prikazuju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samoj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Cyrl-RS" dirty="0" smtClean="0"/>
              <a:t> </a:t>
            </a:r>
            <a:r>
              <a:rPr lang="en-GB" dirty="0" err="1" smtClean="0"/>
              <a:t>strani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h1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h2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h3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h4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h5</a:t>
            </a:r>
            <a:r>
              <a:rPr lang="en-GB" dirty="0"/>
              <a:t>, </a:t>
            </a:r>
            <a:r>
              <a:rPr lang="en-GB" dirty="0">
                <a:solidFill>
                  <a:srgbClr val="6767FF"/>
                </a:solidFill>
              </a:rPr>
              <a:t>h6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h1 </a:t>
            </a:r>
            <a:r>
              <a:rPr lang="sr-Cyrl-RS" dirty="0" smtClean="0"/>
              <a:t>-</a:t>
            </a:r>
            <a:r>
              <a:rPr lang="en-GB" dirty="0" smtClean="0"/>
              <a:t> </a:t>
            </a:r>
            <a:r>
              <a:rPr lang="en-GB" dirty="0" err="1"/>
              <a:t>naslov</a:t>
            </a:r>
            <a:r>
              <a:rPr lang="en-GB" dirty="0"/>
              <a:t> </a:t>
            </a:r>
            <a:r>
              <a:rPr lang="en-GB" dirty="0" err="1" smtClean="0"/>
              <a:t>najvi</a:t>
            </a:r>
            <a:r>
              <a:rPr lang="sr-Latn-RS" dirty="0" err="1" smtClean="0"/>
              <a:t>še</a:t>
            </a:r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dirty="0" err="1"/>
              <a:t>ranga</a:t>
            </a:r>
            <a:r>
              <a:rPr lang="en-GB" dirty="0"/>
              <a:t>, </a:t>
            </a:r>
            <a:r>
              <a:rPr lang="en-GB" dirty="0" smtClean="0"/>
              <a:t>h6</a:t>
            </a:r>
            <a:r>
              <a:rPr lang="sr-Cyrl-RS" dirty="0" smtClean="0"/>
              <a:t> -</a:t>
            </a:r>
            <a:r>
              <a:rPr lang="en-GB" dirty="0" smtClean="0"/>
              <a:t> </a:t>
            </a:r>
            <a:r>
              <a:rPr lang="en-GB" dirty="0" err="1"/>
              <a:t>naslov</a:t>
            </a:r>
            <a:r>
              <a:rPr lang="en-GB" dirty="0"/>
              <a:t> </a:t>
            </a:r>
            <a:r>
              <a:rPr lang="en-GB" dirty="0" err="1" smtClean="0"/>
              <a:t>najni</a:t>
            </a:r>
            <a:r>
              <a:rPr lang="sr-Latn-RS" dirty="0"/>
              <a:t>ž</a:t>
            </a:r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dirty="0" err="1" smtClean="0"/>
              <a:t>ranga</a:t>
            </a:r>
            <a:endParaRPr lang="sr-Latn-RS" dirty="0" smtClean="0"/>
          </a:p>
          <a:p>
            <a:pPr lvl="1">
              <a:spcBef>
                <a:spcPts val="1200"/>
              </a:spcBef>
            </a:pPr>
            <a:endParaRPr lang="sr-Latn-R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&lt;h1&gt;Moje prvo zaglavlje&lt;/h1&gt;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&lt;h2&gt;Moj drugo zaglavlje.&lt;/h2&gt;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sr-Latn-R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en-US" altLang="en-US" sz="5400" dirty="0" smtClean="0">
                <a:solidFill>
                  <a:schemeClr val="hlink"/>
                </a:solidFill>
              </a:rPr>
              <a:t>HTML 5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</a:t>
            </a:r>
            <a:r>
              <a:rPr lang="sr-Latn-RS" dirty="0" err="1"/>
              <a:t>article</a:t>
            </a:r>
            <a:r>
              <a:rPr lang="sr-Latn-RS" dirty="0"/>
              <a:t>, </a:t>
            </a:r>
            <a:r>
              <a:rPr lang="sr-Latn-RS" dirty="0" err="1"/>
              <a:t>section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Ako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en-GB" dirty="0" smtClean="0"/>
              <a:t> </a:t>
            </a:r>
            <a:r>
              <a:rPr lang="en-GB" dirty="0" err="1" smtClean="0"/>
              <a:t>sajt</a:t>
            </a:r>
            <a:r>
              <a:rPr lang="en-GB" dirty="0" smtClean="0"/>
              <a:t> </a:t>
            </a:r>
            <a:r>
              <a:rPr lang="en-GB" dirty="0" err="1" smtClean="0"/>
              <a:t>sadr</a:t>
            </a:r>
            <a:r>
              <a:rPr lang="sr-Latn-RS" dirty="0" smtClean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sr-Latn-RS" dirty="0" smtClean="0"/>
              <a:t>mnogo </a:t>
            </a:r>
            <a:r>
              <a:rPr lang="en-GB" dirty="0" err="1" smtClean="0"/>
              <a:t>materijala</a:t>
            </a:r>
            <a:r>
              <a:rPr lang="en-GB" dirty="0"/>
              <a:t>, </a:t>
            </a:r>
            <a:r>
              <a:rPr lang="en-GB" dirty="0" err="1"/>
              <a:t>pogodno</a:t>
            </a:r>
            <a:r>
              <a:rPr lang="en-GB" dirty="0"/>
              <a:t> </a:t>
            </a:r>
            <a:r>
              <a:rPr lang="en-GB" dirty="0" err="1"/>
              <a:t>ga</a:t>
            </a:r>
            <a:r>
              <a:rPr lang="en-GB" dirty="0"/>
              <a:t> je </a:t>
            </a:r>
            <a:r>
              <a:rPr lang="en-GB" dirty="0" err="1"/>
              <a:t>podeliti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>
                <a:solidFill>
                  <a:srgbClr val="6767FF"/>
                </a:solidFill>
              </a:rPr>
              <a:t>sekcije</a:t>
            </a:r>
            <a:endParaRPr lang="en-GB" dirty="0">
              <a:solidFill>
                <a:srgbClr val="6767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err="1" smtClean="0"/>
              <a:t>avanje</a:t>
            </a:r>
            <a:r>
              <a:rPr lang="en-GB" dirty="0" smtClean="0"/>
              <a:t> </a:t>
            </a:r>
            <a:r>
              <a:rPr lang="en-GB" dirty="0" err="1"/>
              <a:t>sekcije</a:t>
            </a:r>
            <a:r>
              <a:rPr lang="en-GB" dirty="0"/>
              <a:t> </a:t>
            </a:r>
            <a:r>
              <a:rPr lang="en-GB" dirty="0" err="1"/>
              <a:t>koristi</a:t>
            </a:r>
            <a:r>
              <a:rPr lang="en-GB" dirty="0"/>
              <a:t> se element </a:t>
            </a:r>
            <a:r>
              <a:rPr lang="en-GB" dirty="0">
                <a:solidFill>
                  <a:srgbClr val="009E47"/>
                </a:solidFill>
              </a:rPr>
              <a:t>section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Sekcija</a:t>
            </a:r>
            <a:r>
              <a:rPr lang="en-GB" dirty="0"/>
              <a:t> </a:t>
            </a:r>
            <a:r>
              <a:rPr lang="en-GB" dirty="0" err="1" smtClean="0"/>
              <a:t>uobi</a:t>
            </a:r>
            <a:r>
              <a:rPr lang="sr-Latn-RS" dirty="0"/>
              <a:t>č</a:t>
            </a:r>
            <a:r>
              <a:rPr lang="en-GB" dirty="0" err="1" smtClean="0"/>
              <a:t>ajeno</a:t>
            </a:r>
            <a:r>
              <a:rPr lang="en-GB" dirty="0" smtClean="0"/>
              <a:t>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inje</a:t>
            </a:r>
            <a:r>
              <a:rPr lang="en-GB" dirty="0" smtClean="0"/>
              <a:t> </a:t>
            </a:r>
            <a:r>
              <a:rPr lang="en-GB" dirty="0" err="1"/>
              <a:t>naslovom</a:t>
            </a:r>
            <a:r>
              <a:rPr lang="en-GB" dirty="0"/>
              <a:t>; </a:t>
            </a:r>
            <a:r>
              <a:rPr lang="en-GB" dirty="0" err="1"/>
              <a:t>sekcije</a:t>
            </a:r>
            <a:r>
              <a:rPr lang="en-GB" dirty="0"/>
              <a:t> u </a:t>
            </a:r>
            <a:r>
              <a:rPr lang="en-GB" dirty="0" err="1"/>
              <a:t>sebi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da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smtClean="0"/>
              <a:t>e</a:t>
            </a:r>
            <a:r>
              <a:rPr lang="sr-Latn-RS" dirty="0" smtClean="0"/>
              <a:t> </a:t>
            </a:r>
            <a:r>
              <a:rPr lang="en-GB" dirty="0" err="1" smtClean="0"/>
              <a:t>zaglavlja</a:t>
            </a:r>
            <a:r>
              <a:rPr lang="en-GB" dirty="0"/>
              <a:t>, </a:t>
            </a:r>
            <a:r>
              <a:rPr lang="en-GB" dirty="0" err="1" smtClean="0"/>
              <a:t>podno</a:t>
            </a:r>
            <a:r>
              <a:rPr lang="sr-Latn-RS" dirty="0"/>
              <a:t>ž</a:t>
            </a:r>
            <a:r>
              <a:rPr lang="en-GB" dirty="0" err="1" smtClean="0"/>
              <a:t>ja</a:t>
            </a:r>
            <a:r>
              <a:rPr lang="en-GB" dirty="0"/>
              <a:t>, </a:t>
            </a:r>
            <a:r>
              <a:rPr lang="en-GB" dirty="0" err="1"/>
              <a:t>manje</a:t>
            </a:r>
            <a:r>
              <a:rPr lang="en-GB" dirty="0"/>
              <a:t> </a:t>
            </a:r>
            <a:r>
              <a:rPr lang="en-GB" dirty="0" err="1"/>
              <a:t>podsekcije</a:t>
            </a:r>
            <a:r>
              <a:rPr lang="en-GB" dirty="0" smtClean="0"/>
              <a:t>,</a:t>
            </a:r>
            <a:r>
              <a:rPr lang="sr-Latn-RS" dirty="0" smtClean="0"/>
              <a:t> itd</a:t>
            </a:r>
            <a:r>
              <a:rPr lang="en-GB" dirty="0" smtClean="0"/>
              <a:t>.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Potpuno</a:t>
            </a:r>
            <a:r>
              <a:rPr lang="en-GB" dirty="0"/>
              <a:t> </a:t>
            </a:r>
            <a:r>
              <a:rPr lang="en-GB" dirty="0" err="1" smtClean="0"/>
              <a:t>zaokru</a:t>
            </a:r>
            <a:r>
              <a:rPr lang="sr-Latn-RS" dirty="0"/>
              <a:t>ž</a:t>
            </a:r>
            <a:r>
              <a:rPr lang="en-GB" dirty="0" err="1" smtClean="0"/>
              <a:t>ene</a:t>
            </a:r>
            <a:r>
              <a:rPr lang="en-GB" dirty="0" smtClean="0"/>
              <a:t> </a:t>
            </a:r>
            <a:r>
              <a:rPr lang="en-GB" dirty="0" err="1"/>
              <a:t>celine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nezavisne</a:t>
            </a:r>
            <a:r>
              <a:rPr lang="en-GB" dirty="0"/>
              <a:t> od </a:t>
            </a:r>
            <a:r>
              <a:rPr lang="en-GB" dirty="0" err="1"/>
              <a:t>ostalog</a:t>
            </a:r>
            <a:r>
              <a:rPr lang="en-GB" dirty="0"/>
              <a:t> </a:t>
            </a:r>
            <a:r>
              <a:rPr lang="en-GB" dirty="0" err="1" smtClean="0"/>
              <a:t>materijala</a:t>
            </a:r>
            <a:r>
              <a:rPr lang="sr-Latn-RS" dirty="0" smtClean="0"/>
              <a:t> </a:t>
            </a:r>
            <a:r>
              <a:rPr lang="en-GB" dirty="0" err="1" smtClean="0"/>
              <a:t>nazivaju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sr-Latn-RS" dirty="0">
                <a:solidFill>
                  <a:srgbClr val="6767FF"/>
                </a:solidFill>
              </a:rPr>
              <a:t>č</a:t>
            </a:r>
            <a:r>
              <a:rPr lang="en-GB" dirty="0" err="1" smtClean="0">
                <a:solidFill>
                  <a:srgbClr val="6767FF"/>
                </a:solidFill>
              </a:rPr>
              <a:t>lanci</a:t>
            </a:r>
            <a:endParaRPr lang="en-GB" dirty="0">
              <a:solidFill>
                <a:srgbClr val="6767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err="1" smtClean="0"/>
              <a:t>avanje</a:t>
            </a:r>
            <a:r>
              <a:rPr lang="en-GB" dirty="0" smtClean="0"/>
              <a:t> </a:t>
            </a:r>
            <a:r>
              <a:rPr lang="sr-Latn-RS" dirty="0" smtClean="0"/>
              <a:t>č</a:t>
            </a:r>
            <a:r>
              <a:rPr lang="en-GB" dirty="0" err="1" smtClean="0"/>
              <a:t>lanaka</a:t>
            </a:r>
            <a:r>
              <a:rPr lang="en-GB" dirty="0" smtClean="0"/>
              <a:t> </a:t>
            </a:r>
            <a:r>
              <a:rPr lang="en-GB" dirty="0" err="1"/>
              <a:t>koristi</a:t>
            </a:r>
            <a:r>
              <a:rPr lang="en-GB" dirty="0"/>
              <a:t> se element </a:t>
            </a:r>
            <a:r>
              <a:rPr lang="en-GB" dirty="0">
                <a:solidFill>
                  <a:srgbClr val="6767FF"/>
                </a:solidFill>
              </a:rPr>
              <a:t>article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Č</a:t>
            </a:r>
            <a:r>
              <a:rPr lang="en-GB" dirty="0" err="1" smtClean="0"/>
              <a:t>lanak</a:t>
            </a:r>
            <a:r>
              <a:rPr lang="en-GB" dirty="0" smtClean="0"/>
              <a:t>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da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/>
              <a:t>manje</a:t>
            </a:r>
            <a:r>
              <a:rPr lang="en-GB" dirty="0"/>
              <a:t> </a:t>
            </a:r>
            <a:r>
              <a:rPr lang="sr-Latn-RS" dirty="0"/>
              <a:t>č</a:t>
            </a:r>
            <a:r>
              <a:rPr lang="en-GB" dirty="0" err="1" smtClean="0"/>
              <a:t>lanke</a:t>
            </a:r>
            <a:r>
              <a:rPr lang="sr-Latn-RS" dirty="0" smtClean="0"/>
              <a:t> i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da </a:t>
            </a:r>
            <a:r>
              <a:rPr lang="en-GB" dirty="0" err="1"/>
              <a:t>bude</a:t>
            </a:r>
            <a:r>
              <a:rPr lang="en-GB" dirty="0"/>
              <a:t> </a:t>
            </a:r>
            <a:r>
              <a:rPr lang="en-GB" dirty="0" err="1"/>
              <a:t>podeljen</a:t>
            </a:r>
            <a:r>
              <a:rPr lang="en-GB" dirty="0"/>
              <a:t> </a:t>
            </a:r>
            <a:r>
              <a:rPr lang="en-GB" dirty="0" err="1" smtClean="0"/>
              <a:t>na</a:t>
            </a:r>
            <a:r>
              <a:rPr lang="sr-Latn-RS" dirty="0" smtClean="0"/>
              <a:t> </a:t>
            </a:r>
            <a:r>
              <a:rPr lang="en-GB" dirty="0" err="1" smtClean="0"/>
              <a:t>sekcije</a:t>
            </a:r>
            <a:r>
              <a:rPr lang="en-GB" dirty="0"/>
              <a:t>; </a:t>
            </a:r>
            <a:endParaRPr lang="sr-Latn-RS" dirty="0" smtClean="0"/>
          </a:p>
          <a:p>
            <a:pPr lvl="2">
              <a:spcBef>
                <a:spcPts val="1200"/>
              </a:spcBef>
            </a:pPr>
            <a:r>
              <a:rPr lang="en-GB" dirty="0" err="1" smtClean="0"/>
              <a:t>nije</a:t>
            </a:r>
            <a:r>
              <a:rPr lang="en-GB" dirty="0" smtClean="0"/>
              <a:t> nu</a:t>
            </a:r>
            <a:r>
              <a:rPr lang="sr-Latn-RS" dirty="0"/>
              <a:t>ž</a:t>
            </a:r>
            <a:r>
              <a:rPr lang="en-GB" dirty="0" smtClean="0"/>
              <a:t>no </a:t>
            </a:r>
            <a:r>
              <a:rPr lang="en-GB" dirty="0" err="1"/>
              <a:t>nasloviti</a:t>
            </a:r>
            <a:r>
              <a:rPr lang="en-GB" dirty="0"/>
              <a:t> </a:t>
            </a:r>
            <a:r>
              <a:rPr lang="sr-Latn-RS" dirty="0"/>
              <a:t>č</a:t>
            </a:r>
            <a:r>
              <a:rPr lang="en-GB" dirty="0" err="1" smtClean="0"/>
              <a:t>lanak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5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</a:t>
            </a:r>
            <a:r>
              <a:rPr lang="sr-Latn-RS" dirty="0" err="1"/>
              <a:t>article</a:t>
            </a:r>
            <a:r>
              <a:rPr lang="sr-Latn-RS" dirty="0"/>
              <a:t>, </a:t>
            </a:r>
            <a:r>
              <a:rPr lang="sr-Latn-RS" dirty="0" err="1" smtClean="0"/>
              <a:t>section</a:t>
            </a:r>
            <a:r>
              <a:rPr lang="sr-Latn-RS" dirty="0" smtClean="0"/>
              <a:t> (2)</a:t>
            </a:r>
            <a:endParaRPr lang="sr-Latn-RS" dirty="0"/>
          </a:p>
        </p:txBody>
      </p:sp>
      <p:sp>
        <p:nvSpPr>
          <p:cNvPr id="5" name="Rectangle 4"/>
          <p:cNvSpPr/>
          <p:nvPr/>
        </p:nvSpPr>
        <p:spPr>
          <a:xfrm>
            <a:off x="539552" y="1556792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Clanci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|Ovo |je |celina |koja |predstavlja |zaglavlje|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&gt;---Ovo je celina koja se koristi za navigaciju---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&lt;h2&gt;Glavno -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&lt;!-- ...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&lt;h2&gt;Glavno -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&lt;!-- ...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&lt;h2&gt;Glavno -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&lt;!-- ...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51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</a:t>
            </a:r>
            <a:r>
              <a:rPr lang="sr-Latn-RS" dirty="0" err="1"/>
              <a:t>article</a:t>
            </a:r>
            <a:r>
              <a:rPr lang="sr-Latn-RS" dirty="0"/>
              <a:t>, </a:t>
            </a:r>
            <a:r>
              <a:rPr lang="sr-Latn-RS" dirty="0" err="1" smtClean="0"/>
              <a:t>section</a:t>
            </a:r>
            <a:r>
              <a:rPr lang="sr-Latn-RS" dirty="0" smtClean="0"/>
              <a:t> (</a:t>
            </a:r>
            <a:r>
              <a:rPr lang="en-US" dirty="0" smtClean="0"/>
              <a:t>3</a:t>
            </a:r>
            <a:r>
              <a:rPr lang="sr-Latn-RS" dirty="0" smtClean="0"/>
              <a:t>)</a:t>
            </a:r>
            <a:endParaRPr lang="sr-Latn-RS" dirty="0"/>
          </a:p>
        </p:txBody>
      </p:sp>
      <p:sp>
        <p:nvSpPr>
          <p:cNvPr id="5" name="Rectangle 4"/>
          <p:cNvSpPr/>
          <p:nvPr/>
        </p:nvSpPr>
        <p:spPr>
          <a:xfrm>
            <a:off x="539552" y="1556792"/>
            <a:ext cx="82809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aside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&lt;h2&gt;Sa strane - Sekcija 1&lt;/h2&gt;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&lt;h3&gt;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u sekciji 1&lt;/h3&gt;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&lt;!-- tekst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clanka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&lt;h3&gt;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u sekciji 1&lt;/h3&gt;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&lt;!-- tekst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clanka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&lt;h2&gt;Sa strane - Sekcija 2&lt;/h2&gt;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&lt;h3&gt;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Clanak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u sekciji 2&lt;/h3&gt;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&lt;!-- tekst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clanka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aside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|Ovo |je |celina |koja |predstavlja |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podnozje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78537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 p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>
                <a:solidFill>
                  <a:srgbClr val="6767FF"/>
                </a:solidFill>
              </a:rPr>
              <a:t>Pasus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/>
              <a:t>(paragraph) je </a:t>
            </a:r>
            <a:r>
              <a:rPr lang="en-GB" dirty="0" err="1"/>
              <a:t>najmanja</a:t>
            </a:r>
            <a:r>
              <a:rPr lang="en-GB" dirty="0"/>
              <a:t> </a:t>
            </a:r>
            <a:r>
              <a:rPr lang="en-GB" dirty="0" err="1"/>
              <a:t>jedinica</a:t>
            </a:r>
            <a:r>
              <a:rPr lang="en-GB" dirty="0"/>
              <a:t> </a:t>
            </a:r>
            <a:r>
              <a:rPr lang="en-GB" dirty="0" err="1"/>
              <a:t>grupisanog</a:t>
            </a:r>
            <a:r>
              <a:rPr lang="en-GB" dirty="0"/>
              <a:t> </a:t>
            </a:r>
            <a:r>
              <a:rPr lang="en-GB" dirty="0" err="1"/>
              <a:t>teksta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oznacavanje</a:t>
            </a:r>
            <a:r>
              <a:rPr lang="en-GB" dirty="0"/>
              <a:t> </a:t>
            </a:r>
            <a:r>
              <a:rPr lang="en-GB" dirty="0" err="1"/>
              <a:t>pasusa</a:t>
            </a:r>
            <a:r>
              <a:rPr lang="en-GB" dirty="0"/>
              <a:t> </a:t>
            </a:r>
            <a:r>
              <a:rPr lang="en-GB" dirty="0" err="1"/>
              <a:t>koristi</a:t>
            </a:r>
            <a:r>
              <a:rPr lang="en-GB" dirty="0"/>
              <a:t> se element p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Pasus</a:t>
            </a:r>
            <a:r>
              <a:rPr lang="en-GB" dirty="0"/>
              <a:t> </a:t>
            </a:r>
            <a:r>
              <a:rPr lang="en-GB" dirty="0" err="1" smtClean="0"/>
              <a:t>mo</a:t>
            </a:r>
            <a:r>
              <a:rPr lang="sr-Latn-RS" dirty="0" smtClean="0"/>
              <a:t>ž</a:t>
            </a:r>
            <a:r>
              <a:rPr lang="en-GB" dirty="0" smtClean="0"/>
              <a:t>e </a:t>
            </a:r>
            <a:r>
              <a:rPr lang="en-GB" dirty="0"/>
              <a:t>da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/>
              <a:t>tekst</a:t>
            </a:r>
            <a:r>
              <a:rPr lang="en-GB" dirty="0"/>
              <a:t>, </a:t>
            </a:r>
            <a:r>
              <a:rPr lang="en-GB" dirty="0" err="1"/>
              <a:t>veze</a:t>
            </a:r>
            <a:r>
              <a:rPr lang="en-GB" dirty="0"/>
              <a:t>, </a:t>
            </a:r>
            <a:r>
              <a:rPr lang="en-GB" dirty="0" err="1"/>
              <a:t>slike</a:t>
            </a:r>
            <a:r>
              <a:rPr lang="en-GB" dirty="0"/>
              <a:t>; ne </a:t>
            </a:r>
            <a:r>
              <a:rPr lang="en-GB" dirty="0" err="1" smtClean="0"/>
              <a:t>mo</a:t>
            </a:r>
            <a:r>
              <a:rPr lang="sr-Latn-RS" dirty="0"/>
              <a:t>ž</a:t>
            </a:r>
            <a:r>
              <a:rPr lang="en-GB" dirty="0" smtClean="0"/>
              <a:t>e </a:t>
            </a:r>
            <a:r>
              <a:rPr lang="en-GB" dirty="0"/>
              <a:t>da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sr-Latn-RS" dirty="0" smtClean="0"/>
              <a:t>č</a:t>
            </a:r>
            <a:r>
              <a:rPr lang="en-GB" dirty="0" err="1" smtClean="0"/>
              <a:t>lanke</a:t>
            </a:r>
            <a:r>
              <a:rPr lang="en-GB" dirty="0" smtClean="0"/>
              <a:t>,</a:t>
            </a:r>
            <a:r>
              <a:rPr lang="sr-Latn-RS" dirty="0" smtClean="0"/>
              <a:t> </a:t>
            </a:r>
            <a:r>
              <a:rPr lang="en-GB" dirty="0" err="1" smtClean="0"/>
              <a:t>sekcije</a:t>
            </a:r>
            <a:r>
              <a:rPr lang="en-GB" dirty="0"/>
              <a:t>, </a:t>
            </a:r>
            <a:r>
              <a:rPr lang="en-GB" dirty="0" err="1"/>
              <a:t>druge</a:t>
            </a:r>
            <a:r>
              <a:rPr lang="en-GB" dirty="0"/>
              <a:t> </a:t>
            </a:r>
            <a:r>
              <a:rPr lang="en-GB" dirty="0" err="1"/>
              <a:t>pasuse</a:t>
            </a:r>
            <a:r>
              <a:rPr lang="en-GB" dirty="0"/>
              <a:t>, </a:t>
            </a:r>
            <a:r>
              <a:rPr lang="en-GB" dirty="0" err="1"/>
              <a:t>tabele</a:t>
            </a:r>
            <a:r>
              <a:rPr lang="en-GB" dirty="0" smtClean="0"/>
              <a:t>,</a:t>
            </a:r>
            <a:r>
              <a:rPr lang="sr-Latn-RS" dirty="0" smtClean="0"/>
              <a:t> itd.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&lt;p&gt;Ovo je prvi pasus.&lt;/p&gt;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&lt;p&gt;Ovo je drugi pasus.&lt;/p&gt;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&lt;p&gt;Ovo je treći pasus.&lt;/p&gt;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CS" altLang="en-US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2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ul, </a:t>
            </a:r>
            <a:r>
              <a:rPr lang="sr-Latn-RS" dirty="0" err="1"/>
              <a:t>ol</a:t>
            </a:r>
            <a:r>
              <a:rPr lang="sr-Latn-RS" dirty="0"/>
              <a:t>, dl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 smtClean="0"/>
              <a:t>podr</a:t>
            </a:r>
            <a:r>
              <a:rPr lang="sr-Latn-RS" dirty="0" smtClean="0"/>
              <a:t>š</a:t>
            </a:r>
            <a:r>
              <a:rPr lang="en-GB" dirty="0" err="1" smtClean="0"/>
              <a:t>ka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nabrajanje</a:t>
            </a:r>
            <a:r>
              <a:rPr lang="en-GB" dirty="0"/>
              <a:t> </a:t>
            </a:r>
            <a:r>
              <a:rPr lang="en-GB" dirty="0" err="1"/>
              <a:t>liste</a:t>
            </a:r>
            <a:r>
              <a:rPr lang="en-GB" dirty="0"/>
              <a:t> </a:t>
            </a:r>
            <a:r>
              <a:rPr lang="en-GB" dirty="0" err="1"/>
              <a:t>stavki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Tri </a:t>
            </a:r>
            <a:r>
              <a:rPr lang="en-GB" dirty="0" err="1"/>
              <a:t>tipa</a:t>
            </a:r>
            <a:r>
              <a:rPr lang="en-GB" dirty="0"/>
              <a:t> </a:t>
            </a:r>
            <a:r>
              <a:rPr lang="en-GB" dirty="0" err="1"/>
              <a:t>listi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 err="1">
                <a:solidFill>
                  <a:srgbClr val="6767FF"/>
                </a:solidFill>
              </a:rPr>
              <a:t>nenumerisane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>
                <a:solidFill>
                  <a:srgbClr val="6767FF"/>
                </a:solidFill>
              </a:rPr>
              <a:t>liste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/>
              <a:t>predstavljene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 err="1">
                <a:solidFill>
                  <a:srgbClr val="009E47"/>
                </a:solidFill>
              </a:rPr>
              <a:t>ul</a:t>
            </a:r>
            <a:endParaRPr lang="en-GB" dirty="0">
              <a:solidFill>
                <a:srgbClr val="009E47"/>
              </a:solidFill>
            </a:endParaRPr>
          </a:p>
          <a:p>
            <a:pPr lvl="2">
              <a:spcBef>
                <a:spcPts val="1200"/>
              </a:spcBef>
            </a:pPr>
            <a:r>
              <a:rPr lang="en-GB" dirty="0" err="1">
                <a:solidFill>
                  <a:srgbClr val="6767FF"/>
                </a:solidFill>
              </a:rPr>
              <a:t>numerisane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>
                <a:solidFill>
                  <a:srgbClr val="6767FF"/>
                </a:solidFill>
              </a:rPr>
              <a:t>liste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/>
              <a:t>predstavljene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 err="1">
                <a:solidFill>
                  <a:srgbClr val="009E47"/>
                </a:solidFill>
              </a:rPr>
              <a:t>ol</a:t>
            </a:r>
            <a:endParaRPr lang="en-GB" dirty="0">
              <a:solidFill>
                <a:srgbClr val="009E47"/>
              </a:solidFill>
            </a:endParaRPr>
          </a:p>
          <a:p>
            <a:pPr lvl="2">
              <a:spcBef>
                <a:spcPts val="1200"/>
              </a:spcBef>
            </a:pPr>
            <a:r>
              <a:rPr lang="en-GB" dirty="0" err="1">
                <a:solidFill>
                  <a:srgbClr val="6767FF"/>
                </a:solidFill>
              </a:rPr>
              <a:t>opisne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>
                <a:solidFill>
                  <a:srgbClr val="6767FF"/>
                </a:solidFill>
              </a:rPr>
              <a:t>liste</a:t>
            </a:r>
            <a:r>
              <a:rPr lang="en-GB" dirty="0">
                <a:solidFill>
                  <a:srgbClr val="6767FF"/>
                </a:solidFill>
              </a:rPr>
              <a:t> </a:t>
            </a:r>
            <a:r>
              <a:rPr lang="en-GB" dirty="0" err="1"/>
              <a:t>predstavljene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009E47"/>
                </a:solidFill>
              </a:rPr>
              <a:t>dl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Stavka u </a:t>
            </a:r>
            <a:r>
              <a:rPr lang="en-GB" dirty="0" err="1"/>
              <a:t>nabrajanju</a:t>
            </a:r>
            <a:r>
              <a:rPr lang="en-GB" dirty="0"/>
              <a:t> se </a:t>
            </a:r>
            <a:r>
              <a:rPr lang="en-GB" dirty="0" err="1"/>
              <a:t>oznacava</a:t>
            </a:r>
            <a:r>
              <a:rPr lang="en-GB" dirty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009E47"/>
                </a:solidFill>
              </a:rPr>
              <a:t>li</a:t>
            </a:r>
            <a:r>
              <a:rPr lang="en-GB" dirty="0"/>
              <a:t> u </a:t>
            </a:r>
            <a:r>
              <a:rPr lang="en-GB" dirty="0" err="1"/>
              <a:t>prva</a:t>
            </a:r>
            <a:r>
              <a:rPr lang="en-GB" dirty="0"/>
              <a:t>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tipa</a:t>
            </a:r>
            <a:r>
              <a:rPr lang="en-GB" dirty="0"/>
              <a:t> </a:t>
            </a:r>
            <a:r>
              <a:rPr lang="en-GB" dirty="0" err="1"/>
              <a:t>listi</a:t>
            </a:r>
            <a:endParaRPr lang="sr-Latn-RS" dirty="0" smtClean="0"/>
          </a:p>
          <a:p>
            <a:pPr marL="457200" lvl="1" indent="0">
              <a:spcBef>
                <a:spcPts val="0"/>
              </a:spcBef>
              <a:buNone/>
            </a:pPr>
            <a:endParaRPr lang="en-U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h2&gt;Upis u novu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skolsku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godinu&lt;/h2&gt;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p&gt;Na upis je potrebno doneti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sledece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dokumente:&lt;/p&gt;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svedocanstvo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iz prethodnog razreda,&lt;/li&gt;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li&gt;izvod iz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maticne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knjige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rodenih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dacku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knjizicu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6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0" r="2286" b="4451"/>
          <a:stretch/>
        </p:blipFill>
        <p:spPr bwMode="auto">
          <a:xfrm>
            <a:off x="5940152" y="5221223"/>
            <a:ext cx="3011824" cy="142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97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ul, </a:t>
            </a:r>
            <a:r>
              <a:rPr lang="sr-Latn-RS" dirty="0" err="1"/>
              <a:t>ol</a:t>
            </a:r>
            <a:r>
              <a:rPr lang="sr-Latn-RS" dirty="0"/>
              <a:t>, </a:t>
            </a:r>
            <a:r>
              <a:rPr lang="sr-Latn-RS" dirty="0" smtClean="0"/>
              <a:t>dl</a:t>
            </a:r>
            <a:r>
              <a:rPr lang="en-U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li&gt;&lt;a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skola.html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"&gt;O </a:t>
            </a:r>
            <a:r>
              <a:rPr lang="sr-Latn-R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koli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li&gt;&lt;a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skola.html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"&gt;Zaposleni i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enici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li&gt;&lt;a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raspored.html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"&gt;Raspored č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asova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li&gt;&lt;a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kontakt.html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"&gt;Kontakt&lt;/a&gt;&lt;/li&gt;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&lt;/ul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dirty="0" smtClean="0"/>
          </a:p>
          <a:p>
            <a:pPr lvl="1">
              <a:spcBef>
                <a:spcPts val="1200"/>
              </a:spcBef>
            </a:pPr>
            <a:r>
              <a:rPr lang="en-GB" dirty="0" err="1"/>
              <a:t>Kod</a:t>
            </a:r>
            <a:r>
              <a:rPr lang="en-GB" dirty="0"/>
              <a:t> </a:t>
            </a:r>
            <a:r>
              <a:rPr lang="en-GB" dirty="0" err="1"/>
              <a:t>opisnih</a:t>
            </a:r>
            <a:r>
              <a:rPr lang="en-GB" dirty="0"/>
              <a:t> </a:t>
            </a:r>
            <a:r>
              <a:rPr lang="en-GB" dirty="0" err="1" smtClean="0"/>
              <a:t>listi</a:t>
            </a:r>
            <a:r>
              <a:rPr lang="sr-Latn-RS" dirty="0" smtClean="0"/>
              <a:t> (ili listi definicija) </a:t>
            </a:r>
            <a:r>
              <a:rPr lang="en-GB" dirty="0" smtClean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navo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 err="1"/>
              <a:t>enje</a:t>
            </a:r>
            <a:r>
              <a:rPr lang="en-GB" dirty="0"/>
              <a:t> </a:t>
            </a:r>
            <a:r>
              <a:rPr lang="en-GB" dirty="0" err="1"/>
              <a:t>termina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se </a:t>
            </a:r>
            <a:r>
              <a:rPr lang="en-GB" dirty="0" err="1"/>
              <a:t>opisuje</a:t>
            </a:r>
            <a:r>
              <a:rPr lang="en-GB" dirty="0"/>
              <a:t> </a:t>
            </a:r>
            <a:r>
              <a:rPr lang="en-GB" dirty="0" err="1"/>
              <a:t>koristi</a:t>
            </a:r>
            <a:r>
              <a:rPr lang="en-GB" dirty="0"/>
              <a:t> </a:t>
            </a:r>
            <a:r>
              <a:rPr lang="en-GB" dirty="0" smtClean="0"/>
              <a:t>se</a:t>
            </a:r>
            <a:r>
              <a:rPr lang="sr-Latn-RS" dirty="0" smtClean="0"/>
              <a:t> </a:t>
            </a:r>
            <a:r>
              <a:rPr lang="en-GB" dirty="0" smtClean="0"/>
              <a:t>element </a:t>
            </a:r>
            <a:r>
              <a:rPr lang="en-GB" dirty="0" err="1">
                <a:solidFill>
                  <a:srgbClr val="009E47"/>
                </a:solidFill>
              </a:rPr>
              <a:t>dt</a:t>
            </a:r>
            <a:r>
              <a:rPr lang="en-GB" dirty="0"/>
              <a:t>, a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navo</a:t>
            </a:r>
            <a:r>
              <a:rPr lang="sr-Latn-RS" dirty="0" smtClean="0"/>
              <a:t>đ</a:t>
            </a:r>
            <a:r>
              <a:rPr lang="en-GB" dirty="0" smtClean="0"/>
              <a:t></a:t>
            </a:r>
            <a:r>
              <a:rPr lang="en-GB" dirty="0" err="1"/>
              <a:t>enje</a:t>
            </a:r>
            <a:r>
              <a:rPr lang="en-GB" dirty="0"/>
              <a:t> </a:t>
            </a:r>
            <a:r>
              <a:rPr lang="en-GB" dirty="0" err="1"/>
              <a:t>njegovog</a:t>
            </a:r>
            <a:r>
              <a:rPr lang="en-GB" dirty="0"/>
              <a:t> </a:t>
            </a:r>
            <a:r>
              <a:rPr lang="en-GB" dirty="0" err="1"/>
              <a:t>opisa</a:t>
            </a:r>
            <a:r>
              <a:rPr lang="en-GB" dirty="0"/>
              <a:t> element </a:t>
            </a:r>
            <a:r>
              <a:rPr lang="en-GB" dirty="0" err="1" smtClean="0">
                <a:solidFill>
                  <a:srgbClr val="009E47"/>
                </a:solidFill>
              </a:rPr>
              <a:t>dd</a:t>
            </a:r>
            <a:endParaRPr lang="sr-Latn-RS" sz="1600" dirty="0">
              <a:solidFill>
                <a:srgbClr val="009E47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&lt;dl&gt;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&gt;ve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ž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&gt;prakti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 na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unarima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&gt;predavanja&lt;/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&gt;izlaganje osnovnih teorijskih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kocepata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&lt;/dl&gt;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965" y="1628800"/>
            <a:ext cx="2018531" cy="124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55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br, pre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Raspored</a:t>
            </a:r>
            <a:r>
              <a:rPr lang="en-GB" dirty="0"/>
              <a:t> </a:t>
            </a:r>
            <a:r>
              <a:rPr lang="en-GB" dirty="0" err="1"/>
              <a:t>teksta</a:t>
            </a:r>
            <a:r>
              <a:rPr lang="en-GB" dirty="0"/>
              <a:t> u HTML </a:t>
            </a:r>
            <a:r>
              <a:rPr lang="en-GB" dirty="0" err="1"/>
              <a:t>datoteci</a:t>
            </a:r>
            <a:r>
              <a:rPr lang="en-GB" dirty="0"/>
              <a:t> (</a:t>
            </a:r>
            <a:r>
              <a:rPr lang="en-GB" dirty="0" err="1"/>
              <a:t>beline</a:t>
            </a:r>
            <a:r>
              <a:rPr lang="en-GB" dirty="0"/>
              <a:t>, </a:t>
            </a:r>
            <a:r>
              <a:rPr lang="en-GB" dirty="0" err="1"/>
              <a:t>prelazak</a:t>
            </a:r>
            <a:r>
              <a:rPr lang="en-GB" dirty="0"/>
              <a:t> u </a:t>
            </a:r>
            <a:r>
              <a:rPr lang="en-GB" dirty="0" err="1"/>
              <a:t>novi</a:t>
            </a:r>
            <a:r>
              <a:rPr lang="en-GB" dirty="0"/>
              <a:t> red) </a:t>
            </a:r>
            <a:r>
              <a:rPr lang="en-GB" dirty="0" smtClean="0"/>
              <a:t>ne</a:t>
            </a:r>
            <a:r>
              <a:rPr lang="sr-Latn-RS" dirty="0" smtClean="0"/>
              <a:t> </a:t>
            </a:r>
            <a:r>
              <a:rPr lang="en-GB" dirty="0" err="1" smtClean="0"/>
              <a:t>uti</a:t>
            </a:r>
            <a:r>
              <a:rPr lang="sr-Latn-RS" dirty="0" smtClean="0"/>
              <a:t>ču</a:t>
            </a:r>
            <a:r>
              <a:rPr lang="en-GB" dirty="0" smtClean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prikaz</a:t>
            </a:r>
            <a:r>
              <a:rPr lang="en-GB" dirty="0"/>
              <a:t> </a:t>
            </a:r>
            <a:r>
              <a:rPr lang="en-GB" dirty="0" err="1"/>
              <a:t>dokumenta</a:t>
            </a:r>
            <a:r>
              <a:rPr lang="en-GB" dirty="0"/>
              <a:t> u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pregleda</a:t>
            </a:r>
            <a:r>
              <a:rPr lang="sr-Latn-RS" dirty="0" smtClean="0"/>
              <a:t>č</a:t>
            </a:r>
            <a:r>
              <a:rPr lang="en-GB" dirty="0" smtClean="0"/>
              <a:t>u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prelaz</a:t>
            </a:r>
            <a:r>
              <a:rPr lang="en-GB" dirty="0"/>
              <a:t> u </a:t>
            </a:r>
            <a:r>
              <a:rPr lang="en-GB" dirty="0" err="1"/>
              <a:t>novi</a:t>
            </a:r>
            <a:r>
              <a:rPr lang="en-GB" dirty="0"/>
              <a:t> red </a:t>
            </a:r>
            <a:r>
              <a:rPr lang="en-GB" dirty="0" err="1"/>
              <a:t>koristi</a:t>
            </a:r>
            <a:r>
              <a:rPr lang="en-GB" dirty="0"/>
              <a:t> se element </a:t>
            </a:r>
            <a:r>
              <a:rPr lang="en-GB" dirty="0" err="1">
                <a:solidFill>
                  <a:srgbClr val="6767FF"/>
                </a:solidFill>
              </a:rPr>
              <a:t>br</a:t>
            </a:r>
            <a:r>
              <a:rPr lang="en-GB" dirty="0"/>
              <a:t>; </a:t>
            </a:r>
            <a:r>
              <a:rPr lang="sr-Latn-RS" dirty="0" smtClean="0"/>
              <a:t>Ovaj elemenat </a:t>
            </a:r>
            <a:r>
              <a:rPr lang="en-GB" dirty="0" err="1" smtClean="0"/>
              <a:t>nema</a:t>
            </a:r>
            <a:r>
              <a:rPr lang="en-GB" dirty="0" smtClean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smtClean="0"/>
              <a:t>obi</a:t>
            </a:r>
            <a:r>
              <a:rPr lang="sr-Latn-RS" dirty="0"/>
              <a:t>č</a:t>
            </a:r>
            <a:r>
              <a:rPr lang="en-GB" dirty="0" smtClean="0"/>
              <a:t>no se</a:t>
            </a:r>
            <a:r>
              <a:rPr lang="sr-Latn-RS" dirty="0" smtClean="0"/>
              <a:t> </a:t>
            </a:r>
            <a:r>
              <a:rPr lang="en-GB" dirty="0" err="1" smtClean="0"/>
              <a:t>zadaje</a:t>
            </a:r>
            <a:r>
              <a:rPr lang="en-GB" dirty="0" smtClean="0"/>
              <a:t> </a:t>
            </a:r>
            <a:r>
              <a:rPr lang="en-GB" dirty="0"/>
              <a:t>u </a:t>
            </a:r>
            <a:r>
              <a:rPr lang="en-GB" dirty="0" err="1"/>
              <a:t>obliku</a:t>
            </a:r>
            <a:r>
              <a:rPr lang="en-GB" dirty="0"/>
              <a:t> </a:t>
            </a:r>
            <a:r>
              <a:rPr lang="en-GB" dirty="0">
                <a:solidFill>
                  <a:srgbClr val="009E47"/>
                </a:solidFill>
              </a:rPr>
              <a:t>&lt;</a:t>
            </a:r>
            <a:r>
              <a:rPr lang="en-GB" dirty="0" err="1">
                <a:solidFill>
                  <a:srgbClr val="009E47"/>
                </a:solidFill>
              </a:rPr>
              <a:t>br</a:t>
            </a:r>
            <a:r>
              <a:rPr lang="en-GB" dirty="0">
                <a:solidFill>
                  <a:srgbClr val="009E47"/>
                </a:solidFill>
              </a:rPr>
              <a:t> /&gt;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Predformatirani</a:t>
            </a:r>
            <a:r>
              <a:rPr lang="en-GB" dirty="0"/>
              <a:t> </a:t>
            </a:r>
            <a:r>
              <a:rPr lang="en-GB" dirty="0" err="1"/>
              <a:t>tekst</a:t>
            </a:r>
            <a:r>
              <a:rPr lang="en-GB" dirty="0"/>
              <a:t> </a:t>
            </a:r>
            <a:r>
              <a:rPr lang="en-GB" dirty="0" err="1" smtClean="0"/>
              <a:t>obele</a:t>
            </a:r>
            <a:r>
              <a:rPr lang="sr-Latn-RS" dirty="0"/>
              <a:t>ž</a:t>
            </a:r>
            <a:r>
              <a:rPr lang="en-GB" dirty="0" err="1" smtClean="0"/>
              <a:t>avamo</a:t>
            </a:r>
            <a:r>
              <a:rPr lang="en-GB" dirty="0" smtClean="0"/>
              <a:t> </a:t>
            </a:r>
            <a:r>
              <a:rPr lang="en-GB" dirty="0" err="1"/>
              <a:t>elementom</a:t>
            </a:r>
            <a:r>
              <a:rPr lang="en-GB" dirty="0"/>
              <a:t> </a:t>
            </a:r>
            <a:r>
              <a:rPr lang="en-GB" dirty="0">
                <a:solidFill>
                  <a:srgbClr val="6767FF"/>
                </a:solidFill>
              </a:rPr>
              <a:t>pre</a:t>
            </a:r>
            <a:endParaRPr lang="sr-Latn-CS" altLang="en-US" sz="1400" b="1" dirty="0" smtClean="0">
              <a:solidFill>
                <a:srgbClr val="6767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program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sr-Latn-CS" altLang="en-U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('Zdravo, svete')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sr-Latn-CS" alt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&lt;/pre&gt;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8"/>
          <a:stretch/>
        </p:blipFill>
        <p:spPr bwMode="auto">
          <a:xfrm>
            <a:off x="4355976" y="5013176"/>
            <a:ext cx="4182543" cy="142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11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 </a:t>
            </a:r>
            <a:r>
              <a:rPr lang="sr-Latn-RS" dirty="0" err="1"/>
              <a:t>address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 err="1"/>
              <a:t>Adrese</a:t>
            </a:r>
            <a:r>
              <a:rPr lang="pt-BR" dirty="0"/>
              <a:t> na </a:t>
            </a:r>
            <a:r>
              <a:rPr lang="pt-BR" dirty="0" err="1" smtClean="0"/>
              <a:t>veb</a:t>
            </a:r>
            <a:r>
              <a:rPr lang="sr-Latn-RS" dirty="0" smtClean="0"/>
              <a:t> </a:t>
            </a:r>
            <a:r>
              <a:rPr lang="pt-BR" dirty="0" err="1" smtClean="0"/>
              <a:t>strani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 smtClean="0"/>
              <a:t>obele</a:t>
            </a:r>
            <a:r>
              <a:rPr lang="sr-Latn-RS" dirty="0"/>
              <a:t>ž</a:t>
            </a:r>
            <a:r>
              <a:rPr lang="pt-BR" dirty="0" err="1" smtClean="0"/>
              <a:t>avaju</a:t>
            </a:r>
            <a:r>
              <a:rPr lang="pt-BR" dirty="0" smtClean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6767FF"/>
                </a:solidFill>
              </a:rPr>
              <a:t>address</a:t>
            </a:r>
            <a:endParaRPr lang="sr-Latn-CS" altLang="en-US" sz="1400" b="1" dirty="0" smtClean="0">
              <a:solidFill>
                <a:srgbClr val="6767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&lt;h2&gt;Kontakt&lt;/h2&gt;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Gimnazija "Dositej Obradović",&lt;br 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Bulevar oslobođenja 38,&lt;br 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34000 Kragujevac&lt;br /&gt;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Telefon: 034/123-456,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imejl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sekretarijat@gimnazija.rs</a:t>
            </a:r>
            <a:endParaRPr lang="sr-Latn-CS" altLang="en-U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"/>
          <a:stretch/>
        </p:blipFill>
        <p:spPr bwMode="auto">
          <a:xfrm>
            <a:off x="4238368" y="3933056"/>
            <a:ext cx="4886439" cy="18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01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</a:t>
            </a:r>
            <a:r>
              <a:rPr lang="sr-Latn-RS" dirty="0" err="1"/>
              <a:t>blockquote</a:t>
            </a:r>
            <a:r>
              <a:rPr lang="sr-Latn-RS" dirty="0"/>
              <a:t> i </a:t>
            </a:r>
            <a:r>
              <a:rPr lang="sr-Latn-RS" dirty="0" err="1"/>
              <a:t>cite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 err="1"/>
              <a:t>Citati</a:t>
            </a:r>
            <a:r>
              <a:rPr lang="pt-BR" dirty="0"/>
              <a:t> se na </a:t>
            </a:r>
            <a:r>
              <a:rPr lang="pt-BR" dirty="0" err="1" smtClean="0"/>
              <a:t>veb</a:t>
            </a:r>
            <a:r>
              <a:rPr lang="sr-Latn-RS" dirty="0" smtClean="0"/>
              <a:t> </a:t>
            </a:r>
            <a:r>
              <a:rPr lang="pt-BR" dirty="0" err="1" smtClean="0"/>
              <a:t>strani</a:t>
            </a:r>
            <a:r>
              <a:rPr lang="pt-BR" dirty="0" smtClean="0"/>
              <a:t> </a:t>
            </a:r>
            <a:r>
              <a:rPr lang="pt-BR" dirty="0" err="1" smtClean="0"/>
              <a:t>obele</a:t>
            </a:r>
            <a:r>
              <a:rPr lang="sr-Latn-RS" dirty="0"/>
              <a:t>ž</a:t>
            </a:r>
            <a:r>
              <a:rPr lang="pt-BR" dirty="0" err="1" smtClean="0"/>
              <a:t>avaju</a:t>
            </a:r>
            <a:r>
              <a:rPr lang="pt-BR" dirty="0" smtClean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6767FF"/>
                </a:solidFill>
              </a:rPr>
              <a:t>blockquote</a:t>
            </a:r>
            <a:endParaRPr lang="pt-BR" dirty="0">
              <a:solidFill>
                <a:srgbClr val="6767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pt-BR" dirty="0" err="1"/>
              <a:t>Ime</a:t>
            </a:r>
            <a:r>
              <a:rPr lang="pt-BR" dirty="0"/>
              <a:t> autora </a:t>
            </a:r>
            <a:r>
              <a:rPr lang="pt-BR" dirty="0" err="1"/>
              <a:t>citata</a:t>
            </a:r>
            <a:r>
              <a:rPr lang="pt-BR" dirty="0"/>
              <a:t> </a:t>
            </a:r>
            <a:r>
              <a:rPr lang="pt-BR" dirty="0" err="1"/>
              <a:t>ili</a:t>
            </a:r>
            <a:r>
              <a:rPr lang="pt-BR" dirty="0"/>
              <a:t> </a:t>
            </a:r>
            <a:r>
              <a:rPr lang="pt-BR" dirty="0" err="1"/>
              <a:t>referenca</a:t>
            </a:r>
            <a:r>
              <a:rPr lang="pt-BR" dirty="0"/>
              <a:t> </a:t>
            </a:r>
            <a:r>
              <a:rPr lang="pt-BR" dirty="0" err="1"/>
              <a:t>ka</a:t>
            </a:r>
            <a:r>
              <a:rPr lang="pt-BR" dirty="0"/>
              <a:t> </a:t>
            </a:r>
            <a:r>
              <a:rPr lang="pt-BR" dirty="0" err="1"/>
              <a:t>izvoru</a:t>
            </a:r>
            <a:r>
              <a:rPr lang="pt-BR" dirty="0"/>
              <a:t> </a:t>
            </a:r>
            <a:r>
              <a:rPr lang="pt-BR" dirty="0" err="1"/>
              <a:t>citata</a:t>
            </a:r>
            <a:r>
              <a:rPr lang="pt-BR" dirty="0"/>
              <a:t> se </a:t>
            </a:r>
            <a:r>
              <a:rPr lang="pt-BR" dirty="0" err="1" smtClean="0"/>
              <a:t>obele</a:t>
            </a:r>
            <a:r>
              <a:rPr lang="sr-Latn-RS" dirty="0"/>
              <a:t>ž</a:t>
            </a:r>
            <a:r>
              <a:rPr lang="pt-BR" dirty="0" err="1" smtClean="0"/>
              <a:t>ava</a:t>
            </a:r>
            <a:r>
              <a:rPr lang="sr-Latn-RS" dirty="0" smtClean="0"/>
              <a:t> </a:t>
            </a:r>
            <a:r>
              <a:rPr lang="pt-BR" dirty="0" err="1" smtClean="0"/>
              <a:t>elementom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6767FF"/>
                </a:solidFill>
              </a:rPr>
              <a:t>cite</a:t>
            </a:r>
            <a:endParaRPr lang="sr-Latn-CS" altLang="en-US" sz="1400" b="1" dirty="0" smtClean="0">
              <a:solidFill>
                <a:srgbClr val="6767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&lt;h2&gt;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kola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vrednih daka&lt;/h2&gt;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blockquote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Nema 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sramotnijeg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zanata od dangube,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besposlice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lenjosti.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&gt;Dositej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Obradovi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blockquote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p&gt;Dobro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veb sajt na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gimnazije.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Mi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ponosimo svojim vrednim </a:t>
            </a: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đacima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" r="1811"/>
          <a:stretch/>
        </p:blipFill>
        <p:spPr bwMode="auto">
          <a:xfrm>
            <a:off x="3563888" y="4895526"/>
            <a:ext cx="5308264" cy="125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65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HTML opis teksta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8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HTML </a:t>
            </a:r>
            <a:r>
              <a:rPr lang="en-US" altLang="en-US" dirty="0" err="1" smtClean="0">
                <a:solidFill>
                  <a:srgbClr val="002060"/>
                </a:solidFill>
              </a:rPr>
              <a:t>ilustracija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22" y="1772816"/>
            <a:ext cx="8762366" cy="486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35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E</a:t>
            </a:r>
            <a:r>
              <a:rPr lang="nn-NO" dirty="0" err="1" smtClean="0"/>
              <a:t>lementi</a:t>
            </a:r>
            <a:r>
              <a:rPr lang="nn-NO" dirty="0" smtClean="0"/>
              <a:t> </a:t>
            </a:r>
            <a:r>
              <a:rPr lang="nn-NO" dirty="0"/>
              <a:t>i, b, u, </a:t>
            </a:r>
            <a:r>
              <a:rPr lang="nn-NO" dirty="0" err="1"/>
              <a:t>em</a:t>
            </a:r>
            <a:r>
              <a:rPr lang="nn-NO" dirty="0"/>
              <a:t>, strong, small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 err="1"/>
              <a:t>Postoji</a:t>
            </a:r>
            <a:r>
              <a:rPr lang="pt-BR" dirty="0"/>
              <a:t> </a:t>
            </a:r>
            <a:r>
              <a:rPr lang="pt-BR" dirty="0" err="1" smtClean="0"/>
              <a:t>podr</a:t>
            </a:r>
            <a:r>
              <a:rPr lang="sr-Latn-RS" dirty="0"/>
              <a:t>š</a:t>
            </a:r>
            <a:r>
              <a:rPr lang="pt-BR" dirty="0" err="1" smtClean="0"/>
              <a:t>ka</a:t>
            </a:r>
            <a:r>
              <a:rPr lang="pt-BR" dirty="0" smtClean="0"/>
              <a:t> </a:t>
            </a: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/>
              <a:t>formatiranje</a:t>
            </a:r>
            <a:r>
              <a:rPr lang="pt-BR" dirty="0"/>
              <a:t> </a:t>
            </a:r>
            <a:r>
              <a:rPr lang="pt-BR" dirty="0" err="1"/>
              <a:t>teksta</a:t>
            </a:r>
            <a:r>
              <a:rPr lang="pt-BR" dirty="0"/>
              <a:t> </a:t>
            </a:r>
            <a:r>
              <a:rPr lang="pt-BR" dirty="0" err="1"/>
              <a:t>koje</a:t>
            </a:r>
            <a:r>
              <a:rPr lang="pt-BR" dirty="0"/>
              <a:t> </a:t>
            </a:r>
            <a:r>
              <a:rPr lang="pt-BR" dirty="0" err="1"/>
              <a:t>odgovara</a:t>
            </a:r>
            <a:r>
              <a:rPr lang="pt-BR" dirty="0"/>
              <a:t> </a:t>
            </a:r>
            <a:r>
              <a:rPr lang="pt-BR" dirty="0" err="1" smtClean="0"/>
              <a:t>procesorima</a:t>
            </a:r>
            <a:r>
              <a:rPr lang="sr-Latn-RS" dirty="0" smtClean="0"/>
              <a:t> </a:t>
            </a:r>
            <a:r>
              <a:rPr lang="pt-BR" dirty="0" err="1" smtClean="0"/>
              <a:t>teksta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>
                <a:solidFill>
                  <a:srgbClr val="009E47"/>
                </a:solidFill>
              </a:rPr>
              <a:t>i</a:t>
            </a:r>
            <a:r>
              <a:rPr lang="pt-BR" dirty="0"/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 smtClean="0"/>
              <a:t>isko</a:t>
            </a:r>
            <a:r>
              <a:rPr lang="sr-Latn-RS" dirty="0"/>
              <a:t>š</a:t>
            </a:r>
            <a:r>
              <a:rPr lang="pt-BR" dirty="0" err="1" smtClean="0"/>
              <a:t>ena</a:t>
            </a:r>
            <a:r>
              <a:rPr lang="pt-BR" dirty="0" smtClean="0"/>
              <a:t> </a:t>
            </a:r>
            <a:r>
              <a:rPr lang="pt-BR" dirty="0" err="1"/>
              <a:t>slova</a:t>
            </a:r>
            <a:r>
              <a:rPr lang="pt-BR" dirty="0"/>
              <a:t>; </a:t>
            </a: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 smtClean="0"/>
              <a:t>tehni</a:t>
            </a:r>
            <a:r>
              <a:rPr lang="sr-Latn-RS" dirty="0"/>
              <a:t>č</a:t>
            </a:r>
            <a:r>
              <a:rPr lang="pt-BR" dirty="0" err="1" smtClean="0"/>
              <a:t>ke</a:t>
            </a:r>
            <a:r>
              <a:rPr lang="pt-BR" dirty="0" smtClean="0"/>
              <a:t> </a:t>
            </a:r>
            <a:r>
              <a:rPr lang="pt-BR" dirty="0"/>
              <a:t>termine, </a:t>
            </a:r>
            <a:r>
              <a:rPr lang="pt-BR" dirty="0" err="1"/>
              <a:t>izraze</a:t>
            </a:r>
            <a:r>
              <a:rPr lang="pt-BR" dirty="0"/>
              <a:t> </a:t>
            </a:r>
            <a:r>
              <a:rPr lang="pt-BR" dirty="0" err="1"/>
              <a:t>preuzete</a:t>
            </a:r>
            <a:r>
              <a:rPr lang="pt-BR" dirty="0"/>
              <a:t> </a:t>
            </a:r>
            <a:r>
              <a:rPr lang="pt-BR" dirty="0" err="1"/>
              <a:t>iz</a:t>
            </a:r>
            <a:r>
              <a:rPr lang="pt-BR" dirty="0"/>
              <a:t> </a:t>
            </a:r>
            <a:r>
              <a:rPr lang="pt-BR" dirty="0" err="1" smtClean="0"/>
              <a:t>drugih</a:t>
            </a:r>
            <a:r>
              <a:rPr lang="sr-Latn-RS" dirty="0" smtClean="0"/>
              <a:t> </a:t>
            </a:r>
            <a:r>
              <a:rPr lang="pt-BR" dirty="0" err="1" smtClean="0"/>
              <a:t>jezika</a:t>
            </a:r>
            <a:r>
              <a:rPr lang="pt-BR" dirty="0" smtClean="0"/>
              <a:t>,</a:t>
            </a:r>
            <a:r>
              <a:rPr lang="sr-Latn-RS" dirty="0" smtClean="0"/>
              <a:t> itd</a:t>
            </a:r>
            <a:r>
              <a:rPr lang="pt-BR" dirty="0" smtClean="0"/>
              <a:t>.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>
                <a:solidFill>
                  <a:srgbClr val="009E47"/>
                </a:solidFill>
              </a:rPr>
              <a:t>b</a:t>
            </a:r>
            <a:r>
              <a:rPr lang="pt-BR" dirty="0"/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/>
              <a:t>podebljana</a:t>
            </a:r>
            <a:r>
              <a:rPr lang="pt-BR" dirty="0"/>
              <a:t> </a:t>
            </a:r>
            <a:r>
              <a:rPr lang="pt-BR" dirty="0" err="1"/>
              <a:t>slova</a:t>
            </a:r>
            <a:r>
              <a:rPr lang="pt-BR" dirty="0"/>
              <a:t>; </a:t>
            </a: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 smtClean="0"/>
              <a:t>klju</a:t>
            </a:r>
            <a:r>
              <a:rPr lang="sr-Latn-RS" dirty="0"/>
              <a:t>č</a:t>
            </a:r>
            <a:r>
              <a:rPr lang="pt-BR" dirty="0" smtClean="0"/>
              <a:t>ne </a:t>
            </a:r>
            <a:r>
              <a:rPr lang="pt-BR" dirty="0" err="1" smtClean="0"/>
              <a:t>re</a:t>
            </a:r>
            <a:r>
              <a:rPr lang="sr-Latn-RS" dirty="0"/>
              <a:t>č</a:t>
            </a:r>
            <a:r>
              <a:rPr lang="pt-BR" dirty="0" smtClean="0"/>
              <a:t>i </a:t>
            </a:r>
            <a:r>
              <a:rPr lang="pt-BR" dirty="0"/>
              <a:t>u </a:t>
            </a:r>
            <a:r>
              <a:rPr lang="sr-Latn-RS" dirty="0" smtClean="0"/>
              <a:t>sažetku</a:t>
            </a:r>
            <a:r>
              <a:rPr lang="pt-BR" dirty="0" smtClean="0"/>
              <a:t> </a:t>
            </a:r>
            <a:r>
              <a:rPr lang="pt-BR" dirty="0" err="1"/>
              <a:t>dokumenta</a:t>
            </a:r>
            <a:r>
              <a:rPr lang="pt-BR" dirty="0"/>
              <a:t>, </a:t>
            </a:r>
            <a:r>
              <a:rPr lang="pt-BR" dirty="0" err="1" smtClean="0"/>
              <a:t>imena</a:t>
            </a:r>
            <a:r>
              <a:rPr lang="sr-Latn-RS" dirty="0" smtClean="0"/>
              <a:t> </a:t>
            </a:r>
            <a:r>
              <a:rPr lang="pt-BR" dirty="0" err="1" smtClean="0"/>
              <a:t>kompanija</a:t>
            </a:r>
            <a:r>
              <a:rPr lang="pt-BR" dirty="0" smtClean="0"/>
              <a:t>,</a:t>
            </a:r>
            <a:r>
              <a:rPr lang="sr-Latn-RS" dirty="0" smtClean="0"/>
              <a:t> itd</a:t>
            </a:r>
            <a:r>
              <a:rPr lang="pt-BR" dirty="0" smtClean="0"/>
              <a:t>.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>
                <a:solidFill>
                  <a:srgbClr val="009E47"/>
                </a:solidFill>
              </a:rPr>
              <a:t>u</a:t>
            </a:r>
            <a:r>
              <a:rPr lang="pt-BR" dirty="0"/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 smtClean="0"/>
              <a:t>podvu</a:t>
            </a:r>
            <a:r>
              <a:rPr lang="sr-Latn-RS" dirty="0"/>
              <a:t>č</a:t>
            </a:r>
            <a:r>
              <a:rPr lang="pt-BR" dirty="0" err="1" smtClean="0"/>
              <a:t>ena</a:t>
            </a:r>
            <a:r>
              <a:rPr lang="pt-BR" dirty="0" smtClean="0"/>
              <a:t> </a:t>
            </a:r>
            <a:r>
              <a:rPr lang="pt-BR" dirty="0" err="1"/>
              <a:t>slova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Dodatne</a:t>
            </a:r>
            <a:r>
              <a:rPr lang="pt-BR" dirty="0"/>
              <a:t> </a:t>
            </a:r>
            <a:r>
              <a:rPr lang="pt-BR" dirty="0" err="1" smtClean="0"/>
              <a:t>mogu</a:t>
            </a:r>
            <a:r>
              <a:rPr lang="sr-Latn-RS" dirty="0"/>
              <a:t>ć</a:t>
            </a:r>
            <a:r>
              <a:rPr lang="pt-BR" dirty="0" err="1" smtClean="0"/>
              <a:t>nosti</a:t>
            </a:r>
            <a:r>
              <a:rPr lang="pt-BR" dirty="0" smtClean="0"/>
              <a:t> </a:t>
            </a:r>
            <a:r>
              <a:rPr lang="pt-BR" dirty="0" err="1"/>
              <a:t>formatiranja</a:t>
            </a:r>
            <a:r>
              <a:rPr lang="pt-BR" dirty="0"/>
              <a:t> </a:t>
            </a:r>
            <a:r>
              <a:rPr lang="pt-BR" dirty="0" err="1"/>
              <a:t>teksta</a:t>
            </a:r>
            <a:r>
              <a:rPr lang="pt-BR" dirty="0"/>
              <a:t>:</a:t>
            </a:r>
          </a:p>
          <a:p>
            <a:pPr lvl="2">
              <a:spcBef>
                <a:spcPts val="1200"/>
              </a:spcBef>
            </a:pPr>
            <a:r>
              <a:rPr lang="pt-BR" dirty="0">
                <a:solidFill>
                  <a:srgbClr val="009E47"/>
                </a:solidFill>
              </a:rPr>
              <a:t>em</a:t>
            </a:r>
            <a:r>
              <a:rPr lang="pt-BR" dirty="0"/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/>
              <a:t>istaknut</a:t>
            </a:r>
            <a:r>
              <a:rPr lang="pt-BR" dirty="0"/>
              <a:t> </a:t>
            </a:r>
            <a:r>
              <a:rPr lang="pt-BR" dirty="0" err="1"/>
              <a:t>deo</a:t>
            </a:r>
            <a:r>
              <a:rPr lang="pt-BR" dirty="0"/>
              <a:t> </a:t>
            </a:r>
            <a:r>
              <a:rPr lang="pt-BR" dirty="0" err="1"/>
              <a:t>teksta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 err="1">
                <a:solidFill>
                  <a:srgbClr val="009E47"/>
                </a:solidFill>
              </a:rPr>
              <a:t>strong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 smtClean="0"/>
              <a:t>nagla</a:t>
            </a:r>
            <a:r>
              <a:rPr lang="sr-Latn-RS" dirty="0"/>
              <a:t>š</a:t>
            </a:r>
            <a:r>
              <a:rPr lang="pt-BR" dirty="0" err="1" smtClean="0"/>
              <a:t>ava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 smtClean="0"/>
              <a:t>va</a:t>
            </a:r>
            <a:r>
              <a:rPr lang="sr-Latn-RS" dirty="0"/>
              <a:t>ž</a:t>
            </a:r>
            <a:r>
              <a:rPr lang="pt-BR" dirty="0" err="1" smtClean="0"/>
              <a:t>nost</a:t>
            </a:r>
            <a:r>
              <a:rPr lang="pt-BR" dirty="0" smtClean="0"/>
              <a:t> </a:t>
            </a:r>
            <a:r>
              <a:rPr lang="pt-BR" dirty="0" err="1"/>
              <a:t>nekog</a:t>
            </a:r>
            <a:r>
              <a:rPr lang="pt-BR" dirty="0"/>
              <a:t> dela </a:t>
            </a:r>
            <a:r>
              <a:rPr lang="pt-BR" dirty="0" err="1"/>
              <a:t>teksta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 err="1">
                <a:solidFill>
                  <a:srgbClr val="009E47"/>
                </a:solidFill>
              </a:rPr>
              <a:t>small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 smtClean="0"/>
              <a:t>nagla</a:t>
            </a:r>
            <a:r>
              <a:rPr lang="sr-Latn-RS" dirty="0"/>
              <a:t>š</a:t>
            </a:r>
            <a:r>
              <a:rPr lang="pt-BR" dirty="0" err="1" smtClean="0"/>
              <a:t>ava</a:t>
            </a:r>
            <a:r>
              <a:rPr lang="pt-BR" dirty="0" smtClean="0"/>
              <a:t> </a:t>
            </a:r>
            <a:r>
              <a:rPr lang="pt-BR" dirty="0"/>
              <a:t>se da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/>
              <a:t>neki</a:t>
            </a:r>
            <a:r>
              <a:rPr lang="pt-BR" dirty="0"/>
              <a:t> </a:t>
            </a:r>
            <a:r>
              <a:rPr lang="pt-BR" dirty="0" err="1"/>
              <a:t>deo</a:t>
            </a:r>
            <a:r>
              <a:rPr lang="pt-BR" dirty="0"/>
              <a:t> </a:t>
            </a:r>
            <a:r>
              <a:rPr lang="pt-BR" dirty="0" err="1"/>
              <a:t>teksta</a:t>
            </a:r>
            <a:r>
              <a:rPr lang="pt-BR" dirty="0"/>
              <a:t> </a:t>
            </a:r>
            <a:r>
              <a:rPr lang="pt-BR" dirty="0" err="1"/>
              <a:t>sporedan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5"/>
          <a:stretch/>
        </p:blipFill>
        <p:spPr bwMode="auto">
          <a:xfrm>
            <a:off x="4644009" y="3501009"/>
            <a:ext cx="3925209" cy="573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31" r="3512"/>
          <a:stretch/>
        </p:blipFill>
        <p:spPr bwMode="auto">
          <a:xfrm>
            <a:off x="6372200" y="5987425"/>
            <a:ext cx="2183698" cy="3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63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E</a:t>
            </a:r>
            <a:r>
              <a:rPr lang="fi-FI" dirty="0" err="1" smtClean="0"/>
              <a:t>lementi</a:t>
            </a:r>
            <a:r>
              <a:rPr lang="fi-FI" dirty="0" smtClean="0"/>
              <a:t> </a:t>
            </a:r>
            <a:r>
              <a:rPr lang="fi-FI" dirty="0" err="1"/>
              <a:t>sub</a:t>
            </a:r>
            <a:r>
              <a:rPr lang="fi-FI" dirty="0"/>
              <a:t>, </a:t>
            </a:r>
            <a:r>
              <a:rPr lang="fi-FI" dirty="0" err="1"/>
              <a:t>sup</a:t>
            </a:r>
            <a:endParaRPr lang="fi-FI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/>
              <a:t>U HTML-u ne </a:t>
            </a:r>
            <a:r>
              <a:rPr lang="pt-BR" dirty="0" err="1"/>
              <a:t>postoji</a:t>
            </a:r>
            <a:r>
              <a:rPr lang="pt-BR" dirty="0"/>
              <a:t> </a:t>
            </a:r>
            <a:r>
              <a:rPr lang="pt-BR" dirty="0" err="1" smtClean="0"/>
              <a:t>podr</a:t>
            </a:r>
            <a:r>
              <a:rPr lang="sr-Latn-RS" dirty="0"/>
              <a:t>š</a:t>
            </a:r>
            <a:r>
              <a:rPr lang="pt-BR" dirty="0" err="1" smtClean="0"/>
              <a:t>ka</a:t>
            </a:r>
            <a:r>
              <a:rPr lang="pt-BR" dirty="0" smtClean="0"/>
              <a:t> </a:t>
            </a: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/>
              <a:t>zadavanje</a:t>
            </a:r>
            <a:r>
              <a:rPr lang="pt-BR" dirty="0"/>
              <a:t> </a:t>
            </a:r>
            <a:r>
              <a:rPr lang="pt-BR" dirty="0" err="1" smtClean="0"/>
              <a:t>matemati</a:t>
            </a:r>
            <a:r>
              <a:rPr lang="sr-Latn-RS" dirty="0"/>
              <a:t>č</a:t>
            </a:r>
            <a:r>
              <a:rPr lang="pt-BR" dirty="0" err="1" smtClean="0"/>
              <a:t>kih</a:t>
            </a:r>
            <a:r>
              <a:rPr lang="pt-BR" dirty="0" smtClean="0"/>
              <a:t> </a:t>
            </a:r>
            <a:r>
              <a:rPr lang="pt-BR" dirty="0"/>
              <a:t>formula</a:t>
            </a:r>
          </a:p>
          <a:p>
            <a:pPr lvl="1">
              <a:spcBef>
                <a:spcPts val="1200"/>
              </a:spcBef>
            </a:pPr>
            <a:r>
              <a:rPr lang="pt-BR" dirty="0" err="1"/>
              <a:t>Postoji</a:t>
            </a:r>
            <a:r>
              <a:rPr lang="pt-BR" dirty="0"/>
              <a:t> </a:t>
            </a:r>
            <a:r>
              <a:rPr lang="pt-BR" dirty="0" err="1" smtClean="0"/>
              <a:t>podr</a:t>
            </a:r>
            <a:r>
              <a:rPr lang="sr-Latn-RS" dirty="0"/>
              <a:t>š</a:t>
            </a:r>
            <a:r>
              <a:rPr lang="pt-BR" dirty="0" err="1" smtClean="0"/>
              <a:t>ka</a:t>
            </a:r>
            <a:r>
              <a:rPr lang="pt-BR" dirty="0" smtClean="0"/>
              <a:t> </a:t>
            </a: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/>
              <a:t>zadavanje</a:t>
            </a:r>
            <a:r>
              <a:rPr lang="pt-BR" dirty="0"/>
              <a:t> </a:t>
            </a:r>
            <a:r>
              <a:rPr lang="pt-BR" dirty="0" err="1"/>
              <a:t>indeksa</a:t>
            </a:r>
            <a:r>
              <a:rPr lang="pt-BR" dirty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>
                <a:solidFill>
                  <a:srgbClr val="009E47"/>
                </a:solidFill>
              </a:rPr>
              <a:t>sub</a:t>
            </a:r>
            <a:r>
              <a:rPr lang="pt-BR" dirty="0"/>
              <a:t> i </a:t>
            </a:r>
            <a:r>
              <a:rPr lang="pt-BR" dirty="0" err="1" smtClean="0"/>
              <a:t>zadavanje</a:t>
            </a:r>
            <a:r>
              <a:rPr lang="sr-Latn-RS" dirty="0" smtClean="0"/>
              <a:t> izložioca (</a:t>
            </a:r>
            <a:r>
              <a:rPr lang="pt-BR" dirty="0" err="1" smtClean="0"/>
              <a:t>eksponenta</a:t>
            </a:r>
            <a:r>
              <a:rPr lang="sr-Latn-RS" dirty="0" smtClean="0"/>
              <a:t>)</a:t>
            </a:r>
            <a:r>
              <a:rPr lang="pt-BR" dirty="0" smtClean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sup</a:t>
            </a: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sr-Latn-CS" altLang="en-U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p&gt;Hemijska oznaka vode je H&lt;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&gt;2&lt;/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&gt;O.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Polinom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x&lt;sup&gt;2&lt;/sup&gt; - y&lt;sup&gt;2&lt;/sup&gt;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naziva 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razlika kvadrata.&lt;/p&gt;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CS" alt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CS" alt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137"/>
          <a:stretch/>
        </p:blipFill>
        <p:spPr bwMode="auto">
          <a:xfrm>
            <a:off x="1886526" y="4185270"/>
            <a:ext cx="7086794" cy="448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02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HTML veze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6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Veze</a:t>
            </a:r>
            <a:endParaRPr lang="fi-FI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>
                <a:solidFill>
                  <a:srgbClr val="6767FF"/>
                </a:solidFill>
              </a:rPr>
              <a:t>Veze</a:t>
            </a:r>
            <a:r>
              <a:rPr lang="pt-BR" dirty="0"/>
              <a:t>, </a:t>
            </a:r>
            <a:r>
              <a:rPr lang="pt-BR" dirty="0" err="1"/>
              <a:t>odnosno</a:t>
            </a:r>
            <a:r>
              <a:rPr lang="pt-BR" dirty="0"/>
              <a:t> </a:t>
            </a:r>
            <a:r>
              <a:rPr lang="pt-BR" dirty="0" err="1">
                <a:solidFill>
                  <a:srgbClr val="6767FF"/>
                </a:solidFill>
              </a:rPr>
              <a:t>linkovi</a:t>
            </a:r>
            <a:r>
              <a:rPr lang="pt-BR" dirty="0">
                <a:solidFill>
                  <a:srgbClr val="6767FF"/>
                </a:solidFill>
              </a:rPr>
              <a:t> </a:t>
            </a:r>
            <a:r>
              <a:rPr lang="pt-BR" dirty="0" err="1"/>
              <a:t>povezuju</a:t>
            </a:r>
            <a:r>
              <a:rPr lang="pt-BR" dirty="0"/>
              <a:t> </a:t>
            </a:r>
            <a:r>
              <a:rPr lang="pt-BR" dirty="0" err="1"/>
              <a:t>dva</a:t>
            </a:r>
            <a:r>
              <a:rPr lang="pt-BR" dirty="0"/>
              <a:t> </a:t>
            </a:r>
            <a:r>
              <a:rPr lang="pt-BR" dirty="0" err="1"/>
              <a:t>resursa</a:t>
            </a:r>
            <a:r>
              <a:rPr lang="pt-BR" dirty="0"/>
              <a:t> na </a:t>
            </a:r>
            <a:r>
              <a:rPr lang="pt-BR" dirty="0" err="1"/>
              <a:t>vebu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>
                <a:solidFill>
                  <a:srgbClr val="6767FF"/>
                </a:solidFill>
              </a:rPr>
              <a:t>Hiperveza</a:t>
            </a:r>
            <a:r>
              <a:rPr lang="pt-BR" dirty="0">
                <a:solidFill>
                  <a:srgbClr val="6767FF"/>
                </a:solidFill>
              </a:rPr>
              <a:t>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/>
              <a:t>element</a:t>
            </a:r>
            <a:r>
              <a:rPr lang="pt-BR" dirty="0"/>
              <a:t> </a:t>
            </a:r>
            <a:r>
              <a:rPr lang="pt-BR" dirty="0" err="1" smtClean="0"/>
              <a:t>veb</a:t>
            </a:r>
            <a:r>
              <a:rPr lang="sr-Latn-RS" dirty="0" smtClean="0"/>
              <a:t> </a:t>
            </a:r>
            <a:r>
              <a:rPr lang="pt-BR" dirty="0" err="1" smtClean="0"/>
              <a:t>stranice</a:t>
            </a:r>
            <a:r>
              <a:rPr lang="pt-BR" dirty="0" smtClean="0"/>
              <a:t> </a:t>
            </a:r>
            <a:r>
              <a:rPr lang="pt-BR" dirty="0" err="1"/>
              <a:t>koji</a:t>
            </a:r>
            <a:r>
              <a:rPr lang="pt-BR" dirty="0"/>
              <a:t> </a:t>
            </a:r>
            <a:r>
              <a:rPr lang="pt-BR" dirty="0" err="1"/>
              <a:t>korisnik</a:t>
            </a:r>
            <a:r>
              <a:rPr lang="pt-BR" dirty="0"/>
              <a:t> </a:t>
            </a:r>
            <a:r>
              <a:rPr lang="pt-BR" dirty="0" err="1" smtClean="0"/>
              <a:t>mo</a:t>
            </a:r>
            <a:r>
              <a:rPr lang="sr-Latn-RS" dirty="0"/>
              <a:t>ž</a:t>
            </a:r>
            <a:r>
              <a:rPr lang="pt-BR" dirty="0" smtClean="0"/>
              <a:t>e </a:t>
            </a:r>
            <a:r>
              <a:rPr lang="pt-BR" dirty="0"/>
              <a:t>da </a:t>
            </a:r>
            <a:r>
              <a:rPr lang="pt-BR" dirty="0" err="1" smtClean="0"/>
              <a:t>aktivira</a:t>
            </a:r>
            <a:r>
              <a:rPr lang="sr-Latn-RS" dirty="0" smtClean="0"/>
              <a:t>,</a:t>
            </a:r>
            <a:r>
              <a:rPr lang="pt-BR" dirty="0" smtClean="0"/>
              <a:t> </a:t>
            </a:r>
            <a:r>
              <a:rPr lang="sr-Latn-RS" dirty="0" smtClean="0"/>
              <a:t>č</a:t>
            </a:r>
            <a:r>
              <a:rPr lang="pt-BR" dirty="0" err="1" smtClean="0"/>
              <a:t>ime</a:t>
            </a:r>
            <a:r>
              <a:rPr lang="sr-Latn-RS" dirty="0" smtClean="0"/>
              <a:t> </a:t>
            </a:r>
            <a:r>
              <a:rPr lang="pt-BR" dirty="0" err="1" smtClean="0"/>
              <a:t>pregleda</a:t>
            </a:r>
            <a:r>
              <a:rPr lang="sr-Latn-RS" dirty="0"/>
              <a:t>č</a:t>
            </a:r>
            <a:r>
              <a:rPr lang="pt-BR" dirty="0" smtClean="0"/>
              <a:t> </a:t>
            </a:r>
            <a:r>
              <a:rPr lang="pt-BR" dirty="0" err="1"/>
              <a:t>veba</a:t>
            </a:r>
            <a:r>
              <a:rPr lang="pt-BR" dirty="0"/>
              <a:t> </a:t>
            </a:r>
            <a:r>
              <a:rPr lang="pt-BR" dirty="0" smtClean="0"/>
              <a:t>u</a:t>
            </a:r>
            <a:r>
              <a:rPr lang="sr-Latn-RS" dirty="0"/>
              <a:t>ć</a:t>
            </a:r>
            <a:r>
              <a:rPr lang="pt-BR" dirty="0" err="1" smtClean="0"/>
              <a:t>itava</a:t>
            </a:r>
            <a:r>
              <a:rPr lang="pt-BR" dirty="0" smtClean="0"/>
              <a:t> </a:t>
            </a:r>
            <a:r>
              <a:rPr lang="pt-BR" dirty="0" err="1"/>
              <a:t>novu</a:t>
            </a:r>
            <a:r>
              <a:rPr lang="pt-BR" dirty="0"/>
              <a:t> </a:t>
            </a:r>
            <a:r>
              <a:rPr lang="pt-BR" dirty="0" err="1"/>
              <a:t>stranu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 smtClean="0"/>
              <a:t>Mogu</a:t>
            </a:r>
            <a:r>
              <a:rPr lang="sr-Latn-RS" dirty="0"/>
              <a:t>ć</a:t>
            </a:r>
            <a:r>
              <a:rPr lang="pt-BR" dirty="0" smtClean="0"/>
              <a:t>e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/>
              <a:t>prikaz</a:t>
            </a:r>
            <a:r>
              <a:rPr lang="pt-BR" dirty="0"/>
              <a:t> </a:t>
            </a:r>
            <a:r>
              <a:rPr lang="pt-BR" dirty="0" err="1"/>
              <a:t>pozicionirati</a:t>
            </a:r>
            <a:r>
              <a:rPr lang="pt-BR" dirty="0"/>
              <a:t> na </a:t>
            </a:r>
            <a:r>
              <a:rPr lang="pt-BR" dirty="0" smtClean="0"/>
              <a:t>odre</a:t>
            </a:r>
            <a:r>
              <a:rPr lang="sr-Latn-RS" dirty="0" smtClean="0"/>
              <a:t>đ</a:t>
            </a:r>
            <a:r>
              <a:rPr lang="pt-BR" dirty="0" smtClean="0"/>
              <a:t></a:t>
            </a:r>
            <a:r>
              <a:rPr lang="pt-BR" dirty="0" err="1"/>
              <a:t>eni</a:t>
            </a:r>
            <a:r>
              <a:rPr lang="pt-BR" dirty="0"/>
              <a:t> </a:t>
            </a:r>
            <a:r>
              <a:rPr lang="pt-BR" dirty="0" err="1"/>
              <a:t>deo</a:t>
            </a:r>
            <a:r>
              <a:rPr lang="pt-BR" dirty="0"/>
              <a:t> </a:t>
            </a:r>
            <a:r>
              <a:rPr lang="pt-BR" dirty="0" err="1"/>
              <a:t>strane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Hiperveze</a:t>
            </a:r>
            <a:r>
              <a:rPr lang="pt-BR" dirty="0"/>
              <a:t> se </a:t>
            </a:r>
            <a:r>
              <a:rPr lang="pt-BR" dirty="0" err="1"/>
              <a:t>opisuju</a:t>
            </a:r>
            <a:r>
              <a:rPr lang="pt-BR" dirty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>
                <a:solidFill>
                  <a:srgbClr val="009E47"/>
                </a:solidFill>
              </a:rPr>
              <a:t>a</a:t>
            </a:r>
            <a:r>
              <a:rPr lang="pt-BR" dirty="0"/>
              <a:t>, </a:t>
            </a:r>
            <a:r>
              <a:rPr lang="pt-BR" dirty="0" err="1" smtClean="0"/>
              <a:t>sadr</a:t>
            </a:r>
            <a:r>
              <a:rPr lang="sr-Latn-RS" dirty="0"/>
              <a:t>ž</a:t>
            </a:r>
            <a:r>
              <a:rPr lang="pt-BR" dirty="0" err="1" smtClean="0"/>
              <a:t>aj</a:t>
            </a:r>
            <a:r>
              <a:rPr lang="pt-BR" dirty="0" smtClean="0"/>
              <a:t> </a:t>
            </a:r>
            <a:r>
              <a:rPr lang="pt-BR" dirty="0" err="1"/>
              <a:t>ovog</a:t>
            </a:r>
            <a:r>
              <a:rPr lang="pt-BR" dirty="0"/>
              <a:t> </a:t>
            </a:r>
            <a:r>
              <a:rPr lang="pt-BR" dirty="0" err="1"/>
              <a:t>elementa</a:t>
            </a:r>
            <a:r>
              <a:rPr lang="pt-BR" dirty="0"/>
              <a:t>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 smtClean="0"/>
              <a:t>aktivna</a:t>
            </a:r>
            <a:r>
              <a:rPr lang="sr-Latn-RS" dirty="0" smtClean="0"/>
              <a:t> </a:t>
            </a:r>
            <a:r>
              <a:rPr lang="pt-BR" dirty="0" err="1" smtClean="0"/>
              <a:t>povr</a:t>
            </a:r>
            <a:r>
              <a:rPr lang="sr-Latn-RS" dirty="0" smtClean="0"/>
              <a:t>š</a:t>
            </a:r>
            <a:r>
              <a:rPr lang="pt-BR" dirty="0" err="1" smtClean="0"/>
              <a:t>ina</a:t>
            </a:r>
            <a:r>
              <a:rPr lang="pt-BR" dirty="0" smtClean="0"/>
              <a:t> </a:t>
            </a:r>
            <a:r>
              <a:rPr lang="pt-BR" dirty="0"/>
              <a:t>na </a:t>
            </a:r>
            <a:r>
              <a:rPr lang="pt-BR" dirty="0" err="1"/>
              <a:t>koju</a:t>
            </a:r>
            <a:r>
              <a:rPr lang="pt-BR" dirty="0"/>
              <a:t> </a:t>
            </a:r>
            <a:r>
              <a:rPr lang="pt-BR" dirty="0" err="1"/>
              <a:t>korisnik</a:t>
            </a:r>
            <a:r>
              <a:rPr lang="pt-BR" dirty="0"/>
              <a:t> </a:t>
            </a:r>
            <a:r>
              <a:rPr lang="pt-BR" dirty="0" err="1" smtClean="0"/>
              <a:t>mo</a:t>
            </a:r>
            <a:r>
              <a:rPr lang="sr-Latn-RS" dirty="0"/>
              <a:t>ž</a:t>
            </a:r>
            <a:r>
              <a:rPr lang="pt-BR" dirty="0" smtClean="0"/>
              <a:t>e </a:t>
            </a:r>
            <a:r>
              <a:rPr lang="pt-BR" dirty="0"/>
              <a:t>da </a:t>
            </a:r>
            <a:r>
              <a:rPr lang="pt-BR" dirty="0" err="1"/>
              <a:t>klikne</a:t>
            </a:r>
            <a:r>
              <a:rPr lang="pt-BR" dirty="0"/>
              <a:t> da bi se veza </a:t>
            </a:r>
            <a:r>
              <a:rPr lang="pt-BR" dirty="0" err="1"/>
              <a:t>aktivirala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Atributom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href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 err="1"/>
              <a:t>zadaje</a:t>
            </a:r>
            <a:r>
              <a:rPr lang="pt-BR" dirty="0"/>
              <a:t> se URL </a:t>
            </a:r>
            <a:r>
              <a:rPr lang="pt-BR" dirty="0" err="1"/>
              <a:t>adresa</a:t>
            </a:r>
            <a:r>
              <a:rPr lang="pt-BR" dirty="0"/>
              <a:t> </a:t>
            </a:r>
            <a:r>
              <a:rPr lang="pt-BR" dirty="0" err="1"/>
              <a:t>resursa</a:t>
            </a:r>
            <a:r>
              <a:rPr lang="pt-BR" dirty="0"/>
              <a:t> </a:t>
            </a:r>
            <a:r>
              <a:rPr lang="pt-BR" dirty="0" err="1"/>
              <a:t>koji</a:t>
            </a:r>
            <a:r>
              <a:rPr lang="pt-BR" dirty="0"/>
              <a:t> </a:t>
            </a:r>
            <a:r>
              <a:rPr lang="pt-BR" dirty="0" err="1"/>
              <a:t>treba</a:t>
            </a:r>
            <a:r>
              <a:rPr lang="pt-BR" dirty="0"/>
              <a:t> </a:t>
            </a:r>
            <a:r>
              <a:rPr lang="pt-BR" dirty="0" err="1"/>
              <a:t>prikazati</a:t>
            </a:r>
            <a:r>
              <a:rPr lang="pt-BR" dirty="0"/>
              <a:t> </a:t>
            </a:r>
            <a:r>
              <a:rPr lang="pt-BR" dirty="0" err="1" smtClean="0"/>
              <a:t>pri</a:t>
            </a:r>
            <a:r>
              <a:rPr lang="sr-Latn-RS" dirty="0" smtClean="0"/>
              <a:t> </a:t>
            </a:r>
            <a:r>
              <a:rPr lang="pt-BR" dirty="0" err="1" smtClean="0"/>
              <a:t>aktiviranju</a:t>
            </a:r>
            <a:r>
              <a:rPr lang="pt-BR" dirty="0" smtClean="0"/>
              <a:t> veze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="http://www.matf.bg.ac.rs"&gt; 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Matemati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 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fakultet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Beograd&lt;/a&gt;</a:t>
            </a:r>
          </a:p>
          <a:p>
            <a:pPr lvl="1">
              <a:spcBef>
                <a:spcPts val="1200"/>
              </a:spcBef>
            </a:pPr>
            <a:r>
              <a:rPr lang="pt-BR" dirty="0" smtClean="0"/>
              <a:t>Veza </a:t>
            </a:r>
            <a:r>
              <a:rPr lang="pt-BR" dirty="0"/>
              <a:t>se </a:t>
            </a:r>
            <a:r>
              <a:rPr lang="pt-BR" dirty="0" err="1"/>
              <a:t>podrazumevano</a:t>
            </a:r>
            <a:r>
              <a:rPr lang="pt-BR" dirty="0"/>
              <a:t> </a:t>
            </a:r>
            <a:r>
              <a:rPr lang="pt-BR" dirty="0" err="1"/>
              <a:t>otvara</a:t>
            </a:r>
            <a:r>
              <a:rPr lang="pt-BR" dirty="0"/>
              <a:t> u </a:t>
            </a:r>
            <a:r>
              <a:rPr lang="pt-BR" dirty="0" err="1"/>
              <a:t>istoj</a:t>
            </a:r>
            <a:r>
              <a:rPr lang="pt-BR" dirty="0"/>
              <a:t> </a:t>
            </a:r>
            <a:r>
              <a:rPr lang="pt-BR" dirty="0" err="1"/>
              <a:t>kartici</a:t>
            </a:r>
            <a:r>
              <a:rPr lang="pt-BR" dirty="0"/>
              <a:t>, </a:t>
            </a:r>
            <a:r>
              <a:rPr lang="sr-Latn-RS" dirty="0" smtClean="0"/>
              <a:t>a </a:t>
            </a:r>
            <a:r>
              <a:rPr lang="pt-BR" dirty="0" err="1" smtClean="0"/>
              <a:t>ako</a:t>
            </a:r>
            <a:r>
              <a:rPr lang="pt-BR" dirty="0" smtClean="0"/>
              <a:t> </a:t>
            </a:r>
            <a:r>
              <a:rPr lang="sr-Latn-RS" dirty="0" smtClean="0"/>
              <a:t>treba</a:t>
            </a:r>
            <a:r>
              <a:rPr lang="pt-BR" dirty="0" smtClean="0"/>
              <a:t> </a:t>
            </a:r>
            <a:r>
              <a:rPr lang="pt-BR" dirty="0"/>
              <a:t>da se </a:t>
            </a:r>
            <a:r>
              <a:rPr lang="pt-BR" dirty="0" err="1" smtClean="0"/>
              <a:t>otvori</a:t>
            </a:r>
            <a:r>
              <a:rPr lang="sr-Latn-RS" dirty="0" smtClean="0"/>
              <a:t> </a:t>
            </a:r>
            <a:r>
              <a:rPr lang="pt-BR" dirty="0" smtClean="0"/>
              <a:t>u </a:t>
            </a:r>
            <a:r>
              <a:rPr lang="pt-BR" dirty="0" err="1"/>
              <a:t>novoj</a:t>
            </a:r>
            <a:r>
              <a:rPr lang="pt-BR" dirty="0"/>
              <a:t> </a:t>
            </a:r>
            <a:r>
              <a:rPr lang="pt-BR" dirty="0" err="1"/>
              <a:t>kartici</a:t>
            </a:r>
            <a:r>
              <a:rPr lang="pt-BR" dirty="0"/>
              <a:t> </a:t>
            </a:r>
            <a:r>
              <a:rPr lang="pt-BR" dirty="0" err="1"/>
              <a:t>potrebno</a:t>
            </a:r>
            <a:r>
              <a:rPr lang="pt-BR" dirty="0"/>
              <a:t>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/>
              <a:t>navesti</a:t>
            </a:r>
            <a:r>
              <a:rPr lang="pt-BR" dirty="0"/>
              <a:t> </a:t>
            </a:r>
            <a:r>
              <a:rPr lang="pt-BR" dirty="0" err="1"/>
              <a:t>atribut</a:t>
            </a:r>
            <a:r>
              <a:rPr lang="pt-BR" dirty="0"/>
              <a:t> </a:t>
            </a:r>
            <a:r>
              <a:rPr lang="pt-BR" sz="18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pt-BR" sz="18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t-BR" sz="18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blank</a:t>
            </a:r>
            <a:r>
              <a:rPr lang="pt-BR" sz="18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pt-BR" sz="18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4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Apsolutno i relativno adresiranje</a:t>
            </a:r>
            <a:endParaRPr lang="fi-FI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 err="1"/>
              <a:t>Adrese</a:t>
            </a:r>
            <a:r>
              <a:rPr lang="pt-BR" dirty="0"/>
              <a:t> </a:t>
            </a:r>
            <a:r>
              <a:rPr lang="pt-BR" dirty="0" err="1"/>
              <a:t>navedene</a:t>
            </a:r>
            <a:r>
              <a:rPr lang="pt-BR" dirty="0"/>
              <a:t> </a:t>
            </a:r>
            <a:r>
              <a:rPr lang="pt-BR" dirty="0" err="1"/>
              <a:t>kao</a:t>
            </a:r>
            <a:r>
              <a:rPr lang="pt-BR" dirty="0"/>
              <a:t> </a:t>
            </a:r>
            <a:r>
              <a:rPr lang="pt-BR" dirty="0" err="1"/>
              <a:t>vrednost</a:t>
            </a:r>
            <a:r>
              <a:rPr lang="pt-BR" dirty="0"/>
              <a:t> atributa </a:t>
            </a:r>
            <a:r>
              <a:rPr lang="pt-BR" dirty="0" err="1">
                <a:solidFill>
                  <a:srgbClr val="009E47"/>
                </a:solidFill>
              </a:rPr>
              <a:t>href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 err="1"/>
              <a:t>mogu</a:t>
            </a:r>
            <a:r>
              <a:rPr lang="pt-BR" dirty="0"/>
              <a:t> </a:t>
            </a:r>
            <a:r>
              <a:rPr lang="pt-BR" dirty="0" err="1"/>
              <a:t>biti</a:t>
            </a:r>
            <a:r>
              <a:rPr lang="pt-BR" dirty="0"/>
              <a:t>:</a:t>
            </a:r>
          </a:p>
          <a:p>
            <a:pPr lvl="2">
              <a:spcBef>
                <a:spcPts val="1200"/>
              </a:spcBef>
            </a:pPr>
            <a:r>
              <a:rPr lang="pt-BR" dirty="0" err="1">
                <a:solidFill>
                  <a:srgbClr val="6767FF"/>
                </a:solidFill>
              </a:rPr>
              <a:t>apsolutne</a:t>
            </a:r>
            <a:r>
              <a:rPr lang="pt-BR" dirty="0">
                <a:solidFill>
                  <a:srgbClr val="6767FF"/>
                </a:solidFill>
              </a:rPr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/>
              <a:t>celokupan</a:t>
            </a:r>
            <a:r>
              <a:rPr lang="pt-BR" dirty="0"/>
              <a:t> URL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 smtClean="0"/>
              <a:t>po</a:t>
            </a:r>
            <a:r>
              <a:rPr lang="sr-Latn-RS" dirty="0"/>
              <a:t>č</a:t>
            </a:r>
            <a:r>
              <a:rPr lang="pt-BR" dirty="0" err="1" smtClean="0"/>
              <a:t>inju</a:t>
            </a:r>
            <a:r>
              <a:rPr lang="pt-BR" dirty="0" smtClean="0"/>
              <a:t> </a:t>
            </a:r>
            <a:r>
              <a:rPr lang="pt-BR" dirty="0" err="1"/>
              <a:t>oznakom</a:t>
            </a:r>
            <a:r>
              <a:rPr lang="pt-BR" dirty="0"/>
              <a:t> </a:t>
            </a:r>
            <a:r>
              <a:rPr lang="pt-BR" dirty="0" err="1"/>
              <a:t>protokola</a:t>
            </a:r>
            <a:r>
              <a:rPr lang="pt-BR" dirty="0"/>
              <a:t> </a:t>
            </a:r>
            <a:r>
              <a:rPr lang="pt-BR" dirty="0" err="1" smtClean="0"/>
              <a:t>poput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://...</a:t>
            </a:r>
          </a:p>
          <a:p>
            <a:pPr lvl="2">
              <a:spcBef>
                <a:spcPts val="1200"/>
              </a:spcBef>
            </a:pPr>
            <a:r>
              <a:rPr lang="pt-BR" dirty="0" err="1"/>
              <a:t>relativne</a:t>
            </a:r>
            <a:r>
              <a:rPr lang="pt-BR" dirty="0"/>
              <a:t> </a:t>
            </a:r>
            <a:r>
              <a:rPr lang="sr-Latn-RS" dirty="0" smtClean="0"/>
              <a:t>-</a:t>
            </a:r>
            <a:r>
              <a:rPr lang="pt-BR" dirty="0" smtClean="0"/>
              <a:t> </a:t>
            </a:r>
            <a:r>
              <a:rPr lang="pt-BR" dirty="0" err="1"/>
              <a:t>sve</a:t>
            </a:r>
            <a:r>
              <a:rPr lang="pt-BR" dirty="0"/>
              <a:t> </a:t>
            </a:r>
            <a:r>
              <a:rPr lang="pt-BR" dirty="0" err="1"/>
              <a:t>adrese</a:t>
            </a:r>
            <a:r>
              <a:rPr lang="pt-BR" dirty="0"/>
              <a:t> </a:t>
            </a:r>
            <a:r>
              <a:rPr lang="pt-BR" dirty="0" err="1"/>
              <a:t>koje</a:t>
            </a:r>
            <a:r>
              <a:rPr lang="pt-BR" dirty="0"/>
              <a:t> ne </a:t>
            </a:r>
            <a:r>
              <a:rPr lang="pt-BR" dirty="0" err="1"/>
              <a:t>zadovoljavaju</a:t>
            </a:r>
            <a:r>
              <a:rPr lang="pt-BR" dirty="0"/>
              <a:t> </a:t>
            </a:r>
            <a:r>
              <a:rPr lang="pt-BR" dirty="0" err="1"/>
              <a:t>gornji</a:t>
            </a:r>
            <a:r>
              <a:rPr lang="pt-BR" dirty="0"/>
              <a:t> </a:t>
            </a:r>
            <a:r>
              <a:rPr lang="pt-BR" dirty="0" err="1"/>
              <a:t>uslov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/>
              <a:t>Na </a:t>
            </a:r>
            <a:r>
              <a:rPr lang="pt-BR" dirty="0" err="1"/>
              <a:t>relativne</a:t>
            </a:r>
            <a:r>
              <a:rPr lang="pt-BR" dirty="0"/>
              <a:t> </a:t>
            </a:r>
            <a:r>
              <a:rPr lang="pt-BR" dirty="0" err="1"/>
              <a:t>adrese</a:t>
            </a:r>
            <a:r>
              <a:rPr lang="pt-BR" dirty="0"/>
              <a:t> </a:t>
            </a:r>
            <a:r>
              <a:rPr lang="pt-BR" dirty="0" err="1"/>
              <a:t>primenjuje</a:t>
            </a:r>
            <a:r>
              <a:rPr lang="pt-BR" dirty="0"/>
              <a:t> se </a:t>
            </a:r>
            <a:r>
              <a:rPr lang="pt-BR" dirty="0" err="1"/>
              <a:t>postupak</a:t>
            </a:r>
            <a:r>
              <a:rPr lang="pt-BR" dirty="0"/>
              <a:t> </a:t>
            </a:r>
            <a:r>
              <a:rPr lang="pt-BR" dirty="0" err="1" smtClean="0">
                <a:solidFill>
                  <a:srgbClr val="6767FF"/>
                </a:solidFill>
              </a:rPr>
              <a:t>razre</a:t>
            </a:r>
            <a:r>
              <a:rPr lang="sr-Latn-RS" dirty="0">
                <a:solidFill>
                  <a:srgbClr val="6767FF"/>
                </a:solidFill>
              </a:rPr>
              <a:t>š</a:t>
            </a:r>
            <a:r>
              <a:rPr lang="pt-BR" dirty="0" err="1" smtClean="0">
                <a:solidFill>
                  <a:srgbClr val="6767FF"/>
                </a:solidFill>
              </a:rPr>
              <a:t>avanja</a:t>
            </a:r>
            <a:r>
              <a:rPr lang="pt-BR" dirty="0" smtClean="0">
                <a:solidFill>
                  <a:srgbClr val="6767FF"/>
                </a:solidFill>
              </a:rPr>
              <a:t> </a:t>
            </a:r>
            <a:r>
              <a:rPr lang="pt-BR" dirty="0" err="1">
                <a:solidFill>
                  <a:srgbClr val="6767FF"/>
                </a:solidFill>
              </a:rPr>
              <a:t>adresa</a:t>
            </a:r>
            <a:r>
              <a:rPr lang="pt-BR" dirty="0"/>
              <a:t> </a:t>
            </a:r>
            <a:r>
              <a:rPr lang="pt-BR" dirty="0" smtClean="0"/>
              <a:t>u</a:t>
            </a:r>
            <a:r>
              <a:rPr lang="sr-Latn-RS" dirty="0" smtClean="0"/>
              <a:t> </a:t>
            </a:r>
            <a:r>
              <a:rPr lang="pt-BR" dirty="0" err="1" smtClean="0"/>
              <a:t>kome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/>
              <a:t>koristi</a:t>
            </a:r>
            <a:r>
              <a:rPr lang="pt-BR" dirty="0"/>
              <a:t> </a:t>
            </a:r>
            <a:r>
              <a:rPr lang="pt-BR" dirty="0" err="1">
                <a:solidFill>
                  <a:srgbClr val="6767FF"/>
                </a:solidFill>
              </a:rPr>
              <a:t>bazna</a:t>
            </a:r>
            <a:r>
              <a:rPr lang="pt-BR" dirty="0">
                <a:solidFill>
                  <a:srgbClr val="6767FF"/>
                </a:solidFill>
              </a:rPr>
              <a:t> </a:t>
            </a:r>
            <a:r>
              <a:rPr lang="pt-BR" dirty="0" err="1">
                <a:solidFill>
                  <a:srgbClr val="6767FF"/>
                </a:solidFill>
              </a:rPr>
              <a:t>adresa</a:t>
            </a:r>
            <a:r>
              <a:rPr lang="pt-BR" dirty="0"/>
              <a:t>:</a:t>
            </a:r>
          </a:p>
          <a:p>
            <a:pPr lvl="2">
              <a:spcBef>
                <a:spcPts val="1200"/>
              </a:spcBef>
            </a:pPr>
            <a:r>
              <a:rPr lang="pt-BR" dirty="0" err="1"/>
              <a:t>predstavlja</a:t>
            </a:r>
            <a:r>
              <a:rPr lang="pt-BR" dirty="0"/>
              <a:t> </a:t>
            </a:r>
            <a:r>
              <a:rPr lang="pt-BR" dirty="0" err="1"/>
              <a:t>adresu</a:t>
            </a:r>
            <a:r>
              <a:rPr lang="pt-BR" dirty="0"/>
              <a:t> na </a:t>
            </a:r>
            <a:r>
              <a:rPr lang="pt-BR" dirty="0" err="1"/>
              <a:t>kojoj</a:t>
            </a:r>
            <a:r>
              <a:rPr lang="pt-BR" dirty="0"/>
              <a:t> se </a:t>
            </a:r>
            <a:r>
              <a:rPr lang="pt-BR" dirty="0" err="1"/>
              <a:t>nalazi</a:t>
            </a:r>
            <a:r>
              <a:rPr lang="pt-BR" dirty="0"/>
              <a:t> </a:t>
            </a:r>
            <a:r>
              <a:rPr lang="pt-BR" dirty="0" err="1"/>
              <a:t>trenutni</a:t>
            </a:r>
            <a:r>
              <a:rPr lang="pt-BR" dirty="0"/>
              <a:t> </a:t>
            </a:r>
            <a:r>
              <a:rPr lang="pt-BR" dirty="0" err="1"/>
              <a:t>dokument</a:t>
            </a:r>
            <a:endParaRPr lang="pt-BR" dirty="0"/>
          </a:p>
          <a:p>
            <a:pPr lvl="2">
              <a:spcBef>
                <a:spcPts val="1200"/>
              </a:spcBef>
            </a:pPr>
            <a:r>
              <a:rPr lang="pt-BR" dirty="0" err="1"/>
              <a:t>moze</a:t>
            </a:r>
            <a:r>
              <a:rPr lang="pt-BR" dirty="0"/>
              <a:t> se </a:t>
            </a:r>
            <a:r>
              <a:rPr lang="pt-BR" dirty="0" err="1"/>
              <a:t>eksplicitno</a:t>
            </a:r>
            <a:r>
              <a:rPr lang="pt-BR" dirty="0"/>
              <a:t> </a:t>
            </a:r>
            <a:r>
              <a:rPr lang="pt-BR" dirty="0" err="1"/>
              <a:t>zadati</a:t>
            </a:r>
            <a:r>
              <a:rPr lang="pt-BR" dirty="0"/>
              <a:t> u </a:t>
            </a:r>
            <a:r>
              <a:rPr lang="pt-BR" dirty="0" err="1"/>
              <a:t>okviru</a:t>
            </a:r>
            <a:r>
              <a:rPr lang="pt-BR" dirty="0"/>
              <a:t> </a:t>
            </a:r>
            <a:r>
              <a:rPr lang="pt-BR" dirty="0" err="1"/>
              <a:t>elementa</a:t>
            </a:r>
            <a:r>
              <a:rPr lang="pt-BR" dirty="0"/>
              <a:t> </a:t>
            </a:r>
            <a:r>
              <a:rPr lang="pt-BR" dirty="0">
                <a:solidFill>
                  <a:srgbClr val="009E47"/>
                </a:solidFill>
              </a:rPr>
              <a:t>base</a:t>
            </a:r>
            <a:r>
              <a:rPr lang="pt-BR" dirty="0"/>
              <a:t> u </a:t>
            </a:r>
            <a:r>
              <a:rPr lang="pt-BR" dirty="0" err="1" smtClean="0"/>
              <a:t>zaglavlju</a:t>
            </a:r>
            <a:r>
              <a:rPr lang="sr-Latn-RS" dirty="0" smtClean="0"/>
              <a:t> </a:t>
            </a:r>
            <a:r>
              <a:rPr lang="pt-BR" dirty="0" err="1" smtClean="0"/>
              <a:t>veb</a:t>
            </a:r>
            <a:r>
              <a:rPr lang="sr-Latn-RS" dirty="0" smtClean="0"/>
              <a:t> </a:t>
            </a:r>
            <a:r>
              <a:rPr lang="pt-BR" dirty="0" err="1" smtClean="0"/>
              <a:t>strane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Za</a:t>
            </a:r>
            <a:r>
              <a:rPr lang="pt-BR" dirty="0"/>
              <a:t> veze </a:t>
            </a:r>
            <a:r>
              <a:rPr lang="pt-BR" dirty="0" err="1"/>
              <a:t>ka</a:t>
            </a:r>
            <a:r>
              <a:rPr lang="pt-BR" dirty="0"/>
              <a:t> </a:t>
            </a:r>
            <a:r>
              <a:rPr lang="pt-BR" dirty="0" err="1"/>
              <a:t>drugim</a:t>
            </a:r>
            <a:r>
              <a:rPr lang="pt-BR" dirty="0"/>
              <a:t> </a:t>
            </a:r>
            <a:r>
              <a:rPr lang="pt-BR" dirty="0" err="1" smtClean="0"/>
              <a:t>veb</a:t>
            </a:r>
            <a:r>
              <a:rPr lang="sr-Latn-RS" dirty="0" smtClean="0"/>
              <a:t> </a:t>
            </a:r>
            <a:r>
              <a:rPr lang="pt-BR" dirty="0" err="1" smtClean="0"/>
              <a:t>sajtovima</a:t>
            </a:r>
            <a:r>
              <a:rPr lang="pt-BR" dirty="0" smtClean="0"/>
              <a:t> </a:t>
            </a:r>
            <a:r>
              <a:rPr lang="pt-BR" dirty="0" err="1"/>
              <a:t>koriste</a:t>
            </a:r>
            <a:r>
              <a:rPr lang="pt-BR" dirty="0"/>
              <a:t> se </a:t>
            </a:r>
            <a:r>
              <a:rPr lang="pt-BR" dirty="0" err="1"/>
              <a:t>apsolutne</a:t>
            </a:r>
            <a:r>
              <a:rPr lang="pt-BR" dirty="0"/>
              <a:t> </a:t>
            </a:r>
            <a:r>
              <a:rPr lang="pt-BR" dirty="0" err="1"/>
              <a:t>adrese</a:t>
            </a:r>
            <a:r>
              <a:rPr lang="pt-BR" dirty="0"/>
              <a:t>, a </a:t>
            </a:r>
            <a:r>
              <a:rPr lang="pt-BR" dirty="0" err="1" smtClean="0"/>
              <a:t>za</a:t>
            </a:r>
            <a:r>
              <a:rPr lang="sr-Latn-RS" dirty="0" smtClean="0"/>
              <a:t> </a:t>
            </a:r>
            <a:r>
              <a:rPr lang="pt-BR" dirty="0" smtClean="0"/>
              <a:t>veze </a:t>
            </a:r>
            <a:r>
              <a:rPr lang="pt-BR" dirty="0"/>
              <a:t>u </a:t>
            </a:r>
            <a:r>
              <a:rPr lang="pt-BR" dirty="0" err="1"/>
              <a:t>okviru</a:t>
            </a:r>
            <a:r>
              <a:rPr lang="pt-BR" dirty="0"/>
              <a:t> </a:t>
            </a:r>
            <a:r>
              <a:rPr lang="pt-BR" dirty="0" err="1"/>
              <a:t>istog</a:t>
            </a:r>
            <a:r>
              <a:rPr lang="pt-BR" dirty="0"/>
              <a:t> </a:t>
            </a:r>
            <a:r>
              <a:rPr lang="pt-BR" dirty="0" err="1"/>
              <a:t>veb-sajta</a:t>
            </a:r>
            <a:r>
              <a:rPr lang="pt-BR" dirty="0"/>
              <a:t> </a:t>
            </a:r>
            <a:r>
              <a:rPr lang="pt-BR" dirty="0" err="1"/>
              <a:t>relativne</a:t>
            </a:r>
            <a:r>
              <a:rPr lang="pt-BR" dirty="0"/>
              <a:t> </a:t>
            </a:r>
            <a:r>
              <a:rPr lang="pt-BR" dirty="0" err="1"/>
              <a:t>adrese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/>
              <a:t>Veze </a:t>
            </a:r>
            <a:r>
              <a:rPr lang="pt-BR" u="sng" dirty="0" err="1"/>
              <a:t>nikada</a:t>
            </a:r>
            <a:r>
              <a:rPr lang="pt-BR" dirty="0"/>
              <a:t> ne </a:t>
            </a:r>
            <a:r>
              <a:rPr lang="pt-BR" dirty="0" err="1"/>
              <a:t>treba</a:t>
            </a:r>
            <a:r>
              <a:rPr lang="pt-BR" dirty="0"/>
              <a:t> da </a:t>
            </a:r>
            <a:r>
              <a:rPr lang="pt-BR" dirty="0" err="1"/>
              <a:t>sadrze</a:t>
            </a:r>
            <a:r>
              <a:rPr lang="pt-BR" dirty="0"/>
              <a:t> </a:t>
            </a:r>
            <a:r>
              <a:rPr lang="pt-BR" dirty="0" err="1"/>
              <a:t>apsolutne</a:t>
            </a:r>
            <a:r>
              <a:rPr lang="pt-BR" dirty="0"/>
              <a:t> </a:t>
            </a:r>
            <a:r>
              <a:rPr lang="pt-BR" dirty="0" err="1"/>
              <a:t>adrese</a:t>
            </a:r>
            <a:r>
              <a:rPr lang="pt-BR" dirty="0"/>
              <a:t> </a:t>
            </a:r>
            <a:r>
              <a:rPr lang="pt-BR" dirty="0" err="1"/>
              <a:t>lokalnog</a:t>
            </a:r>
            <a:r>
              <a:rPr lang="pt-BR" dirty="0"/>
              <a:t> </a:t>
            </a:r>
            <a:r>
              <a:rPr lang="pt-BR" dirty="0" smtClean="0"/>
              <a:t>sistema</a:t>
            </a:r>
            <a:r>
              <a:rPr lang="sr-Latn-RS" dirty="0" smtClean="0"/>
              <a:t> </a:t>
            </a:r>
            <a:r>
              <a:rPr lang="pt-BR" dirty="0" err="1" smtClean="0"/>
              <a:t>datoteka</a:t>
            </a:r>
            <a:endParaRPr lang="pt-B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6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Adresiranje fragmenata</a:t>
            </a:r>
            <a:endParaRPr lang="fi-FI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 err="1" smtClean="0"/>
              <a:t>Mogu</a:t>
            </a:r>
            <a:r>
              <a:rPr lang="sr-Latn-RS" dirty="0"/>
              <a:t>ć</a:t>
            </a:r>
            <a:r>
              <a:rPr lang="pt-BR" dirty="0" smtClean="0"/>
              <a:t>e </a:t>
            </a:r>
            <a:r>
              <a:rPr lang="pt-BR" dirty="0" err="1"/>
              <a:t>je</a:t>
            </a:r>
            <a:r>
              <a:rPr lang="pt-BR" dirty="0"/>
              <a:t> </a:t>
            </a:r>
            <a:r>
              <a:rPr lang="pt-BR" dirty="0" err="1"/>
              <a:t>adresirati</a:t>
            </a:r>
            <a:r>
              <a:rPr lang="pt-BR" dirty="0"/>
              <a:t> </a:t>
            </a:r>
            <a:r>
              <a:rPr lang="pt-BR" dirty="0" err="1"/>
              <a:t>deo</a:t>
            </a:r>
            <a:r>
              <a:rPr lang="pt-BR" dirty="0"/>
              <a:t> </a:t>
            </a:r>
            <a:r>
              <a:rPr lang="pt-BR" dirty="0" err="1"/>
              <a:t>veb-stranice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/>
              <a:t>U te </a:t>
            </a:r>
            <a:r>
              <a:rPr lang="pt-BR" dirty="0" err="1"/>
              <a:t>svrhe</a:t>
            </a:r>
            <a:r>
              <a:rPr lang="pt-BR" dirty="0"/>
              <a:t> </a:t>
            </a:r>
            <a:r>
              <a:rPr lang="pt-BR" dirty="0" err="1"/>
              <a:t>potrebni</a:t>
            </a:r>
            <a:r>
              <a:rPr lang="pt-BR" dirty="0"/>
              <a:t> </a:t>
            </a:r>
            <a:r>
              <a:rPr lang="pt-BR" dirty="0" err="1"/>
              <a:t>su</a:t>
            </a:r>
            <a:r>
              <a:rPr lang="pt-BR" dirty="0"/>
              <a:t> </a:t>
            </a:r>
            <a:r>
              <a:rPr lang="pt-BR" dirty="0" err="1" smtClean="0">
                <a:solidFill>
                  <a:srgbClr val="6767FF"/>
                </a:solidFill>
              </a:rPr>
              <a:t>ident</a:t>
            </a:r>
            <a:r>
              <a:rPr lang="sr-Latn-RS" dirty="0" err="1" smtClean="0">
                <a:solidFill>
                  <a:srgbClr val="6767FF"/>
                </a:solidFill>
              </a:rPr>
              <a:t>fi</a:t>
            </a:r>
            <a:r>
              <a:rPr lang="pt-BR" dirty="0" err="1" smtClean="0">
                <a:solidFill>
                  <a:srgbClr val="6767FF"/>
                </a:solidFill>
              </a:rPr>
              <a:t>katori</a:t>
            </a:r>
            <a:r>
              <a:rPr lang="pt-BR" dirty="0" smtClean="0">
                <a:solidFill>
                  <a:srgbClr val="6767FF"/>
                </a:solidFill>
              </a:rPr>
              <a:t> </a:t>
            </a:r>
            <a:r>
              <a:rPr lang="pt-BR" dirty="0" err="1">
                <a:solidFill>
                  <a:srgbClr val="6767FF"/>
                </a:solidFill>
              </a:rPr>
              <a:t>fragmenata</a:t>
            </a:r>
            <a:r>
              <a:rPr lang="pt-BR" dirty="0">
                <a:solidFill>
                  <a:srgbClr val="6767FF"/>
                </a:solidFill>
              </a:rPr>
              <a:t> </a:t>
            </a:r>
            <a:r>
              <a:rPr lang="pt-BR" dirty="0" err="1" smtClean="0"/>
              <a:t>stranice</a:t>
            </a:r>
            <a:endParaRPr lang="sr-Latn-RS" dirty="0" smtClean="0"/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://www.gimnazija.edu.rs/index.html#vesti</a:t>
            </a:r>
          </a:p>
          <a:p>
            <a:pPr lvl="1">
              <a:spcBef>
                <a:spcPts val="1200"/>
              </a:spcBef>
            </a:pPr>
            <a:r>
              <a:rPr lang="pt-BR" dirty="0" err="1" smtClean="0"/>
              <a:t>Identi</a:t>
            </a:r>
            <a:r>
              <a:rPr lang="sr-Latn-RS" dirty="0" err="1" smtClean="0"/>
              <a:t>fi</a:t>
            </a:r>
            <a:r>
              <a:rPr lang="pt-BR" dirty="0" err="1" smtClean="0"/>
              <a:t>atori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/>
              <a:t>dodeljuju</a:t>
            </a:r>
            <a:r>
              <a:rPr lang="pt-BR" dirty="0"/>
              <a:t> </a:t>
            </a:r>
            <a:r>
              <a:rPr lang="pt-BR" dirty="0" err="1"/>
              <a:t>elementima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 smtClean="0"/>
              <a:t>Ident</a:t>
            </a:r>
            <a:r>
              <a:rPr lang="sr-Latn-RS" dirty="0" err="1" smtClean="0"/>
              <a:t>ifi</a:t>
            </a:r>
            <a:r>
              <a:rPr lang="pt-BR" dirty="0" err="1" smtClean="0"/>
              <a:t>katori</a:t>
            </a:r>
            <a:r>
              <a:rPr lang="pt-BR" dirty="0" smtClean="0"/>
              <a:t> </a:t>
            </a:r>
            <a:r>
              <a:rPr lang="pt-BR" dirty="0" err="1"/>
              <a:t>fragmenata</a:t>
            </a:r>
            <a:r>
              <a:rPr lang="pt-BR" dirty="0"/>
              <a:t> </a:t>
            </a:r>
            <a:r>
              <a:rPr lang="pt-BR" dirty="0" err="1"/>
              <a:t>mogu</a:t>
            </a:r>
            <a:r>
              <a:rPr lang="pt-BR" dirty="0"/>
              <a:t> se </a:t>
            </a:r>
            <a:r>
              <a:rPr lang="pt-BR" dirty="0" err="1"/>
              <a:t>koristiti</a:t>
            </a:r>
            <a:r>
              <a:rPr lang="pt-BR" dirty="0"/>
              <a:t> i </a:t>
            </a:r>
            <a:r>
              <a:rPr lang="pt-BR" dirty="0" err="1"/>
              <a:t>sa</a:t>
            </a:r>
            <a:r>
              <a:rPr lang="pt-BR" dirty="0"/>
              <a:t> </a:t>
            </a:r>
            <a:r>
              <a:rPr lang="pt-BR" dirty="0" err="1" smtClean="0"/>
              <a:t>relativnim</a:t>
            </a:r>
            <a:r>
              <a:rPr lang="sr-Latn-RS" dirty="0" smtClean="0"/>
              <a:t> </a:t>
            </a:r>
            <a:r>
              <a:rPr lang="pt-BR" dirty="0" err="1" smtClean="0"/>
              <a:t>adresiranjem</a:t>
            </a:r>
            <a:r>
              <a:rPr lang="pt-BR" dirty="0"/>
              <a:t>; </a:t>
            </a:r>
            <a:r>
              <a:rPr lang="pt-BR" dirty="0" err="1"/>
              <a:t>ako</a:t>
            </a:r>
            <a:r>
              <a:rPr lang="pt-BR" dirty="0"/>
              <a:t> se </a:t>
            </a:r>
            <a:r>
              <a:rPr lang="pt-BR" dirty="0" err="1"/>
              <a:t>navede</a:t>
            </a:r>
            <a:r>
              <a:rPr lang="pt-BR" dirty="0"/>
              <a:t> </a:t>
            </a:r>
            <a:r>
              <a:rPr lang="pt-BR" dirty="0" err="1"/>
              <a:t>samo</a:t>
            </a:r>
            <a:r>
              <a:rPr lang="pt-BR" dirty="0"/>
              <a:t> </a:t>
            </a:r>
            <a:r>
              <a:rPr lang="pt-BR" dirty="0" err="1" smtClean="0"/>
              <a:t>identi</a:t>
            </a:r>
            <a:r>
              <a:rPr lang="sr-Latn-RS" dirty="0" err="1" smtClean="0"/>
              <a:t>fi</a:t>
            </a:r>
            <a:r>
              <a:rPr lang="pt-BR" dirty="0" err="1" smtClean="0"/>
              <a:t>kator</a:t>
            </a:r>
            <a:r>
              <a:rPr lang="pt-BR" dirty="0" smtClean="0"/>
              <a:t> fragmenta</a:t>
            </a:r>
            <a:r>
              <a:rPr lang="sr-Latn-RS" dirty="0" smtClean="0"/>
              <a:t> </a:t>
            </a:r>
            <a:r>
              <a:rPr lang="pt-BR" dirty="0" err="1" smtClean="0"/>
              <a:t>podrazumeva</a:t>
            </a:r>
            <a:r>
              <a:rPr lang="pt-BR" dirty="0" smtClean="0"/>
              <a:t> </a:t>
            </a:r>
            <a:r>
              <a:rPr lang="pt-BR" dirty="0"/>
              <a:t>se da se </a:t>
            </a:r>
            <a:r>
              <a:rPr lang="pt-BR" dirty="0" err="1"/>
              <a:t>adresira</a:t>
            </a:r>
            <a:r>
              <a:rPr lang="pt-BR" dirty="0"/>
              <a:t> </a:t>
            </a:r>
            <a:r>
              <a:rPr lang="pt-BR" dirty="0" err="1"/>
              <a:t>element</a:t>
            </a:r>
            <a:r>
              <a:rPr lang="pt-BR" dirty="0"/>
              <a:t> </a:t>
            </a:r>
            <a:r>
              <a:rPr lang="pt-BR" dirty="0" err="1"/>
              <a:t>koji</a:t>
            </a:r>
            <a:r>
              <a:rPr lang="pt-BR" dirty="0"/>
              <a:t> se </a:t>
            </a:r>
            <a:r>
              <a:rPr lang="pt-BR" dirty="0" err="1"/>
              <a:t>nalazi</a:t>
            </a:r>
            <a:r>
              <a:rPr lang="pt-BR" dirty="0"/>
              <a:t> na </a:t>
            </a:r>
            <a:r>
              <a:rPr lang="pt-BR" dirty="0" err="1" smtClean="0"/>
              <a:t>istoj</a:t>
            </a:r>
            <a:r>
              <a:rPr lang="sr-Latn-RS" dirty="0" smtClean="0"/>
              <a:t> </a:t>
            </a:r>
            <a:r>
              <a:rPr lang="pt-BR" dirty="0" err="1" smtClean="0"/>
              <a:t>veb-stranici</a:t>
            </a:r>
            <a:r>
              <a:rPr lang="pt-BR" dirty="0" smtClean="0"/>
              <a:t> </a:t>
            </a:r>
            <a:r>
              <a:rPr lang="pt-BR" dirty="0" err="1"/>
              <a:t>kao</a:t>
            </a:r>
            <a:r>
              <a:rPr lang="pt-BR" dirty="0"/>
              <a:t> i veza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id="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kontakt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&lt;h2&gt;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Kontakt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&lt;/h2&gt;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</a:t>
            </a:r>
          </a:p>
          <a:p>
            <a:pPr marL="857250" lvl="2" indent="0">
              <a:spcBef>
                <a:spcPts val="1200"/>
              </a:spcBef>
              <a:buNone/>
            </a:pP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="#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kontakt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pt-BR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Kontakt</a:t>
            </a:r>
            <a:r>
              <a:rPr lang="pt-BR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37308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HTML tabele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4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Tabele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/>
              <a:t>Tabele se </a:t>
            </a:r>
            <a:r>
              <a:rPr lang="pt-BR" dirty="0" err="1"/>
              <a:t>opisuju</a:t>
            </a:r>
            <a:r>
              <a:rPr lang="pt-BR" dirty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table</a:t>
            </a:r>
            <a:r>
              <a:rPr lang="pt-BR" dirty="0"/>
              <a:t>, </a:t>
            </a:r>
            <a:r>
              <a:rPr lang="pt-BR" dirty="0" err="1"/>
              <a:t>kao</a:t>
            </a:r>
            <a:r>
              <a:rPr lang="pt-BR" dirty="0"/>
              <a:t> </a:t>
            </a:r>
            <a:r>
              <a:rPr lang="pt-BR" dirty="0" err="1"/>
              <a:t>niz</a:t>
            </a:r>
            <a:r>
              <a:rPr lang="pt-BR" dirty="0"/>
              <a:t> </a:t>
            </a:r>
            <a:r>
              <a:rPr lang="pt-BR" dirty="0" err="1"/>
              <a:t>vrsta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Vrsta</a:t>
            </a:r>
            <a:r>
              <a:rPr lang="pt-BR" dirty="0"/>
              <a:t> se </a:t>
            </a:r>
            <a:r>
              <a:rPr lang="pt-BR" dirty="0" err="1"/>
              <a:t>predstavlja</a:t>
            </a:r>
            <a:r>
              <a:rPr lang="pt-BR" dirty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tr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/>
              <a:t>(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row</a:t>
            </a:r>
            <a:r>
              <a:rPr lang="pt-BR" dirty="0"/>
              <a:t>)</a:t>
            </a:r>
          </a:p>
          <a:p>
            <a:pPr lvl="1">
              <a:spcBef>
                <a:spcPts val="1200"/>
              </a:spcBef>
            </a:pPr>
            <a:r>
              <a:rPr lang="pt-BR" dirty="0" err="1"/>
              <a:t>Vrsta</a:t>
            </a:r>
            <a:r>
              <a:rPr lang="pt-BR" dirty="0"/>
              <a:t> </a:t>
            </a:r>
            <a:r>
              <a:rPr lang="pt-BR" dirty="0" err="1" smtClean="0"/>
              <a:t>sadr</a:t>
            </a:r>
            <a:r>
              <a:rPr lang="sr-Latn-RS" dirty="0"/>
              <a:t>ž</a:t>
            </a:r>
            <a:r>
              <a:rPr lang="pt-BR" dirty="0" smtClean="0"/>
              <a:t>i </a:t>
            </a:r>
            <a:r>
              <a:rPr lang="sr-Latn-RS" dirty="0" smtClean="0"/>
              <a:t> ć</a:t>
            </a:r>
            <a:r>
              <a:rPr lang="pt-BR" dirty="0" err="1" smtClean="0"/>
              <a:t>elije</a:t>
            </a:r>
            <a:r>
              <a:rPr lang="pt-BR" dirty="0" smtClean="0"/>
              <a:t> </a:t>
            </a:r>
            <a:r>
              <a:rPr lang="pt-BR" dirty="0" err="1"/>
              <a:t>koje</a:t>
            </a:r>
            <a:r>
              <a:rPr lang="pt-BR" dirty="0"/>
              <a:t> se </a:t>
            </a:r>
            <a:r>
              <a:rPr lang="pt-BR" dirty="0" err="1"/>
              <a:t>predstavljaju</a:t>
            </a:r>
            <a:r>
              <a:rPr lang="pt-BR" dirty="0"/>
              <a:t>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td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/>
              <a:t>(</a:t>
            </a:r>
            <a:r>
              <a:rPr lang="pt-BR" dirty="0" err="1"/>
              <a:t>table</a:t>
            </a:r>
            <a:r>
              <a:rPr lang="pt-BR" dirty="0"/>
              <a:t> data)</a:t>
            </a:r>
          </a:p>
          <a:p>
            <a:pPr lvl="1">
              <a:spcBef>
                <a:spcPts val="1200"/>
              </a:spcBef>
            </a:pPr>
            <a:r>
              <a:rPr lang="pt-BR" dirty="0" err="1"/>
              <a:t>Naslovne</a:t>
            </a:r>
            <a:r>
              <a:rPr lang="pt-BR" dirty="0"/>
              <a:t> </a:t>
            </a:r>
            <a:r>
              <a:rPr lang="sr-Latn-RS" dirty="0"/>
              <a:t> </a:t>
            </a:r>
            <a:r>
              <a:rPr lang="sr-Latn-RS" dirty="0" smtClean="0"/>
              <a:t>ć</a:t>
            </a:r>
            <a:r>
              <a:rPr lang="pt-BR" dirty="0" err="1" smtClean="0"/>
              <a:t>elije</a:t>
            </a:r>
            <a:r>
              <a:rPr lang="pt-BR" dirty="0" smtClean="0"/>
              <a:t> </a:t>
            </a:r>
            <a:r>
              <a:rPr lang="pt-BR" dirty="0" err="1"/>
              <a:t>kojima</a:t>
            </a:r>
            <a:r>
              <a:rPr lang="pt-BR" dirty="0"/>
              <a:t> se </a:t>
            </a:r>
            <a:r>
              <a:rPr lang="pt-BR" dirty="0" err="1"/>
              <a:t>predstavlja</a:t>
            </a:r>
            <a:r>
              <a:rPr lang="pt-BR" dirty="0"/>
              <a:t> </a:t>
            </a:r>
            <a:r>
              <a:rPr lang="pt-BR" dirty="0" err="1" smtClean="0"/>
              <a:t>sadr</a:t>
            </a:r>
            <a:r>
              <a:rPr lang="sr-Latn-RS" dirty="0"/>
              <a:t>ž</a:t>
            </a:r>
            <a:r>
              <a:rPr lang="pt-BR" dirty="0" err="1" smtClean="0"/>
              <a:t>aj</a:t>
            </a:r>
            <a:r>
              <a:rPr lang="pt-BR" dirty="0" smtClean="0"/>
              <a:t> </a:t>
            </a:r>
            <a:r>
              <a:rPr lang="pt-BR" dirty="0" err="1" smtClean="0"/>
              <a:t>kolona</a:t>
            </a:r>
            <a:r>
              <a:rPr lang="pt-BR" dirty="0" smtClean="0"/>
              <a:t>/</a:t>
            </a:r>
            <a:r>
              <a:rPr lang="pt-BR" dirty="0" err="1" smtClean="0"/>
              <a:t>vrsta</a:t>
            </a:r>
            <a:r>
              <a:rPr lang="sr-Latn-RS" dirty="0" smtClean="0"/>
              <a:t> </a:t>
            </a:r>
            <a:r>
              <a:rPr lang="pt-BR" dirty="0" err="1" smtClean="0"/>
              <a:t>predstavljaju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/>
              <a:t>elementom</a:t>
            </a:r>
            <a:r>
              <a:rPr lang="pt-BR" dirty="0"/>
              <a:t> </a:t>
            </a:r>
            <a:r>
              <a:rPr lang="pt-BR" dirty="0" err="1">
                <a:solidFill>
                  <a:srgbClr val="009E47"/>
                </a:solidFill>
              </a:rPr>
              <a:t>th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/>
              <a:t>(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heading</a:t>
            </a:r>
            <a:r>
              <a:rPr lang="pt-BR" dirty="0"/>
              <a:t>)</a:t>
            </a:r>
          </a:p>
          <a:p>
            <a:pPr lvl="1">
              <a:spcBef>
                <a:spcPts val="1200"/>
              </a:spcBef>
            </a:pPr>
            <a:r>
              <a:rPr lang="pt-BR" dirty="0" err="1"/>
              <a:t>Kolone</a:t>
            </a:r>
            <a:r>
              <a:rPr lang="pt-BR" dirty="0"/>
              <a:t> </a:t>
            </a:r>
            <a:r>
              <a:rPr lang="pt-BR" dirty="0" err="1"/>
              <a:t>su</a:t>
            </a:r>
            <a:r>
              <a:rPr lang="pt-BR" dirty="0"/>
              <a:t> </a:t>
            </a:r>
            <a:r>
              <a:rPr lang="pt-BR" dirty="0" err="1"/>
              <a:t>odreene</a:t>
            </a:r>
            <a:r>
              <a:rPr lang="pt-BR" dirty="0"/>
              <a:t> </a:t>
            </a:r>
            <a:r>
              <a:rPr lang="pt-BR" dirty="0" err="1" smtClean="0"/>
              <a:t>sadr</a:t>
            </a:r>
            <a:r>
              <a:rPr lang="sr-Latn-RS" dirty="0"/>
              <a:t>ž</a:t>
            </a:r>
            <a:r>
              <a:rPr lang="pt-BR" dirty="0" err="1" smtClean="0"/>
              <a:t>ajem</a:t>
            </a:r>
            <a:r>
              <a:rPr lang="pt-BR" dirty="0" smtClean="0"/>
              <a:t> </a:t>
            </a:r>
            <a:r>
              <a:rPr lang="pt-BR" dirty="0" err="1"/>
              <a:t>vrsta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sr-Latn-RS" dirty="0"/>
              <a:t>Ć</a:t>
            </a:r>
            <a:r>
              <a:rPr lang="pt-BR" dirty="0" err="1" smtClean="0"/>
              <a:t>elije</a:t>
            </a:r>
            <a:r>
              <a:rPr lang="pt-BR" dirty="0" smtClean="0"/>
              <a:t> </a:t>
            </a:r>
            <a:r>
              <a:rPr lang="pt-BR" dirty="0" err="1"/>
              <a:t>zaglavlja</a:t>
            </a:r>
            <a:r>
              <a:rPr lang="pt-BR" dirty="0"/>
              <a:t> se </a:t>
            </a:r>
            <a:r>
              <a:rPr lang="pt-BR" dirty="0" err="1"/>
              <a:t>podrazumevano</a:t>
            </a:r>
            <a:r>
              <a:rPr lang="pt-BR" dirty="0"/>
              <a:t> </a:t>
            </a:r>
            <a:r>
              <a:rPr lang="pt-BR" dirty="0" err="1"/>
              <a:t>prikazuju</a:t>
            </a:r>
            <a:r>
              <a:rPr lang="pt-BR" dirty="0"/>
              <a:t> </a:t>
            </a:r>
            <a:r>
              <a:rPr lang="pt-BR" dirty="0" err="1"/>
              <a:t>podebljanim</a:t>
            </a:r>
            <a:r>
              <a:rPr lang="pt-BR" dirty="0"/>
              <a:t> </a:t>
            </a:r>
            <a:r>
              <a:rPr lang="pt-BR" dirty="0" err="1"/>
              <a:t>slovima</a:t>
            </a:r>
            <a:r>
              <a:rPr lang="pt-BR" dirty="0"/>
              <a:t> i </a:t>
            </a:r>
            <a:r>
              <a:rPr lang="pt-BR" dirty="0" err="1" smtClean="0"/>
              <a:t>sa</a:t>
            </a:r>
            <a:r>
              <a:rPr lang="sr-Latn-RS" dirty="0" smtClean="0"/>
              <a:t> </a:t>
            </a:r>
            <a:r>
              <a:rPr lang="pt-BR" dirty="0" err="1" smtClean="0"/>
              <a:t>centriranim</a:t>
            </a:r>
            <a:r>
              <a:rPr lang="pt-BR" dirty="0" smtClean="0"/>
              <a:t> </a:t>
            </a:r>
            <a:r>
              <a:rPr lang="pt-BR" dirty="0" err="1"/>
              <a:t>sadr</a:t>
            </a:r>
            <a:r>
              <a:rPr lang="pt-BR" dirty="0" err="1" smtClean="0"/>
              <a:t>zajem</a:t>
            </a:r>
            <a:endParaRPr lang="pt-BR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Devoj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&lt;td&gt;18&lt;/td&gt; &lt;td&gt;19&lt;/td&gt;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pt-BR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33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Atributi tabela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pt-BR" dirty="0"/>
              <a:t>Tabele se </a:t>
            </a:r>
            <a:r>
              <a:rPr lang="pt-BR" dirty="0" err="1"/>
              <a:t>podrazumevano</a:t>
            </a:r>
            <a:r>
              <a:rPr lang="pt-BR" dirty="0"/>
              <a:t> </a:t>
            </a:r>
            <a:r>
              <a:rPr lang="pt-BR" dirty="0" err="1"/>
              <a:t>prikazuju</a:t>
            </a:r>
            <a:r>
              <a:rPr lang="pt-BR" dirty="0"/>
              <a:t> </a:t>
            </a:r>
            <a:r>
              <a:rPr lang="pt-BR" dirty="0" err="1"/>
              <a:t>bez</a:t>
            </a:r>
            <a:r>
              <a:rPr lang="pt-BR" dirty="0"/>
              <a:t> </a:t>
            </a:r>
            <a:r>
              <a:rPr lang="pt-BR" dirty="0" err="1"/>
              <a:t>okvira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Okvir</a:t>
            </a:r>
            <a:r>
              <a:rPr lang="pt-BR" dirty="0"/>
              <a:t> se </a:t>
            </a:r>
            <a:r>
              <a:rPr lang="pt-BR" dirty="0" err="1"/>
              <a:t>moze</a:t>
            </a:r>
            <a:r>
              <a:rPr lang="pt-BR" dirty="0"/>
              <a:t> </a:t>
            </a:r>
            <a:r>
              <a:rPr lang="pt-BR" dirty="0" err="1"/>
              <a:t>dodati</a:t>
            </a:r>
            <a:r>
              <a:rPr lang="pt-BR" dirty="0"/>
              <a:t> </a:t>
            </a:r>
            <a:r>
              <a:rPr lang="pt-BR" dirty="0" err="1"/>
              <a:t>tabeli</a:t>
            </a:r>
            <a:r>
              <a:rPr lang="pt-BR" dirty="0"/>
              <a:t> </a:t>
            </a:r>
            <a:r>
              <a:rPr lang="pt-BR" dirty="0" err="1"/>
              <a:t>postavljanjem</a:t>
            </a:r>
            <a:r>
              <a:rPr lang="pt-BR" dirty="0"/>
              <a:t> atributa </a:t>
            </a:r>
            <a:r>
              <a:rPr lang="pt-BR" dirty="0" err="1">
                <a:solidFill>
                  <a:srgbClr val="009E47"/>
                </a:solidFill>
              </a:rPr>
              <a:t>border</a:t>
            </a:r>
            <a:r>
              <a:rPr lang="pt-BR" dirty="0">
                <a:solidFill>
                  <a:srgbClr val="009E47"/>
                </a:solidFill>
              </a:rPr>
              <a:t> </a:t>
            </a:r>
            <a:r>
              <a:rPr lang="pt-BR" dirty="0" err="1" smtClean="0"/>
              <a:t>sa</a:t>
            </a:r>
            <a:r>
              <a:rPr lang="sr-Latn-RS" dirty="0" smtClean="0"/>
              <a:t> </a:t>
            </a:r>
            <a:r>
              <a:rPr lang="pt-BR" dirty="0" err="1" smtClean="0"/>
              <a:t>vredno</a:t>
            </a:r>
            <a:r>
              <a:rPr lang="sr-Latn-RS" dirty="0" err="1" smtClean="0"/>
              <a:t>šć</a:t>
            </a:r>
            <a:r>
              <a:rPr lang="pt-BR" dirty="0" smtClean="0"/>
              <a:t>u </a:t>
            </a:r>
            <a:r>
              <a:rPr lang="pt-BR" dirty="0" err="1"/>
              <a:t>debljine</a:t>
            </a:r>
            <a:r>
              <a:rPr lang="pt-BR" dirty="0"/>
              <a:t> </a:t>
            </a:r>
            <a:r>
              <a:rPr lang="pt-BR" dirty="0" err="1" smtClean="0"/>
              <a:t>okvira</a:t>
            </a:r>
            <a:endParaRPr lang="sr-Latn-RS" dirty="0" smtClean="0"/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border="1"&gt;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Devoj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&lt;td&gt;18&lt;/td&gt; &lt;td&gt;19&lt;/td&gt;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26" y="3933056"/>
            <a:ext cx="2270760" cy="92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Atributi </a:t>
            </a:r>
            <a:r>
              <a:rPr lang="sr-Latn-RS" dirty="0" smtClean="0"/>
              <a:t>tabela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Ć</a:t>
            </a:r>
            <a:r>
              <a:rPr lang="pt-BR" dirty="0" err="1" smtClean="0"/>
              <a:t>elija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err="1" smtClean="0"/>
              <a:t>mo</a:t>
            </a:r>
            <a:r>
              <a:rPr lang="sr-Latn-RS" dirty="0"/>
              <a:t>ž</a:t>
            </a:r>
            <a:r>
              <a:rPr lang="pt-BR" dirty="0" smtClean="0"/>
              <a:t>e </a:t>
            </a:r>
            <a:r>
              <a:rPr lang="pt-BR" dirty="0" err="1"/>
              <a:t>prostirati</a:t>
            </a:r>
            <a:r>
              <a:rPr lang="pt-BR" dirty="0"/>
              <a:t> </a:t>
            </a:r>
            <a:r>
              <a:rPr lang="pt-BR" dirty="0" err="1"/>
              <a:t>kroz</a:t>
            </a:r>
            <a:r>
              <a:rPr lang="pt-BR" dirty="0"/>
              <a:t> </a:t>
            </a:r>
            <a:r>
              <a:rPr lang="pt-BR" dirty="0" err="1"/>
              <a:t>nekoliko</a:t>
            </a:r>
            <a:r>
              <a:rPr lang="pt-BR" dirty="0"/>
              <a:t> </a:t>
            </a:r>
            <a:r>
              <a:rPr lang="pt-BR" dirty="0" err="1"/>
              <a:t>susednih</a:t>
            </a:r>
            <a:r>
              <a:rPr lang="pt-BR" dirty="0"/>
              <a:t> </a:t>
            </a:r>
            <a:r>
              <a:rPr lang="pt-BR" dirty="0" err="1"/>
              <a:t>vrsta</a:t>
            </a:r>
            <a:r>
              <a:rPr lang="pt-BR" dirty="0"/>
              <a:t> </a:t>
            </a:r>
            <a:r>
              <a:rPr lang="pt-BR" dirty="0" err="1"/>
              <a:t>ili</a:t>
            </a:r>
            <a:r>
              <a:rPr lang="pt-BR" dirty="0"/>
              <a:t> </a:t>
            </a:r>
            <a:r>
              <a:rPr lang="pt-BR" dirty="0" err="1"/>
              <a:t>kolona</a:t>
            </a:r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 err="1"/>
              <a:t>Za</a:t>
            </a:r>
            <a:r>
              <a:rPr lang="pt-BR" dirty="0"/>
              <a:t> </a:t>
            </a:r>
            <a:r>
              <a:rPr lang="pt-BR" dirty="0" err="1"/>
              <a:t>spajanje</a:t>
            </a:r>
            <a:r>
              <a:rPr lang="pt-BR" dirty="0"/>
              <a:t> </a:t>
            </a:r>
            <a:r>
              <a:rPr lang="pt-BR" dirty="0" err="1"/>
              <a:t>nekoliko</a:t>
            </a:r>
            <a:r>
              <a:rPr lang="pt-BR" dirty="0"/>
              <a:t> </a:t>
            </a:r>
            <a:r>
              <a:rPr lang="pt-BR" dirty="0" err="1"/>
              <a:t>susednih</a:t>
            </a:r>
            <a:r>
              <a:rPr lang="pt-BR" dirty="0"/>
              <a:t> </a:t>
            </a:r>
            <a:r>
              <a:rPr lang="pt-BR" dirty="0" err="1"/>
              <a:t>kolona</a:t>
            </a:r>
            <a:r>
              <a:rPr lang="pt-BR" dirty="0"/>
              <a:t>, </a:t>
            </a:r>
            <a:r>
              <a:rPr lang="pt-BR" dirty="0" err="1" smtClean="0"/>
              <a:t>koristi</a:t>
            </a:r>
            <a:r>
              <a:rPr lang="sr-Latn-RS" dirty="0" smtClean="0"/>
              <a:t> se</a:t>
            </a:r>
            <a:r>
              <a:rPr lang="pt-BR" dirty="0" smtClean="0"/>
              <a:t> </a:t>
            </a:r>
            <a:r>
              <a:rPr lang="pt-BR" dirty="0" err="1"/>
              <a:t>atribut</a:t>
            </a:r>
            <a:r>
              <a:rPr lang="pt-BR" dirty="0"/>
              <a:t> </a:t>
            </a:r>
            <a:r>
              <a:rPr lang="pt-BR" dirty="0" err="1" smtClean="0">
                <a:solidFill>
                  <a:srgbClr val="009E47"/>
                </a:solidFill>
              </a:rPr>
              <a:t>colspan</a:t>
            </a:r>
            <a:endParaRPr lang="sr-Latn-RS" dirty="0" smtClean="0">
              <a:solidFill>
                <a:srgbClr val="009E47"/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border="1"&gt;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="2"&gt;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enika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Devoj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&lt;td&gt;18&lt;/td&gt; &lt;td&gt;19&lt;/td&gt;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1"/>
          <a:stretch/>
        </p:blipFill>
        <p:spPr bwMode="auto">
          <a:xfrm>
            <a:off x="5868144" y="4365104"/>
            <a:ext cx="2250245" cy="126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5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62472" y="544413"/>
            <a:ext cx="7283152" cy="868363"/>
          </a:xfrm>
        </p:spPr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HTML </a:t>
            </a:r>
            <a:r>
              <a:rPr lang="en-US" altLang="en-US" dirty="0" err="1" smtClean="0">
                <a:solidFill>
                  <a:srgbClr val="002060"/>
                </a:solidFill>
              </a:rPr>
              <a:t>ilustracija</a:t>
            </a:r>
            <a:r>
              <a:rPr lang="sr-Latn-RS" altLang="en-US" dirty="0" smtClean="0">
                <a:solidFill>
                  <a:srgbClr val="002060"/>
                </a:solidFill>
              </a:rPr>
              <a:t> (2)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1556792"/>
            <a:ext cx="70567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Opis zaglavlja veb-strane --&gt;</a:t>
            </a:r>
          </a:p>
          <a:p>
            <a:endParaRPr lang="sr-Latn-R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="UTF-8" /&gt;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&gt;Kako se prave veb-strane?&lt;/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sr-Latn-R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Telo dokumenta: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font-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/*font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Arial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bela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boja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pozadine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sz="12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Zaglavlje: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centrirano poravnavanje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/* Glavni deo strane: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</a:t>
            </a:r>
            <a:r>
              <a:rPr lang="en-U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#f0f0f0; /* sivkasta boja pozadine 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fi-FI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800px; /* </a:t>
            </a:r>
            <a:r>
              <a:rPr lang="fi-FI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sirina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800 </a:t>
            </a:r>
            <a:r>
              <a:rPr lang="fi-FI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piksela</a:t>
            </a:r>
            <a:r>
              <a:rPr lang="fi-FI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auto; /*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centriran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glavni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deo</a:t>
            </a:r>
            <a:r>
              <a:rPr lang="it-IT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20px; /*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unutrasnja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margina 20 piksela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1px solid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/* okvir: 1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puna linija, siv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10px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5px #888888; /* senka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10px; /* zaobljene ivice */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9807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Atributi </a:t>
            </a:r>
            <a:r>
              <a:rPr lang="sr-Latn-RS" dirty="0" smtClean="0"/>
              <a:t>tabela (3)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Za spajanje nekoliko susednih vrsta, koristimo atribut </a:t>
            </a:r>
            <a:r>
              <a:rPr lang="sr-Latn-RS" dirty="0" err="1" smtClean="0">
                <a:solidFill>
                  <a:srgbClr val="009E47"/>
                </a:solidFill>
              </a:rPr>
              <a:t>rowspan</a:t>
            </a: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border="1"&gt;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="2"&gt;&amp;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colspan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="2"&gt;Pol&lt;/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Muski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Zenski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rowspan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="2"&gt;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Odeljenje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&gt;I1&lt;/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&lt;td&gt;18&lt;/td&gt; &lt;td&gt;19&lt;/td&gt;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&gt;I2&lt;/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&lt;td&gt;20&lt;/td&gt; &lt;td&gt;17&lt;/td&gt;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871" y="5013175"/>
            <a:ext cx="3246120" cy="156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35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Tabele - </a:t>
            </a:r>
            <a:r>
              <a:rPr lang="sr-Latn-RS" dirty="0"/>
              <a:t>element </a:t>
            </a:r>
            <a:r>
              <a:rPr lang="sr-Latn-RS" dirty="0" err="1"/>
              <a:t>caption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Tabeli je </a:t>
            </a:r>
            <a:r>
              <a:rPr lang="sr-Latn-RS" dirty="0" err="1"/>
              <a:t>moguce</a:t>
            </a:r>
            <a:r>
              <a:rPr lang="sr-Latn-RS" dirty="0"/>
              <a:t> dodati naslov </a:t>
            </a:r>
            <a:r>
              <a:rPr lang="sr-Latn-RS" dirty="0" smtClean="0"/>
              <a:t>korišćenjem </a:t>
            </a:r>
            <a:r>
              <a:rPr lang="sr-Latn-RS" dirty="0"/>
              <a:t>elementa </a:t>
            </a:r>
            <a:r>
              <a:rPr lang="sr-Latn-RS" dirty="0" err="1">
                <a:solidFill>
                  <a:srgbClr val="009E47"/>
                </a:solidFill>
              </a:rPr>
              <a:t>caption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Element </a:t>
            </a:r>
            <a:r>
              <a:rPr lang="sr-Latn-RS" dirty="0" err="1"/>
              <a:t>caption</a:t>
            </a:r>
            <a:r>
              <a:rPr lang="sr-Latn-RS" dirty="0"/>
              <a:t> neophodno je navesti neposredno nakon </a:t>
            </a:r>
            <a:r>
              <a:rPr lang="sr-Latn-RS" dirty="0" smtClean="0"/>
              <a:t>oznake table</a:t>
            </a:r>
            <a:endParaRPr lang="sr-Latn-RS" dirty="0"/>
          </a:p>
          <a:p>
            <a:pPr lvl="1">
              <a:spcBef>
                <a:spcPts val="1200"/>
              </a:spcBef>
            </a:pPr>
            <a:r>
              <a:rPr lang="sr-Latn-RS" dirty="0" smtClean="0"/>
              <a:t>Mogu</a:t>
            </a:r>
            <a:r>
              <a:rPr lang="sr-Latn-RS" dirty="0"/>
              <a:t>ć</a:t>
            </a:r>
            <a:r>
              <a:rPr lang="sr-Latn-RS" dirty="0" smtClean="0"/>
              <a:t>e </a:t>
            </a:r>
            <a:r>
              <a:rPr lang="sr-Latn-RS" dirty="0"/>
              <a:t>je zadati samo jedan naslov tabeli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Naslov se podrazumevano postavlja centrirano iznad </a:t>
            </a:r>
            <a:r>
              <a:rPr lang="sr-Latn-RS" dirty="0" smtClean="0"/>
              <a:t>tabele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&lt;table border="1"&gt;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caption&gt;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Broj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enika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odeljenju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&lt;/caption&gt;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aka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Devoj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ica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&lt;td&gt;18&lt;/td&gt; &lt;td&gt;19&lt;/td&gt; &lt;/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0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Umetnuti sadržaj kod HTML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4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Element </a:t>
            </a:r>
            <a:r>
              <a:rPr lang="sr-Latn-RS" dirty="0" err="1"/>
              <a:t>iframe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U okviru jednog HTML dokumenta </a:t>
            </a:r>
            <a:r>
              <a:rPr lang="sr-Latn-RS" dirty="0" smtClean="0"/>
              <a:t>mogu</a:t>
            </a:r>
            <a:r>
              <a:rPr lang="sr-Latn-RS" dirty="0"/>
              <a:t>ć</a:t>
            </a:r>
            <a:r>
              <a:rPr lang="sr-Latn-RS" dirty="0" smtClean="0"/>
              <a:t>e </a:t>
            </a:r>
            <a:r>
              <a:rPr lang="sr-Latn-RS" dirty="0"/>
              <a:t>je prikazati drugi </a:t>
            </a:r>
            <a:r>
              <a:rPr lang="sr-Latn-RS" dirty="0" smtClean="0"/>
              <a:t>HTML dokument</a:t>
            </a:r>
            <a:r>
              <a:rPr lang="sr-Latn-RS" dirty="0"/>
              <a:t>; to se </a:t>
            </a:r>
            <a:r>
              <a:rPr lang="sr-Latn-RS" dirty="0" smtClean="0"/>
              <a:t>posti</a:t>
            </a:r>
            <a:r>
              <a:rPr lang="sr-Latn-RS" dirty="0"/>
              <a:t>ž</a:t>
            </a:r>
            <a:r>
              <a:rPr lang="sr-Latn-RS" dirty="0" smtClean="0"/>
              <a:t>e </a:t>
            </a:r>
            <a:r>
              <a:rPr lang="sr-Latn-RS" dirty="0"/>
              <a:t>elementom </a:t>
            </a:r>
            <a:r>
              <a:rPr lang="sr-Latn-RS" dirty="0" err="1">
                <a:solidFill>
                  <a:srgbClr val="009E47"/>
                </a:solidFill>
              </a:rPr>
              <a:t>iframe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 </a:t>
            </a:r>
            <a:r>
              <a:rPr lang="sr-Latn-RS" dirty="0"/>
              <a:t>ovog elementa je </a:t>
            </a:r>
            <a:r>
              <a:rPr lang="sr-Latn-RS" dirty="0" smtClean="0"/>
              <a:t>obi</a:t>
            </a:r>
            <a:r>
              <a:rPr lang="sr-Latn-RS" dirty="0"/>
              <a:t>č</a:t>
            </a:r>
            <a:r>
              <a:rPr lang="sr-Latn-RS" dirty="0" smtClean="0"/>
              <a:t>no </a:t>
            </a:r>
            <a:r>
              <a:rPr lang="sr-Latn-RS" dirty="0"/>
              <a:t>prazan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Atributima </a:t>
            </a:r>
            <a:r>
              <a:rPr lang="sr-Latn-RS" dirty="0" err="1">
                <a:solidFill>
                  <a:srgbClr val="009E47"/>
                </a:solidFill>
              </a:rPr>
              <a:t>width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i </a:t>
            </a:r>
            <a:r>
              <a:rPr lang="sr-Latn-RS" dirty="0" err="1">
                <a:solidFill>
                  <a:srgbClr val="009E47"/>
                </a:solidFill>
              </a:rPr>
              <a:t>height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zadaju se š</a:t>
            </a:r>
            <a:r>
              <a:rPr lang="sr-Latn-RS" dirty="0" smtClean="0"/>
              <a:t>irina </a:t>
            </a:r>
            <a:r>
              <a:rPr lang="sr-Latn-RS" dirty="0"/>
              <a:t>i visina elementa u kome </a:t>
            </a:r>
            <a:r>
              <a:rPr lang="sr-Latn-RS" dirty="0" smtClean="0"/>
              <a:t>će se </a:t>
            </a:r>
            <a:r>
              <a:rPr lang="sr-Latn-RS" dirty="0"/>
              <a:t>strana prikazati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Atribut </a:t>
            </a:r>
            <a:r>
              <a:rPr lang="sr-Latn-RS" dirty="0" err="1">
                <a:solidFill>
                  <a:srgbClr val="009E47"/>
                </a:solidFill>
              </a:rPr>
              <a:t>src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i </a:t>
            </a:r>
            <a:r>
              <a:rPr lang="sr-Latn-RS" dirty="0"/>
              <a:t>URL adresu dokumenta koji se prikazuje</a:t>
            </a:r>
          </a:p>
          <a:p>
            <a:pPr lvl="1">
              <a:spcBef>
                <a:spcPts val="600"/>
              </a:spcBef>
            </a:pPr>
            <a:r>
              <a:rPr lang="sr-Latn-RS" dirty="0"/>
              <a:t>Primer: </a:t>
            </a:r>
            <a:r>
              <a:rPr lang="sr-Latn-RS" dirty="0" smtClean="0"/>
              <a:t>uklju</a:t>
            </a:r>
            <a:r>
              <a:rPr lang="sr-Latn-RS" dirty="0"/>
              <a:t>č</a:t>
            </a:r>
            <a:r>
              <a:rPr lang="sr-Latn-RS" dirty="0" smtClean="0"/>
              <a:t>ivanje </a:t>
            </a:r>
            <a:r>
              <a:rPr lang="sr-Latn-RS" dirty="0"/>
              <a:t>video snimaka sa </a:t>
            </a:r>
            <a:r>
              <a:rPr lang="sr-Latn-RS" dirty="0" err="1" smtClean="0"/>
              <a:t>YouTube</a:t>
            </a:r>
            <a:r>
              <a:rPr lang="sr-Latn-RS" dirty="0" smtClean="0"/>
              <a:t>-a</a:t>
            </a:r>
            <a:br>
              <a:rPr lang="sr-Latn-RS" dirty="0" smtClean="0"/>
            </a:b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&lt;iframe width="560" height="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315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https://www.youtube.com/embed/rCplocVemjo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sr-Latn-RS" dirty="0">
                <a:solidFill>
                  <a:srgbClr val="000000"/>
                </a:solidFill>
              </a:rPr>
              <a:t>Atribut </a:t>
            </a:r>
            <a:r>
              <a:rPr lang="sr-Latn-RS" dirty="0" err="1">
                <a:solidFill>
                  <a:srgbClr val="009E47"/>
                </a:solidFill>
              </a:rPr>
              <a:t>sandbox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 smtClean="0">
                <a:solidFill>
                  <a:srgbClr val="000000"/>
                </a:solidFill>
              </a:rPr>
              <a:t>omogu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sr-Latn-RS" dirty="0" smtClean="0">
                <a:solidFill>
                  <a:srgbClr val="000000"/>
                </a:solidFill>
              </a:rPr>
              <a:t>ava fino pode</a:t>
            </a:r>
            <a:r>
              <a:rPr lang="sr-Latn-RS" dirty="0">
                <a:solidFill>
                  <a:srgbClr val="000000"/>
                </a:solidFill>
              </a:rPr>
              <a:t>š</a:t>
            </a:r>
            <a:r>
              <a:rPr lang="sr-Latn-RS" dirty="0" smtClean="0">
                <a:solidFill>
                  <a:srgbClr val="000000"/>
                </a:solidFill>
              </a:rPr>
              <a:t>avanje </a:t>
            </a:r>
            <a:r>
              <a:rPr lang="sr-Latn-RS" dirty="0">
                <a:solidFill>
                  <a:srgbClr val="000000"/>
                </a:solidFill>
              </a:rPr>
              <a:t>dozvola </a:t>
            </a:r>
            <a:r>
              <a:rPr lang="sr-Latn-RS" dirty="0" smtClean="0">
                <a:solidFill>
                  <a:srgbClr val="000000"/>
                </a:solidFill>
              </a:rPr>
              <a:t>uključenoj veb strani</a:t>
            </a:r>
            <a:r>
              <a:rPr lang="sr-Latn-RS" dirty="0">
                <a:solidFill>
                  <a:srgbClr val="000000"/>
                </a:solidFill>
              </a:rPr>
              <a:t>: ako se ne zada </a:t>
            </a:r>
            <a:r>
              <a:rPr lang="sr-Latn-RS" dirty="0" smtClean="0">
                <a:solidFill>
                  <a:srgbClr val="000000"/>
                </a:solidFill>
              </a:rPr>
              <a:t>vrednost, </a:t>
            </a:r>
            <a:r>
              <a:rPr lang="sr-Latn-RS" dirty="0">
                <a:solidFill>
                  <a:srgbClr val="000000"/>
                </a:solidFill>
              </a:rPr>
              <a:t>onda se </a:t>
            </a:r>
            <a:r>
              <a:rPr lang="sr-Latn-RS" dirty="0" smtClean="0">
                <a:solidFill>
                  <a:srgbClr val="000000"/>
                </a:solidFill>
              </a:rPr>
              <a:t>onemogu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sr-Latn-RS" dirty="0" smtClean="0">
                <a:solidFill>
                  <a:srgbClr val="000000"/>
                </a:solidFill>
              </a:rPr>
              <a:t>ava izvršavanje skriptova</a:t>
            </a:r>
            <a:r>
              <a:rPr lang="sr-Latn-RS" dirty="0">
                <a:solidFill>
                  <a:srgbClr val="000000"/>
                </a:solidFill>
              </a:rPr>
              <a:t>, slanje podataka iz formulara, </a:t>
            </a:r>
            <a:r>
              <a:rPr lang="sr-Latn-RS" dirty="0" smtClean="0">
                <a:solidFill>
                  <a:srgbClr val="000000"/>
                </a:solidFill>
              </a:rPr>
              <a:t>padaju</a:t>
            </a:r>
            <a:r>
              <a:rPr lang="sr-Latn-RS" dirty="0">
                <a:solidFill>
                  <a:srgbClr val="000000"/>
                </a:solidFill>
              </a:rPr>
              <a:t>ć</a:t>
            </a:r>
            <a:r>
              <a:rPr lang="sr-Latn-RS" dirty="0" smtClean="0">
                <a:solidFill>
                  <a:srgbClr val="000000"/>
                </a:solidFill>
              </a:rPr>
              <a:t>i </a:t>
            </a:r>
            <a:r>
              <a:rPr lang="sr-Latn-RS" dirty="0">
                <a:solidFill>
                  <a:srgbClr val="000000"/>
                </a:solidFill>
              </a:rPr>
              <a:t>meniji </a:t>
            </a:r>
            <a:r>
              <a:rPr lang="sr-Latn-RS" dirty="0" smtClean="0">
                <a:solidFill>
                  <a:srgbClr val="000000"/>
                </a:solidFill>
              </a:rPr>
              <a:t>itd. </a:t>
            </a:r>
            <a:endParaRPr lang="sr-Latn-RS" dirty="0">
              <a:solidFill>
                <a:srgbClr val="000000"/>
              </a:solidFill>
            </a:endParaRPr>
          </a:p>
          <a:p>
            <a:pPr lvl="2">
              <a:spcBef>
                <a:spcPts val="1200"/>
              </a:spcBef>
            </a:pPr>
            <a:r>
              <a:rPr lang="sr-Latn-RS" dirty="0" smtClean="0">
                <a:solidFill>
                  <a:srgbClr val="000000"/>
                </a:solidFill>
              </a:rPr>
              <a:t>Moguće vrednosti </a:t>
            </a:r>
            <a:r>
              <a:rPr lang="sr-Latn-RS" dirty="0">
                <a:solidFill>
                  <a:srgbClr val="000000"/>
                </a:solidFill>
              </a:rPr>
              <a:t>su </a:t>
            </a:r>
            <a:r>
              <a:rPr lang="sr-Latn-RS" dirty="0" err="1">
                <a:solidFill>
                  <a:srgbClr val="009E47"/>
                </a:solidFill>
              </a:rPr>
              <a:t>allow</a:t>
            </a:r>
            <a:r>
              <a:rPr lang="sr-Latn-RS" dirty="0">
                <a:solidFill>
                  <a:srgbClr val="009E47"/>
                </a:solidFill>
              </a:rPr>
              <a:t>-</a:t>
            </a:r>
            <a:r>
              <a:rPr lang="sr-Latn-RS" dirty="0" err="1">
                <a:solidFill>
                  <a:srgbClr val="009E47"/>
                </a:solidFill>
              </a:rPr>
              <a:t>scripts</a:t>
            </a:r>
            <a:r>
              <a:rPr lang="sr-Latn-RS" dirty="0">
                <a:solidFill>
                  <a:srgbClr val="000000"/>
                </a:solidFill>
              </a:rPr>
              <a:t>, </a:t>
            </a:r>
            <a:r>
              <a:rPr lang="sr-Latn-RS" dirty="0" err="1">
                <a:solidFill>
                  <a:srgbClr val="009E47"/>
                </a:solidFill>
              </a:rPr>
              <a:t>allow</a:t>
            </a:r>
            <a:r>
              <a:rPr lang="sr-Latn-RS" dirty="0">
                <a:solidFill>
                  <a:srgbClr val="009E47"/>
                </a:solidFill>
              </a:rPr>
              <a:t>-</a:t>
            </a:r>
            <a:r>
              <a:rPr lang="sr-Latn-RS" dirty="0" err="1">
                <a:solidFill>
                  <a:srgbClr val="009E47"/>
                </a:solidFill>
              </a:rPr>
              <a:t>forms</a:t>
            </a:r>
            <a:r>
              <a:rPr lang="sr-Latn-RS" dirty="0">
                <a:solidFill>
                  <a:srgbClr val="000000"/>
                </a:solidFill>
              </a:rPr>
              <a:t>, </a:t>
            </a:r>
            <a:r>
              <a:rPr lang="sr-Latn-RS" dirty="0" err="1">
                <a:solidFill>
                  <a:srgbClr val="009E47"/>
                </a:solidFill>
              </a:rPr>
              <a:t>allow</a:t>
            </a:r>
            <a:r>
              <a:rPr lang="sr-Latn-RS" dirty="0">
                <a:solidFill>
                  <a:srgbClr val="009E47"/>
                </a:solidFill>
              </a:rPr>
              <a:t>-</a:t>
            </a:r>
            <a:r>
              <a:rPr lang="sr-Latn-RS" dirty="0" err="1">
                <a:solidFill>
                  <a:srgbClr val="009E47"/>
                </a:solidFill>
              </a:rPr>
              <a:t>popups</a:t>
            </a:r>
            <a:r>
              <a:rPr lang="sr-Latn-RS" dirty="0" smtClean="0">
                <a:solidFill>
                  <a:srgbClr val="000000"/>
                </a:solidFill>
              </a:rPr>
              <a:t>, itd.</a:t>
            </a:r>
            <a:endParaRPr lang="sr-Latn-R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4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audio, video, </a:t>
            </a:r>
            <a:r>
              <a:rPr lang="sr-Latn-RS" dirty="0" err="1"/>
              <a:t>source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Za </a:t>
            </a:r>
            <a:r>
              <a:rPr lang="sr-Latn-RS" dirty="0" err="1"/>
              <a:t>umetanje</a:t>
            </a:r>
            <a:r>
              <a:rPr lang="sr-Latn-RS" dirty="0"/>
              <a:t> audio-zapisa i video-snimaka koriste se elementi </a:t>
            </a:r>
            <a:r>
              <a:rPr lang="sr-Latn-RS" dirty="0">
                <a:solidFill>
                  <a:srgbClr val="009E47"/>
                </a:solidFill>
              </a:rPr>
              <a:t>audio</a:t>
            </a:r>
            <a:r>
              <a:rPr lang="sr-Latn-RS" dirty="0"/>
              <a:t> </a:t>
            </a:r>
            <a:r>
              <a:rPr lang="sr-Latn-RS" dirty="0" smtClean="0"/>
              <a:t>i </a:t>
            </a:r>
            <a:r>
              <a:rPr lang="sr-Latn-RS" dirty="0" smtClean="0">
                <a:solidFill>
                  <a:srgbClr val="009E47"/>
                </a:solidFill>
              </a:rPr>
              <a:t>video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Svaki od ovih elemenata </a:t>
            </a:r>
            <a:r>
              <a:rPr lang="sr-Latn-RS" dirty="0" smtClean="0"/>
              <a:t>sadrži </a:t>
            </a:r>
            <a:r>
              <a:rPr lang="sr-Latn-RS" dirty="0"/>
              <a:t>niz elemenata </a:t>
            </a:r>
            <a:r>
              <a:rPr lang="sr-Latn-RS" dirty="0" err="1">
                <a:solidFill>
                  <a:srgbClr val="009E47"/>
                </a:solidFill>
              </a:rPr>
              <a:t>source</a:t>
            </a:r>
            <a:r>
              <a:rPr lang="sr-Latn-RS" dirty="0"/>
              <a:t>; </a:t>
            </a:r>
            <a:r>
              <a:rPr lang="sr-Latn-RS" dirty="0" smtClean="0"/>
              <a:t>pregledač pušta prvi </a:t>
            </a:r>
            <a:r>
              <a:rPr lang="sr-Latn-RS" dirty="0"/>
              <a:t>zapis č</a:t>
            </a:r>
            <a:r>
              <a:rPr lang="sr-Latn-RS" dirty="0" smtClean="0"/>
              <a:t>iji </a:t>
            </a:r>
            <a:r>
              <a:rPr lang="sr-Latn-RS" dirty="0"/>
              <a:t>format prepoznaje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Element </a:t>
            </a:r>
            <a:r>
              <a:rPr lang="sr-Latn-RS" dirty="0" err="1">
                <a:solidFill>
                  <a:srgbClr val="009E47"/>
                </a:solidFill>
              </a:rPr>
              <a:t>source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ima atribut </a:t>
            </a:r>
            <a:r>
              <a:rPr lang="sr-Latn-RS" dirty="0" err="1">
                <a:solidFill>
                  <a:srgbClr val="009E47"/>
                </a:solidFill>
              </a:rPr>
              <a:t>src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kojim se zadaje datoteka (</a:t>
            </a:r>
            <a:r>
              <a:rPr lang="sr-Latn-RS" dirty="0" smtClean="0"/>
              <a:t>poželjno relativnom </a:t>
            </a:r>
            <a:r>
              <a:rPr lang="sr-Latn-RS" dirty="0"/>
              <a:t>adresom)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Atribut </a:t>
            </a:r>
            <a:r>
              <a:rPr lang="sr-Latn-RS" dirty="0" err="1">
                <a:solidFill>
                  <a:srgbClr val="009E47"/>
                </a:solidFill>
              </a:rPr>
              <a:t>type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elementa </a:t>
            </a:r>
            <a:r>
              <a:rPr lang="sr-Latn-RS" dirty="0" err="1"/>
              <a:t>source</a:t>
            </a:r>
            <a:r>
              <a:rPr lang="sr-Latn-RS" dirty="0"/>
              <a:t> </a:t>
            </a:r>
            <a:r>
              <a:rPr lang="sr-Latn-RS" dirty="0" smtClean="0"/>
              <a:t>označava </a:t>
            </a:r>
            <a:r>
              <a:rPr lang="sr-Latn-RS" dirty="0"/>
              <a:t>format zapisa: audio/</a:t>
            </a:r>
            <a:r>
              <a:rPr lang="sr-Latn-RS" dirty="0" err="1"/>
              <a:t>mpeg</a:t>
            </a:r>
            <a:r>
              <a:rPr lang="sr-Latn-RS" dirty="0" smtClean="0"/>
              <a:t>, audio/</a:t>
            </a:r>
            <a:r>
              <a:rPr lang="sr-Latn-RS" dirty="0" err="1" smtClean="0"/>
              <a:t>ogg</a:t>
            </a:r>
            <a:r>
              <a:rPr lang="sr-Latn-RS" dirty="0"/>
              <a:t>, audio/</a:t>
            </a:r>
            <a:r>
              <a:rPr lang="sr-Latn-RS" dirty="0" err="1"/>
              <a:t>wav</a:t>
            </a:r>
            <a:r>
              <a:rPr lang="sr-Latn-RS" dirty="0"/>
              <a:t>, video/mp4, video/</a:t>
            </a:r>
            <a:r>
              <a:rPr lang="sr-Latn-RS" dirty="0" err="1"/>
              <a:t>ogg</a:t>
            </a:r>
            <a:r>
              <a:rPr lang="sr-Latn-RS" dirty="0"/>
              <a:t>.</a:t>
            </a:r>
          </a:p>
          <a:p>
            <a:pPr lvl="1">
              <a:spcBef>
                <a:spcPts val="1200"/>
              </a:spcBef>
            </a:pPr>
            <a:r>
              <a:rPr lang="sr-Latn-RS" dirty="0" smtClean="0"/>
              <a:t>Po</a:t>
            </a:r>
            <a:r>
              <a:rPr lang="sr-Latn-RS" dirty="0"/>
              <a:t>ž</a:t>
            </a:r>
            <a:r>
              <a:rPr lang="sr-Latn-RS" dirty="0" smtClean="0"/>
              <a:t>eljno </a:t>
            </a:r>
            <a:r>
              <a:rPr lang="sr-Latn-RS" dirty="0"/>
              <a:t>je da se u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 </a:t>
            </a:r>
            <a:r>
              <a:rPr lang="sr-Latn-RS" dirty="0"/>
              <a:t>audio i video elementa upise i tekst </a:t>
            </a:r>
            <a:r>
              <a:rPr lang="sr-Latn-RS" dirty="0" smtClean="0"/>
              <a:t>koji se </a:t>
            </a:r>
            <a:r>
              <a:rPr lang="sr-Latn-RS" dirty="0"/>
              <a:t>prikazuje ako </a:t>
            </a:r>
            <a:r>
              <a:rPr lang="sr-Latn-RS" dirty="0" smtClean="0"/>
              <a:t>veb pregledač ne mo</a:t>
            </a:r>
            <a:r>
              <a:rPr lang="sr-Latn-RS" dirty="0"/>
              <a:t>ž</a:t>
            </a:r>
            <a:r>
              <a:rPr lang="sr-Latn-RS" dirty="0" smtClean="0"/>
              <a:t>e </a:t>
            </a:r>
            <a:r>
              <a:rPr lang="sr-Latn-RS" dirty="0"/>
              <a:t>da </a:t>
            </a:r>
            <a:r>
              <a:rPr lang="sr-Latn-RS" dirty="0" smtClean="0"/>
              <a:t>prika</a:t>
            </a:r>
            <a:r>
              <a:rPr lang="sr-Latn-RS" dirty="0"/>
              <a:t>ž</a:t>
            </a:r>
            <a:r>
              <a:rPr lang="sr-Latn-RS" dirty="0" smtClean="0"/>
              <a:t>e sadr</a:t>
            </a:r>
            <a:r>
              <a:rPr lang="sr-Latn-RS" dirty="0"/>
              <a:t>ž</a:t>
            </a:r>
            <a:r>
              <a:rPr lang="sr-Latn-RS" dirty="0" smtClean="0"/>
              <a:t>aj</a:t>
            </a:r>
            <a:endParaRPr lang="sr-Latn-RS" dirty="0"/>
          </a:p>
          <a:p>
            <a:pPr lvl="1">
              <a:spcBef>
                <a:spcPts val="1200"/>
              </a:spcBef>
            </a:pPr>
            <a:r>
              <a:rPr lang="sr-Latn-RS" dirty="0" smtClean="0"/>
              <a:t>Po</a:t>
            </a:r>
            <a:r>
              <a:rPr lang="sr-Latn-RS" dirty="0"/>
              <a:t>ž</a:t>
            </a:r>
            <a:r>
              <a:rPr lang="sr-Latn-RS" dirty="0" smtClean="0"/>
              <a:t>eljno </a:t>
            </a:r>
            <a:r>
              <a:rPr lang="sr-Latn-RS" dirty="0"/>
              <a:t>je uz element video zadati svojstva </a:t>
            </a:r>
            <a:r>
              <a:rPr lang="sr-Latn-RS" dirty="0" err="1">
                <a:solidFill>
                  <a:srgbClr val="009E47"/>
                </a:solidFill>
              </a:rPr>
              <a:t>width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i </a:t>
            </a:r>
            <a:r>
              <a:rPr lang="sr-Latn-RS" dirty="0" err="1">
                <a:solidFill>
                  <a:srgbClr val="009E47"/>
                </a:solidFill>
              </a:rPr>
              <a:t>height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Atribut </a:t>
            </a:r>
            <a:r>
              <a:rPr lang="sr-Latn-RS" dirty="0" err="1">
                <a:solidFill>
                  <a:srgbClr val="009E47"/>
                </a:solidFill>
              </a:rPr>
              <a:t>autoplay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ava </a:t>
            </a:r>
            <a:r>
              <a:rPr lang="sr-Latn-RS" dirty="0"/>
              <a:t>da se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 </a:t>
            </a:r>
            <a:r>
              <a:rPr lang="sr-Latn-RS" dirty="0"/>
              <a:t>automatski </a:t>
            </a:r>
            <a:r>
              <a:rPr lang="sr-Latn-RS" dirty="0" smtClean="0"/>
              <a:t>pu</a:t>
            </a:r>
            <a:r>
              <a:rPr lang="sr-Latn-RS" dirty="0"/>
              <a:t>š</a:t>
            </a:r>
            <a:r>
              <a:rPr lang="sr-Latn-RS" dirty="0" smtClean="0"/>
              <a:t>ta čim se učita</a:t>
            </a:r>
            <a:r>
              <a:rPr lang="sr-Latn-RS" dirty="0"/>
              <a:t>, dok atribut </a:t>
            </a:r>
            <a:r>
              <a:rPr lang="sr-Latn-RS" dirty="0" err="1">
                <a:solidFill>
                  <a:srgbClr val="009E47"/>
                </a:solidFill>
              </a:rPr>
              <a:t>controls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prikazuje na ekranu kontrole za </a:t>
            </a:r>
            <a:r>
              <a:rPr lang="sr-Latn-RS" dirty="0" smtClean="0"/>
              <a:t>puštanje multimedijalnog </a:t>
            </a:r>
            <a:r>
              <a:rPr lang="sr-Latn-RS" dirty="0"/>
              <a:t>materijala</a:t>
            </a:r>
            <a:endParaRPr lang="sr-Latn-R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/>
              <a:t>Elementi audio, video, </a:t>
            </a:r>
            <a:r>
              <a:rPr lang="sr-Latn-RS" dirty="0" err="1" smtClean="0"/>
              <a:t>source</a:t>
            </a:r>
            <a:r>
              <a:rPr lang="sr-Latn-RS" dirty="0" smtClean="0"/>
              <a:t> (2)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marL="857250" lvl="2" indent="0">
              <a:spcBef>
                <a:spcPts val="600"/>
              </a:spcBef>
              <a:buNone/>
            </a:pP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 controls&gt;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="sound.mp3" type="audio/mpeg" /&gt;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="sound.ogg" type="audio/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ogg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pregleda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nije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mogu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nosti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 </a:t>
            </a:r>
            <a:r>
              <a:rPr lang="sr-Latn-R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reporodukuje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audio-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zapis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&lt;/audio&gt;</a:t>
            </a:r>
          </a:p>
          <a:p>
            <a:pPr marL="857250" lvl="2" indent="0">
              <a:spcBef>
                <a:spcPts val="600"/>
              </a:spcBef>
              <a:buNone/>
            </a:pP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</a:t>
            </a:r>
            <a:endParaRPr lang="en-U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&lt;video width="320" height="180" controls&gt;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="movie.mp4" type="video/mpeg" /&gt;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="movie.ogg" type="video/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ogg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/&gt;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pregleda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nije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mogu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ć</a:t>
            </a:r>
            <a:r>
              <a:rPr lang="en-U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nosti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reporodukuje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video-</a:t>
            </a:r>
            <a:r>
              <a:rPr lang="en-U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snimak</a:t>
            </a: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&lt;/video&gt;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1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Generički atributi i elementi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3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Generi</a:t>
            </a:r>
            <a:r>
              <a:rPr lang="sr-Latn-RS" dirty="0"/>
              <a:t>č</a:t>
            </a:r>
            <a:r>
              <a:rPr lang="sr-Latn-RS" dirty="0" smtClean="0"/>
              <a:t>ki </a:t>
            </a:r>
            <a:r>
              <a:rPr lang="sr-Latn-RS" dirty="0"/>
              <a:t>atributi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Za </a:t>
            </a:r>
            <a:r>
              <a:rPr lang="sr-Latn-RS" dirty="0" err="1"/>
              <a:t>umetanje</a:t>
            </a:r>
            <a:r>
              <a:rPr lang="sr-Latn-RS" dirty="0"/>
              <a:t> audio-zapisa i video-snimaka koriste se elementi </a:t>
            </a:r>
            <a:r>
              <a:rPr lang="sr-Latn-RS" dirty="0">
                <a:solidFill>
                  <a:srgbClr val="009E47"/>
                </a:solidFill>
              </a:rPr>
              <a:t>audio</a:t>
            </a:r>
            <a:r>
              <a:rPr lang="sr-Latn-RS" dirty="0"/>
              <a:t> </a:t>
            </a:r>
            <a:r>
              <a:rPr lang="sr-Latn-RS" dirty="0" smtClean="0"/>
              <a:t>i </a:t>
            </a:r>
            <a:r>
              <a:rPr lang="sr-Latn-RS" dirty="0" smtClean="0">
                <a:solidFill>
                  <a:srgbClr val="009E47"/>
                </a:solidFill>
              </a:rPr>
              <a:t>video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Svaki od ovih elemenata </a:t>
            </a:r>
            <a:r>
              <a:rPr lang="sr-Latn-RS" dirty="0" smtClean="0"/>
              <a:t>sadrži </a:t>
            </a:r>
            <a:r>
              <a:rPr lang="sr-Latn-RS" dirty="0"/>
              <a:t>niz elemenata </a:t>
            </a:r>
            <a:r>
              <a:rPr lang="sr-Latn-RS" dirty="0" err="1">
                <a:solidFill>
                  <a:srgbClr val="009E47"/>
                </a:solidFill>
              </a:rPr>
              <a:t>source</a:t>
            </a:r>
            <a:r>
              <a:rPr lang="sr-Latn-RS" dirty="0"/>
              <a:t>; </a:t>
            </a:r>
            <a:r>
              <a:rPr lang="sr-Latn-RS" dirty="0" smtClean="0"/>
              <a:t>pregledač pušta prvi </a:t>
            </a:r>
            <a:r>
              <a:rPr lang="sr-Latn-RS" dirty="0"/>
              <a:t>zapis č</a:t>
            </a:r>
            <a:r>
              <a:rPr lang="sr-Latn-RS" dirty="0" smtClean="0"/>
              <a:t>iji </a:t>
            </a:r>
            <a:r>
              <a:rPr lang="sr-Latn-RS" dirty="0"/>
              <a:t>format prepoznaje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Element </a:t>
            </a:r>
            <a:r>
              <a:rPr lang="sr-Latn-RS" dirty="0" err="1">
                <a:solidFill>
                  <a:srgbClr val="009E47"/>
                </a:solidFill>
              </a:rPr>
              <a:t>source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ima atribut </a:t>
            </a:r>
            <a:r>
              <a:rPr lang="sr-Latn-RS" dirty="0" err="1">
                <a:solidFill>
                  <a:srgbClr val="009E47"/>
                </a:solidFill>
              </a:rPr>
              <a:t>src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kojim se zadaje datoteka (</a:t>
            </a:r>
            <a:r>
              <a:rPr lang="sr-Latn-RS" dirty="0" smtClean="0"/>
              <a:t>poželjno relativnom </a:t>
            </a:r>
            <a:r>
              <a:rPr lang="sr-Latn-RS" dirty="0"/>
              <a:t>adresom)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Atribut </a:t>
            </a:r>
            <a:r>
              <a:rPr lang="sr-Latn-RS" dirty="0" err="1">
                <a:solidFill>
                  <a:srgbClr val="009E47"/>
                </a:solidFill>
              </a:rPr>
              <a:t>type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elementa </a:t>
            </a:r>
            <a:r>
              <a:rPr lang="sr-Latn-RS" dirty="0" err="1"/>
              <a:t>source</a:t>
            </a:r>
            <a:r>
              <a:rPr lang="sr-Latn-RS" dirty="0"/>
              <a:t> </a:t>
            </a:r>
            <a:r>
              <a:rPr lang="sr-Latn-RS" dirty="0" smtClean="0"/>
              <a:t>označava </a:t>
            </a:r>
            <a:r>
              <a:rPr lang="sr-Latn-RS" dirty="0"/>
              <a:t>format zapisa: audio/</a:t>
            </a:r>
            <a:r>
              <a:rPr lang="sr-Latn-RS" dirty="0" err="1"/>
              <a:t>mpeg</a:t>
            </a:r>
            <a:r>
              <a:rPr lang="sr-Latn-RS" dirty="0" smtClean="0"/>
              <a:t>, audio/</a:t>
            </a:r>
            <a:r>
              <a:rPr lang="sr-Latn-RS" dirty="0" err="1" smtClean="0"/>
              <a:t>ogg</a:t>
            </a:r>
            <a:r>
              <a:rPr lang="sr-Latn-RS" dirty="0"/>
              <a:t>, audio/</a:t>
            </a:r>
            <a:r>
              <a:rPr lang="sr-Latn-RS" dirty="0" err="1"/>
              <a:t>wav</a:t>
            </a:r>
            <a:r>
              <a:rPr lang="sr-Latn-RS" dirty="0"/>
              <a:t>, video/mp4, video/</a:t>
            </a:r>
            <a:r>
              <a:rPr lang="sr-Latn-RS" dirty="0" err="1"/>
              <a:t>ogg</a:t>
            </a:r>
            <a:r>
              <a:rPr lang="sr-Latn-RS" dirty="0"/>
              <a:t>.</a:t>
            </a:r>
          </a:p>
          <a:p>
            <a:pPr lvl="1">
              <a:spcBef>
                <a:spcPts val="1200"/>
              </a:spcBef>
            </a:pPr>
            <a:r>
              <a:rPr lang="sr-Latn-RS" dirty="0" smtClean="0"/>
              <a:t>Po</a:t>
            </a:r>
            <a:r>
              <a:rPr lang="sr-Latn-RS" dirty="0"/>
              <a:t>ž</a:t>
            </a:r>
            <a:r>
              <a:rPr lang="sr-Latn-RS" dirty="0" smtClean="0"/>
              <a:t>eljno </a:t>
            </a:r>
            <a:r>
              <a:rPr lang="sr-Latn-RS" dirty="0"/>
              <a:t>je da se u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 </a:t>
            </a:r>
            <a:r>
              <a:rPr lang="sr-Latn-RS" dirty="0"/>
              <a:t>audio i video elementa upise i tekst </a:t>
            </a:r>
            <a:r>
              <a:rPr lang="sr-Latn-RS" dirty="0" smtClean="0"/>
              <a:t>koji se </a:t>
            </a:r>
            <a:r>
              <a:rPr lang="sr-Latn-RS" dirty="0"/>
              <a:t>prikazuje ako </a:t>
            </a:r>
            <a:r>
              <a:rPr lang="sr-Latn-RS" dirty="0" smtClean="0"/>
              <a:t>veb pregledač ne mo</a:t>
            </a:r>
            <a:r>
              <a:rPr lang="sr-Latn-RS" dirty="0"/>
              <a:t>ž</a:t>
            </a:r>
            <a:r>
              <a:rPr lang="sr-Latn-RS" dirty="0" smtClean="0"/>
              <a:t>e </a:t>
            </a:r>
            <a:r>
              <a:rPr lang="sr-Latn-RS" dirty="0"/>
              <a:t>da </a:t>
            </a:r>
            <a:r>
              <a:rPr lang="sr-Latn-RS" dirty="0" smtClean="0"/>
              <a:t>prika</a:t>
            </a:r>
            <a:r>
              <a:rPr lang="sr-Latn-RS" dirty="0"/>
              <a:t>ž</a:t>
            </a:r>
            <a:r>
              <a:rPr lang="sr-Latn-RS" dirty="0" smtClean="0"/>
              <a:t>e sadr</a:t>
            </a:r>
            <a:r>
              <a:rPr lang="sr-Latn-RS" dirty="0"/>
              <a:t>ž</a:t>
            </a:r>
            <a:r>
              <a:rPr lang="sr-Latn-RS" dirty="0" smtClean="0"/>
              <a:t>aj</a:t>
            </a:r>
            <a:endParaRPr lang="sr-Latn-RS" dirty="0"/>
          </a:p>
          <a:p>
            <a:pPr lvl="1">
              <a:spcBef>
                <a:spcPts val="1200"/>
              </a:spcBef>
            </a:pPr>
            <a:r>
              <a:rPr lang="sr-Latn-RS" dirty="0" smtClean="0"/>
              <a:t>Po</a:t>
            </a:r>
            <a:r>
              <a:rPr lang="sr-Latn-RS" dirty="0"/>
              <a:t>ž</a:t>
            </a:r>
            <a:r>
              <a:rPr lang="sr-Latn-RS" dirty="0" smtClean="0"/>
              <a:t>eljno </a:t>
            </a:r>
            <a:r>
              <a:rPr lang="sr-Latn-RS" dirty="0"/>
              <a:t>je uz element video zadati svojstva </a:t>
            </a:r>
            <a:r>
              <a:rPr lang="sr-Latn-RS" dirty="0" err="1">
                <a:solidFill>
                  <a:srgbClr val="009E47"/>
                </a:solidFill>
              </a:rPr>
              <a:t>width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i </a:t>
            </a:r>
            <a:r>
              <a:rPr lang="sr-Latn-RS" dirty="0" err="1">
                <a:solidFill>
                  <a:srgbClr val="009E47"/>
                </a:solidFill>
              </a:rPr>
              <a:t>height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Atribut </a:t>
            </a:r>
            <a:r>
              <a:rPr lang="sr-Latn-RS" dirty="0" err="1">
                <a:solidFill>
                  <a:srgbClr val="009E47"/>
                </a:solidFill>
              </a:rPr>
              <a:t>autoplay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ava </a:t>
            </a:r>
            <a:r>
              <a:rPr lang="sr-Latn-RS" dirty="0"/>
              <a:t>da se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 </a:t>
            </a:r>
            <a:r>
              <a:rPr lang="sr-Latn-RS" dirty="0"/>
              <a:t>automatski </a:t>
            </a:r>
            <a:r>
              <a:rPr lang="sr-Latn-RS" dirty="0" smtClean="0"/>
              <a:t>pu</a:t>
            </a:r>
            <a:r>
              <a:rPr lang="sr-Latn-RS" dirty="0"/>
              <a:t>š</a:t>
            </a:r>
            <a:r>
              <a:rPr lang="sr-Latn-RS" dirty="0" smtClean="0"/>
              <a:t>ta čim se učita</a:t>
            </a:r>
            <a:r>
              <a:rPr lang="sr-Latn-RS" dirty="0"/>
              <a:t>, dok atribut </a:t>
            </a:r>
            <a:r>
              <a:rPr lang="sr-Latn-RS" dirty="0" err="1">
                <a:solidFill>
                  <a:srgbClr val="009E47"/>
                </a:solidFill>
              </a:rPr>
              <a:t>controls</a:t>
            </a:r>
            <a:r>
              <a:rPr lang="sr-Latn-RS" dirty="0">
                <a:solidFill>
                  <a:srgbClr val="009E47"/>
                </a:solidFill>
              </a:rPr>
              <a:t> </a:t>
            </a:r>
            <a:r>
              <a:rPr lang="sr-Latn-RS" dirty="0"/>
              <a:t>prikazuje na ekranu kontrole za </a:t>
            </a:r>
            <a:r>
              <a:rPr lang="sr-Latn-RS" dirty="0" smtClean="0"/>
              <a:t>puštanje multimedijalnog </a:t>
            </a:r>
            <a:r>
              <a:rPr lang="sr-Latn-RS" dirty="0"/>
              <a:t>materijala</a:t>
            </a:r>
            <a:endParaRPr lang="sr-Latn-R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it-IT" dirty="0" smtClean="0"/>
              <a:t>Generi</a:t>
            </a:r>
            <a:r>
              <a:rPr lang="sr-Latn-RS" dirty="0"/>
              <a:t>č</a:t>
            </a:r>
            <a:r>
              <a:rPr lang="it-IT" dirty="0" err="1" smtClean="0"/>
              <a:t>ki</a:t>
            </a:r>
            <a:r>
              <a:rPr lang="it-IT" dirty="0" smtClean="0"/>
              <a:t> elementi</a:t>
            </a:r>
            <a:r>
              <a:rPr lang="sr-Latn-RS" dirty="0" smtClean="0"/>
              <a:t> -</a:t>
            </a:r>
            <a:r>
              <a:rPr lang="it-IT" dirty="0" smtClean="0"/>
              <a:t> </a:t>
            </a:r>
            <a:r>
              <a:rPr lang="it-IT" dirty="0"/>
              <a:t>div i </a:t>
            </a:r>
            <a:r>
              <a:rPr lang="it-IT" dirty="0" err="1"/>
              <a:t>span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 smtClean="0"/>
              <a:t>Generi</a:t>
            </a:r>
            <a:r>
              <a:rPr lang="sr-Latn-RS" dirty="0"/>
              <a:t>č</a:t>
            </a:r>
            <a:r>
              <a:rPr lang="sr-Latn-RS" dirty="0" smtClean="0"/>
              <a:t>ki </a:t>
            </a:r>
            <a:r>
              <a:rPr lang="sr-Latn-RS" dirty="0"/>
              <a:t>elementi </a:t>
            </a:r>
            <a:r>
              <a:rPr lang="sr-Latn-RS" dirty="0">
                <a:solidFill>
                  <a:srgbClr val="009E47"/>
                </a:solidFill>
              </a:rPr>
              <a:t>div</a:t>
            </a:r>
            <a:r>
              <a:rPr lang="sr-Latn-RS" dirty="0"/>
              <a:t> i </a:t>
            </a:r>
            <a:r>
              <a:rPr lang="sr-Latn-RS" dirty="0">
                <a:solidFill>
                  <a:srgbClr val="009E47"/>
                </a:solidFill>
              </a:rPr>
              <a:t>span</a:t>
            </a:r>
            <a:r>
              <a:rPr lang="sr-Latn-RS" dirty="0"/>
              <a:t> nemaju unapred </a:t>
            </a:r>
            <a:r>
              <a:rPr lang="sr-Latn-RS" dirty="0" smtClean="0"/>
              <a:t>definisanu </a:t>
            </a:r>
            <a:r>
              <a:rPr lang="sr-Latn-RS" dirty="0"/>
              <a:t>semantiku</a:t>
            </a:r>
            <a:r>
              <a:rPr lang="sr-Latn-RS" dirty="0" smtClean="0"/>
              <a:t>; zadatak </a:t>
            </a:r>
            <a:r>
              <a:rPr lang="sr-Latn-RS" dirty="0"/>
              <a:t>im je da </a:t>
            </a:r>
            <a:r>
              <a:rPr lang="sr-Latn-RS" dirty="0" smtClean="0"/>
              <a:t>grupi</a:t>
            </a:r>
            <a:r>
              <a:rPr lang="sr-Latn-RS" dirty="0"/>
              <a:t>š</a:t>
            </a:r>
            <a:r>
              <a:rPr lang="sr-Latn-RS" dirty="0" smtClean="0"/>
              <a:t>u </a:t>
            </a:r>
            <a:r>
              <a:rPr lang="sr-Latn-RS" dirty="0"/>
              <a:t>neki </a:t>
            </a:r>
            <a:r>
              <a:rPr lang="sr-Latn-RS" dirty="0" smtClean="0"/>
              <a:t>sadr</a:t>
            </a:r>
            <a:r>
              <a:rPr lang="sr-Latn-RS" dirty="0"/>
              <a:t>ž</a:t>
            </a:r>
            <a:r>
              <a:rPr lang="sr-Latn-RS" dirty="0" smtClean="0"/>
              <a:t>aj</a:t>
            </a:r>
            <a:endParaRPr lang="sr-Latn-RS" dirty="0"/>
          </a:p>
          <a:p>
            <a:pPr lvl="1">
              <a:spcBef>
                <a:spcPts val="1200"/>
              </a:spcBef>
            </a:pPr>
            <a:r>
              <a:rPr lang="sr-Latn-RS" dirty="0" smtClean="0"/>
              <a:t>Obi</a:t>
            </a:r>
            <a:r>
              <a:rPr lang="sr-Latn-RS" dirty="0"/>
              <a:t>č</a:t>
            </a:r>
            <a:r>
              <a:rPr lang="sr-Latn-RS" dirty="0" smtClean="0"/>
              <a:t>no </a:t>
            </a:r>
            <a:r>
              <a:rPr lang="sr-Latn-RS" dirty="0"/>
              <a:t>se koriste u kombinaciji sa globalnim atributima </a:t>
            </a:r>
            <a:r>
              <a:rPr lang="sr-Latn-RS" dirty="0">
                <a:solidFill>
                  <a:srgbClr val="009E47"/>
                </a:solidFill>
              </a:rPr>
              <a:t>id</a:t>
            </a:r>
            <a:r>
              <a:rPr lang="sr-Latn-RS" dirty="0"/>
              <a:t> i </a:t>
            </a:r>
            <a:r>
              <a:rPr lang="sr-Latn-RS" dirty="0" err="1">
                <a:solidFill>
                  <a:srgbClr val="009E47"/>
                </a:solidFill>
              </a:rPr>
              <a:t>class</a:t>
            </a:r>
            <a:endParaRPr lang="sr-Latn-RS" dirty="0">
              <a:solidFill>
                <a:srgbClr val="009E47"/>
              </a:solidFill>
            </a:endParaRPr>
          </a:p>
          <a:p>
            <a:pPr lvl="1">
              <a:spcBef>
                <a:spcPts val="1200"/>
              </a:spcBef>
            </a:pPr>
            <a:r>
              <a:rPr lang="sr-Latn-RS" dirty="0"/>
              <a:t>Element </a:t>
            </a:r>
            <a:r>
              <a:rPr lang="sr-Latn-RS" dirty="0">
                <a:solidFill>
                  <a:srgbClr val="009E47"/>
                </a:solidFill>
              </a:rPr>
              <a:t>div</a:t>
            </a:r>
            <a:r>
              <a:rPr lang="sr-Latn-RS" dirty="0"/>
              <a:t> sluzi za grupisanje </a:t>
            </a:r>
            <a:r>
              <a:rPr lang="sr-Latn-RS" dirty="0" smtClean="0"/>
              <a:t>ve</a:t>
            </a:r>
            <a:r>
              <a:rPr lang="sr-Latn-RS" dirty="0"/>
              <a:t>ć</a:t>
            </a:r>
            <a:r>
              <a:rPr lang="sr-Latn-RS" dirty="0" smtClean="0"/>
              <a:t>ih </a:t>
            </a:r>
            <a:r>
              <a:rPr lang="sr-Latn-RS" dirty="0"/>
              <a:t>celina; prikazuje se kao </a:t>
            </a:r>
            <a:r>
              <a:rPr lang="sr-Latn-RS" dirty="0" smtClean="0">
                <a:solidFill>
                  <a:srgbClr val="6767FF"/>
                </a:solidFill>
              </a:rPr>
              <a:t>blok element</a:t>
            </a:r>
            <a:r>
              <a:rPr lang="sr-Latn-RS" dirty="0" smtClean="0"/>
              <a:t> </a:t>
            </a:r>
            <a:r>
              <a:rPr lang="sr-Latn-RS" dirty="0"/>
              <a:t>(</a:t>
            </a:r>
            <a:r>
              <a:rPr lang="sr-Latn-RS" dirty="0" err="1"/>
              <a:t>block</a:t>
            </a:r>
            <a:r>
              <a:rPr lang="sr-Latn-RS" dirty="0"/>
              <a:t>-</a:t>
            </a:r>
            <a:r>
              <a:rPr lang="sr-Latn-RS" dirty="0" err="1"/>
              <a:t>level</a:t>
            </a:r>
            <a:r>
              <a:rPr lang="sr-Latn-RS" dirty="0"/>
              <a:t> element)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Element </a:t>
            </a:r>
            <a:r>
              <a:rPr lang="sr-Latn-RS" dirty="0">
                <a:solidFill>
                  <a:srgbClr val="009E47"/>
                </a:solidFill>
              </a:rPr>
              <a:t>span</a:t>
            </a:r>
            <a:r>
              <a:rPr lang="sr-Latn-RS" dirty="0"/>
              <a:t> sluzi za grupisanje manjih celina; prikazuje se </a:t>
            </a:r>
            <a:r>
              <a:rPr lang="sr-Latn-RS" dirty="0" smtClean="0"/>
              <a:t>kao </a:t>
            </a:r>
            <a:r>
              <a:rPr lang="sr-Latn-RS" dirty="0" smtClean="0">
                <a:solidFill>
                  <a:srgbClr val="6767FF"/>
                </a:solidFill>
              </a:rPr>
              <a:t>linijski </a:t>
            </a:r>
            <a:r>
              <a:rPr lang="sr-Latn-RS" dirty="0">
                <a:solidFill>
                  <a:srgbClr val="6767FF"/>
                </a:solidFill>
              </a:rPr>
              <a:t>element </a:t>
            </a:r>
            <a:r>
              <a:rPr lang="sr-Latn-RS" dirty="0"/>
              <a:t>(</a:t>
            </a:r>
            <a:r>
              <a:rPr lang="sr-Latn-RS" dirty="0" err="1"/>
              <a:t>inline</a:t>
            </a:r>
            <a:r>
              <a:rPr lang="sr-Latn-RS" dirty="0"/>
              <a:t> element)</a:t>
            </a:r>
            <a:endParaRPr lang="sr-Latn-R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1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E</a:t>
            </a:r>
            <a:r>
              <a:rPr lang="it-IT" dirty="0" err="1" smtClean="0"/>
              <a:t>lement</a:t>
            </a:r>
            <a:r>
              <a:rPr lang="sr-Latn-RS" dirty="0" smtClean="0"/>
              <a:t> </a:t>
            </a:r>
            <a:r>
              <a:rPr lang="it-IT" dirty="0" smtClean="0"/>
              <a:t>div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U ranijim </a:t>
            </a:r>
            <a:r>
              <a:rPr lang="sr-Latn-RS" dirty="0" err="1"/>
              <a:t>verzijima</a:t>
            </a:r>
            <a:r>
              <a:rPr lang="sr-Latn-RS" dirty="0"/>
              <a:t> HTML-a bio je jedan od </a:t>
            </a:r>
            <a:r>
              <a:rPr lang="sr-Latn-RS" dirty="0" err="1" smtClean="0"/>
              <a:t>najkorišćenijih</a:t>
            </a:r>
            <a:r>
              <a:rPr lang="sr-Latn-RS" dirty="0" smtClean="0"/>
              <a:t> </a:t>
            </a:r>
            <a:r>
              <a:rPr lang="sr-Latn-RS" dirty="0"/>
              <a:t>elemenata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U verziji HTML5 treba ga koristiti kada nijedan od </a:t>
            </a:r>
            <a:r>
              <a:rPr lang="sr-Latn-RS" dirty="0" smtClean="0"/>
              <a:t>semantičkih elemenata </a:t>
            </a:r>
            <a:r>
              <a:rPr lang="sr-Latn-RS" dirty="0"/>
              <a:t>nije </a:t>
            </a:r>
            <a:r>
              <a:rPr lang="sr-Latn-RS" dirty="0" smtClean="0"/>
              <a:t>odgovaraju</a:t>
            </a:r>
            <a:r>
              <a:rPr lang="sr-Latn-RS" dirty="0"/>
              <a:t>ć</a:t>
            </a:r>
            <a:r>
              <a:rPr lang="sr-Latn-RS" dirty="0" smtClean="0"/>
              <a:t>i</a:t>
            </a:r>
            <a:endParaRPr lang="sr-Latn-RS" dirty="0"/>
          </a:p>
          <a:p>
            <a:pPr marL="857250" lvl="2" indent="0">
              <a:spcBef>
                <a:spcPts val="600"/>
              </a:spcBef>
              <a:buNone/>
            </a:pP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id="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gallery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&lt;!-- 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slicice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 dnu centralnog dela strane --&gt;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3824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/>
              <a:t>HTML </a:t>
            </a:r>
            <a:r>
              <a:rPr lang="en-US" altLang="en-US" dirty="0" err="1" smtClean="0"/>
              <a:t>ilustracija</a:t>
            </a:r>
            <a:r>
              <a:rPr lang="sr-Latn-RS" altLang="en-US" dirty="0" smtClean="0"/>
              <a:t> (</a:t>
            </a:r>
            <a:r>
              <a:rPr lang="sr-Latn-RS" altLang="en-US" dirty="0"/>
              <a:t>3</a:t>
            </a:r>
            <a:r>
              <a:rPr lang="sr-Latn-RS" altLang="en-US" dirty="0" smtClean="0">
                <a:solidFill>
                  <a:srgbClr val="002060"/>
                </a:solidFill>
              </a:rPr>
              <a:t>)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1484784"/>
            <a:ext cx="83529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kada se klikne na naslov, on postaje crven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('naslov').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this.style.color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'red'};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Opis tela veb-stranice --&gt;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logos.png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logotipi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="200px" /&gt;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id="naslov"&gt;Jezici za opis veb-strana&lt;/h1&gt;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p&gt;U opisu veb-strana koristi se vise jezika i tehnologija.&lt;/p&gt;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="https://www.w3.org/TR/html5/"&gt;HTML&lt;/a&gt;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sluzi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 opis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veb-strana. Za opis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koriste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 &lt;i&gt;HTML elementi&lt;/i&gt; (na primer, &amp;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;html&amp;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;).&lt;/li&gt;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="https://www.w3.org/Style/CSS/"&gt;CSS&lt;/a&gt;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sluzi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 opis stila (boja, fontova, rasporeda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sadrzaja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slicno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veb-strana.&lt;/li&gt;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li&gt;Jezik &lt;a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="https://en.wikipedia.org/wiki/JavaScript"&gt;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sr-Latn-RS" sz="12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&lt;/a&gt; koristi se za dodavanje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interaktivnosti</a:t>
            </a:r>
            <a:endParaRPr lang="sr-Latn-RS" sz="12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veb-stranama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 primer, u njemu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cemo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isprogramirati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naslov 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promeni boju kada se klikne na njega).&lt;/li&gt;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2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sr-Latn-RS" sz="12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3916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E</a:t>
            </a:r>
            <a:r>
              <a:rPr lang="it-IT" dirty="0" err="1" smtClean="0"/>
              <a:t>lement</a:t>
            </a:r>
            <a:r>
              <a:rPr lang="sr-Latn-RS" dirty="0" smtClean="0"/>
              <a:t> </a:t>
            </a:r>
            <a:r>
              <a:rPr lang="it-IT" dirty="0" err="1"/>
              <a:t>span</a:t>
            </a:r>
            <a:endParaRPr lang="sr-Latn-R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579296" cy="5373216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sr-Latn-RS" dirty="0"/>
              <a:t>Koristi se kada je potrebno delu teksta dodeliti </a:t>
            </a:r>
            <a:r>
              <a:rPr lang="sr-Latn-RS" dirty="0" smtClean="0"/>
              <a:t>zna</a:t>
            </a:r>
            <a:r>
              <a:rPr lang="sr-Latn-RS" dirty="0"/>
              <a:t>č</a:t>
            </a:r>
            <a:r>
              <a:rPr lang="sr-Latn-RS" dirty="0" smtClean="0"/>
              <a:t>enje </a:t>
            </a:r>
            <a:r>
              <a:rPr lang="sr-Latn-RS" dirty="0"/>
              <a:t>koje </a:t>
            </a:r>
            <a:r>
              <a:rPr lang="sr-Latn-RS" dirty="0" smtClean="0"/>
              <a:t>nije definisano </a:t>
            </a:r>
            <a:r>
              <a:rPr lang="sr-Latn-RS" dirty="0"/>
              <a:t>HTML standardom</a:t>
            </a:r>
          </a:p>
          <a:p>
            <a:pPr lvl="1">
              <a:spcBef>
                <a:spcPts val="1200"/>
              </a:spcBef>
            </a:pPr>
            <a:r>
              <a:rPr lang="sr-Latn-RS" dirty="0"/>
              <a:t>Bez dodatnih </a:t>
            </a:r>
            <a:r>
              <a:rPr lang="sr-Latn-RS" dirty="0" smtClean="0"/>
              <a:t>pode</a:t>
            </a:r>
            <a:r>
              <a:rPr lang="sr-Latn-RS" dirty="0"/>
              <a:t>š</a:t>
            </a:r>
            <a:r>
              <a:rPr lang="sr-Latn-RS" dirty="0" smtClean="0"/>
              <a:t>avanja </a:t>
            </a:r>
            <a:r>
              <a:rPr lang="sr-Latn-RS" dirty="0"/>
              <a:t>prikazuju se isto na veb-strani; </a:t>
            </a:r>
            <a:r>
              <a:rPr lang="sr-Latn-RS" dirty="0" smtClean="0"/>
              <a:t>međ</a:t>
            </a:r>
            <a:r>
              <a:rPr lang="sr-Latn-RS" dirty="0"/>
              <a:t>utim </a:t>
            </a:r>
            <a:r>
              <a:rPr lang="sr-Latn-RS" dirty="0" smtClean="0"/>
              <a:t>na ovaj na</a:t>
            </a:r>
            <a:r>
              <a:rPr lang="sr-Latn-RS" dirty="0"/>
              <a:t>č</a:t>
            </a:r>
            <a:r>
              <a:rPr lang="sr-Latn-RS" dirty="0" smtClean="0"/>
              <a:t>in mogu</a:t>
            </a:r>
            <a:r>
              <a:rPr lang="sr-Latn-RS" dirty="0"/>
              <a:t>ć</a:t>
            </a:r>
            <a:r>
              <a:rPr lang="sr-Latn-RS" dirty="0" smtClean="0"/>
              <a:t>e </a:t>
            </a:r>
            <a:r>
              <a:rPr lang="sr-Latn-RS" dirty="0"/>
              <a:t>je izdvojiti sve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ene </a:t>
            </a:r>
            <a:r>
              <a:rPr lang="sr-Latn-RS" dirty="0"/>
              <a:t>delove teksta sa </a:t>
            </a:r>
            <a:r>
              <a:rPr lang="sr-Latn-RS" dirty="0" smtClean="0"/>
              <a:t>veb strane </a:t>
            </a:r>
            <a:r>
              <a:rPr lang="sr-Latn-RS" dirty="0"/>
              <a:t>ili </a:t>
            </a:r>
            <a:r>
              <a:rPr lang="sr-Latn-RS" dirty="0" smtClean="0"/>
              <a:t>korišćenjem </a:t>
            </a:r>
            <a:r>
              <a:rPr lang="sr-Latn-RS" dirty="0"/>
              <a:t>CSS-a podesiti prikaz svih </a:t>
            </a:r>
            <a:r>
              <a:rPr lang="sr-Latn-RS" dirty="0" smtClean="0"/>
              <a:t>ozna</a:t>
            </a:r>
            <a:r>
              <a:rPr lang="sr-Latn-RS" dirty="0"/>
              <a:t>č</a:t>
            </a:r>
            <a:r>
              <a:rPr lang="sr-Latn-RS" dirty="0" smtClean="0"/>
              <a:t>enih </a:t>
            </a:r>
            <a:r>
              <a:rPr lang="sr-Latn-RS" dirty="0"/>
              <a:t>elemenata</a:t>
            </a:r>
          </a:p>
          <a:p>
            <a:pPr lvl="1">
              <a:spcBef>
                <a:spcPts val="1200"/>
              </a:spcBef>
            </a:pPr>
            <a:r>
              <a:rPr lang="sr-Latn-RS" dirty="0" smtClean="0"/>
              <a:t>Najčešće </a:t>
            </a:r>
            <a:r>
              <a:rPr lang="sr-Latn-RS" dirty="0"/>
              <a:t>se koristi u kombinaciji sa atributom </a:t>
            </a:r>
            <a:r>
              <a:rPr lang="sr-Latn-RS" dirty="0" err="1">
                <a:solidFill>
                  <a:srgbClr val="009E47"/>
                </a:solidFill>
              </a:rPr>
              <a:t>class</a:t>
            </a:r>
            <a:endParaRPr lang="sr-Latn-RS" sz="1400" b="1" dirty="0" smtClean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Osnovni delovi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racunarskog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sistema su &lt;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 </a:t>
            </a:r>
            <a:r>
              <a:rPr lang="sr-Latn-RS" sz="1400" b="1" dirty="0" err="1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="termin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 procesor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="termin"&gt;memorija&lt;/span&gt; i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="termin"&gt;ulazno-izlazni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uredaji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"&gt;program&lt;/span&gt; 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="id"&gt;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="id"&gt;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&lt;/span&gt;(&lt;span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="str"&gt;'Zdravo, svete'&lt;/span&gt;)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&lt;span 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keyword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&lt;/span&gt;.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sr-Latn-RS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sr-Latn-RS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&lt;/pre</a:t>
            </a:r>
            <a:r>
              <a:rPr lang="sr-Latn-RS" sz="1400" b="1" dirty="0" smtClean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r-Latn-R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</a:p>
          <a:p>
            <a:r>
              <a:rPr lang="en-US" altLang="en-US" dirty="0" err="1"/>
              <a:t>Prezentacija</a:t>
            </a:r>
            <a:r>
              <a:rPr lang="en-US" altLang="en-US" dirty="0"/>
              <a:t> </a:t>
            </a:r>
            <a:r>
              <a:rPr lang="sr-Latn-RS" altLang="en-US" dirty="0"/>
              <a:t>iz predmeta Uvod u veb i internet tehnologije,</a:t>
            </a:r>
            <a:r>
              <a:rPr lang="sr-Cyrl-RS" altLang="en-US" dirty="0"/>
              <a:t> </a:t>
            </a:r>
            <a:r>
              <a:rPr lang="sr-Latn-RS" altLang="en-US" dirty="0"/>
              <a:t>na</a:t>
            </a:r>
            <a:r>
              <a:rPr lang="sr-Cyrl-RS" altLang="en-US" dirty="0"/>
              <a:t> </a:t>
            </a:r>
            <a:r>
              <a:rPr lang="sr-Latn-RS" altLang="en-US" dirty="0"/>
              <a:t>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</a:t>
            </a:r>
            <a:r>
              <a:rPr lang="sr-Cyrl-RS" altLang="en-US" dirty="0"/>
              <a:t>, </a:t>
            </a:r>
            <a:r>
              <a:rPr lang="sr-Latn-RS" altLang="en-US" dirty="0"/>
              <a:t>autor dr </a:t>
            </a:r>
            <a:r>
              <a:rPr lang="en-US" altLang="en-US" dirty="0" err="1"/>
              <a:t>Vesna</a:t>
            </a:r>
            <a:r>
              <a:rPr lang="sr-Latn-RS" altLang="en-US" dirty="0"/>
              <a:t> Mari</a:t>
            </a:r>
            <a:r>
              <a:rPr lang="en-US" altLang="en-US" dirty="0" err="1"/>
              <a:t>nkovi</a:t>
            </a:r>
            <a:r>
              <a:rPr lang="sr-Latn-RS" altLang="en-US" smtClean="0"/>
              <a:t>ć</a:t>
            </a:r>
            <a:endParaRPr lang="sr-Cyrl-RS" altLang="en-US" dirty="0" smtClean="0"/>
          </a:p>
          <a:p>
            <a:r>
              <a:rPr lang="sr-Latn-RS" altLang="en-US" dirty="0" err="1" smtClean="0"/>
              <a:t>Skripte</a:t>
            </a:r>
            <a:r>
              <a:rPr lang="sr-Latn-RS" altLang="en-US" dirty="0" smtClean="0"/>
              <a:t> </a:t>
            </a:r>
            <a:r>
              <a:rPr lang="sr-Latn-RS" altLang="en-US" dirty="0"/>
              <a:t>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Mirko </a:t>
            </a:r>
            <a:r>
              <a:rPr lang="en-US" altLang="en-US" dirty="0" err="1"/>
              <a:t>Cesarini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964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en-US" altLang="en-US" dirty="0" err="1" smtClean="0"/>
              <a:t>Veb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strana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</a:t>
            </a:r>
            <a:r>
              <a:rPr lang="sr-Latn-RS" dirty="0" smtClean="0"/>
              <a:t>e</a:t>
            </a:r>
            <a:r>
              <a:rPr lang="en-GB" dirty="0" smtClean="0"/>
              <a:t> </a:t>
            </a:r>
            <a:r>
              <a:rPr lang="en-GB" dirty="0"/>
              <a:t>se </a:t>
            </a:r>
            <a:r>
              <a:rPr lang="en-GB" dirty="0" err="1"/>
              <a:t>opisuju</a:t>
            </a:r>
            <a:r>
              <a:rPr lang="en-GB" dirty="0"/>
              <a:t> </a:t>
            </a:r>
            <a:r>
              <a:rPr lang="sr-Latn-RS" dirty="0" smtClean="0"/>
              <a:t>pomoću č</a:t>
            </a:r>
            <a:r>
              <a:rPr lang="en-GB" dirty="0" err="1" smtClean="0"/>
              <a:t>istog</a:t>
            </a:r>
            <a:r>
              <a:rPr lang="en-GB" dirty="0" smtClean="0"/>
              <a:t> </a:t>
            </a:r>
            <a:r>
              <a:rPr lang="en-GB" dirty="0" err="1"/>
              <a:t>teksta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Tri </a:t>
            </a:r>
            <a:r>
              <a:rPr lang="en-GB" dirty="0" err="1"/>
              <a:t>osnovna</a:t>
            </a:r>
            <a:r>
              <a:rPr lang="en-GB" dirty="0"/>
              <a:t> </a:t>
            </a:r>
            <a:r>
              <a:rPr lang="en-GB" dirty="0" err="1"/>
              <a:t>aspekta</a:t>
            </a:r>
            <a:r>
              <a:rPr lang="en-GB" dirty="0"/>
              <a:t> </a:t>
            </a:r>
            <a:r>
              <a:rPr lang="en-GB" dirty="0" err="1" smtClean="0"/>
              <a:t>veb</a:t>
            </a:r>
            <a:r>
              <a:rPr lang="sr-Latn-RS" dirty="0" smtClean="0"/>
              <a:t> </a:t>
            </a:r>
            <a:r>
              <a:rPr lang="en-GB" dirty="0" err="1" smtClean="0"/>
              <a:t>strane</a:t>
            </a:r>
            <a:r>
              <a:rPr lang="en-GB" dirty="0"/>
              <a:t>:</a:t>
            </a:r>
          </a:p>
          <a:p>
            <a:pPr lvl="2">
              <a:spcBef>
                <a:spcPts val="1200"/>
              </a:spcBef>
            </a:pP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HTML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izgled</a:t>
            </a:r>
            <a:r>
              <a:rPr lang="en-GB" dirty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CSS</a:t>
            </a:r>
          </a:p>
          <a:p>
            <a:pPr lvl="2">
              <a:spcBef>
                <a:spcPts val="1200"/>
              </a:spcBef>
            </a:pPr>
            <a:r>
              <a:rPr lang="en-GB" dirty="0" err="1" smtClean="0"/>
              <a:t>pona</a:t>
            </a:r>
            <a:r>
              <a:rPr lang="sr-Latn-RS" dirty="0"/>
              <a:t>š</a:t>
            </a:r>
            <a:r>
              <a:rPr lang="en-GB" dirty="0" err="1" smtClean="0"/>
              <a:t>anje</a:t>
            </a:r>
            <a:r>
              <a:rPr lang="en-GB" dirty="0" smtClean="0"/>
              <a:t> </a:t>
            </a:r>
            <a:r>
              <a:rPr lang="sr-Latn-RS" dirty="0" smtClean="0"/>
              <a:t>-</a:t>
            </a:r>
            <a:r>
              <a:rPr lang="en-GB" dirty="0" smtClean="0"/>
              <a:t> </a:t>
            </a:r>
            <a:r>
              <a:rPr lang="en-GB" dirty="0"/>
              <a:t>JavaScript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Veb</a:t>
            </a:r>
            <a:r>
              <a:rPr lang="en-GB" dirty="0"/>
              <a:t> </a:t>
            </a:r>
            <a:r>
              <a:rPr lang="en-GB" dirty="0" err="1" smtClean="0"/>
              <a:t>pregleda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sr-Latn-RS" dirty="0" smtClean="0"/>
              <a:t>„</a:t>
            </a:r>
            <a:r>
              <a:rPr lang="en-GB" dirty="0" err="1" smtClean="0"/>
              <a:t>razumeju</a:t>
            </a:r>
            <a:r>
              <a:rPr lang="sr-Latn-RS" dirty="0" smtClean="0"/>
              <a:t>“</a:t>
            </a:r>
            <a:r>
              <a:rPr lang="en-GB" dirty="0" smtClean="0"/>
              <a:t> </a:t>
            </a:r>
            <a:r>
              <a:rPr lang="en-GB" dirty="0" err="1"/>
              <a:t>sve</a:t>
            </a:r>
            <a:r>
              <a:rPr lang="en-GB" dirty="0"/>
              <a:t> </a:t>
            </a:r>
            <a:r>
              <a:rPr lang="en-GB" dirty="0" err="1"/>
              <a:t>navedene</a:t>
            </a:r>
            <a:r>
              <a:rPr lang="en-GB" dirty="0"/>
              <a:t> </a:t>
            </a:r>
            <a:r>
              <a:rPr lang="en-GB" dirty="0" err="1"/>
              <a:t>jezike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HTML </a:t>
            </a:r>
            <a:r>
              <a:rPr lang="en-GB" dirty="0" err="1"/>
              <a:t>i</a:t>
            </a:r>
            <a:r>
              <a:rPr lang="en-GB" dirty="0"/>
              <a:t> CSS </a:t>
            </a:r>
            <a:r>
              <a:rPr lang="en-GB" dirty="0" err="1"/>
              <a:t>nisu</a:t>
            </a:r>
            <a:r>
              <a:rPr lang="en-GB" dirty="0"/>
              <a:t>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/>
              <a:t>jezici</a:t>
            </a:r>
            <a:r>
              <a:rPr lang="en-GB" dirty="0"/>
              <a:t>, </a:t>
            </a:r>
            <a:r>
              <a:rPr lang="en-GB" dirty="0" err="1"/>
              <a:t>dok</a:t>
            </a:r>
            <a:r>
              <a:rPr lang="en-GB" dirty="0"/>
              <a:t> JavaScript </a:t>
            </a:r>
            <a:r>
              <a:rPr lang="en-GB" dirty="0" err="1"/>
              <a:t>jeste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/>
              <a:t>Sintaksa</a:t>
            </a:r>
            <a:r>
              <a:rPr lang="en-GB" dirty="0"/>
              <a:t> </a:t>
            </a:r>
            <a:r>
              <a:rPr lang="en-GB" dirty="0" err="1"/>
              <a:t>sva</a:t>
            </a:r>
            <a:r>
              <a:rPr lang="en-GB" dirty="0"/>
              <a:t> tri </a:t>
            </a:r>
            <a:r>
              <a:rPr lang="en-GB" dirty="0" err="1"/>
              <a:t>jezika</a:t>
            </a:r>
            <a:r>
              <a:rPr lang="en-GB" dirty="0"/>
              <a:t> </a:t>
            </a:r>
            <a:r>
              <a:rPr lang="en-GB" dirty="0" err="1" smtClean="0"/>
              <a:t>razli</a:t>
            </a:r>
            <a:r>
              <a:rPr lang="sr-Latn-RS" dirty="0"/>
              <a:t>č</a:t>
            </a:r>
            <a:r>
              <a:rPr lang="en-GB" dirty="0" err="1" smtClean="0"/>
              <a:t>ita</a:t>
            </a:r>
            <a:r>
              <a:rPr lang="sr-Latn-RS" dirty="0"/>
              <a:t>.</a:t>
            </a:r>
            <a:r>
              <a:rPr lang="en-GB" dirty="0" smtClean="0"/>
              <a:t> </a:t>
            </a:r>
            <a:r>
              <a:rPr lang="sr-Latn-RS" dirty="0" smtClean="0"/>
              <a:t>P</a:t>
            </a:r>
            <a:r>
              <a:rPr lang="en-GB" dirty="0" err="1" smtClean="0"/>
              <a:t>rimer</a:t>
            </a:r>
            <a:r>
              <a:rPr lang="en-GB" dirty="0"/>
              <a:t>: </a:t>
            </a:r>
            <a:r>
              <a:rPr lang="en-GB" dirty="0" err="1"/>
              <a:t>komentari</a:t>
            </a:r>
            <a:endParaRPr lang="en-GB" dirty="0"/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--&gt; </a:t>
            </a:r>
            <a:r>
              <a:rPr lang="en-GB" dirty="0"/>
              <a:t>(HTML)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  <a:r>
              <a:rPr lang="en-GB" dirty="0"/>
              <a:t>(CSS)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16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</a:t>
            </a:r>
            <a:r>
              <a:rPr lang="en-GB" sz="16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(JavaScript)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Stilski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programski</a:t>
            </a:r>
            <a:r>
              <a:rPr lang="en-GB" dirty="0"/>
              <a:t> </a:t>
            </a:r>
            <a:r>
              <a:rPr lang="en-GB" dirty="0" err="1"/>
              <a:t>opisi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se </a:t>
            </a:r>
            <a:r>
              <a:rPr lang="en-GB" dirty="0" err="1"/>
              <a:t>zadati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u </a:t>
            </a:r>
            <a:r>
              <a:rPr lang="en-GB" dirty="0" err="1"/>
              <a:t>zasebnim</a:t>
            </a:r>
            <a:r>
              <a:rPr lang="en-GB" dirty="0"/>
              <a:t> </a:t>
            </a:r>
            <a:r>
              <a:rPr lang="en-GB" dirty="0" err="1"/>
              <a:t>datotekama</a:t>
            </a: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079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altLang="en-US" dirty="0" smtClean="0"/>
              <a:t>Istorijat HTML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 err="1"/>
              <a:t>Nastanak</a:t>
            </a:r>
            <a:r>
              <a:rPr lang="en-GB" dirty="0"/>
              <a:t> HTML-a </a:t>
            </a:r>
            <a:r>
              <a:rPr lang="en-GB" dirty="0" err="1"/>
              <a:t>vezan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etak</a:t>
            </a:r>
            <a:r>
              <a:rPr lang="en-GB" dirty="0" smtClean="0"/>
              <a:t> </a:t>
            </a:r>
            <a:r>
              <a:rPr lang="en-GB" dirty="0" err="1"/>
              <a:t>veba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 err="1" smtClean="0"/>
              <a:t>Korisni</a:t>
            </a:r>
            <a:r>
              <a:rPr lang="sr-Latn-RS" dirty="0"/>
              <a:t>č</a:t>
            </a:r>
            <a:r>
              <a:rPr lang="en-GB" dirty="0" err="1" smtClean="0"/>
              <a:t>ki</a:t>
            </a:r>
            <a:r>
              <a:rPr lang="en-GB" dirty="0" smtClean="0"/>
              <a:t> </a:t>
            </a:r>
            <a:r>
              <a:rPr lang="en-GB" dirty="0" err="1"/>
              <a:t>agenti</a:t>
            </a:r>
            <a:r>
              <a:rPr lang="en-GB" dirty="0"/>
              <a:t> (user agent)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programi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automatski</a:t>
            </a:r>
            <a:r>
              <a:rPr lang="en-GB" dirty="0"/>
              <a:t> </a:t>
            </a:r>
            <a:r>
              <a:rPr lang="en-GB" dirty="0" err="1"/>
              <a:t>obra</a:t>
            </a:r>
            <a:r>
              <a:rPr lang="en-GB" dirty="0" smtClean="0"/>
              <a:t></a:t>
            </a:r>
            <a:r>
              <a:rPr lang="sr-Latn-RS" dirty="0" smtClean="0"/>
              <a:t>đ</a:t>
            </a:r>
            <a:r>
              <a:rPr lang="en-GB" dirty="0" err="1" smtClean="0"/>
              <a:t>uju</a:t>
            </a:r>
            <a:r>
              <a:rPr lang="sr-Latn-RS" dirty="0" smtClean="0"/>
              <a:t> </a:t>
            </a:r>
            <a:r>
              <a:rPr lang="en-GB" dirty="0" smtClean="0"/>
              <a:t>HTML </a:t>
            </a:r>
            <a:r>
              <a:rPr lang="en-GB" dirty="0" err="1"/>
              <a:t>dokumente</a:t>
            </a:r>
            <a:r>
              <a:rPr lang="en-GB" dirty="0"/>
              <a:t> (to </a:t>
            </a:r>
            <a:r>
              <a:rPr lang="en-GB" dirty="0" err="1"/>
              <a:t>nisu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 smtClean="0"/>
              <a:t>pregleda</a:t>
            </a:r>
            <a:r>
              <a:rPr lang="sr-Latn-RS" dirty="0"/>
              <a:t>č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/>
              <a:t>veba</a:t>
            </a:r>
            <a:r>
              <a:rPr lang="en-GB" dirty="0"/>
              <a:t>!)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Razvoj</a:t>
            </a:r>
            <a:r>
              <a:rPr lang="en-GB" dirty="0"/>
              <a:t> HTML-a </a:t>
            </a:r>
            <a:r>
              <a:rPr lang="en-GB" dirty="0" err="1"/>
              <a:t>tekao</a:t>
            </a:r>
            <a:r>
              <a:rPr lang="en-GB" dirty="0"/>
              <a:t> </a:t>
            </a:r>
            <a:r>
              <a:rPr lang="en-GB" dirty="0" err="1"/>
              <a:t>stihijski</a:t>
            </a:r>
            <a:r>
              <a:rPr lang="en-GB" dirty="0"/>
              <a:t> </a:t>
            </a:r>
            <a:r>
              <a:rPr lang="en-GB" dirty="0" err="1"/>
              <a:t>dok</a:t>
            </a:r>
            <a:r>
              <a:rPr lang="en-GB" dirty="0"/>
              <a:t> </a:t>
            </a:r>
            <a:r>
              <a:rPr lang="en-GB" dirty="0" err="1"/>
              <a:t>brigu</a:t>
            </a:r>
            <a:r>
              <a:rPr lang="en-GB" dirty="0"/>
              <a:t> o </a:t>
            </a:r>
            <a:r>
              <a:rPr lang="en-GB" dirty="0" err="1"/>
              <a:t>njemu</a:t>
            </a:r>
            <a:r>
              <a:rPr lang="en-GB" dirty="0"/>
              <a:t> </a:t>
            </a:r>
            <a:r>
              <a:rPr lang="en-GB" dirty="0" err="1"/>
              <a:t>nije</a:t>
            </a:r>
            <a:r>
              <a:rPr lang="en-GB" dirty="0"/>
              <a:t> </a:t>
            </a:r>
            <a:r>
              <a:rPr lang="en-GB" dirty="0" err="1" smtClean="0"/>
              <a:t>preuzela</a:t>
            </a:r>
            <a:r>
              <a:rPr lang="sr-Latn-RS" dirty="0" smtClean="0"/>
              <a:t> </a:t>
            </a:r>
            <a:r>
              <a:rPr lang="en-GB" dirty="0" err="1" smtClean="0"/>
              <a:t>organizacija</a:t>
            </a:r>
            <a:r>
              <a:rPr lang="en-GB" dirty="0" smtClean="0"/>
              <a:t> </a:t>
            </a:r>
            <a:r>
              <a:rPr lang="en-GB" dirty="0"/>
              <a:t>World Wide Web Consortium (W3C)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Aktuelna</a:t>
            </a:r>
            <a:r>
              <a:rPr lang="en-GB" dirty="0"/>
              <a:t> </a:t>
            </a:r>
            <a:r>
              <a:rPr lang="en-GB" dirty="0" err="1"/>
              <a:t>verzija</a:t>
            </a:r>
            <a:r>
              <a:rPr lang="en-GB" dirty="0"/>
              <a:t> </a:t>
            </a:r>
            <a:r>
              <a:rPr lang="en-GB" dirty="0" err="1"/>
              <a:t>standarda</a:t>
            </a:r>
            <a:r>
              <a:rPr lang="en-GB" dirty="0"/>
              <a:t> je </a:t>
            </a:r>
            <a:r>
              <a:rPr lang="en-GB" dirty="0" smtClean="0"/>
              <a:t>HTML</a:t>
            </a:r>
            <a:r>
              <a:rPr lang="sr-Latn-RS" dirty="0" smtClean="0"/>
              <a:t> </a:t>
            </a:r>
            <a:r>
              <a:rPr lang="en-GB" dirty="0" smtClean="0"/>
              <a:t>5</a:t>
            </a:r>
            <a:endParaRPr lang="en-GB" dirty="0"/>
          </a:p>
          <a:p>
            <a:pPr lvl="1">
              <a:spcBef>
                <a:spcPts val="1200"/>
              </a:spcBef>
            </a:pPr>
            <a:r>
              <a:rPr lang="en-GB" dirty="0"/>
              <a:t>Od </a:t>
            </a:r>
            <a:r>
              <a:rPr lang="en-GB" dirty="0" err="1"/>
              <a:t>velike</a:t>
            </a:r>
            <a:r>
              <a:rPr lang="en-GB" dirty="0"/>
              <a:t> </a:t>
            </a:r>
            <a:r>
              <a:rPr lang="en-GB" dirty="0" err="1" smtClean="0"/>
              <a:t>va</a:t>
            </a:r>
            <a:r>
              <a:rPr lang="sr-Latn-RS" dirty="0"/>
              <a:t>ž</a:t>
            </a:r>
            <a:r>
              <a:rPr lang="en-GB" dirty="0" err="1" smtClean="0"/>
              <a:t>nosti</a:t>
            </a:r>
            <a:r>
              <a:rPr lang="en-GB" dirty="0" smtClean="0"/>
              <a:t> </a:t>
            </a:r>
            <a:r>
              <a:rPr lang="en-GB" dirty="0"/>
              <a:t>je dobro </a:t>
            </a:r>
            <a:r>
              <a:rPr lang="en-GB" dirty="0" err="1" smtClean="0"/>
              <a:t>ozna</a:t>
            </a:r>
            <a:r>
              <a:rPr lang="sr-Latn-RS" dirty="0"/>
              <a:t>č</a:t>
            </a:r>
            <a:r>
              <a:rPr lang="en-GB" dirty="0" err="1" smtClean="0"/>
              <a:t>iti</a:t>
            </a:r>
            <a:r>
              <a:rPr lang="en-GB" dirty="0" smtClean="0"/>
              <a:t> </a:t>
            </a:r>
            <a:r>
              <a:rPr lang="en-GB" dirty="0" err="1" smtClean="0"/>
              <a:t>logi</a:t>
            </a:r>
            <a:r>
              <a:rPr lang="sr-Latn-RS" dirty="0"/>
              <a:t>č</a:t>
            </a:r>
            <a:r>
              <a:rPr lang="en-GB" dirty="0" err="1" smtClean="0"/>
              <a:t>ku</a:t>
            </a:r>
            <a:r>
              <a:rPr lang="en-GB" dirty="0" smtClean="0"/>
              <a:t> </a:t>
            </a:r>
            <a:r>
              <a:rPr lang="en-GB" dirty="0" err="1"/>
              <a:t>strukturu</a:t>
            </a:r>
            <a:r>
              <a:rPr lang="en-GB" dirty="0"/>
              <a:t> </a:t>
            </a:r>
            <a:r>
              <a:rPr lang="en-GB" dirty="0" smtClean="0"/>
              <a:t>HTML</a:t>
            </a:r>
            <a:r>
              <a:rPr lang="sr-Latn-RS" dirty="0" smtClean="0"/>
              <a:t> </a:t>
            </a:r>
            <a:r>
              <a:rPr lang="en-GB" dirty="0" err="1" smtClean="0"/>
              <a:t>dokumenta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825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Sintaksa jezika HTML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549275"/>
            <a:ext cx="7283152" cy="868363"/>
          </a:xfrm>
        </p:spPr>
        <p:txBody>
          <a:bodyPr/>
          <a:lstStyle/>
          <a:p>
            <a:r>
              <a:rPr lang="sr-Latn-RS" dirty="0" smtClean="0"/>
              <a:t>Sintaksa </a:t>
            </a:r>
            <a:r>
              <a:rPr lang="sr-Latn-RS" dirty="0"/>
              <a:t>jezika HTML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391525" cy="5257800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GB" dirty="0"/>
              <a:t>Na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etku</a:t>
            </a:r>
            <a:r>
              <a:rPr lang="en-GB" dirty="0" smtClean="0"/>
              <a:t> </a:t>
            </a:r>
            <a:r>
              <a:rPr lang="en-GB" dirty="0" err="1"/>
              <a:t>dokumenta</a:t>
            </a:r>
            <a:r>
              <a:rPr lang="en-GB" dirty="0"/>
              <a:t> </a:t>
            </a:r>
            <a:r>
              <a:rPr lang="en-GB" dirty="0" err="1"/>
              <a:t>deklaracija</a:t>
            </a:r>
            <a:r>
              <a:rPr lang="en-GB" dirty="0"/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lang="en-GB" dirty="0"/>
              <a:t> </a:t>
            </a:r>
            <a:r>
              <a:rPr lang="en-GB" dirty="0" err="1"/>
              <a:t>koja</a:t>
            </a:r>
            <a:r>
              <a:rPr lang="en-GB" dirty="0"/>
              <a:t> </a:t>
            </a:r>
            <a:r>
              <a:rPr lang="en-GB" dirty="0" err="1"/>
              <a:t>ukazuje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 smtClean="0"/>
              <a:t>verziju</a:t>
            </a:r>
            <a:r>
              <a:rPr lang="sr-Latn-RS" dirty="0" smtClean="0"/>
              <a:t> </a:t>
            </a:r>
            <a:r>
              <a:rPr lang="en-GB" dirty="0" err="1" smtClean="0"/>
              <a:t>standarda</a:t>
            </a:r>
            <a:r>
              <a:rPr lang="en-GB" dirty="0" smtClean="0"/>
              <a:t> </a:t>
            </a:r>
            <a:r>
              <a:rPr lang="en-GB" dirty="0" err="1"/>
              <a:t>koja</a:t>
            </a:r>
            <a:r>
              <a:rPr lang="en-GB" dirty="0"/>
              <a:t> se </a:t>
            </a:r>
            <a:r>
              <a:rPr lang="en-GB" dirty="0" err="1" smtClean="0"/>
              <a:t>koristi</a:t>
            </a:r>
            <a:r>
              <a:rPr lang="en-GB" dirty="0" smtClean="0"/>
              <a:t>. </a:t>
            </a:r>
            <a:r>
              <a:rPr lang="en-GB" dirty="0" err="1" smtClean="0"/>
              <a:t>Kod</a:t>
            </a:r>
            <a:r>
              <a:rPr lang="en-GB" dirty="0" smtClean="0"/>
              <a:t> HTML5</a:t>
            </a:r>
            <a:r>
              <a:rPr lang="sr-Latn-RS" dirty="0" smtClean="0"/>
              <a:t> je to: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DOCTYPE html&gt;</a:t>
            </a:r>
          </a:p>
          <a:p>
            <a:pPr lvl="1">
              <a:spcBef>
                <a:spcPts val="1200"/>
              </a:spcBef>
            </a:pPr>
            <a:r>
              <a:rPr lang="en-GB" dirty="0"/>
              <a:t>HTML </a:t>
            </a:r>
            <a:r>
              <a:rPr lang="en-GB" dirty="0" err="1"/>
              <a:t>dokument</a:t>
            </a:r>
            <a:r>
              <a:rPr lang="en-GB" dirty="0"/>
              <a:t> je </a:t>
            </a:r>
            <a:r>
              <a:rPr lang="en-GB" dirty="0" err="1" smtClean="0"/>
              <a:t>sa</a:t>
            </a:r>
            <a:r>
              <a:rPr lang="sr-Latn-RS" dirty="0"/>
              <a:t>č</a:t>
            </a:r>
            <a:r>
              <a:rPr lang="en-GB" dirty="0" err="1" smtClean="0"/>
              <a:t>injen</a:t>
            </a:r>
            <a:r>
              <a:rPr lang="en-GB" dirty="0" smtClean="0"/>
              <a:t> </a:t>
            </a:r>
            <a:r>
              <a:rPr lang="en-GB" dirty="0"/>
              <a:t>od </a:t>
            </a:r>
            <a:r>
              <a:rPr lang="en-GB" dirty="0" err="1">
                <a:solidFill>
                  <a:srgbClr val="0070C0"/>
                </a:solidFill>
              </a:rPr>
              <a:t>elemenata</a:t>
            </a:r>
            <a:r>
              <a:rPr lang="en-GB" dirty="0"/>
              <a:t>: </a:t>
            </a:r>
            <a:r>
              <a:rPr lang="en-GB" dirty="0" err="1"/>
              <a:t>ceo</a:t>
            </a:r>
            <a:r>
              <a:rPr lang="en-GB" dirty="0"/>
              <a:t> </a:t>
            </a:r>
            <a:r>
              <a:rPr lang="en-GB" dirty="0" err="1"/>
              <a:t>dokument</a:t>
            </a:r>
            <a:r>
              <a:rPr lang="en-GB" dirty="0"/>
              <a:t>, </a:t>
            </a:r>
            <a:r>
              <a:rPr lang="en-GB" dirty="0" err="1"/>
              <a:t>pasus</a:t>
            </a:r>
            <a:r>
              <a:rPr lang="en-GB" dirty="0" smtClean="0"/>
              <a:t>,</a:t>
            </a:r>
            <a:r>
              <a:rPr lang="sr-Latn-RS" dirty="0" smtClean="0"/>
              <a:t> </a:t>
            </a:r>
            <a:r>
              <a:rPr lang="en-GB" dirty="0" err="1" smtClean="0"/>
              <a:t>tabela</a:t>
            </a:r>
            <a:r>
              <a:rPr lang="en-GB" dirty="0"/>
              <a:t>, </a:t>
            </a:r>
            <a:r>
              <a:rPr lang="en-GB" dirty="0" err="1"/>
              <a:t>slika</a:t>
            </a:r>
            <a:r>
              <a:rPr lang="en-GB" dirty="0"/>
              <a:t>,...</a:t>
            </a:r>
          </a:p>
          <a:p>
            <a:pPr lvl="2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se </a:t>
            </a:r>
            <a:r>
              <a:rPr lang="en-GB" dirty="0" err="1"/>
              <a:t>oznacavaju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oznakama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etiketama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tagovima</a:t>
            </a:r>
            <a:r>
              <a:rPr lang="en-GB" dirty="0"/>
              <a:t> (tag) </a:t>
            </a:r>
            <a:r>
              <a:rPr lang="sr-Latn-RS" dirty="0" smtClean="0"/>
              <a:t>- </a:t>
            </a:r>
            <a:r>
              <a:rPr lang="en-GB" dirty="0" err="1" smtClean="0"/>
              <a:t>obele</a:t>
            </a:r>
            <a:r>
              <a:rPr lang="sr-Latn-RS" dirty="0" smtClean="0"/>
              <a:t>ž</a:t>
            </a:r>
            <a:r>
              <a:rPr lang="en-GB" dirty="0" err="1" smtClean="0"/>
              <a:t>avaju</a:t>
            </a:r>
            <a:r>
              <a:rPr lang="en-GB" dirty="0" smtClean="0"/>
              <a:t> </a:t>
            </a:r>
            <a:r>
              <a:rPr lang="en-GB" dirty="0" err="1" smtClean="0"/>
              <a:t>po</a:t>
            </a:r>
            <a:r>
              <a:rPr lang="sr-Latn-RS" dirty="0"/>
              <a:t>č</a:t>
            </a:r>
            <a:r>
              <a:rPr lang="en-GB" dirty="0" err="1" smtClean="0"/>
              <a:t>etak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kraj</a:t>
            </a:r>
            <a:r>
              <a:rPr lang="en-GB" dirty="0"/>
              <a:t> </a:t>
            </a:r>
            <a:r>
              <a:rPr lang="en-GB" dirty="0" err="1"/>
              <a:t>elementa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 smtClean="0"/>
              <a:t>Naj</a:t>
            </a:r>
            <a:r>
              <a:rPr lang="sr-Latn-RS" dirty="0"/>
              <a:t>č</a:t>
            </a:r>
            <a:r>
              <a:rPr lang="en-GB" dirty="0" smtClean="0"/>
              <a:t>e</a:t>
            </a:r>
            <a:r>
              <a:rPr lang="sr-Latn-RS" dirty="0" err="1" smtClean="0"/>
              <a:t>šć</a:t>
            </a:r>
            <a:r>
              <a:rPr lang="en-GB" dirty="0" smtClean="0"/>
              <a:t>e </a:t>
            </a: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 smtClean="0"/>
              <a:t>otvaraju</a:t>
            </a:r>
            <a:r>
              <a:rPr lang="sr-Latn-RS" dirty="0"/>
              <a:t>ć</a:t>
            </a:r>
            <a:r>
              <a:rPr lang="en-GB" dirty="0" smtClean="0"/>
              <a:t>a </a:t>
            </a:r>
            <a:r>
              <a:rPr lang="en-GB" dirty="0" err="1"/>
              <a:t>oznaka</a:t>
            </a:r>
            <a:r>
              <a:rPr lang="en-GB" dirty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 smtClean="0"/>
              <a:t>i</a:t>
            </a:r>
            <a:r>
              <a:rPr lang="sr-Latn-RS" dirty="0" smtClean="0"/>
              <a:t> </a:t>
            </a:r>
            <a:r>
              <a:rPr lang="en-GB" dirty="0" err="1" smtClean="0"/>
              <a:t>zatvaraju</a:t>
            </a:r>
            <a:r>
              <a:rPr lang="sr-Latn-RS" dirty="0" smtClean="0"/>
              <a:t>ć</a:t>
            </a:r>
            <a:r>
              <a:rPr lang="en-GB" dirty="0" smtClean="0"/>
              <a:t>a </a:t>
            </a:r>
            <a:r>
              <a:rPr lang="en-GB" dirty="0" err="1"/>
              <a:t>oznaka</a:t>
            </a:r>
            <a:r>
              <a:rPr lang="en-GB" dirty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 err="1"/>
              <a:t>i</a:t>
            </a:r>
            <a:r>
              <a:rPr lang="en-GB" dirty="0"/>
              <a:t> one </a:t>
            </a:r>
            <a:r>
              <a:rPr lang="en-GB" dirty="0" err="1"/>
              <a:t>ograuju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sr-Latn-RS" dirty="0" smtClean="0"/>
              <a:t> </a:t>
            </a:r>
            <a:r>
              <a:rPr lang="en-GB" dirty="0" err="1" smtClean="0"/>
              <a:t>elementa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Neki</a:t>
            </a:r>
            <a:r>
              <a:rPr lang="en-GB" dirty="0"/>
              <a:t> </a:t>
            </a: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nemaju</a:t>
            </a:r>
            <a:r>
              <a:rPr lang="en-GB" dirty="0"/>
              <a:t> </a:t>
            </a:r>
            <a:r>
              <a:rPr lang="en-GB" dirty="0" err="1" smtClean="0"/>
              <a:t>sadr</a:t>
            </a:r>
            <a:r>
              <a:rPr lang="sr-Latn-RS" dirty="0"/>
              <a:t>ž</a:t>
            </a:r>
            <a:r>
              <a:rPr lang="en-GB" dirty="0" err="1" smtClean="0"/>
              <a:t>aj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</a:t>
            </a:r>
            <a:r>
              <a:rPr lang="en-GB" dirty="0"/>
              <a:t> </a:t>
            </a:r>
            <a:r>
              <a:rPr lang="en-GB" dirty="0" err="1"/>
              <a:t>njih</a:t>
            </a:r>
            <a:r>
              <a:rPr lang="en-GB" dirty="0"/>
              <a:t> se </a:t>
            </a:r>
            <a:r>
              <a:rPr lang="en-GB" dirty="0" err="1"/>
              <a:t>koriste</a:t>
            </a:r>
            <a:r>
              <a:rPr lang="en-GB" dirty="0"/>
              <a:t> </a:t>
            </a:r>
            <a:r>
              <a:rPr lang="en-GB" dirty="0" err="1" smtClean="0"/>
              <a:t>samozatvaraju</a:t>
            </a:r>
            <a:r>
              <a:rPr lang="sr-Latn-RS" dirty="0"/>
              <a:t>ć</a:t>
            </a:r>
            <a:r>
              <a:rPr lang="en-GB" dirty="0" smtClean="0"/>
              <a:t>e</a:t>
            </a:r>
            <a:r>
              <a:rPr lang="sr-Latn-RS" dirty="0" smtClean="0"/>
              <a:t> </a:t>
            </a:r>
            <a:r>
              <a:rPr lang="en-GB" dirty="0" err="1" smtClean="0"/>
              <a:t>oznake</a:t>
            </a:r>
            <a:r>
              <a:rPr lang="en-GB" dirty="0" smtClean="0"/>
              <a:t> </a:t>
            </a:r>
            <a:r>
              <a:rPr lang="en-GB" dirty="0" err="1"/>
              <a:t>oblika</a:t>
            </a:r>
            <a:r>
              <a:rPr lang="en-GB" dirty="0"/>
              <a:t> 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ime-elementa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lvl="1">
              <a:spcBef>
                <a:spcPts val="1200"/>
              </a:spcBef>
            </a:pP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da </a:t>
            </a:r>
            <a:r>
              <a:rPr lang="en-GB" dirty="0" err="1"/>
              <a:t>imaju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atribute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ih</a:t>
            </a:r>
            <a:r>
              <a:rPr lang="en-GB" dirty="0"/>
              <a:t> </a:t>
            </a:r>
            <a:r>
              <a:rPr lang="en-GB" dirty="0" err="1"/>
              <a:t>dodatno</a:t>
            </a:r>
            <a:r>
              <a:rPr lang="en-GB" dirty="0"/>
              <a:t> </a:t>
            </a:r>
            <a:r>
              <a:rPr lang="en-GB" dirty="0" err="1"/>
              <a:t>opisuju</a:t>
            </a:r>
            <a:endParaRPr lang="en-GB" dirty="0"/>
          </a:p>
          <a:p>
            <a:pPr lvl="2">
              <a:spcBef>
                <a:spcPts val="1200"/>
              </a:spcBef>
            </a:pPr>
            <a:r>
              <a:rPr lang="en-GB" dirty="0" err="1"/>
              <a:t>Vrednosti</a:t>
            </a:r>
            <a:r>
              <a:rPr lang="en-GB" dirty="0"/>
              <a:t> se </a:t>
            </a:r>
            <a:r>
              <a:rPr lang="en-GB" dirty="0" err="1"/>
              <a:t>atributima</a:t>
            </a:r>
            <a:r>
              <a:rPr lang="en-GB" dirty="0"/>
              <a:t> </a:t>
            </a:r>
            <a:r>
              <a:rPr lang="en-GB" dirty="0" err="1"/>
              <a:t>zadaju</a:t>
            </a:r>
            <a:r>
              <a:rPr lang="en-GB" dirty="0"/>
              <a:t> u </a:t>
            </a:r>
            <a:r>
              <a:rPr lang="en-GB" dirty="0" err="1"/>
              <a:t>okviru</a:t>
            </a:r>
            <a:r>
              <a:rPr lang="en-GB" dirty="0"/>
              <a:t> </a:t>
            </a:r>
            <a:r>
              <a:rPr lang="en-GB" dirty="0" err="1"/>
              <a:t>otvarajuce</a:t>
            </a:r>
            <a:r>
              <a:rPr lang="en-GB" dirty="0"/>
              <a:t> </a:t>
            </a:r>
            <a:r>
              <a:rPr lang="en-GB" dirty="0" err="1"/>
              <a:t>oznake</a:t>
            </a:r>
            <a:r>
              <a:rPr lang="en-GB" dirty="0"/>
              <a:t> u </a:t>
            </a:r>
            <a:r>
              <a:rPr lang="en-GB" dirty="0" err="1" smtClean="0"/>
              <a:t>obliku</a:t>
            </a:r>
            <a:r>
              <a:rPr lang="en-GB" dirty="0" smtClean="0"/>
              <a:t> 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ime-atributa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GB" sz="1400" b="1" dirty="0" err="1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vrednost-atributa</a:t>
            </a:r>
            <a:r>
              <a:rPr lang="en-GB" sz="1400" b="1" dirty="0">
                <a:solidFill>
                  <a:srgbClr val="009E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sr-Latn-CS" altLang="en-US" sz="1400" b="1" dirty="0">
              <a:solidFill>
                <a:srgbClr val="009E4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40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13878</TotalTime>
  <Words>4027</Words>
  <Application>Microsoft Office PowerPoint</Application>
  <PresentationFormat>On-screen Show (4:3)</PresentationFormat>
  <Paragraphs>523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4_Watermark</vt:lpstr>
      <vt:lpstr>Uvod u veb i internet tehnologije</vt:lpstr>
      <vt:lpstr>HTML 5</vt:lpstr>
      <vt:lpstr>HTML ilustracija</vt:lpstr>
      <vt:lpstr>HTML ilustracija (2)</vt:lpstr>
      <vt:lpstr>HTML ilustracija (3)</vt:lpstr>
      <vt:lpstr>Veb strana</vt:lpstr>
      <vt:lpstr>Istorijat HTML</vt:lpstr>
      <vt:lpstr>Sintaksa jezika HTML</vt:lpstr>
      <vt:lpstr>Sintaksa jezika HTML</vt:lpstr>
      <vt:lpstr>Sintaksa jezika HTML (2)</vt:lpstr>
      <vt:lpstr>Sintaksa jezika HTML (3)</vt:lpstr>
      <vt:lpstr>Sintaksa jezika HTML (4)</vt:lpstr>
      <vt:lpstr>Osnovni HTML elementi</vt:lpstr>
      <vt:lpstr>Elementi html, body i head</vt:lpstr>
      <vt:lpstr>Zaglavlje veb strane - element title</vt:lpstr>
      <vt:lpstr>Zaglavlje veb strane - element meta</vt:lpstr>
      <vt:lpstr>Zaglavlje veb strane - elementi script, style, link</vt:lpstr>
      <vt:lpstr>Celine u telu veb strane</vt:lpstr>
      <vt:lpstr>Elementi h1, h2, h3, h4, h5 и h6</vt:lpstr>
      <vt:lpstr>Elementi article, section</vt:lpstr>
      <vt:lpstr>Elementi article, section (2)</vt:lpstr>
      <vt:lpstr>Elementi article, section (3)</vt:lpstr>
      <vt:lpstr>Element p</vt:lpstr>
      <vt:lpstr>Elementi ul, ol, dl</vt:lpstr>
      <vt:lpstr>Elementi ul, ol, dl (2)</vt:lpstr>
      <vt:lpstr>Elementi br, pre</vt:lpstr>
      <vt:lpstr>Element address</vt:lpstr>
      <vt:lpstr>Elementi blockquote i cite</vt:lpstr>
      <vt:lpstr>HTML opis teksta</vt:lpstr>
      <vt:lpstr>Elementi i, b, u, em, strong, small</vt:lpstr>
      <vt:lpstr>Elementi sub, sup</vt:lpstr>
      <vt:lpstr>HTML veze</vt:lpstr>
      <vt:lpstr>Veze</vt:lpstr>
      <vt:lpstr>Apsolutno i relativno adresiranje</vt:lpstr>
      <vt:lpstr>Adresiranje fragmenata</vt:lpstr>
      <vt:lpstr>HTML tabele</vt:lpstr>
      <vt:lpstr>Tabele</vt:lpstr>
      <vt:lpstr>Atributi tabela</vt:lpstr>
      <vt:lpstr>Atributi tabela (2)</vt:lpstr>
      <vt:lpstr>Atributi tabela (3)</vt:lpstr>
      <vt:lpstr>Tabele - element caption</vt:lpstr>
      <vt:lpstr>Umetnuti sadržaj kod HTML</vt:lpstr>
      <vt:lpstr>Element iframe</vt:lpstr>
      <vt:lpstr>Elementi audio, video, source</vt:lpstr>
      <vt:lpstr>Elementi audio, video, source (2)</vt:lpstr>
      <vt:lpstr>Generički atributi i elementi</vt:lpstr>
      <vt:lpstr>Generički atributi</vt:lpstr>
      <vt:lpstr>Generički elementi - div i span</vt:lpstr>
      <vt:lpstr>Element div</vt:lpstr>
      <vt:lpstr>Element span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907</cp:revision>
  <dcterms:created xsi:type="dcterms:W3CDTF">1601-01-01T00:00:00Z</dcterms:created>
  <dcterms:modified xsi:type="dcterms:W3CDTF">2018-10-08T20:12:06Z</dcterms:modified>
</cp:coreProperties>
</file>