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96" r:id="rId2"/>
    <p:sldId id="29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9A46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13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260648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Kaskada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opisa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opise</a:t>
            </a:r>
            <a:r>
              <a:rPr lang="en-GB" dirty="0"/>
              <a:t> </a:t>
            </a:r>
            <a:r>
              <a:rPr lang="en-GB" dirty="0" err="1" smtClean="0"/>
              <a:t>mogu</a:t>
            </a:r>
            <a:r>
              <a:rPr lang="sr-Latn-RS" dirty="0"/>
              <a:t>ć</a:t>
            </a:r>
            <a:r>
              <a:rPr lang="en-GB" dirty="0" smtClean="0"/>
              <a:t>e </a:t>
            </a:r>
            <a:r>
              <a:rPr lang="en-GB" dirty="0"/>
              <a:t>je </a:t>
            </a:r>
            <a:r>
              <a:rPr lang="en-GB" dirty="0" err="1"/>
              <a:t>istovremeno</a:t>
            </a:r>
            <a:r>
              <a:rPr lang="en-GB" dirty="0"/>
              <a:t>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itih</a:t>
            </a:r>
            <a:r>
              <a:rPr lang="sr-Latn-RS" dirty="0" smtClean="0"/>
              <a:t> </a:t>
            </a:r>
            <a:r>
              <a:rPr lang="en-GB" dirty="0" err="1" smtClean="0"/>
              <a:t>mesta</a:t>
            </a:r>
            <a:r>
              <a:rPr lang="sr-Latn-RS" dirty="0" smtClean="0"/>
              <a:t>.  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Razlikujemo</a:t>
            </a:r>
            <a:r>
              <a:rPr lang="en-GB" dirty="0"/>
              <a:t>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</a:t>
            </a:r>
            <a:r>
              <a:rPr lang="en-GB" dirty="0"/>
              <a:t>(date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od </a:t>
            </a:r>
            <a:r>
              <a:rPr lang="en-GB" dirty="0" err="1"/>
              <a:t>prethodna</a:t>
            </a:r>
            <a:r>
              <a:rPr lang="en-GB" dirty="0"/>
              <a:t> 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/>
              <a:t>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(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err="1" smtClean="0"/>
              <a:t>avanjima</a:t>
            </a:r>
            <a:r>
              <a:rPr lang="en-GB" dirty="0" smtClean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smtClean="0"/>
              <a:t>a)</a:t>
            </a:r>
            <a:endParaRPr lang="en-GB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podrazumevane</a:t>
            </a:r>
            <a:r>
              <a:rPr lang="en-GB" dirty="0"/>
              <a:t> </a:t>
            </a: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element se </a:t>
            </a:r>
            <a:r>
              <a:rPr lang="sr-Latn-RS" dirty="0" smtClean="0"/>
              <a:t>kumulativno obrađuju</a:t>
            </a:r>
            <a:r>
              <a:rPr lang="en-GB" dirty="0" smtClean="0"/>
              <a:t>;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smtClean="0"/>
              <a:t>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do </a:t>
            </a:r>
            <a:r>
              <a:rPr lang="en-GB" dirty="0" err="1" smtClean="0"/>
              <a:t>kon</a:t>
            </a:r>
            <a:r>
              <a:rPr lang="sr-Latn-RS" dirty="0" err="1" smtClean="0"/>
              <a:t>fl</a:t>
            </a:r>
            <a:r>
              <a:rPr lang="en-GB" dirty="0" err="1" smtClean="0"/>
              <a:t>ikta</a:t>
            </a:r>
            <a:r>
              <a:rPr lang="sr-Latn-RS" dirty="0" smtClean="0"/>
              <a:t>, </a:t>
            </a:r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daje</a:t>
            </a:r>
            <a:r>
              <a:rPr lang="en-GB" dirty="0"/>
              <a:t> u </a:t>
            </a:r>
            <a:r>
              <a:rPr lang="en-GB" dirty="0" err="1" smtClean="0"/>
              <a:t>opadaju</a:t>
            </a:r>
            <a:r>
              <a:rPr lang="sr-Latn-RS" dirty="0"/>
              <a:t>ć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/>
              <a:t>prioritetu</a:t>
            </a:r>
            <a:r>
              <a:rPr lang="en-GB" dirty="0"/>
              <a:t> gore </a:t>
            </a:r>
            <a:r>
              <a:rPr lang="en-GB" dirty="0" err="1"/>
              <a:t>navedenih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sr-Latn-RS" dirty="0" smtClean="0"/>
              <a:t> </a:t>
            </a:r>
            <a:r>
              <a:rPr lang="en-GB" dirty="0" err="1" smtClean="0"/>
              <a:t>zadavanja</a:t>
            </a:r>
            <a:r>
              <a:rPr lang="en-GB" dirty="0" smtClean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listova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do </a:t>
            </a:r>
            <a:r>
              <a:rPr lang="en-GB" dirty="0" err="1" smtClean="0"/>
              <a:t>kon</a:t>
            </a:r>
            <a:r>
              <a:rPr lang="sr-Latn-RS" dirty="0" err="1" smtClean="0"/>
              <a:t>fli</a:t>
            </a:r>
            <a:r>
              <a:rPr lang="en-GB" dirty="0" err="1" smtClean="0"/>
              <a:t>kta</a:t>
            </a:r>
            <a:r>
              <a:rPr lang="en-GB" dirty="0" smtClean="0"/>
              <a:t> 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, </a:t>
            </a:r>
            <a:r>
              <a:rPr lang="en-GB" dirty="0" err="1" smtClean="0"/>
              <a:t>najve</a:t>
            </a:r>
            <a:r>
              <a:rPr lang="sr-Latn-RS" dirty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prioritet</a:t>
            </a:r>
            <a:r>
              <a:rPr lang="sr-Latn-RS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/>
              <a:t>pravila</a:t>
            </a:r>
            <a:r>
              <a:rPr lang="en-GB" dirty="0"/>
              <a:t> </a:t>
            </a:r>
            <a:r>
              <a:rPr lang="en-GB" dirty="0" err="1"/>
              <a:t>navedena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, </a:t>
            </a:r>
            <a:r>
              <a:rPr lang="en-GB" dirty="0" err="1"/>
              <a:t>zatim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nivou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r>
              <a:rPr lang="en-GB" dirty="0"/>
              <a:t>, a </a:t>
            </a:r>
            <a:r>
              <a:rPr lang="en-GB" dirty="0" err="1"/>
              <a:t>najmanji</a:t>
            </a:r>
            <a:r>
              <a:rPr lang="en-GB" dirty="0"/>
              <a:t> </a:t>
            </a:r>
            <a:r>
              <a:rPr lang="en-GB" dirty="0" err="1"/>
              <a:t>pravila</a:t>
            </a:r>
            <a:r>
              <a:rPr lang="en-GB" dirty="0"/>
              <a:t> u </a:t>
            </a:r>
            <a:r>
              <a:rPr lang="en-GB" dirty="0" err="1" smtClean="0"/>
              <a:t>spolja</a:t>
            </a:r>
            <a:r>
              <a:rPr lang="sr-Latn-RS" dirty="0"/>
              <a:t>š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r>
              <a:rPr lang="en-GB" dirty="0" err="1"/>
              <a:t>listovima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Najjednostavniji</a:t>
            </a:r>
            <a:r>
              <a:rPr lang="pl-PL" dirty="0">
                <a:solidFill>
                  <a:srgbClr val="000000"/>
                </a:solidFill>
              </a:rPr>
              <a:t> selektor je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color : blue; }</a:t>
            </a:r>
            <a:endParaRPr lang="sr-Cyrl-RS" altLang="en-U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Kao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 err="1" smtClean="0">
                <a:solidFill>
                  <a:srgbClr val="000000"/>
                </a:solidFill>
              </a:rPr>
              <a:t>že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koristiti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jedinstveni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identi</a:t>
            </a:r>
            <a:r>
              <a:rPr lang="sr-Latn-RS" dirty="0" err="1" smtClean="0">
                <a:solidFill>
                  <a:schemeClr val="accent5">
                    <a:lumMod val="50000"/>
                  </a:schemeClr>
                </a:solidFill>
              </a:rPr>
              <a:t>fi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kator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pridru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ujemo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identi</a:t>
            </a:r>
            <a:r>
              <a:rPr lang="sr-Latn-RS" dirty="0" err="1" smtClean="0">
                <a:solidFill>
                  <a:srgbClr val="000000"/>
                </a:solidFill>
              </a:rPr>
              <a:t>fi</a:t>
            </a:r>
            <a:r>
              <a:rPr lang="en-GB" dirty="0" err="1" smtClean="0">
                <a:solidFill>
                  <a:srgbClr val="000000"/>
                </a:solidFill>
              </a:rPr>
              <a:t>kator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id</a:t>
            </a:r>
            <a:r>
              <a:rPr lang="en-GB" dirty="0">
                <a:solidFill>
                  <a:srgbClr val="000000"/>
                </a:solidFill>
              </a:rPr>
              <a:t>, a </a:t>
            </a:r>
            <a:r>
              <a:rPr lang="en-GB" dirty="0" err="1" smtClean="0">
                <a:solidFill>
                  <a:srgbClr val="000000"/>
                </a:solidFill>
              </a:rPr>
              <a:t>zatim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koristimo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oblika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#</a:t>
            </a:r>
            <a:r>
              <a:rPr lang="en-GB" dirty="0" smtClean="0">
                <a:solidFill>
                  <a:srgbClr val="005828"/>
                </a:solidFill>
              </a:rPr>
              <a:t>id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smo definisali pasus: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id="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"&gt;U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ovom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pasusu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</a:t>
            </a:r>
            <a:r>
              <a:rPr lang="sr-Latn-R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opisana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...&lt;/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p#opis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CS" sz="1200" dirty="0" smtClean="0">
                <a:solidFill>
                  <a:srgbClr val="000000"/>
                </a:solidFill>
              </a:rPr>
              <a:t/>
            </a:r>
            <a:br>
              <a:rPr lang="sr-Latn-CS" sz="1200" dirty="0" smtClean="0">
                <a:solidFill>
                  <a:srgbClr val="000000"/>
                </a:solidFill>
              </a:rPr>
            </a:br>
            <a:r>
              <a:rPr lang="sr-Latn-CS" dirty="0">
                <a:solidFill>
                  <a:srgbClr val="000000"/>
                </a:solidFill>
              </a:rPr>
              <a:t>u ovom kontekstu </a:t>
            </a:r>
            <a:r>
              <a:rPr lang="sr-Latn-RS" dirty="0" smtClean="0">
                <a:solidFill>
                  <a:srgbClr val="000000"/>
                </a:solidFill>
              </a:rPr>
              <a:t>ima isti efekat kao: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3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koristiti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klase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svakom</a:t>
            </a:r>
            <a:r>
              <a:rPr lang="pl-PL" dirty="0">
                <a:solidFill>
                  <a:srgbClr val="000000"/>
                </a:solidFill>
              </a:rPr>
              <a:t> elementu </a:t>
            </a:r>
            <a:r>
              <a:rPr lang="pl-PL" dirty="0" err="1" smtClean="0">
                <a:solidFill>
                  <a:srgbClr val="000000"/>
                </a:solidFill>
              </a:rPr>
              <a:t>koji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želimo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na </a:t>
            </a:r>
            <a:r>
              <a:rPr lang="pl-PL" dirty="0" err="1">
                <a:solidFill>
                  <a:srgbClr val="000000"/>
                </a:solidFill>
              </a:rPr>
              <a:t>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stilizujemo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klasa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atributa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class</a:t>
            </a:r>
            <a:r>
              <a:rPr lang="pl-PL" dirty="0">
                <a:solidFill>
                  <a:srgbClr val="000000"/>
                </a:solidFill>
              </a:rPr>
              <a:t>, a </a:t>
            </a:r>
            <a:r>
              <a:rPr lang="pl-PL" dirty="0" err="1">
                <a:solidFill>
                  <a:srgbClr val="000000"/>
                </a:solidFill>
              </a:rPr>
              <a:t>zatim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ta klasa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.</a:t>
            </a:r>
            <a:r>
              <a:rPr lang="pl-PL" dirty="0" err="1">
                <a:solidFill>
                  <a:srgbClr val="000000"/>
                </a:solidFill>
              </a:rPr>
              <a:t>class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segment HTML dokumenta ima sledeći oblik: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dirty="0" smtClean="0">
                <a:solidFill>
                  <a:srgbClr val="000000"/>
                </a:solidFill>
              </a:rPr>
              <a:t>ne mora da </a:t>
            </a:r>
            <a:r>
              <a:rPr lang="sr-Latn-RS" dirty="0" smtClean="0">
                <a:solidFill>
                  <a:srgbClr val="000000"/>
                </a:solidFill>
              </a:rPr>
              <a:t>ima isti efekat kao pravilo: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757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dirty="0" smtClean="0"/>
              <a:t>ć</a:t>
            </a:r>
            <a:endParaRPr lang="en-US" altLang="en-US" dirty="0" smtClean="0"/>
          </a:p>
          <a:p>
            <a:r>
              <a:rPr lang="sr-Latn-RS" altLang="en-US" dirty="0" smtClean="0"/>
              <a:t>Prezentacija iz predmeta </a:t>
            </a:r>
            <a:r>
              <a:rPr lang="en-US" altLang="en-US" dirty="0"/>
              <a:t>XML and </a:t>
            </a:r>
            <a:r>
              <a:rPr lang="en-US" altLang="en-US" dirty="0" smtClean="0"/>
              <a:t>Databases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CS 345b</a:t>
            </a:r>
            <a:r>
              <a:rPr lang="en-US" altLang="en-US" dirty="0" smtClean="0"/>
              <a:t>)</a:t>
            </a:r>
            <a:r>
              <a:rPr lang="sr-Latn-RS" altLang="en-US" dirty="0"/>
              <a:t>, na Stanford Univerzitetu, autori dr Daniela Florescu i dr Donald Kossmann  </a:t>
            </a:r>
            <a:endParaRPr lang="sr-Latn-RS" altLang="en-US" dirty="0" smtClean="0"/>
          </a:p>
          <a:p>
            <a:r>
              <a:rPr lang="sr-Latn-RS" altLang="en-US" dirty="0" smtClean="0"/>
              <a:t>Skripte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Latn-RS" altLang="en-US" dirty="0"/>
              <a:t>Knjige </a:t>
            </a:r>
            <a:r>
              <a:rPr lang="sr-Latn-RS" altLang="en-US" dirty="0" smtClean="0"/>
              <a:t>Principles of Data Integration</a:t>
            </a:r>
            <a:r>
              <a:rPr lang="sr-Latn-RS" altLang="en-US" dirty="0"/>
              <a:t>, autori </a:t>
            </a:r>
            <a:r>
              <a:rPr lang="sr-Latn-RS" altLang="en-US" dirty="0" smtClean="0"/>
              <a:t>Anhai Doan, Alon Halevy, Zachaty Ives</a:t>
            </a:r>
            <a:endParaRPr lang="sr-Latn-RS" alt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CSS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Stilski listovi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Vizuelna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smtClean="0"/>
              <a:t>ava </a:t>
            </a:r>
            <a:r>
              <a:rPr lang="en-GB" dirty="0"/>
              <a:t>se </a:t>
            </a:r>
            <a:r>
              <a:rPr lang="en-GB" dirty="0" err="1" smtClean="0"/>
              <a:t>kor</a:t>
            </a:r>
            <a:r>
              <a:rPr lang="sr-Latn-RS" dirty="0" err="1" smtClean="0"/>
              <a:t>išć</a:t>
            </a:r>
            <a:r>
              <a:rPr lang="en-GB" dirty="0" err="1" smtClean="0"/>
              <a:t>enjem</a:t>
            </a:r>
            <a:r>
              <a:rPr lang="sr-Latn-RS" dirty="0" smtClean="0"/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stilskih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listova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/>
              <a:t>(stylesheets) </a:t>
            </a:r>
            <a:r>
              <a:rPr lang="en-GB" dirty="0" err="1"/>
              <a:t>opisanih</a:t>
            </a:r>
            <a:r>
              <a:rPr lang="en-GB" dirty="0"/>
              <a:t> u </a:t>
            </a:r>
            <a:r>
              <a:rPr lang="en-GB" dirty="0" err="1"/>
              <a:t>jeziku</a:t>
            </a:r>
            <a:r>
              <a:rPr lang="en-GB" dirty="0"/>
              <a:t> CSS (Cascading </a:t>
            </a:r>
            <a:r>
              <a:rPr lang="en-GB" dirty="0" smtClean="0"/>
              <a:t>Style</a:t>
            </a:r>
            <a:r>
              <a:rPr lang="sr-Latn-RS" dirty="0" smtClean="0"/>
              <a:t> </a:t>
            </a:r>
            <a:r>
              <a:rPr lang="en-GB" dirty="0" smtClean="0"/>
              <a:t>Sheets</a:t>
            </a:r>
            <a:r>
              <a:rPr lang="en-GB" dirty="0"/>
              <a:t>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Prva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objavljena</a:t>
            </a:r>
            <a:r>
              <a:rPr lang="en-GB" dirty="0"/>
              <a:t> 1996. </a:t>
            </a:r>
            <a:r>
              <a:rPr lang="en-GB" dirty="0" err="1"/>
              <a:t>godine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je CSS3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551" b="3350"/>
          <a:stretch/>
        </p:blipFill>
        <p:spPr bwMode="auto">
          <a:xfrm>
            <a:off x="5998464" y="3840480"/>
            <a:ext cx="1701874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zadavati</a:t>
            </a:r>
            <a:r>
              <a:rPr lang="en-GB" dirty="0"/>
              <a:t> u </a:t>
            </a:r>
            <a:r>
              <a:rPr lang="en-GB" dirty="0" err="1"/>
              <a:t>zaglavlju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,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 </a:t>
            </a:r>
            <a:r>
              <a:rPr lang="en-GB" dirty="0" err="1"/>
              <a:t>ili</a:t>
            </a:r>
            <a:r>
              <a:rPr lang="en-GB" dirty="0"/>
              <a:t> u </a:t>
            </a:r>
            <a:r>
              <a:rPr lang="en-GB" dirty="0" err="1"/>
              <a:t>posebnim</a:t>
            </a:r>
            <a:r>
              <a:rPr lang="en-GB" dirty="0"/>
              <a:t> CSS </a:t>
            </a:r>
            <a:r>
              <a:rPr lang="en-GB" dirty="0" err="1"/>
              <a:t>dokumentima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list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 smtClean="0"/>
              <a:t>pravila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font-family: Arial; margin: 20px; }</a:t>
            </a:r>
          </a:p>
          <a:p>
            <a:pPr lvl="0">
              <a:spcBef>
                <a:spcPts val="1200"/>
              </a:spcBef>
            </a:pPr>
            <a:r>
              <a:rPr lang="en-GB" dirty="0" err="1"/>
              <a:t>Beline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/>
              <a:t>uticaja</a:t>
            </a:r>
            <a:r>
              <a:rPr lang="en-GB" dirty="0"/>
              <a:t>; </a:t>
            </a:r>
            <a:r>
              <a:rPr lang="en-GB" dirty="0" err="1"/>
              <a:t>stilski</a:t>
            </a:r>
            <a:r>
              <a:rPr lang="en-GB" dirty="0"/>
              <a:t> list </a:t>
            </a:r>
            <a:r>
              <a:rPr lang="en-GB" dirty="0" smtClean="0"/>
              <a:t>se</a:t>
            </a:r>
            <a:r>
              <a:rPr lang="sr-Latn-RS" dirty="0" smtClean="0"/>
              <a:t> č</a:t>
            </a:r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n-GB" dirty="0" err="1"/>
              <a:t>nazubljuje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 smtClean="0"/>
              <a:t>preglednosti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Arial;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Svako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pravilo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je </a:t>
            </a:r>
            <a:r>
              <a:rPr lang="en-GB" dirty="0" err="1" smtClean="0">
                <a:solidFill>
                  <a:srgbClr val="000000"/>
                </a:solidFill>
              </a:rPr>
              <a:t>oblika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selektor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deklaracija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meusobno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razdvojenih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znakom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}</a:t>
            </a:r>
          </a:p>
          <a:p>
            <a:pPr lvl="0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Svaka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deklaracija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je </a:t>
            </a:r>
            <a:r>
              <a:rPr lang="en-GB" dirty="0" err="1" smtClean="0">
                <a:solidFill>
                  <a:srgbClr val="000000"/>
                </a:solidFill>
              </a:rPr>
              <a:t>oblika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fi-FI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Selektori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 smtClean="0"/>
              <a:t>slo</a:t>
            </a:r>
            <a:r>
              <a:rPr lang="sr-Latn-RS" dirty="0"/>
              <a:t>ž</a:t>
            </a:r>
            <a:r>
              <a:rPr lang="en-GB" dirty="0" err="1" smtClean="0"/>
              <a:t>eniji</a:t>
            </a:r>
            <a:r>
              <a:rPr lang="en-GB" dirty="0" smtClean="0"/>
              <a:t>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navo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elemenata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smtClean="0"/>
              <a:t>Vi</a:t>
            </a:r>
            <a:r>
              <a:rPr lang="sr-Latn-RS" dirty="0"/>
              <a:t>š</a:t>
            </a:r>
            <a:r>
              <a:rPr lang="en-GB" dirty="0" smtClean="0"/>
              <a:t>e </a:t>
            </a:r>
            <a:r>
              <a:rPr lang="en-GB" dirty="0" err="1"/>
              <a:t>selektora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sr-Latn-RS" dirty="0" smtClean="0"/>
              <a:t>u tom slučaju, selektori se </a:t>
            </a:r>
            <a:r>
              <a:rPr lang="en-GB" dirty="0" err="1" smtClean="0"/>
              <a:t>razdvajaju</a:t>
            </a:r>
            <a:r>
              <a:rPr lang="en-GB" dirty="0" smtClean="0"/>
              <a:t> </a:t>
            </a:r>
            <a:r>
              <a:rPr lang="en-GB" dirty="0" err="1"/>
              <a:t>zapetama</a:t>
            </a:r>
            <a:r>
              <a:rPr lang="en-GB" dirty="0"/>
              <a:t>)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 color: blue;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Komentari</a:t>
            </a:r>
            <a:r>
              <a:rPr lang="it-IT" dirty="0"/>
              <a:t> se </a:t>
            </a:r>
            <a:r>
              <a:rPr lang="it-IT" dirty="0" err="1"/>
              <a:t>navode</a:t>
            </a:r>
            <a:r>
              <a:rPr lang="it-IT" dirty="0"/>
              <a:t> </a:t>
            </a:r>
            <a:r>
              <a:rPr lang="it-IT" dirty="0" err="1"/>
              <a:t>izme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smtClean="0"/>
              <a:t>u </a:t>
            </a:r>
            <a:r>
              <a:rPr lang="it-IT" dirty="0" err="1"/>
              <a:t>simbola</a:t>
            </a:r>
            <a:r>
              <a:rPr lang="it-IT" dirty="0"/>
              <a:t> </a:t>
            </a:r>
            <a:r>
              <a:rPr lang="it-IT" b="1" dirty="0">
                <a:solidFill>
                  <a:srgbClr val="009A46"/>
                </a:solidFill>
              </a:rPr>
              <a:t>/*</a:t>
            </a:r>
            <a:r>
              <a:rPr lang="it-IT" dirty="0"/>
              <a:t> i </a:t>
            </a:r>
            <a:r>
              <a:rPr lang="it-IT" dirty="0" smtClean="0">
                <a:solidFill>
                  <a:srgbClr val="009A46"/>
                </a:solidFill>
              </a:rPr>
              <a:t>*/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podesavamo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crvena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10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3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/>
              <a:t>dokumente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(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 err="1" smtClean="0"/>
              <a:t>pojedina</a:t>
            </a:r>
            <a:r>
              <a:rPr lang="sr-Latn-RS" dirty="0"/>
              <a:t>č</a:t>
            </a:r>
            <a:r>
              <a:rPr lang="en-GB" dirty="0" smtClean="0"/>
              <a:t>nom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promeniti</a:t>
            </a:r>
            <a:r>
              <a:rPr lang="en-GB" dirty="0"/>
              <a:t> </a:t>
            </a:r>
            <a:r>
              <a:rPr lang="en-GB" dirty="0" err="1"/>
              <a:t>stil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enjem</a:t>
            </a:r>
            <a:r>
              <a:rPr lang="en-GB" dirty="0"/>
              <a:t> </a:t>
            </a:r>
            <a:r>
              <a:rPr lang="en-GB" dirty="0" err="1" smtClean="0"/>
              <a:t>atributa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</a:t>
            </a:r>
            <a:r>
              <a:rPr lang="sr-Latn-RS" dirty="0" smtClean="0"/>
              <a:t>, č</a:t>
            </a:r>
            <a:r>
              <a:rPr lang="en-GB" dirty="0" err="1" smtClean="0"/>
              <a:t>ija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CSS </a:t>
            </a:r>
            <a:r>
              <a:rPr lang="en-GB" dirty="0" err="1"/>
              <a:t>svojstava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njihovih</a:t>
            </a:r>
            <a:r>
              <a:rPr lang="en-GB" dirty="0"/>
              <a:t> </a:t>
            </a:r>
            <a:r>
              <a:rPr lang="en-GB" dirty="0" err="1"/>
              <a:t>vrednosti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vizuelne</a:t>
            </a:r>
            <a:r>
              <a:rPr lang="en-GB" dirty="0"/>
              <a:t> </a:t>
            </a:r>
            <a:r>
              <a:rPr lang="en-GB" dirty="0" err="1"/>
              <a:t>prezentacije</a:t>
            </a:r>
            <a:r>
              <a:rPr lang="en-GB" dirty="0"/>
              <a:t> je </a:t>
            </a:r>
            <a:r>
              <a:rPr lang="en-GB" dirty="0" err="1"/>
              <a:t>isprepleten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opisom</a:t>
            </a:r>
            <a:r>
              <a:rPr lang="en-GB" dirty="0"/>
              <a:t> </a:t>
            </a:r>
            <a:r>
              <a:rPr lang="en-GB" dirty="0" err="1"/>
              <a:t>njene</a:t>
            </a:r>
            <a:r>
              <a:rPr lang="en-GB" dirty="0"/>
              <a:t> </a:t>
            </a:r>
            <a:r>
              <a:rPr lang="en-GB" dirty="0" err="1" smtClean="0"/>
              <a:t>strukture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margin-left:10px;"&gt;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43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 smtClean="0"/>
              <a:t>dokumente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GB" dirty="0" err="1">
                <a:solidFill>
                  <a:srgbClr val="000000"/>
                </a:solidFill>
              </a:rPr>
              <a:t>Opisi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nivou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dokumenta 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err="1" smtClean="0">
                <a:solidFill>
                  <a:srgbClr val="000000"/>
                </a:solidFill>
              </a:rPr>
              <a:t>atribut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CSS </a:t>
            </a:r>
            <a:r>
              <a:rPr lang="en-GB" dirty="0" err="1">
                <a:solidFill>
                  <a:srgbClr val="000000"/>
                </a:solidFill>
              </a:rPr>
              <a:t>opis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navesti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aj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2060"/>
                </a:solidFill>
              </a:rPr>
              <a:t>style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2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 smtClean="0"/>
              <a:t>dokumente</a:t>
            </a:r>
            <a:r>
              <a:rPr lang="sr-Latn-RS" dirty="0" smtClean="0"/>
              <a:t>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3"/>
            </a:pPr>
            <a:r>
              <a:rPr lang="en-GB" dirty="0" err="1" smtClean="0">
                <a:solidFill>
                  <a:srgbClr val="000000"/>
                </a:solidFill>
              </a:rPr>
              <a:t>Spolja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en-GB" dirty="0" err="1" smtClean="0">
                <a:solidFill>
                  <a:srgbClr val="000000"/>
                </a:solidFill>
              </a:rPr>
              <a:t>nji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opisi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Koriste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>
                <a:solidFill>
                  <a:srgbClr val="000000"/>
                </a:solidFill>
              </a:rPr>
              <a:t>za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stilizaciju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en-GB" dirty="0" err="1" smtClean="0">
                <a:solidFill>
                  <a:srgbClr val="000000"/>
                </a:solidFill>
              </a:rPr>
              <a:t>eg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broja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strana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isti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smtClean="0">
                <a:solidFill>
                  <a:srgbClr val="000000"/>
                </a:solidFill>
              </a:rPr>
              <a:t>in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Zapisuju</a:t>
            </a:r>
            <a:r>
              <a:rPr lang="en-GB" dirty="0">
                <a:solidFill>
                  <a:srgbClr val="000000"/>
                </a:solidFill>
              </a:rPr>
              <a:t> se u </a:t>
            </a:r>
            <a:r>
              <a:rPr lang="en-GB" dirty="0" err="1">
                <a:solidFill>
                  <a:srgbClr val="000000"/>
                </a:solidFill>
              </a:rPr>
              <a:t>vidu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tekstualne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datoteke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ekstenzijom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.</a:t>
            </a:r>
            <a:r>
              <a:rPr lang="en-GB" dirty="0" err="1">
                <a:solidFill>
                  <a:srgbClr val="002060"/>
                </a:solidFill>
              </a:rPr>
              <a:t>css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Pojednostavljuje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izmenu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vizuelne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prezentacije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celog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sajta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Uklju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err="1" smtClean="0">
                <a:solidFill>
                  <a:srgbClr val="000000"/>
                </a:solidFill>
              </a:rPr>
              <a:t>uje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elementa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link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navo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en-GB" dirty="0" smtClean="0">
                <a:solidFill>
                  <a:srgbClr val="000000"/>
                </a:solidFill>
              </a:rPr>
              <a:t></a:t>
            </a:r>
            <a:r>
              <a:rPr lang="en-GB" dirty="0" err="1">
                <a:solidFill>
                  <a:srgbClr val="000000"/>
                </a:solidFill>
              </a:rPr>
              <a:t>enjem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9A46"/>
                </a:solidFill>
              </a:rPr>
              <a:t>rel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smtClean="0">
                <a:solidFill>
                  <a:srgbClr val="000000"/>
                </a:solidFill>
              </a:rPr>
              <a:t>u </a:t>
            </a:r>
            <a:r>
              <a:rPr lang="en-GB" dirty="0">
                <a:solidFill>
                  <a:srgbClr val="009A46"/>
                </a:solidFill>
              </a:rPr>
              <a:t>stylesheet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="stil.css" /&gt;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Jezik</a:t>
            </a:r>
            <a:r>
              <a:rPr lang="en-GB" dirty="0">
                <a:solidFill>
                  <a:srgbClr val="000000"/>
                </a:solidFill>
              </a:rPr>
              <a:t> CSS </a:t>
            </a:r>
            <a:r>
              <a:rPr lang="en-GB" dirty="0" err="1">
                <a:solidFill>
                  <a:srgbClr val="000000"/>
                </a:solidFill>
              </a:rPr>
              <a:t>dozvoljava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uvoz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nekog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drugog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lista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dati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stilski</a:t>
            </a:r>
            <a:r>
              <a:rPr lang="en-GB" dirty="0">
                <a:solidFill>
                  <a:srgbClr val="000000"/>
                </a:solidFill>
              </a:rPr>
              <a:t> list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direktive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@import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@import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("stil.css"); &lt;/style&gt;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531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Nasle</a:t>
            </a:r>
            <a:r>
              <a:rPr lang="sr-Latn-RS" dirty="0" smtClean="0"/>
              <a:t>đ</a:t>
            </a:r>
            <a:r>
              <a:rPr lang="fi-FI" dirty="0" err="1" smtClean="0"/>
              <a:t></a:t>
            </a:r>
            <a:r>
              <a:rPr lang="fi-FI" dirty="0" err="1"/>
              <a:t>ivanje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neka</a:t>
            </a:r>
            <a:r>
              <a:rPr lang="en-GB" dirty="0"/>
              <a:t> </a:t>
            </a:r>
            <a:r>
              <a:rPr lang="en-GB" dirty="0" err="1"/>
              <a:t>svojstva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da</a:t>
            </a:r>
            <a:r>
              <a:rPr lang="sr-Latn-RS" dirty="0" smtClean="0"/>
              <a:t>,</a:t>
            </a:r>
            <a:r>
              <a:rPr lang="en-GB" dirty="0" smtClean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pridru</a:t>
            </a:r>
            <a:r>
              <a:rPr lang="sr-Latn-RS" dirty="0"/>
              <a:t>ž</a:t>
            </a:r>
            <a:r>
              <a:rPr lang="en-GB" dirty="0" err="1" smtClean="0"/>
              <a:t>imo</a:t>
            </a:r>
            <a:r>
              <a:rPr lang="en-GB" dirty="0" smtClean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 smtClean="0"/>
              <a:t>deklaraciju</a:t>
            </a:r>
            <a:r>
              <a:rPr lang="sr-Latn-RS" dirty="0" smtClean="0"/>
              <a:t> </a:t>
            </a:r>
            <a:r>
              <a:rPr lang="en-GB" dirty="0" err="1" smtClean="0"/>
              <a:t>stila</a:t>
            </a:r>
            <a:r>
              <a:rPr lang="en-GB" dirty="0"/>
              <a:t>, </a:t>
            </a:r>
            <a:r>
              <a:rPr lang="en-GB" dirty="0" err="1"/>
              <a:t>nju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nasle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en-GB" dirty="0" smtClean="0"/>
              <a:t> </a:t>
            </a:r>
            <a:r>
              <a:rPr lang="en-GB" dirty="0" err="1"/>
              <a:t>svi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ani</a:t>
            </a:r>
            <a:r>
              <a:rPr lang="en-GB" dirty="0" smtClean="0"/>
              <a:t> </a:t>
            </a:r>
            <a:r>
              <a:rPr lang="en-GB" dirty="0"/>
              <a:t>u tom </a:t>
            </a:r>
            <a:r>
              <a:rPr lang="en-GB" dirty="0" err="1" smtClean="0"/>
              <a:t>elementu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</a:t>
            </a: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Nasle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err="1" smtClean="0"/>
              <a:t>eno</a:t>
            </a:r>
            <a:r>
              <a:rPr lang="it-IT" dirty="0" smtClean="0"/>
              <a:t> </a:t>
            </a:r>
            <a:r>
              <a:rPr lang="it-IT" dirty="0" err="1"/>
              <a:t>svojstvo</a:t>
            </a:r>
            <a:r>
              <a:rPr lang="it-IT" dirty="0"/>
              <a:t> se </a:t>
            </a:r>
            <a:r>
              <a:rPr lang="it-IT" dirty="0" err="1" smtClean="0"/>
              <a:t>mo</a:t>
            </a:r>
            <a:r>
              <a:rPr lang="sr-Latn-RS" dirty="0"/>
              <a:t>ž</a:t>
            </a:r>
            <a:r>
              <a:rPr lang="it-IT" dirty="0" smtClean="0"/>
              <a:t>e </a:t>
            </a:r>
            <a:r>
              <a:rPr lang="it-IT" dirty="0" err="1"/>
              <a:t>promeniti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blue;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fi-FI" dirty="0" err="1">
                <a:solidFill>
                  <a:srgbClr val="000000"/>
                </a:solidFill>
              </a:rPr>
              <a:t>Neka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svojstva</a:t>
            </a:r>
            <a:r>
              <a:rPr lang="fi-FI" dirty="0">
                <a:solidFill>
                  <a:srgbClr val="000000"/>
                </a:solidFill>
              </a:rPr>
              <a:t> se ne </a:t>
            </a:r>
            <a:r>
              <a:rPr lang="fi-FI" dirty="0" err="1" smtClean="0">
                <a:solidFill>
                  <a:srgbClr val="000000"/>
                </a:solidFill>
              </a:rPr>
              <a:t>nasle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fi-FI" dirty="0" err="1" smtClean="0">
                <a:solidFill>
                  <a:srgbClr val="000000"/>
                </a:solidFill>
              </a:rPr>
              <a:t></a:t>
            </a:r>
            <a:r>
              <a:rPr lang="fi-FI" dirty="0" err="1">
                <a:solidFill>
                  <a:srgbClr val="000000"/>
                </a:solidFill>
              </a:rPr>
              <a:t>uju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 margin : 20px;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13011</TotalTime>
  <Words>640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4_Watermark</vt:lpstr>
      <vt:lpstr>Uvod u veb i internet tehnologije</vt:lpstr>
      <vt:lpstr>CSS</vt:lpstr>
      <vt:lpstr>Stilski listovi</vt:lpstr>
      <vt:lpstr>Opšta sintaksa stilskih listova</vt:lpstr>
      <vt:lpstr>Opšta sintaksa stilskih listova (2)</vt:lpstr>
      <vt:lpstr>Uključivanje stilskih listova u HTML dokumente</vt:lpstr>
      <vt:lpstr>Uključivanje stilskih listova u HTML dokumente (2)</vt:lpstr>
      <vt:lpstr>Uključivanje stilskih listova u HTML dokumente (3)</vt:lpstr>
      <vt:lpstr>Nasleđivanje stilskih listova</vt:lpstr>
      <vt:lpstr>Kaskada stilskih opisa</vt:lpstr>
      <vt:lpstr>Selektori</vt:lpstr>
      <vt:lpstr>Selektori (2)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859</cp:revision>
  <dcterms:created xsi:type="dcterms:W3CDTF">1601-01-01T00:00:00Z</dcterms:created>
  <dcterms:modified xsi:type="dcterms:W3CDTF">2018-10-19T07:49:05Z</dcterms:modified>
</cp:coreProperties>
</file>