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7"/>
  </p:notesMasterIdLst>
  <p:sldIdLst>
    <p:sldId id="296" r:id="rId2"/>
    <p:sldId id="297" r:id="rId3"/>
    <p:sldId id="308" r:id="rId4"/>
    <p:sldId id="311" r:id="rId5"/>
    <p:sldId id="312" r:id="rId6"/>
    <p:sldId id="310" r:id="rId7"/>
    <p:sldId id="313" r:id="rId8"/>
    <p:sldId id="314" r:id="rId9"/>
    <p:sldId id="315" r:id="rId10"/>
    <p:sldId id="316" r:id="rId11"/>
    <p:sldId id="317" r:id="rId12"/>
    <p:sldId id="319" r:id="rId13"/>
    <p:sldId id="320" r:id="rId14"/>
    <p:sldId id="309" r:id="rId15"/>
    <p:sldId id="307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009E47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10" autoAdjust="0"/>
  </p:normalViewPr>
  <p:slideViewPr>
    <p:cSldViewPr>
      <p:cViewPr varScale="1">
        <p:scale>
          <a:sx n="62" d="100"/>
          <a:sy n="62" d="100"/>
        </p:scale>
        <p:origin x="-101" y="-50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518769" y="274072"/>
            <a:ext cx="4090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Cyrl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8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443812" y="260350"/>
            <a:ext cx="10951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Latn-RS" sz="800" dirty="0" smtClean="0"/>
              <a:t>Matematički fakultet</a:t>
            </a:r>
            <a:endParaRPr lang="en-US" sz="800" dirty="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206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332656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</a:t>
            </a:r>
            <a:r>
              <a:rPr lang="sr-Latn-RS" dirty="0" smtClean="0"/>
              <a:t>HTML</a:t>
            </a:r>
            <a:r>
              <a:rPr lang="en-US" dirty="0" smtClean="0"/>
              <a:t> (</a:t>
            </a:r>
            <a:r>
              <a:rPr lang="sr-Latn-RS" dirty="0" smtClean="0"/>
              <a:t>3</a:t>
            </a:r>
            <a:r>
              <a:rPr lang="en-US" dirty="0" smtClean="0"/>
              <a:t>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Rezervisani</a:t>
            </a:r>
            <a:r>
              <a:rPr lang="en-GB" dirty="0"/>
              <a:t> </a:t>
            </a:r>
            <a:r>
              <a:rPr lang="en-GB" dirty="0" err="1"/>
              <a:t>karakteri</a:t>
            </a:r>
            <a:r>
              <a:rPr lang="en-GB" dirty="0"/>
              <a:t> u HTML-u </a:t>
            </a:r>
            <a:r>
              <a:rPr lang="en-GB" dirty="0" err="1"/>
              <a:t>moraju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/>
              <a:t>zamenjeni</a:t>
            </a:r>
            <a:r>
              <a:rPr lang="en-GB" dirty="0"/>
              <a:t> </a:t>
            </a:r>
            <a:r>
              <a:rPr lang="sr-Latn-RS" dirty="0" smtClean="0">
                <a:solidFill>
                  <a:srgbClr val="0070C0"/>
                </a:solidFill>
              </a:rPr>
              <a:t>znakovnim </a:t>
            </a:r>
            <a:r>
              <a:rPr lang="en-GB" dirty="0" err="1" smtClean="0">
                <a:solidFill>
                  <a:srgbClr val="0070C0"/>
                </a:solidFill>
              </a:rPr>
              <a:t>entitetima</a:t>
            </a:r>
            <a:endParaRPr lang="en-GB" dirty="0">
              <a:solidFill>
                <a:srgbClr val="0070C0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 smtClean="0"/>
              <a:t>Znaci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/>
              <a:t>se ne </a:t>
            </a:r>
            <a:r>
              <a:rPr lang="en-GB" dirty="0" err="1"/>
              <a:t>nalaze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tastaturi</a:t>
            </a:r>
            <a:r>
              <a:rPr lang="en-GB" dirty="0"/>
              <a:t> se </a:t>
            </a:r>
            <a:r>
              <a:rPr lang="en-GB" dirty="0" err="1" smtClean="0"/>
              <a:t>tako</a:t>
            </a:r>
            <a:r>
              <a:rPr lang="sr-Latn-RS" dirty="0" smtClean="0"/>
              <a:t>đ</a:t>
            </a:r>
            <a:r>
              <a:rPr lang="en-GB" dirty="0" smtClean="0"/>
              <a:t></a:t>
            </a:r>
            <a:r>
              <a:rPr lang="en-GB" dirty="0"/>
              <a:t>e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 smtClean="0"/>
              <a:t>zadati</a:t>
            </a:r>
            <a:r>
              <a:rPr lang="sr-Latn-RS" dirty="0" smtClean="0"/>
              <a:t> </a:t>
            </a:r>
            <a:r>
              <a:rPr lang="en-GB" dirty="0" err="1" smtClean="0"/>
              <a:t>entitetima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U HTML-u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npr</a:t>
            </a:r>
            <a:r>
              <a:rPr lang="en-GB" dirty="0"/>
              <a:t>. </a:t>
            </a:r>
            <a:r>
              <a:rPr lang="en-GB" dirty="0" err="1"/>
              <a:t>rezervisani</a:t>
            </a:r>
            <a:r>
              <a:rPr lang="en-GB" dirty="0"/>
              <a:t> </a:t>
            </a:r>
            <a:r>
              <a:rPr lang="en-GB" dirty="0" err="1"/>
              <a:t>znaci</a:t>
            </a:r>
            <a:r>
              <a:rPr lang="en-GB" dirty="0"/>
              <a:t>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/>
              <a:t>,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spcBef>
                <a:spcPts val="1200"/>
              </a:spcBef>
            </a:pPr>
            <a:r>
              <a:rPr lang="sr-Latn-RS" dirty="0" smtClean="0"/>
              <a:t>Znakovni </a:t>
            </a:r>
            <a:r>
              <a:rPr lang="en-GB" dirty="0" err="1" smtClean="0"/>
              <a:t>entitet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zadaje</a:t>
            </a:r>
            <a:r>
              <a:rPr lang="en-GB" dirty="0"/>
              <a:t> </a:t>
            </a:r>
            <a:r>
              <a:rPr lang="en-GB" dirty="0" err="1"/>
              <a:t>kao</a:t>
            </a:r>
            <a:r>
              <a:rPr lang="en-GB" dirty="0"/>
              <a:t>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entiteta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&amp;#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broj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entiteta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nbsp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/>
              <a:t>razmak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se ne </a:t>
            </a:r>
            <a:r>
              <a:rPr lang="en-GB" dirty="0" err="1"/>
              <a:t>prelama</a:t>
            </a:r>
            <a:r>
              <a:rPr lang="en-GB" dirty="0"/>
              <a:t> u </a:t>
            </a:r>
            <a:r>
              <a:rPr lang="en-GB" dirty="0" err="1"/>
              <a:t>novi</a:t>
            </a:r>
            <a:r>
              <a:rPr lang="en-GB" dirty="0"/>
              <a:t> red (</a:t>
            </a:r>
            <a:r>
              <a:rPr lang="en-GB" dirty="0" err="1"/>
              <a:t>npr</a:t>
            </a:r>
            <a:r>
              <a:rPr lang="en-GB" dirty="0"/>
              <a:t>. 10 km/h</a:t>
            </a:r>
            <a:r>
              <a:rPr lang="en-GB" dirty="0" smtClean="0"/>
              <a:t>);</a:t>
            </a:r>
            <a:r>
              <a:rPr lang="sr-Latn-RS" dirty="0" smtClean="0"/>
              <a:t> </a:t>
            </a:r>
            <a:r>
              <a:rPr lang="en-GB" dirty="0" err="1" smtClean="0"/>
              <a:t>koristi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dodavanje</a:t>
            </a:r>
            <a:r>
              <a:rPr lang="en-GB" dirty="0"/>
              <a:t> </a:t>
            </a:r>
            <a:r>
              <a:rPr lang="en-GB" dirty="0" err="1"/>
              <a:t>razmaka</a:t>
            </a:r>
            <a:r>
              <a:rPr lang="en-GB" dirty="0"/>
              <a:t> </a:t>
            </a:r>
            <a:r>
              <a:rPr lang="en-GB" dirty="0" err="1"/>
              <a:t>tekstu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GB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sr-Latn-R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 smtClean="0"/>
              <a:t>znak</a:t>
            </a:r>
            <a:r>
              <a:rPr lang="en-GB" dirty="0" smtClean="0"/>
              <a:t> </a:t>
            </a:r>
            <a:r>
              <a:rPr lang="en-GB" b="1" dirty="0"/>
              <a:t>&lt;</a:t>
            </a:r>
            <a:r>
              <a:rPr lang="en-GB" dirty="0"/>
              <a:t> </a:t>
            </a:r>
          </a:p>
          <a:p>
            <a:pPr lvl="2">
              <a:spcBef>
                <a:spcPts val="1200"/>
              </a:spcBef>
            </a:pPr>
            <a:r>
              <a:rPr lang="en-GB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/>
              <a:t>ozna</a:t>
            </a:r>
            <a:r>
              <a:rPr lang="sr-Latn-RS" dirty="0"/>
              <a:t>č</a:t>
            </a:r>
            <a:r>
              <a:rPr lang="en-GB" dirty="0"/>
              <a:t>ava </a:t>
            </a:r>
            <a:r>
              <a:rPr lang="en-GB" dirty="0" err="1"/>
              <a:t>znak</a:t>
            </a:r>
            <a:r>
              <a:rPr lang="en-GB" dirty="0"/>
              <a:t> </a:t>
            </a:r>
            <a:r>
              <a:rPr lang="en-GB" b="1" dirty="0"/>
              <a:t>&gt;</a:t>
            </a:r>
            <a:endParaRPr lang="sr-Latn-RS" b="1" dirty="0"/>
          </a:p>
          <a:p>
            <a:pPr lvl="2">
              <a:spcBef>
                <a:spcPts val="1200"/>
              </a:spcBef>
            </a:pPr>
            <a:r>
              <a:rPr lang="en-GB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amp;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/>
              <a:t>znak</a:t>
            </a:r>
            <a:r>
              <a:rPr lang="en-GB" dirty="0"/>
              <a:t> &amp;</a:t>
            </a:r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/>
              <a:t>znak</a:t>
            </a:r>
            <a:r>
              <a:rPr lang="en-GB" dirty="0"/>
              <a:t> </a:t>
            </a:r>
            <a:r>
              <a:rPr lang="en-GB" b="1" dirty="0"/>
              <a:t>"</a:t>
            </a:r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apos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/>
              <a:t>oznacava</a:t>
            </a:r>
            <a:r>
              <a:rPr lang="en-GB" dirty="0"/>
              <a:t> </a:t>
            </a:r>
            <a:r>
              <a:rPr lang="en-GB" dirty="0" err="1"/>
              <a:t>znak</a:t>
            </a:r>
            <a:r>
              <a:rPr lang="en-GB" dirty="0"/>
              <a:t> </a:t>
            </a:r>
            <a:r>
              <a:rPr lang="en-GB" b="1" dirty="0" smtClean="0"/>
              <a:t>’</a:t>
            </a:r>
            <a:r>
              <a:rPr lang="sr-Latn-RS" dirty="0" smtClean="0"/>
              <a:t>	itd.</a:t>
            </a: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86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</a:t>
            </a:r>
            <a:r>
              <a:rPr lang="sr-Latn-RS" dirty="0" smtClean="0"/>
              <a:t>HTML</a:t>
            </a:r>
            <a:r>
              <a:rPr lang="en-US" dirty="0" smtClean="0"/>
              <a:t> (</a:t>
            </a:r>
            <a:r>
              <a:rPr lang="sr-Latn-RS" dirty="0" smtClean="0"/>
              <a:t>4</a:t>
            </a:r>
            <a:r>
              <a:rPr lang="en-US" dirty="0" smtClean="0"/>
              <a:t>)</a:t>
            </a:r>
            <a:endParaRPr lang="sr-Latn-R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6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484784"/>
                <a:ext cx="8579296" cy="5257800"/>
              </a:xfrm>
            </p:spPr>
            <p:txBody>
              <a:bodyPr/>
              <a:lstStyle/>
              <a:p>
                <a:pPr lvl="1">
                  <a:spcBef>
                    <a:spcPts val="1200"/>
                  </a:spcBef>
                </a:pPr>
                <a:r>
                  <a:rPr lang="en-GB" dirty="0" err="1"/>
                  <a:t>Mnogi</a:t>
                </a:r>
                <a:r>
                  <a:rPr lang="en-GB" dirty="0"/>
                  <a:t> </a:t>
                </a:r>
                <a:r>
                  <a:rPr lang="en-GB" dirty="0" err="1" smtClean="0"/>
                  <a:t>matemati</a:t>
                </a:r>
                <a:r>
                  <a:rPr lang="sr-Latn-RS" dirty="0"/>
                  <a:t>č</a:t>
                </a:r>
                <a:r>
                  <a:rPr lang="en-GB" dirty="0" err="1" smtClean="0"/>
                  <a:t>ki</a:t>
                </a:r>
                <a:r>
                  <a:rPr lang="sr-Latn-RS" dirty="0" smtClean="0"/>
                  <a:t> simboli</a:t>
                </a:r>
                <a:r>
                  <a:rPr lang="en-GB" dirty="0" smtClean="0"/>
                  <a:t>, </a:t>
                </a:r>
                <a:r>
                  <a:rPr lang="en-GB" dirty="0" err="1" smtClean="0"/>
                  <a:t>tehni</a:t>
                </a:r>
                <a:r>
                  <a:rPr lang="sr-Latn-RS" dirty="0" smtClean="0"/>
                  <a:t>č</a:t>
                </a:r>
                <a:r>
                  <a:rPr lang="en-GB" dirty="0" err="1" smtClean="0"/>
                  <a:t>ki</a:t>
                </a:r>
                <a:r>
                  <a:rPr lang="sr-Latn-RS" dirty="0" smtClean="0"/>
                  <a:t> simboli</a:t>
                </a:r>
                <a:r>
                  <a:rPr lang="en-GB" dirty="0" smtClean="0"/>
                  <a:t> </a:t>
                </a:r>
                <a:r>
                  <a:rPr lang="en-GB" dirty="0" err="1"/>
                  <a:t>i</a:t>
                </a:r>
                <a:r>
                  <a:rPr lang="en-GB" dirty="0"/>
                  <a:t> </a:t>
                </a:r>
                <a:r>
                  <a:rPr lang="en-GB" dirty="0" err="1"/>
                  <a:t>simboli</a:t>
                </a:r>
                <a:r>
                  <a:rPr lang="en-GB" dirty="0"/>
                  <a:t> </a:t>
                </a:r>
                <a:r>
                  <a:rPr lang="en-GB" dirty="0" err="1"/>
                  <a:t>valuta</a:t>
                </a:r>
                <a:r>
                  <a:rPr lang="en-GB" dirty="0"/>
                  <a:t> se ne </a:t>
                </a:r>
                <a:r>
                  <a:rPr lang="en-GB" dirty="0" err="1"/>
                  <a:t>nalaze</a:t>
                </a:r>
                <a:r>
                  <a:rPr lang="en-GB" dirty="0"/>
                  <a:t> </a:t>
                </a:r>
                <a:r>
                  <a:rPr lang="en-GB" dirty="0" err="1"/>
                  <a:t>na</a:t>
                </a:r>
                <a:r>
                  <a:rPr lang="en-GB" dirty="0"/>
                  <a:t> </a:t>
                </a:r>
                <a:r>
                  <a:rPr lang="en-GB" dirty="0" err="1"/>
                  <a:t>tastaturi</a:t>
                </a:r>
                <a:endParaRPr lang="en-GB" dirty="0"/>
              </a:p>
              <a:p>
                <a:pPr lvl="1">
                  <a:spcBef>
                    <a:spcPts val="1200"/>
                  </a:spcBef>
                </a:pPr>
                <a:r>
                  <a:rPr lang="sr-Latn-RS" dirty="0" smtClean="0"/>
                  <a:t>Takvi simboli </a:t>
                </a:r>
                <a:r>
                  <a:rPr lang="en-GB" dirty="0" smtClean="0"/>
                  <a:t>se </a:t>
                </a:r>
                <a:r>
                  <a:rPr lang="en-GB" dirty="0" err="1"/>
                  <a:t>mogu</a:t>
                </a:r>
                <a:r>
                  <a:rPr lang="en-GB" dirty="0"/>
                  <a:t> </a:t>
                </a:r>
                <a:r>
                  <a:rPr lang="sr-Latn-RS" dirty="0" smtClean="0"/>
                  <a:t>ubaciti u </a:t>
                </a:r>
                <a:r>
                  <a:rPr lang="en-GB" dirty="0" smtClean="0"/>
                  <a:t>HTML </a:t>
                </a:r>
                <a:r>
                  <a:rPr lang="en-GB" dirty="0" err="1" smtClean="0"/>
                  <a:t>stran</a:t>
                </a:r>
                <a:r>
                  <a:rPr lang="sr-Latn-RS" dirty="0" smtClean="0"/>
                  <a:t>u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kori</a:t>
                </a:r>
                <a:r>
                  <a:rPr lang="sr-Latn-RS" dirty="0" err="1" smtClean="0"/>
                  <a:t>šć</a:t>
                </a:r>
                <a:r>
                  <a:rPr lang="en-GB" dirty="0" err="1" smtClean="0"/>
                  <a:t>enjem</a:t>
                </a:r>
                <a:r>
                  <a:rPr lang="en-GB" dirty="0" smtClean="0"/>
                  <a:t> </a:t>
                </a:r>
                <a:r>
                  <a:rPr lang="sr-Latn-RS" dirty="0" smtClean="0"/>
                  <a:t>znakovnih </a:t>
                </a:r>
                <a:r>
                  <a:rPr lang="en-GB" dirty="0" err="1" smtClean="0"/>
                  <a:t>entiteta</a:t>
                </a:r>
                <a:r>
                  <a:rPr lang="en-GB" dirty="0" smtClean="0"/>
                  <a:t> </a:t>
                </a:r>
                <a:r>
                  <a:rPr lang="en-GB" dirty="0" err="1"/>
                  <a:t>simbola</a:t>
                </a:r>
                <a:endParaRPr lang="en-GB" dirty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</a:t>
                </a:r>
                <a:r>
                  <a:rPr lang="en-GB" sz="1600" b="1" dirty="0" err="1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forall</a:t>
                </a: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 smtClean="0"/>
                  <a:t>znak</a:t>
                </a:r>
                <a:r>
                  <a:rPr lang="sr-Latn-RS" dirty="0" smtClean="0"/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endParaRPr lang="sr-Latn-RS" dirty="0" smtClean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&amp;exist;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/>
                  <a:t>znak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∃</m:t>
                    </m:r>
                  </m:oMath>
                </a14:m>
                <a:r>
                  <a:rPr lang="en-GB" dirty="0"/>
                  <a:t> </a:t>
                </a:r>
                <a:endParaRPr lang="sr-Latn-RS" dirty="0" smtClean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&amp;euro;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/>
                  <a:t>znak</a:t>
                </a:r>
                <a:r>
                  <a:rPr lang="en-GB" dirty="0"/>
                  <a:t> </a:t>
                </a:r>
                <a:r>
                  <a:rPr lang="en-GB" dirty="0" err="1"/>
                  <a:t>za</a:t>
                </a:r>
                <a:r>
                  <a:rPr lang="en-GB" dirty="0"/>
                  <a:t> </a:t>
                </a:r>
                <a:r>
                  <a:rPr lang="sr-Latn-RS" dirty="0"/>
                  <a:t>€</a:t>
                </a:r>
                <a:endParaRPr lang="en-GB" dirty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&amp;copy;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/>
                  <a:t>znak</a:t>
                </a:r>
                <a:r>
                  <a:rPr lang="en-GB" dirty="0"/>
                  <a:t> </a:t>
                </a:r>
                <a:r>
                  <a:rPr lang="en-GB" dirty="0" err="1" smtClean="0"/>
                  <a:t>za</a:t>
                </a:r>
                <a:r>
                  <a:rPr lang="sr-Latn-RS" dirty="0" smtClean="0"/>
                  <a:t> </a:t>
                </a:r>
                <a:r>
                  <a:rPr lang="sr-Latn-RS" b="1" dirty="0"/>
                  <a:t>©</a:t>
                </a:r>
                <a:r>
                  <a:rPr lang="en-GB" dirty="0" smtClean="0"/>
                  <a:t> </a:t>
                </a:r>
                <a:endParaRPr lang="en-GB" dirty="0"/>
              </a:p>
              <a:p>
                <a:pPr lvl="1">
                  <a:spcBef>
                    <a:spcPts val="1200"/>
                  </a:spcBef>
                </a:pPr>
                <a:r>
                  <a:rPr lang="pl-PL" altLang="en-US" dirty="0" err="1" smtClean="0"/>
                  <a:t>Prilikom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procesiranja</a:t>
                </a:r>
                <a:r>
                  <a:rPr lang="pl-PL" altLang="en-US" dirty="0" smtClean="0"/>
                  <a:t> HTML </a:t>
                </a:r>
                <a:r>
                  <a:rPr lang="pl-PL" altLang="en-US" dirty="0" err="1" smtClean="0"/>
                  <a:t>strane</a:t>
                </a:r>
                <a:r>
                  <a:rPr lang="pl-PL" altLang="en-US" dirty="0" smtClean="0"/>
                  <a:t>, </a:t>
                </a:r>
                <a:r>
                  <a:rPr lang="pl-PL" altLang="en-US" dirty="0" err="1">
                    <a:solidFill>
                      <a:srgbClr val="6767FF"/>
                    </a:solidFill>
                  </a:rPr>
                  <a:t>k</a:t>
                </a:r>
                <a:r>
                  <a:rPr lang="pl-PL" altLang="en-US" dirty="0" err="1" smtClean="0">
                    <a:solidFill>
                      <a:srgbClr val="6767FF"/>
                    </a:solidFill>
                  </a:rPr>
                  <a:t>omentari</a:t>
                </a:r>
                <a:r>
                  <a:rPr lang="pl-PL" altLang="en-US" dirty="0" smtClean="0">
                    <a:solidFill>
                      <a:srgbClr val="6767FF"/>
                    </a:solidFill>
                  </a:rPr>
                  <a:t> </a:t>
                </a:r>
                <a:r>
                  <a:rPr lang="pl-PL" altLang="en-US" dirty="0" err="1"/>
                  <a:t>se</a:t>
                </a:r>
                <a:r>
                  <a:rPr lang="pl-PL" altLang="en-US" dirty="0"/>
                  <a:t> </a:t>
                </a:r>
                <a:r>
                  <a:rPr lang="pl-PL" altLang="en-US" dirty="0" err="1" smtClean="0"/>
                  <a:t>ignorišu</a:t>
                </a:r>
                <a:r>
                  <a:rPr lang="pl-PL" altLang="en-US" dirty="0" smtClean="0"/>
                  <a:t> od </a:t>
                </a:r>
                <a:r>
                  <a:rPr lang="pl-PL" altLang="en-US" dirty="0" err="1" smtClean="0"/>
                  <a:t>strane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korisničkog</a:t>
                </a:r>
                <a:r>
                  <a:rPr lang="pl-PL" altLang="en-US" dirty="0" smtClean="0"/>
                  <a:t> agenta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pl-PL" altLang="en-US" dirty="0" err="1" smtClean="0"/>
                  <a:t>Komentari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se</a:t>
                </a:r>
                <a:r>
                  <a:rPr lang="pl-PL" altLang="en-US" dirty="0" smtClean="0"/>
                  <a:t> u </a:t>
                </a:r>
                <a:r>
                  <a:rPr lang="pl-PL" altLang="en-US" dirty="0"/>
                  <a:t>HTML-u </a:t>
                </a:r>
                <a:r>
                  <a:rPr lang="pl-PL" altLang="en-US" dirty="0" err="1"/>
                  <a:t>zadaju</a:t>
                </a:r>
                <a:r>
                  <a:rPr lang="pl-PL" altLang="en-US" dirty="0"/>
                  <a:t> na </a:t>
                </a:r>
                <a:r>
                  <a:rPr lang="pl-PL" altLang="en-US" dirty="0" err="1" smtClean="0"/>
                  <a:t>slede</a:t>
                </a:r>
                <a:r>
                  <a:rPr lang="pl-PL" altLang="en-US" dirty="0" err="1"/>
                  <a:t>ć</a:t>
                </a:r>
                <a:r>
                  <a:rPr lang="pl-PL" altLang="en-US" dirty="0" err="1" smtClean="0"/>
                  <a:t>i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način</a:t>
                </a:r>
                <a:r>
                  <a:rPr lang="pl-PL" altLang="en-US" dirty="0" smtClean="0"/>
                  <a:t/>
                </a:r>
                <a:br>
                  <a:rPr lang="pl-PL" altLang="en-US" dirty="0" smtClean="0"/>
                </a:b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&lt;!-- </a:t>
                </a:r>
                <a:r>
                  <a:rPr lang="pl-PL" altLang="en-US" sz="1600" b="1" dirty="0" err="1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Ovde</a:t>
                </a: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l-PL" altLang="en-US" sz="1600" b="1" dirty="0" err="1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ide</a:t>
                </a: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l-PL" altLang="en-US" sz="1600" b="1" dirty="0" smtClean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tekst </a:t>
                </a:r>
                <a:r>
                  <a:rPr lang="pl-PL" altLang="en-US" sz="1600" b="1" dirty="0" err="1" smtClean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komentara</a:t>
                </a:r>
                <a:r>
                  <a:rPr lang="pl-PL" altLang="en-US" sz="1600" b="1" dirty="0" smtClean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--&gt;</a:t>
                </a:r>
                <a:endParaRPr lang="sr-Latn-CS" altLang="en-US" sz="1600" b="1" dirty="0">
                  <a:solidFill>
                    <a:srgbClr val="009E4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21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4"/>
                <a:ext cx="8579296" cy="5257800"/>
              </a:xfrm>
              <a:blipFill rotWithShape="1">
                <a:blip r:embed="rId2"/>
                <a:stretch>
                  <a:fillRect t="-464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0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Elementi</a:t>
            </a:r>
            <a:r>
              <a:rPr lang="en-US" dirty="0"/>
              <a:t> html, body </a:t>
            </a:r>
            <a:r>
              <a:rPr lang="en-US" dirty="0" err="1"/>
              <a:t>i</a:t>
            </a:r>
            <a:r>
              <a:rPr lang="en-US" dirty="0"/>
              <a:t> head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Cela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Cyrl-RS" dirty="0" smtClean="0"/>
              <a:t> </a:t>
            </a:r>
            <a:r>
              <a:rPr lang="en-GB" dirty="0" err="1" smtClean="0"/>
              <a:t>strana</a:t>
            </a:r>
            <a:r>
              <a:rPr lang="en-GB" dirty="0" smtClean="0"/>
              <a:t> </a:t>
            </a:r>
            <a:r>
              <a:rPr lang="en-GB" dirty="0" err="1"/>
              <a:t>predstavljena</a:t>
            </a:r>
            <a:r>
              <a:rPr lang="en-GB" dirty="0"/>
              <a:t> je </a:t>
            </a:r>
            <a:r>
              <a:rPr lang="en-GB" dirty="0" err="1"/>
              <a:t>jednim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html</a:t>
            </a:r>
          </a:p>
          <a:p>
            <a:pPr lvl="1">
              <a:spcBef>
                <a:spcPts val="1200"/>
              </a:spcBef>
            </a:pPr>
            <a:r>
              <a:rPr lang="en-GB" dirty="0" smtClean="0"/>
              <a:t>Sadr</a:t>
            </a:r>
            <a:r>
              <a:rPr lang="sr-Latn-RS" dirty="0" smtClean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/>
              <a:t>html </a:t>
            </a:r>
            <a:r>
              <a:rPr lang="en-GB" dirty="0" err="1" smtClean="0"/>
              <a:t>elementa</a:t>
            </a:r>
            <a:r>
              <a:rPr lang="sr-Latn-RS" dirty="0" smtClean="0"/>
              <a:t> </a:t>
            </a:r>
            <a:r>
              <a:rPr lang="sr-Latn-RS" dirty="0"/>
              <a:t>č</a:t>
            </a:r>
            <a:r>
              <a:rPr lang="en-GB" dirty="0" err="1" smtClean="0"/>
              <a:t>ine</a:t>
            </a:r>
            <a:r>
              <a:rPr lang="en-GB" dirty="0" smtClean="0"/>
              <a:t> </a:t>
            </a:r>
            <a:r>
              <a:rPr lang="en-GB" dirty="0" err="1"/>
              <a:t>dva</a:t>
            </a:r>
            <a:r>
              <a:rPr lang="en-GB" dirty="0"/>
              <a:t> </a:t>
            </a:r>
            <a:r>
              <a:rPr lang="en-GB" dirty="0" err="1"/>
              <a:t>elementa</a:t>
            </a:r>
            <a:r>
              <a:rPr lang="en-GB" dirty="0"/>
              <a:t>:</a:t>
            </a:r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head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zaglavlja</a:t>
            </a:r>
            <a:r>
              <a:rPr lang="en-GB" dirty="0"/>
              <a:t> </a:t>
            </a:r>
            <a:r>
              <a:rPr lang="en-GB" dirty="0" err="1"/>
              <a:t>strane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body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tela</a:t>
            </a:r>
            <a:r>
              <a:rPr lang="en-GB" dirty="0"/>
              <a:t> </a:t>
            </a:r>
            <a:r>
              <a:rPr lang="en-GB" dirty="0" err="1" smtClean="0"/>
              <a:t>strane</a:t>
            </a:r>
            <a:endParaRPr lang="sr-Latn-C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DOCTYPE 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&lt;!--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 zaglavlja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naslov veb strane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&lt;!-- Opis tela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telo – tj. ono sto ce biti prikazano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marL="914400" lvl="2" indent="0">
              <a:spcBef>
                <a:spcPts val="1200"/>
              </a:spcBef>
              <a:buNone/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8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Zaglavlje</a:t>
            </a:r>
            <a:r>
              <a:rPr lang="en-US" dirty="0"/>
              <a:t> </a:t>
            </a:r>
            <a:r>
              <a:rPr lang="en-US" dirty="0" err="1" smtClean="0"/>
              <a:t>veb</a:t>
            </a:r>
            <a:r>
              <a:rPr lang="sr-Latn-RS" dirty="0" smtClean="0"/>
              <a:t> </a:t>
            </a:r>
            <a:r>
              <a:rPr lang="en-US" dirty="0" err="1" smtClean="0"/>
              <a:t>strane</a:t>
            </a:r>
            <a:r>
              <a:rPr lang="sr-Latn-RS" dirty="0" smtClean="0"/>
              <a:t> -</a:t>
            </a:r>
            <a:r>
              <a:rPr lang="en-US" dirty="0" smtClean="0"/>
              <a:t> </a:t>
            </a:r>
            <a:r>
              <a:rPr lang="en-US" dirty="0"/>
              <a:t>element title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Cela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Cyrl-RS" dirty="0" smtClean="0"/>
              <a:t> </a:t>
            </a:r>
            <a:r>
              <a:rPr lang="en-GB" dirty="0" err="1" smtClean="0"/>
              <a:t>strana</a:t>
            </a:r>
            <a:r>
              <a:rPr lang="en-GB" dirty="0" smtClean="0"/>
              <a:t> </a:t>
            </a:r>
            <a:r>
              <a:rPr lang="en-GB" dirty="0" err="1"/>
              <a:t>predstavljena</a:t>
            </a:r>
            <a:r>
              <a:rPr lang="en-GB" dirty="0"/>
              <a:t> je </a:t>
            </a:r>
            <a:r>
              <a:rPr lang="en-GB" dirty="0" err="1"/>
              <a:t>jednim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html</a:t>
            </a:r>
          </a:p>
          <a:p>
            <a:pPr lvl="1">
              <a:spcBef>
                <a:spcPts val="1200"/>
              </a:spcBef>
            </a:pPr>
            <a:r>
              <a:rPr lang="en-GB" dirty="0" smtClean="0"/>
              <a:t>Sadr</a:t>
            </a:r>
            <a:r>
              <a:rPr lang="sr-Latn-RS" dirty="0" smtClean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/>
              <a:t>html </a:t>
            </a:r>
            <a:r>
              <a:rPr lang="en-GB" dirty="0" err="1" smtClean="0"/>
              <a:t>elementa</a:t>
            </a:r>
            <a:r>
              <a:rPr lang="sr-Latn-RS" dirty="0" smtClean="0"/>
              <a:t> </a:t>
            </a:r>
            <a:r>
              <a:rPr lang="sr-Latn-RS" dirty="0"/>
              <a:t>č</a:t>
            </a:r>
            <a:r>
              <a:rPr lang="en-GB" dirty="0" err="1" smtClean="0"/>
              <a:t>ine</a:t>
            </a:r>
            <a:r>
              <a:rPr lang="en-GB" dirty="0" smtClean="0"/>
              <a:t> </a:t>
            </a:r>
            <a:r>
              <a:rPr lang="en-GB" dirty="0" err="1"/>
              <a:t>dva</a:t>
            </a:r>
            <a:r>
              <a:rPr lang="en-GB" dirty="0"/>
              <a:t> </a:t>
            </a:r>
            <a:r>
              <a:rPr lang="en-GB" dirty="0" err="1"/>
              <a:t>elementa</a:t>
            </a:r>
            <a:r>
              <a:rPr lang="en-GB" dirty="0"/>
              <a:t>:</a:t>
            </a:r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head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zaglavlja</a:t>
            </a:r>
            <a:r>
              <a:rPr lang="en-GB" dirty="0"/>
              <a:t> </a:t>
            </a:r>
            <a:r>
              <a:rPr lang="en-GB" dirty="0" err="1"/>
              <a:t>strane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body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tela</a:t>
            </a:r>
            <a:r>
              <a:rPr lang="en-GB" dirty="0"/>
              <a:t> </a:t>
            </a:r>
            <a:r>
              <a:rPr lang="en-GB" dirty="0" err="1" smtClean="0"/>
              <a:t>strane</a:t>
            </a:r>
            <a:endParaRPr lang="sr-Latn-C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DOCTYPE 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&lt;!--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 zaglavlja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naslov veb strane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&lt;!-- Opis tela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telo – tj. ono sto ce biti prikazano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marL="914400" lvl="2" indent="0">
              <a:spcBef>
                <a:spcPts val="1200"/>
              </a:spcBef>
              <a:buNone/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0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</a:rPr>
              <a:t>Elementi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html, head, body,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meta, title, script, style, link (</a:t>
            </a:r>
            <a:r>
              <a:rPr lang="en-GB" dirty="0" err="1"/>
              <a:t>samo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uklju</a:t>
            </a:r>
            <a:r>
              <a:rPr lang="sr-Latn-RS" dirty="0" smtClean="0"/>
              <a:t>č</a:t>
            </a:r>
            <a:r>
              <a:rPr lang="en-GB" dirty="0" err="1" smtClean="0"/>
              <a:t>ivanje</a:t>
            </a:r>
            <a:r>
              <a:rPr lang="en-GB" dirty="0" smtClean="0"/>
              <a:t> </a:t>
            </a:r>
            <a:r>
              <a:rPr lang="sr-Latn-RS" dirty="0" smtClean="0"/>
              <a:t>kaskadnih stilova</a:t>
            </a:r>
            <a:r>
              <a:rPr lang="en-GB" dirty="0" smtClean="0"/>
              <a:t>),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header, main, footer, aside, article, section, </a:t>
            </a:r>
            <a:r>
              <a:rPr lang="en-GB" dirty="0" err="1"/>
              <a:t>nav</a:t>
            </a:r>
            <a:r>
              <a:rPr lang="en-GB" dirty="0"/>
              <a:t>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p, h1-h6, </a:t>
            </a:r>
            <a:r>
              <a:rPr lang="en-GB" dirty="0" err="1"/>
              <a:t>em</a:t>
            </a:r>
            <a:r>
              <a:rPr lang="en-GB" dirty="0"/>
              <a:t>, strong, small, b, </a:t>
            </a:r>
            <a:r>
              <a:rPr lang="en-GB" dirty="0" err="1"/>
              <a:t>i</a:t>
            </a:r>
            <a:r>
              <a:rPr lang="en-GB" dirty="0"/>
              <a:t>, u, sub, sup,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address, </a:t>
            </a:r>
            <a:r>
              <a:rPr lang="en-GB" dirty="0" err="1"/>
              <a:t>blockquote</a:t>
            </a:r>
            <a:r>
              <a:rPr lang="en-GB" dirty="0"/>
              <a:t>, q, cite, pre, code,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 err="1"/>
              <a:t>ul</a:t>
            </a:r>
            <a:r>
              <a:rPr lang="en-GB" dirty="0"/>
              <a:t>, </a:t>
            </a:r>
            <a:r>
              <a:rPr lang="en-GB" dirty="0" err="1"/>
              <a:t>ol</a:t>
            </a:r>
            <a:r>
              <a:rPr lang="en-GB" dirty="0"/>
              <a:t>, li, dl, </a:t>
            </a:r>
            <a:r>
              <a:rPr lang="en-GB" dirty="0" err="1"/>
              <a:t>dd</a:t>
            </a:r>
            <a:r>
              <a:rPr lang="en-GB" dirty="0"/>
              <a:t>, </a:t>
            </a:r>
            <a:r>
              <a:rPr lang="en-GB" dirty="0" err="1"/>
              <a:t>dt</a:t>
            </a:r>
            <a:r>
              <a:rPr lang="en-GB" dirty="0"/>
              <a:t>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 err="1"/>
              <a:t>img</a:t>
            </a:r>
            <a:r>
              <a:rPr lang="en-GB" dirty="0"/>
              <a:t>, audio, video, iframe,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table, </a:t>
            </a:r>
            <a:r>
              <a:rPr lang="en-GB" dirty="0" err="1"/>
              <a:t>tr</a:t>
            </a:r>
            <a:r>
              <a:rPr lang="en-GB" dirty="0"/>
              <a:t>, td, </a:t>
            </a:r>
            <a:r>
              <a:rPr lang="en-GB" dirty="0" err="1"/>
              <a:t>th</a:t>
            </a:r>
            <a:r>
              <a:rPr lang="en-GB" dirty="0"/>
              <a:t>, caption,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input, select, option, </a:t>
            </a:r>
            <a:r>
              <a:rPr lang="en-GB" dirty="0" err="1"/>
              <a:t>textarea</a:t>
            </a:r>
            <a:r>
              <a:rPr lang="en-GB" dirty="0"/>
              <a:t>, label,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div, span</a:t>
            </a:r>
            <a:endParaRPr lang="en-US" dirty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69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</a:p>
          <a:p>
            <a:r>
              <a:rPr lang="en-US" altLang="en-US" dirty="0" err="1"/>
              <a:t>Prezentacija</a:t>
            </a:r>
            <a:r>
              <a:rPr lang="en-US" altLang="en-US" dirty="0"/>
              <a:t> </a:t>
            </a:r>
            <a:r>
              <a:rPr lang="sr-Latn-RS" altLang="en-US" dirty="0"/>
              <a:t>iz predmeta Uvod u veb i internet tehnologije,</a:t>
            </a:r>
            <a:r>
              <a:rPr lang="sr-Cyrl-RS" altLang="en-US" dirty="0"/>
              <a:t> </a:t>
            </a:r>
            <a:r>
              <a:rPr lang="sr-Latn-RS" altLang="en-US" dirty="0"/>
              <a:t>na</a:t>
            </a:r>
            <a:r>
              <a:rPr lang="sr-Cyrl-RS" altLang="en-US" dirty="0"/>
              <a:t> </a:t>
            </a:r>
            <a:r>
              <a:rPr lang="sr-Latn-RS" altLang="en-US" dirty="0"/>
              <a:t>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</a:t>
            </a:r>
            <a:r>
              <a:rPr lang="sr-Cyrl-RS" altLang="en-US" dirty="0"/>
              <a:t>, </a:t>
            </a:r>
            <a:r>
              <a:rPr lang="sr-Latn-RS" altLang="en-US" dirty="0"/>
              <a:t>autor dr </a:t>
            </a:r>
            <a:r>
              <a:rPr lang="en-US" altLang="en-US" dirty="0" err="1"/>
              <a:t>Vesna</a:t>
            </a:r>
            <a:r>
              <a:rPr lang="sr-Latn-RS" altLang="en-US" dirty="0"/>
              <a:t> Mari</a:t>
            </a:r>
            <a:r>
              <a:rPr lang="en-US" altLang="en-US" dirty="0" err="1"/>
              <a:t>nkovi</a:t>
            </a:r>
            <a:r>
              <a:rPr lang="sr-Latn-RS" altLang="en-US" smtClean="0"/>
              <a:t>ć</a:t>
            </a:r>
            <a:endParaRPr lang="sr-Cyrl-RS" altLang="en-US" dirty="0" smtClean="0"/>
          </a:p>
          <a:p>
            <a:r>
              <a:rPr lang="sr-Latn-RS" altLang="en-US" dirty="0" err="1" smtClean="0"/>
              <a:t>Skripte</a:t>
            </a:r>
            <a:r>
              <a:rPr lang="sr-Latn-RS" altLang="en-US" dirty="0" smtClean="0"/>
              <a:t> </a:t>
            </a:r>
            <a:r>
              <a:rPr lang="sr-Latn-RS" altLang="en-US" dirty="0"/>
              <a:t>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</a:t>
            </a:r>
            <a:r>
              <a:rPr lang="sr-Cyrl-RS" altLang="en-US" dirty="0" smtClean="0"/>
              <a:t> </a:t>
            </a:r>
            <a:r>
              <a:rPr lang="en-US" altLang="en-US" dirty="0"/>
              <a:t>Mirko </a:t>
            </a:r>
            <a:r>
              <a:rPr lang="en-US" altLang="en-US" dirty="0" err="1"/>
              <a:t>Cesarini</a:t>
            </a:r>
            <a:r>
              <a:rPr lang="sr-Cyrl-RS" altLang="en-US" dirty="0" smtClean="0"/>
              <a:t>  </a:t>
            </a:r>
            <a:endParaRPr lang="en-US" altLang="en-US" dirty="0" smtClean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964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en-US" altLang="en-US" sz="5400" dirty="0" smtClean="0">
                <a:solidFill>
                  <a:schemeClr val="hlink"/>
                </a:solidFill>
              </a:rPr>
              <a:t>HTML 5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HTML </a:t>
            </a:r>
            <a:r>
              <a:rPr lang="en-US" altLang="en-US" dirty="0" err="1" smtClean="0">
                <a:solidFill>
                  <a:srgbClr val="002060"/>
                </a:solidFill>
              </a:rPr>
              <a:t>ilustracija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02" y="1916832"/>
            <a:ext cx="8500870" cy="4203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35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472" y="544413"/>
            <a:ext cx="7283152" cy="868363"/>
          </a:xfrm>
        </p:spPr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HTML </a:t>
            </a:r>
            <a:r>
              <a:rPr lang="en-US" altLang="en-US" dirty="0" err="1" smtClean="0">
                <a:solidFill>
                  <a:srgbClr val="002060"/>
                </a:solidFill>
              </a:rPr>
              <a:t>ilustracija</a:t>
            </a:r>
            <a:r>
              <a:rPr lang="sr-Latn-RS" altLang="en-US" dirty="0" smtClean="0">
                <a:solidFill>
                  <a:srgbClr val="002060"/>
                </a:solidFill>
              </a:rPr>
              <a:t> </a:t>
            </a:r>
            <a:r>
              <a:rPr lang="sr-Latn-RS" altLang="en-US" dirty="0" smtClean="0">
                <a:solidFill>
                  <a:srgbClr val="002060"/>
                </a:solidFill>
              </a:rPr>
              <a:t>(2)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1556792"/>
            <a:ext cx="70567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Opis zaglavlja veb-strane --&gt;</a:t>
            </a:r>
          </a:p>
          <a:p>
            <a:endParaRPr lang="sr-Latn-RS" sz="12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="UTF-8" /&gt;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&gt;Kako se prave veb-strane?&lt;/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sr-Latn-RS" sz="12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/* Telo dokumenta: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font-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Arial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/*font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Arial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 </a:t>
            </a:r>
            <a:r>
              <a:rPr lang="en-U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bela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boja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pozadine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en-US" sz="12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/* Zaglavlje: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 centrirano poravnavanje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/* Glavni deo strane: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#f0f0f0; /* sivkasta boja pozadine 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i-FI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fi-FI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800px; /* </a:t>
            </a:r>
            <a:r>
              <a:rPr lang="fi-FI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sirina</a:t>
            </a:r>
            <a:r>
              <a:rPr lang="fi-FI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800 </a:t>
            </a:r>
            <a:r>
              <a:rPr lang="fi-FI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piksela</a:t>
            </a:r>
            <a:r>
              <a:rPr lang="fi-FI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auto; /* </a:t>
            </a:r>
            <a:r>
              <a:rPr lang="it-IT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centriran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glavni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deo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20px; /*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unutrasnja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margina 20 piksela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1px solid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 okvir: 1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puna linija, siv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10px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10px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5px #888888; /* senka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10px; /* zaobljene ivice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9807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altLang="en-US" dirty="0"/>
              <a:t>HTML </a:t>
            </a:r>
            <a:r>
              <a:rPr lang="en-US" altLang="en-US" dirty="0" err="1" smtClean="0"/>
              <a:t>ilustracija</a:t>
            </a:r>
            <a:r>
              <a:rPr lang="sr-Latn-RS" altLang="en-US" dirty="0" smtClean="0"/>
              <a:t> </a:t>
            </a:r>
            <a:r>
              <a:rPr lang="sr-Latn-RS" altLang="en-US" dirty="0" smtClean="0"/>
              <a:t>(</a:t>
            </a:r>
            <a:r>
              <a:rPr lang="sr-Latn-RS" altLang="en-US" dirty="0"/>
              <a:t>3</a:t>
            </a:r>
            <a:r>
              <a:rPr lang="sr-Latn-RS" altLang="en-US" dirty="0" smtClean="0">
                <a:solidFill>
                  <a:srgbClr val="002060"/>
                </a:solidFill>
              </a:rPr>
              <a:t>)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1484784"/>
            <a:ext cx="83529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kada se klikne na naslov, on postaje crven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('naslov').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this.style.color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'red'};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Opis tela veb-stranice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logos.png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logotipi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="200px" /&gt;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 id="naslov"&gt;Jezici za opis veb-strana&lt;/h1&gt;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p&gt;U opisu veb-strana koristi se vise jezika i tehnologija.&lt;/p&gt;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li&gt;Jezik &lt;a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="https://www.w3.org/TR/html5/"&gt;HTML&lt;/a&gt;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sluzi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 opis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sadrzaja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veb-strana. Za opis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sadrzaja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koriste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 &lt;i&gt;HTML elementi&lt;/i&gt; (na primer, &amp;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;html&amp;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;).&lt;/li&gt;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li&gt;Jezik &lt;a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="https://www.w3.org/Style/CSS/"&gt;CSS&lt;/a&gt;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sluzi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 opis stila (boja, fontova, rasporeda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sadrzaja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slicno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veb-strana.&lt;/li&gt;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li&gt;Jezik &lt;a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="https://en.wikipedia.org/wiki/JavaScript"&gt;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 koristi se za dodavanje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interaktivnosti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veb-stranama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 primer, u njemu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cemo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isprogramirati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naslov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promeni boju kada se klikne na njega).&lt;/li&gt;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3916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altLang="en-US" dirty="0" err="1" smtClean="0"/>
              <a:t>Veb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strana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stran</a:t>
            </a:r>
            <a:r>
              <a:rPr lang="sr-Latn-RS" dirty="0" smtClean="0"/>
              <a:t>e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opisuju</a:t>
            </a:r>
            <a:r>
              <a:rPr lang="en-GB" dirty="0"/>
              <a:t> </a:t>
            </a:r>
            <a:r>
              <a:rPr lang="sr-Latn-RS" dirty="0" smtClean="0"/>
              <a:t>pomoću č</a:t>
            </a:r>
            <a:r>
              <a:rPr lang="en-GB" dirty="0" err="1" smtClean="0"/>
              <a:t>istog</a:t>
            </a:r>
            <a:r>
              <a:rPr lang="en-GB" dirty="0" smtClean="0"/>
              <a:t> </a:t>
            </a:r>
            <a:r>
              <a:rPr lang="en-GB" dirty="0" err="1"/>
              <a:t>teksta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Tri </a:t>
            </a:r>
            <a:r>
              <a:rPr lang="en-GB" dirty="0" err="1"/>
              <a:t>osnovna</a:t>
            </a:r>
            <a:r>
              <a:rPr lang="en-GB" dirty="0"/>
              <a:t> </a:t>
            </a:r>
            <a:r>
              <a:rPr lang="en-GB" dirty="0" err="1"/>
              <a:t>aspekta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strane</a:t>
            </a:r>
            <a:r>
              <a:rPr lang="en-GB" dirty="0"/>
              <a:t>:</a:t>
            </a:r>
          </a:p>
          <a:p>
            <a:pPr lvl="2">
              <a:spcBef>
                <a:spcPts val="1200"/>
              </a:spcBef>
            </a:pP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/>
              <a:t>HTML</a:t>
            </a:r>
          </a:p>
          <a:p>
            <a:pPr lvl="2">
              <a:spcBef>
                <a:spcPts val="1200"/>
              </a:spcBef>
            </a:pPr>
            <a:r>
              <a:rPr lang="en-GB" dirty="0" err="1"/>
              <a:t>izgled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/>
              <a:t>CSS</a:t>
            </a:r>
          </a:p>
          <a:p>
            <a:pPr lvl="2">
              <a:spcBef>
                <a:spcPts val="1200"/>
              </a:spcBef>
            </a:pPr>
            <a:r>
              <a:rPr lang="en-GB" dirty="0" err="1" smtClean="0"/>
              <a:t>pona</a:t>
            </a:r>
            <a:r>
              <a:rPr lang="sr-Latn-RS" dirty="0"/>
              <a:t>š</a:t>
            </a:r>
            <a:r>
              <a:rPr lang="en-GB" dirty="0" err="1" smtClean="0"/>
              <a:t>anje</a:t>
            </a:r>
            <a:r>
              <a:rPr lang="en-GB" dirty="0" smtClean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/>
              <a:t>JavaScript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Veb</a:t>
            </a:r>
            <a:r>
              <a:rPr lang="en-GB" dirty="0"/>
              <a:t> </a:t>
            </a:r>
            <a:r>
              <a:rPr lang="en-GB" dirty="0" err="1" smtClean="0"/>
              <a:t>pregleda</a:t>
            </a:r>
            <a:r>
              <a:rPr lang="sr-Latn-RS" dirty="0"/>
              <a:t>č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sr-Latn-RS" dirty="0" smtClean="0"/>
              <a:t>„</a:t>
            </a:r>
            <a:r>
              <a:rPr lang="en-GB" dirty="0" err="1" smtClean="0"/>
              <a:t>razumeju</a:t>
            </a:r>
            <a:r>
              <a:rPr lang="sr-Latn-RS" dirty="0" smtClean="0"/>
              <a:t>“</a:t>
            </a:r>
            <a:r>
              <a:rPr lang="en-GB" dirty="0" smtClean="0"/>
              <a:t> </a:t>
            </a:r>
            <a:r>
              <a:rPr lang="en-GB" dirty="0" err="1"/>
              <a:t>sve</a:t>
            </a:r>
            <a:r>
              <a:rPr lang="en-GB" dirty="0"/>
              <a:t> </a:t>
            </a:r>
            <a:r>
              <a:rPr lang="en-GB" dirty="0" err="1"/>
              <a:t>navedene</a:t>
            </a:r>
            <a:r>
              <a:rPr lang="en-GB" dirty="0"/>
              <a:t> </a:t>
            </a:r>
            <a:r>
              <a:rPr lang="en-GB" dirty="0" err="1"/>
              <a:t>jezike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HTML </a:t>
            </a:r>
            <a:r>
              <a:rPr lang="en-GB" dirty="0" err="1"/>
              <a:t>i</a:t>
            </a:r>
            <a:r>
              <a:rPr lang="en-GB" dirty="0"/>
              <a:t> CSS </a:t>
            </a:r>
            <a:r>
              <a:rPr lang="en-GB" dirty="0" err="1"/>
              <a:t>nisu</a:t>
            </a:r>
            <a:r>
              <a:rPr lang="en-GB" dirty="0"/>
              <a:t> </a:t>
            </a:r>
            <a:r>
              <a:rPr lang="en-GB" dirty="0" err="1"/>
              <a:t>programski</a:t>
            </a:r>
            <a:r>
              <a:rPr lang="en-GB" dirty="0"/>
              <a:t> </a:t>
            </a:r>
            <a:r>
              <a:rPr lang="en-GB" dirty="0" err="1"/>
              <a:t>jezici</a:t>
            </a:r>
            <a:r>
              <a:rPr lang="en-GB" dirty="0"/>
              <a:t>, </a:t>
            </a:r>
            <a:r>
              <a:rPr lang="en-GB" dirty="0" err="1"/>
              <a:t>dok</a:t>
            </a:r>
            <a:r>
              <a:rPr lang="en-GB" dirty="0"/>
              <a:t> JavaScript </a:t>
            </a:r>
            <a:r>
              <a:rPr lang="en-GB" dirty="0" err="1"/>
              <a:t>jeste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Sintaksa</a:t>
            </a:r>
            <a:r>
              <a:rPr lang="en-GB" dirty="0"/>
              <a:t> </a:t>
            </a:r>
            <a:r>
              <a:rPr lang="en-GB" dirty="0" err="1"/>
              <a:t>sva</a:t>
            </a:r>
            <a:r>
              <a:rPr lang="en-GB" dirty="0"/>
              <a:t> tri </a:t>
            </a:r>
            <a:r>
              <a:rPr lang="en-GB" dirty="0" err="1"/>
              <a:t>jezika</a:t>
            </a:r>
            <a:r>
              <a:rPr lang="en-GB" dirty="0"/>
              <a:t> </a:t>
            </a:r>
            <a:r>
              <a:rPr lang="en-GB" dirty="0" err="1" smtClean="0"/>
              <a:t>razli</a:t>
            </a:r>
            <a:r>
              <a:rPr lang="sr-Latn-RS" dirty="0"/>
              <a:t>č</a:t>
            </a:r>
            <a:r>
              <a:rPr lang="en-GB" dirty="0" err="1" smtClean="0"/>
              <a:t>ita</a:t>
            </a:r>
            <a:r>
              <a:rPr lang="sr-Latn-RS" dirty="0"/>
              <a:t>.</a:t>
            </a:r>
            <a:r>
              <a:rPr lang="en-GB" dirty="0" smtClean="0"/>
              <a:t> </a:t>
            </a:r>
            <a:r>
              <a:rPr lang="sr-Latn-RS" dirty="0" smtClean="0"/>
              <a:t>P</a:t>
            </a:r>
            <a:r>
              <a:rPr lang="en-GB" dirty="0" err="1" smtClean="0"/>
              <a:t>rimer</a:t>
            </a:r>
            <a:r>
              <a:rPr lang="en-GB" dirty="0"/>
              <a:t>: </a:t>
            </a:r>
            <a:r>
              <a:rPr lang="en-GB" dirty="0" err="1"/>
              <a:t>komentari</a:t>
            </a:r>
            <a:endParaRPr lang="en-GB" dirty="0"/>
          </a:p>
          <a:p>
            <a:pPr marL="914400" lvl="2" indent="0">
              <a:spcBef>
                <a:spcPts val="1200"/>
              </a:spcBef>
              <a:buNone/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komentar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--&gt; </a:t>
            </a:r>
            <a:r>
              <a:rPr lang="en-GB" dirty="0"/>
              <a:t>(HTML)</a:t>
            </a:r>
          </a:p>
          <a:p>
            <a:pPr marL="914400" lvl="2" indent="0">
              <a:spcBef>
                <a:spcPts val="1200"/>
              </a:spcBef>
              <a:buNone/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komentar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 </a:t>
            </a:r>
            <a:r>
              <a:rPr lang="en-GB" dirty="0"/>
              <a:t>(CSS)</a:t>
            </a:r>
          </a:p>
          <a:p>
            <a:pPr marL="914400" lvl="2" indent="0">
              <a:spcBef>
                <a:spcPts val="1200"/>
              </a:spcBef>
              <a:buNone/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komentar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(JavaScript)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Stilski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programski</a:t>
            </a:r>
            <a:r>
              <a:rPr lang="en-GB" dirty="0"/>
              <a:t> </a:t>
            </a:r>
            <a:r>
              <a:rPr lang="en-GB" dirty="0" err="1"/>
              <a:t>opisi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se </a:t>
            </a:r>
            <a:r>
              <a:rPr lang="en-GB" dirty="0" err="1"/>
              <a:t>zadati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u </a:t>
            </a:r>
            <a:r>
              <a:rPr lang="en-GB" dirty="0" err="1"/>
              <a:t>zasebnim</a:t>
            </a:r>
            <a:r>
              <a:rPr lang="en-GB" dirty="0"/>
              <a:t> </a:t>
            </a:r>
            <a:r>
              <a:rPr lang="en-GB" dirty="0" err="1"/>
              <a:t>datotekama</a:t>
            </a: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07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altLang="en-US" dirty="0" smtClean="0"/>
              <a:t>Istorijat HTML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Nastanak</a:t>
            </a:r>
            <a:r>
              <a:rPr lang="en-GB" dirty="0"/>
              <a:t> HTML-a </a:t>
            </a:r>
            <a:r>
              <a:rPr lang="en-GB" dirty="0" err="1"/>
              <a:t>vezan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etak</a:t>
            </a:r>
            <a:r>
              <a:rPr lang="en-GB" dirty="0" smtClean="0"/>
              <a:t> </a:t>
            </a:r>
            <a:r>
              <a:rPr lang="en-GB" dirty="0" err="1"/>
              <a:t>veba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 smtClean="0"/>
              <a:t>Korisni</a:t>
            </a:r>
            <a:r>
              <a:rPr lang="sr-Latn-RS" dirty="0"/>
              <a:t>č</a:t>
            </a:r>
            <a:r>
              <a:rPr lang="en-GB" dirty="0" err="1" smtClean="0"/>
              <a:t>ki</a:t>
            </a:r>
            <a:r>
              <a:rPr lang="en-GB" dirty="0" smtClean="0"/>
              <a:t> </a:t>
            </a:r>
            <a:r>
              <a:rPr lang="en-GB" dirty="0" err="1"/>
              <a:t>agenti</a:t>
            </a:r>
            <a:r>
              <a:rPr lang="en-GB" dirty="0"/>
              <a:t> (user agent)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programi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</a:t>
            </a:r>
            <a:r>
              <a:rPr lang="en-GB" dirty="0" err="1"/>
              <a:t>automatski</a:t>
            </a:r>
            <a:r>
              <a:rPr lang="en-GB" dirty="0"/>
              <a:t> </a:t>
            </a:r>
            <a:r>
              <a:rPr lang="en-GB" dirty="0" err="1"/>
              <a:t>obra</a:t>
            </a:r>
            <a:r>
              <a:rPr lang="en-GB" dirty="0" smtClean="0"/>
              <a:t></a:t>
            </a:r>
            <a:r>
              <a:rPr lang="sr-Latn-RS" dirty="0" smtClean="0"/>
              <a:t>đ</a:t>
            </a:r>
            <a:r>
              <a:rPr lang="en-GB" dirty="0" err="1" smtClean="0"/>
              <a:t>uju</a:t>
            </a:r>
            <a:r>
              <a:rPr lang="sr-Latn-RS" dirty="0" smtClean="0"/>
              <a:t> </a:t>
            </a:r>
            <a:r>
              <a:rPr lang="en-GB" dirty="0" smtClean="0"/>
              <a:t>HTML </a:t>
            </a:r>
            <a:r>
              <a:rPr lang="en-GB" dirty="0" err="1"/>
              <a:t>dokumente</a:t>
            </a:r>
            <a:r>
              <a:rPr lang="en-GB" dirty="0"/>
              <a:t> (to </a:t>
            </a:r>
            <a:r>
              <a:rPr lang="en-GB" dirty="0" err="1"/>
              <a:t>nisu</a:t>
            </a:r>
            <a:r>
              <a:rPr lang="en-GB" dirty="0"/>
              <a:t> </a:t>
            </a:r>
            <a:r>
              <a:rPr lang="en-GB" dirty="0" err="1"/>
              <a:t>samo</a:t>
            </a:r>
            <a:r>
              <a:rPr lang="en-GB" dirty="0"/>
              <a:t> </a:t>
            </a:r>
            <a:r>
              <a:rPr lang="en-GB" dirty="0" err="1" smtClean="0"/>
              <a:t>pregleda</a:t>
            </a:r>
            <a:r>
              <a:rPr lang="sr-Latn-RS" dirty="0"/>
              <a:t>č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/>
              <a:t>veba</a:t>
            </a:r>
            <a:r>
              <a:rPr lang="en-GB" dirty="0"/>
              <a:t>!)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Razvoj</a:t>
            </a:r>
            <a:r>
              <a:rPr lang="en-GB" dirty="0"/>
              <a:t> HTML-a </a:t>
            </a:r>
            <a:r>
              <a:rPr lang="en-GB" dirty="0" err="1"/>
              <a:t>tekao</a:t>
            </a:r>
            <a:r>
              <a:rPr lang="en-GB" dirty="0"/>
              <a:t> </a:t>
            </a:r>
            <a:r>
              <a:rPr lang="en-GB" dirty="0" err="1"/>
              <a:t>stihijski</a:t>
            </a:r>
            <a:r>
              <a:rPr lang="en-GB" dirty="0"/>
              <a:t> </a:t>
            </a:r>
            <a:r>
              <a:rPr lang="en-GB" dirty="0" err="1"/>
              <a:t>dok</a:t>
            </a:r>
            <a:r>
              <a:rPr lang="en-GB" dirty="0"/>
              <a:t> </a:t>
            </a:r>
            <a:r>
              <a:rPr lang="en-GB" dirty="0" err="1"/>
              <a:t>brigu</a:t>
            </a:r>
            <a:r>
              <a:rPr lang="en-GB" dirty="0"/>
              <a:t> o </a:t>
            </a:r>
            <a:r>
              <a:rPr lang="en-GB" dirty="0" err="1"/>
              <a:t>njemu</a:t>
            </a:r>
            <a:r>
              <a:rPr lang="en-GB" dirty="0"/>
              <a:t> </a:t>
            </a:r>
            <a:r>
              <a:rPr lang="en-GB" dirty="0" err="1"/>
              <a:t>nije</a:t>
            </a:r>
            <a:r>
              <a:rPr lang="en-GB" dirty="0"/>
              <a:t> </a:t>
            </a:r>
            <a:r>
              <a:rPr lang="en-GB" dirty="0" err="1" smtClean="0"/>
              <a:t>preuzela</a:t>
            </a:r>
            <a:r>
              <a:rPr lang="sr-Latn-RS" dirty="0" smtClean="0"/>
              <a:t> </a:t>
            </a:r>
            <a:r>
              <a:rPr lang="en-GB" dirty="0" err="1" smtClean="0"/>
              <a:t>organizacija</a:t>
            </a:r>
            <a:r>
              <a:rPr lang="en-GB" dirty="0" smtClean="0"/>
              <a:t> </a:t>
            </a:r>
            <a:r>
              <a:rPr lang="en-GB" dirty="0"/>
              <a:t>World Wide Web Consortium (W3C)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Aktuelna</a:t>
            </a:r>
            <a:r>
              <a:rPr lang="en-GB" dirty="0"/>
              <a:t> </a:t>
            </a:r>
            <a:r>
              <a:rPr lang="en-GB" dirty="0" err="1"/>
              <a:t>verzija</a:t>
            </a:r>
            <a:r>
              <a:rPr lang="en-GB" dirty="0"/>
              <a:t> </a:t>
            </a:r>
            <a:r>
              <a:rPr lang="en-GB" dirty="0" err="1"/>
              <a:t>standarda</a:t>
            </a:r>
            <a:r>
              <a:rPr lang="en-GB" dirty="0"/>
              <a:t> je </a:t>
            </a:r>
            <a:r>
              <a:rPr lang="en-GB" dirty="0" smtClean="0"/>
              <a:t>HTML</a:t>
            </a:r>
            <a:r>
              <a:rPr lang="sr-Latn-RS" dirty="0" smtClean="0"/>
              <a:t> </a:t>
            </a:r>
            <a:r>
              <a:rPr lang="en-GB" dirty="0" smtClean="0"/>
              <a:t>5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Od </a:t>
            </a:r>
            <a:r>
              <a:rPr lang="en-GB" dirty="0" err="1"/>
              <a:t>velike</a:t>
            </a:r>
            <a:r>
              <a:rPr lang="en-GB" dirty="0"/>
              <a:t> </a:t>
            </a:r>
            <a:r>
              <a:rPr lang="en-GB" dirty="0" err="1" smtClean="0"/>
              <a:t>va</a:t>
            </a:r>
            <a:r>
              <a:rPr lang="sr-Latn-RS" dirty="0"/>
              <a:t>ž</a:t>
            </a:r>
            <a:r>
              <a:rPr lang="en-GB" dirty="0" err="1" smtClean="0"/>
              <a:t>nosti</a:t>
            </a:r>
            <a:r>
              <a:rPr lang="en-GB" dirty="0" smtClean="0"/>
              <a:t> </a:t>
            </a:r>
            <a:r>
              <a:rPr lang="en-GB" dirty="0"/>
              <a:t>je dobro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err="1" smtClean="0"/>
              <a:t>iti</a:t>
            </a:r>
            <a:r>
              <a:rPr lang="en-GB" dirty="0" smtClean="0"/>
              <a:t> </a:t>
            </a:r>
            <a:r>
              <a:rPr lang="en-GB" dirty="0" err="1" smtClean="0"/>
              <a:t>logi</a:t>
            </a:r>
            <a:r>
              <a:rPr lang="sr-Latn-RS" dirty="0"/>
              <a:t>č</a:t>
            </a:r>
            <a:r>
              <a:rPr lang="en-GB" dirty="0" err="1" smtClean="0"/>
              <a:t>ku</a:t>
            </a:r>
            <a:r>
              <a:rPr lang="en-GB" dirty="0" smtClean="0"/>
              <a:t> </a:t>
            </a:r>
            <a:r>
              <a:rPr lang="en-GB" dirty="0" err="1"/>
              <a:t>strukturu</a:t>
            </a:r>
            <a:r>
              <a:rPr lang="en-GB" dirty="0"/>
              <a:t> </a:t>
            </a:r>
            <a:r>
              <a:rPr lang="en-GB" dirty="0" smtClean="0"/>
              <a:t>HTML</a:t>
            </a:r>
            <a:r>
              <a:rPr lang="sr-Latn-RS" dirty="0" smtClean="0"/>
              <a:t> </a:t>
            </a:r>
            <a:r>
              <a:rPr lang="en-GB" dirty="0" err="1" smtClean="0"/>
              <a:t>dokumenta</a:t>
            </a: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825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HTML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/>
              <a:t>Na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etku</a:t>
            </a:r>
            <a:r>
              <a:rPr lang="en-GB" dirty="0" smtClean="0"/>
              <a:t> </a:t>
            </a:r>
            <a:r>
              <a:rPr lang="en-GB" dirty="0" err="1"/>
              <a:t>dokumenta</a:t>
            </a:r>
            <a:r>
              <a:rPr lang="en-GB" dirty="0"/>
              <a:t> </a:t>
            </a:r>
            <a:r>
              <a:rPr lang="en-GB" dirty="0" err="1"/>
              <a:t>deklaracija</a:t>
            </a:r>
            <a:r>
              <a:rPr lang="en-GB" dirty="0"/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DOCTYPE</a:t>
            </a:r>
            <a:r>
              <a:rPr lang="en-GB" dirty="0"/>
              <a:t> </a:t>
            </a:r>
            <a:r>
              <a:rPr lang="en-GB" dirty="0" err="1"/>
              <a:t>koja</a:t>
            </a:r>
            <a:r>
              <a:rPr lang="en-GB" dirty="0"/>
              <a:t> </a:t>
            </a:r>
            <a:r>
              <a:rPr lang="en-GB" dirty="0" err="1"/>
              <a:t>ukazuje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 smtClean="0"/>
              <a:t>verziju</a:t>
            </a:r>
            <a:r>
              <a:rPr lang="sr-Latn-RS" dirty="0" smtClean="0"/>
              <a:t> </a:t>
            </a:r>
            <a:r>
              <a:rPr lang="en-GB" dirty="0" err="1" smtClean="0"/>
              <a:t>standarda</a:t>
            </a:r>
            <a:r>
              <a:rPr lang="en-GB" dirty="0" smtClean="0"/>
              <a:t> </a:t>
            </a:r>
            <a:r>
              <a:rPr lang="en-GB" dirty="0" err="1"/>
              <a:t>koja</a:t>
            </a:r>
            <a:r>
              <a:rPr lang="en-GB" dirty="0"/>
              <a:t> se </a:t>
            </a:r>
            <a:r>
              <a:rPr lang="en-GB" dirty="0" err="1" smtClean="0"/>
              <a:t>koristi</a:t>
            </a:r>
            <a:r>
              <a:rPr lang="en-GB" dirty="0" smtClean="0"/>
              <a:t>. </a:t>
            </a:r>
            <a:r>
              <a:rPr lang="en-GB" dirty="0" err="1" smtClean="0"/>
              <a:t>Kod</a:t>
            </a:r>
            <a:r>
              <a:rPr lang="en-GB" dirty="0" smtClean="0"/>
              <a:t> HTML5</a:t>
            </a:r>
            <a:r>
              <a:rPr lang="sr-Latn-RS" dirty="0" smtClean="0"/>
              <a:t> je to: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DOCTYPE html&gt;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HTML </a:t>
            </a:r>
            <a:r>
              <a:rPr lang="en-GB" dirty="0" err="1"/>
              <a:t>dokument</a:t>
            </a:r>
            <a:r>
              <a:rPr lang="en-GB" dirty="0"/>
              <a:t> je </a:t>
            </a:r>
            <a:r>
              <a:rPr lang="en-GB" dirty="0" err="1" smtClean="0"/>
              <a:t>sa</a:t>
            </a:r>
            <a:r>
              <a:rPr lang="sr-Latn-RS" dirty="0"/>
              <a:t>č</a:t>
            </a:r>
            <a:r>
              <a:rPr lang="en-GB" dirty="0" err="1" smtClean="0"/>
              <a:t>injen</a:t>
            </a:r>
            <a:r>
              <a:rPr lang="en-GB" dirty="0" smtClean="0"/>
              <a:t> </a:t>
            </a:r>
            <a:r>
              <a:rPr lang="en-GB" dirty="0"/>
              <a:t>od </a:t>
            </a:r>
            <a:r>
              <a:rPr lang="en-GB" dirty="0" err="1">
                <a:solidFill>
                  <a:srgbClr val="0070C0"/>
                </a:solidFill>
              </a:rPr>
              <a:t>elemenata</a:t>
            </a:r>
            <a:r>
              <a:rPr lang="en-GB" dirty="0"/>
              <a:t>: </a:t>
            </a:r>
            <a:r>
              <a:rPr lang="en-GB" dirty="0" err="1"/>
              <a:t>ceo</a:t>
            </a:r>
            <a:r>
              <a:rPr lang="en-GB" dirty="0"/>
              <a:t> </a:t>
            </a:r>
            <a:r>
              <a:rPr lang="en-GB" dirty="0" err="1"/>
              <a:t>dokument</a:t>
            </a:r>
            <a:r>
              <a:rPr lang="en-GB" dirty="0"/>
              <a:t>, </a:t>
            </a:r>
            <a:r>
              <a:rPr lang="en-GB" dirty="0" err="1"/>
              <a:t>pasus</a:t>
            </a:r>
            <a:r>
              <a:rPr lang="en-GB" dirty="0" smtClean="0"/>
              <a:t>,</a:t>
            </a:r>
            <a:r>
              <a:rPr lang="sr-Latn-RS" dirty="0" smtClean="0"/>
              <a:t> </a:t>
            </a:r>
            <a:r>
              <a:rPr lang="en-GB" dirty="0" err="1" smtClean="0"/>
              <a:t>tabela</a:t>
            </a:r>
            <a:r>
              <a:rPr lang="en-GB" dirty="0"/>
              <a:t>, </a:t>
            </a:r>
            <a:r>
              <a:rPr lang="en-GB" dirty="0" err="1"/>
              <a:t>slika</a:t>
            </a:r>
            <a:r>
              <a:rPr lang="en-GB" dirty="0"/>
              <a:t>,...</a:t>
            </a:r>
          </a:p>
          <a:p>
            <a:pPr lvl="2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se </a:t>
            </a:r>
            <a:r>
              <a:rPr lang="en-GB" dirty="0" err="1"/>
              <a:t>oznacavaju</a:t>
            </a:r>
            <a:r>
              <a:rPr lang="en-GB" dirty="0"/>
              <a:t> </a:t>
            </a:r>
            <a:r>
              <a:rPr lang="en-GB" dirty="0" err="1">
                <a:solidFill>
                  <a:srgbClr val="0070C0"/>
                </a:solidFill>
              </a:rPr>
              <a:t>oznakama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etiketama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tagovima</a:t>
            </a:r>
            <a:r>
              <a:rPr lang="en-GB" dirty="0"/>
              <a:t> (tag) </a:t>
            </a:r>
            <a:r>
              <a:rPr lang="sr-Latn-RS" dirty="0" smtClean="0"/>
              <a:t>- </a:t>
            </a:r>
            <a:r>
              <a:rPr lang="en-GB" dirty="0" err="1" smtClean="0"/>
              <a:t>obele</a:t>
            </a:r>
            <a:r>
              <a:rPr lang="sr-Latn-RS" dirty="0" smtClean="0"/>
              <a:t>ž</a:t>
            </a:r>
            <a:r>
              <a:rPr lang="en-GB" dirty="0" err="1" smtClean="0"/>
              <a:t>avaju</a:t>
            </a:r>
            <a:r>
              <a:rPr lang="en-GB" dirty="0" smtClean="0"/>
              <a:t>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etak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kraj</a:t>
            </a:r>
            <a:r>
              <a:rPr lang="en-GB" dirty="0"/>
              <a:t> </a:t>
            </a:r>
            <a:r>
              <a:rPr lang="en-GB" dirty="0" err="1"/>
              <a:t>elementa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 smtClean="0"/>
              <a:t>Naj</a:t>
            </a:r>
            <a:r>
              <a:rPr lang="sr-Latn-RS" dirty="0"/>
              <a:t>č</a:t>
            </a:r>
            <a:r>
              <a:rPr lang="en-GB" dirty="0" smtClean="0"/>
              <a:t>e</a:t>
            </a:r>
            <a:r>
              <a:rPr lang="sr-Latn-RS" dirty="0" err="1" smtClean="0"/>
              <a:t>šć</a:t>
            </a:r>
            <a:r>
              <a:rPr lang="en-GB" dirty="0" smtClean="0"/>
              <a:t>e </a:t>
            </a:r>
            <a:r>
              <a:rPr lang="en-GB" dirty="0" err="1"/>
              <a:t>postoji</a:t>
            </a:r>
            <a:r>
              <a:rPr lang="en-GB" dirty="0"/>
              <a:t> </a:t>
            </a:r>
            <a:r>
              <a:rPr lang="en-GB" dirty="0" err="1" smtClean="0"/>
              <a:t>otvaraju</a:t>
            </a:r>
            <a:r>
              <a:rPr lang="sr-Latn-RS" dirty="0"/>
              <a:t>ć</a:t>
            </a:r>
            <a:r>
              <a:rPr lang="en-GB" dirty="0" smtClean="0"/>
              <a:t>a </a:t>
            </a:r>
            <a:r>
              <a:rPr lang="en-GB" dirty="0" err="1"/>
              <a:t>oznaka</a:t>
            </a:r>
            <a:r>
              <a:rPr lang="en-GB" dirty="0"/>
              <a:t> </a:t>
            </a:r>
            <a:r>
              <a:rPr lang="en-GB" dirty="0" err="1"/>
              <a:t>oblika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ime-elementa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 smtClean="0"/>
              <a:t>i</a:t>
            </a:r>
            <a:r>
              <a:rPr lang="sr-Latn-RS" dirty="0" smtClean="0"/>
              <a:t> </a:t>
            </a:r>
            <a:r>
              <a:rPr lang="en-GB" dirty="0" err="1" smtClean="0"/>
              <a:t>zatvaraju</a:t>
            </a:r>
            <a:r>
              <a:rPr lang="sr-Latn-RS" dirty="0" smtClean="0"/>
              <a:t>ć</a:t>
            </a:r>
            <a:r>
              <a:rPr lang="en-GB" dirty="0" smtClean="0"/>
              <a:t>a </a:t>
            </a:r>
            <a:r>
              <a:rPr lang="en-GB" dirty="0" err="1"/>
              <a:t>oznaka</a:t>
            </a:r>
            <a:r>
              <a:rPr lang="en-GB" dirty="0"/>
              <a:t> </a:t>
            </a:r>
            <a:r>
              <a:rPr lang="en-GB" dirty="0" err="1"/>
              <a:t>oblika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ime-elementa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/>
              <a:t>i</a:t>
            </a:r>
            <a:r>
              <a:rPr lang="en-GB" dirty="0"/>
              <a:t> one </a:t>
            </a:r>
            <a:r>
              <a:rPr lang="en-GB" dirty="0" err="1"/>
              <a:t>ograuju</a:t>
            </a:r>
            <a:r>
              <a:rPr lang="en-GB" dirty="0"/>
              <a:t>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sr-Latn-RS" dirty="0" smtClean="0"/>
              <a:t> </a:t>
            </a:r>
            <a:r>
              <a:rPr lang="en-GB" dirty="0" err="1" smtClean="0"/>
              <a:t>elementa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/>
              <a:t>Neki</a:t>
            </a:r>
            <a:r>
              <a:rPr lang="en-GB" dirty="0"/>
              <a:t> </a:t>
            </a: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nemaju</a:t>
            </a:r>
            <a:r>
              <a:rPr lang="en-GB" dirty="0"/>
              <a:t>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njih</a:t>
            </a:r>
            <a:r>
              <a:rPr lang="en-GB" dirty="0"/>
              <a:t> se </a:t>
            </a:r>
            <a:r>
              <a:rPr lang="en-GB" dirty="0" err="1"/>
              <a:t>koriste</a:t>
            </a:r>
            <a:r>
              <a:rPr lang="en-GB" dirty="0"/>
              <a:t> </a:t>
            </a:r>
            <a:r>
              <a:rPr lang="en-GB" dirty="0" err="1" smtClean="0"/>
              <a:t>samozatvaraju</a:t>
            </a:r>
            <a:r>
              <a:rPr lang="sr-Latn-RS" dirty="0"/>
              <a:t>ć</a:t>
            </a:r>
            <a:r>
              <a:rPr lang="en-GB" dirty="0" smtClean="0"/>
              <a:t>e</a:t>
            </a:r>
            <a:r>
              <a:rPr lang="sr-Latn-RS" dirty="0" smtClean="0"/>
              <a:t> </a:t>
            </a:r>
            <a:r>
              <a:rPr lang="en-GB" dirty="0" err="1" smtClean="0"/>
              <a:t>oznake</a:t>
            </a:r>
            <a:r>
              <a:rPr lang="en-GB" dirty="0" smtClean="0"/>
              <a:t> </a:t>
            </a:r>
            <a:r>
              <a:rPr lang="en-GB" dirty="0" err="1"/>
              <a:t>oblika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ime-elementa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da </a:t>
            </a:r>
            <a:r>
              <a:rPr lang="en-GB" dirty="0" err="1"/>
              <a:t>imaju</a:t>
            </a:r>
            <a:r>
              <a:rPr lang="en-GB" dirty="0"/>
              <a:t> </a:t>
            </a:r>
            <a:r>
              <a:rPr lang="en-GB" dirty="0" err="1">
                <a:solidFill>
                  <a:srgbClr val="0070C0"/>
                </a:solidFill>
              </a:rPr>
              <a:t>atribute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</a:t>
            </a:r>
            <a:r>
              <a:rPr lang="en-GB" dirty="0" err="1"/>
              <a:t>ih</a:t>
            </a:r>
            <a:r>
              <a:rPr lang="en-GB" dirty="0"/>
              <a:t> </a:t>
            </a:r>
            <a:r>
              <a:rPr lang="en-GB" dirty="0" err="1"/>
              <a:t>dodatno</a:t>
            </a:r>
            <a:r>
              <a:rPr lang="en-GB" dirty="0"/>
              <a:t> </a:t>
            </a:r>
            <a:r>
              <a:rPr lang="en-GB" dirty="0" err="1"/>
              <a:t>opisuju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/>
              <a:t>Vrednosti</a:t>
            </a:r>
            <a:r>
              <a:rPr lang="en-GB" dirty="0"/>
              <a:t> se </a:t>
            </a:r>
            <a:r>
              <a:rPr lang="en-GB" dirty="0" err="1"/>
              <a:t>atributima</a:t>
            </a:r>
            <a:r>
              <a:rPr lang="en-GB" dirty="0"/>
              <a:t> </a:t>
            </a:r>
            <a:r>
              <a:rPr lang="en-GB" dirty="0" err="1"/>
              <a:t>zadaju</a:t>
            </a:r>
            <a:r>
              <a:rPr lang="en-GB" dirty="0"/>
              <a:t> u </a:t>
            </a:r>
            <a:r>
              <a:rPr lang="en-GB" dirty="0" err="1"/>
              <a:t>okviru</a:t>
            </a:r>
            <a:r>
              <a:rPr lang="en-GB" dirty="0"/>
              <a:t> </a:t>
            </a:r>
            <a:r>
              <a:rPr lang="en-GB" dirty="0" err="1"/>
              <a:t>otvarajuce</a:t>
            </a:r>
            <a:r>
              <a:rPr lang="en-GB" dirty="0"/>
              <a:t> </a:t>
            </a:r>
            <a:r>
              <a:rPr lang="en-GB" dirty="0" err="1"/>
              <a:t>oznake</a:t>
            </a:r>
            <a:r>
              <a:rPr lang="en-GB" dirty="0"/>
              <a:t> u </a:t>
            </a:r>
            <a:r>
              <a:rPr lang="en-GB" dirty="0" err="1" smtClean="0"/>
              <a:t>obliku</a:t>
            </a:r>
            <a:r>
              <a:rPr lang="en-GB" dirty="0" smtClean="0"/>
              <a:t> 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ime-atributa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vrednost-atributa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sr-Latn-CS" altLang="en-U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401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</a:t>
            </a:r>
            <a:r>
              <a:rPr lang="sr-Latn-RS" dirty="0" smtClean="0"/>
              <a:t>HTML</a:t>
            </a:r>
            <a:r>
              <a:rPr lang="en-US" dirty="0" smtClean="0"/>
              <a:t>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 smtClean="0"/>
              <a:t>ugn</a:t>
            </a:r>
            <a:r>
              <a:rPr lang="sr-Latn-RS" dirty="0" smtClean="0"/>
              <a:t>j</a:t>
            </a:r>
            <a:r>
              <a:rPr lang="en-GB" dirty="0" smtClean="0"/>
              <a:t>e</a:t>
            </a:r>
            <a:r>
              <a:rPr lang="sr-Latn-RS" dirty="0"/>
              <a:t>ž</a:t>
            </a:r>
            <a:r>
              <a:rPr lang="en-GB" dirty="0" err="1" smtClean="0"/>
              <a:t>den</a:t>
            </a:r>
            <a:r>
              <a:rPr lang="sr-Latn-RS" dirty="0" smtClean="0"/>
              <a:t>i</a:t>
            </a:r>
          </a:p>
          <a:p>
            <a:pPr lvl="1">
              <a:spcBef>
                <a:spcPts val="1200"/>
              </a:spcBef>
            </a:pPr>
            <a:endParaRPr lang="sr-Latn-RS" altLang="en-US" dirty="0"/>
          </a:p>
          <a:p>
            <a:pPr lvl="1">
              <a:spcBef>
                <a:spcPts val="1200"/>
              </a:spcBef>
            </a:pPr>
            <a:endParaRPr lang="sr-Latn-RS" altLang="en-US" dirty="0" smtClean="0"/>
          </a:p>
          <a:p>
            <a:pPr lvl="1">
              <a:spcBef>
                <a:spcPts val="1200"/>
              </a:spcBef>
            </a:pPr>
            <a:endParaRPr lang="sr-Latn-RS" altLang="en-US" dirty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  <a:p>
            <a:pPr lvl="1">
              <a:spcBef>
                <a:spcPts val="1200"/>
              </a:spcBef>
            </a:pPr>
            <a:r>
              <a:rPr lang="sr-Latn-CS" altLang="en-US" dirty="0" smtClean="0"/>
              <a:t>Nekada </a:t>
            </a:r>
            <a:r>
              <a:rPr lang="sr-Latn-CS" altLang="en-US" dirty="0"/>
              <a:t>je dozvoljeno izostaviti </a:t>
            </a:r>
            <a:r>
              <a:rPr lang="sr-Latn-CS" altLang="en-US" dirty="0" err="1" smtClean="0"/>
              <a:t>zatvaraju</a:t>
            </a:r>
            <a:r>
              <a:rPr lang="sr-Latn-CS" altLang="en-US" dirty="0" err="1"/>
              <a:t>ć</a:t>
            </a:r>
            <a:r>
              <a:rPr lang="sr-Latn-CS" altLang="en-US" dirty="0" err="1" smtClean="0"/>
              <a:t>u</a:t>
            </a:r>
            <a:r>
              <a:rPr lang="sr-Latn-CS" altLang="en-US" dirty="0" smtClean="0"/>
              <a:t> </a:t>
            </a:r>
            <a:r>
              <a:rPr lang="sr-Latn-CS" altLang="en-US" dirty="0"/>
              <a:t>oznaku (kada </a:t>
            </a:r>
            <a:r>
              <a:rPr lang="sr-Latn-CS" altLang="en-US" dirty="0" smtClean="0"/>
              <a:t>po</a:t>
            </a:r>
            <a:r>
              <a:rPr lang="sr-Latn-CS" altLang="en-US" dirty="0"/>
              <a:t>č</a:t>
            </a:r>
            <a:r>
              <a:rPr lang="sr-Latn-CS" altLang="en-US" dirty="0" smtClean="0"/>
              <a:t>etak ili kraj </a:t>
            </a:r>
            <a:r>
              <a:rPr lang="sr-Latn-CS" altLang="en-US" dirty="0"/>
              <a:t>nekog drugog elementa ukazuju na </a:t>
            </a:r>
            <a:r>
              <a:rPr lang="sr-Latn-CS" altLang="en-US" dirty="0" smtClean="0"/>
              <a:t>zavr</a:t>
            </a:r>
            <a:r>
              <a:rPr lang="sr-Latn-CS" altLang="en-US" dirty="0"/>
              <a:t>š</a:t>
            </a:r>
            <a:r>
              <a:rPr lang="sr-Latn-CS" altLang="en-US" dirty="0" smtClean="0"/>
              <a:t>etak prethodnog elementa</a:t>
            </a:r>
            <a:r>
              <a:rPr lang="sr-Latn-CS" alt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sr-Latn-CS" altLang="en-US" dirty="0" smtClean="0"/>
              <a:t>Veb pregledači veba su veoma fleksibilni </a:t>
            </a:r>
            <a:r>
              <a:rPr lang="sr-Latn-CS" altLang="en-US" dirty="0"/>
              <a:t>i </a:t>
            </a:r>
            <a:r>
              <a:rPr lang="sr-Latn-CS" altLang="en-US" dirty="0" smtClean="0"/>
              <a:t>tolerišu </a:t>
            </a:r>
            <a:r>
              <a:rPr lang="sr-Latn-CS" altLang="en-US" dirty="0"/>
              <a:t>veliki broj </a:t>
            </a:r>
            <a:r>
              <a:rPr lang="sr-Latn-CS" altLang="en-US" dirty="0" smtClean="0"/>
              <a:t>grešaka</a:t>
            </a:r>
            <a:endParaRPr lang="sr-Latn-CS" altLang="en-US" dirty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" t="3391" r="1949" b="4586"/>
          <a:stretch/>
        </p:blipFill>
        <p:spPr bwMode="auto">
          <a:xfrm>
            <a:off x="2051720" y="2060848"/>
            <a:ext cx="4329106" cy="249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92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13055</TotalTime>
  <Words>1285</Words>
  <Application>Microsoft Office PowerPoint</Application>
  <PresentationFormat>On-screen Show (4:3)</PresentationFormat>
  <Paragraphs>178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4_Watermark</vt:lpstr>
      <vt:lpstr>Uvod u veb i internet tehnologije</vt:lpstr>
      <vt:lpstr>HTML 5</vt:lpstr>
      <vt:lpstr>HTML ilustracija</vt:lpstr>
      <vt:lpstr>HTML ilustracija (2)</vt:lpstr>
      <vt:lpstr>HTML ilustracija (3)</vt:lpstr>
      <vt:lpstr>Veb strana</vt:lpstr>
      <vt:lpstr>Istorijat HTML</vt:lpstr>
      <vt:lpstr>Sintaksa jezika HTML</vt:lpstr>
      <vt:lpstr>Sintaksa jezika HTML (2)</vt:lpstr>
      <vt:lpstr>Sintaksa jezika HTML (3)</vt:lpstr>
      <vt:lpstr>Sintaksa jezika HTML (4)</vt:lpstr>
      <vt:lpstr>Elementi html, body i head</vt:lpstr>
      <vt:lpstr>Zaglavlje veb strane - element title</vt:lpstr>
      <vt:lpstr>Elementi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863</cp:revision>
  <dcterms:created xsi:type="dcterms:W3CDTF">1601-01-01T00:00:00Z</dcterms:created>
  <dcterms:modified xsi:type="dcterms:W3CDTF">2018-10-07T18:49:10Z</dcterms:modified>
</cp:coreProperties>
</file>