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6"/>
  </p:notesMasterIdLst>
  <p:handoutMasterIdLst>
    <p:handoutMasterId r:id="rId117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7" r:id="rId21"/>
    <p:sldId id="319" r:id="rId22"/>
    <p:sldId id="387" r:id="rId23"/>
    <p:sldId id="388" r:id="rId24"/>
    <p:sldId id="389" r:id="rId25"/>
    <p:sldId id="348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90" r:id="rId35"/>
    <p:sldId id="330" r:id="rId36"/>
    <p:sldId id="331" r:id="rId37"/>
    <p:sldId id="404" r:id="rId38"/>
    <p:sldId id="439" r:id="rId39"/>
    <p:sldId id="405" r:id="rId40"/>
    <p:sldId id="406" r:id="rId41"/>
    <p:sldId id="407" r:id="rId42"/>
    <p:sldId id="450" r:id="rId43"/>
    <p:sldId id="451" r:id="rId44"/>
    <p:sldId id="408" r:id="rId45"/>
    <p:sldId id="409" r:id="rId46"/>
    <p:sldId id="410" r:id="rId47"/>
    <p:sldId id="440" r:id="rId48"/>
    <p:sldId id="411" r:id="rId49"/>
    <p:sldId id="412" r:id="rId50"/>
    <p:sldId id="414" r:id="rId51"/>
    <p:sldId id="441" r:id="rId52"/>
    <p:sldId id="442" r:id="rId53"/>
    <p:sldId id="443" r:id="rId54"/>
    <p:sldId id="444" r:id="rId55"/>
    <p:sldId id="415" r:id="rId56"/>
    <p:sldId id="446" r:id="rId57"/>
    <p:sldId id="445" r:id="rId58"/>
    <p:sldId id="413" r:id="rId59"/>
    <p:sldId id="453" r:id="rId60"/>
    <p:sldId id="452" r:id="rId61"/>
    <p:sldId id="416" r:id="rId62"/>
    <p:sldId id="447" r:id="rId63"/>
    <p:sldId id="448" r:id="rId64"/>
    <p:sldId id="449" r:id="rId65"/>
    <p:sldId id="351" r:id="rId66"/>
    <p:sldId id="386" r:id="rId67"/>
    <p:sldId id="433" r:id="rId68"/>
    <p:sldId id="434" r:id="rId69"/>
    <p:sldId id="435" r:id="rId70"/>
    <p:sldId id="436" r:id="rId71"/>
    <p:sldId id="437" r:id="rId72"/>
    <p:sldId id="438" r:id="rId73"/>
    <p:sldId id="418" r:id="rId74"/>
    <p:sldId id="419" r:id="rId75"/>
    <p:sldId id="454" r:id="rId76"/>
    <p:sldId id="427" r:id="rId77"/>
    <p:sldId id="423" r:id="rId78"/>
    <p:sldId id="455" r:id="rId79"/>
    <p:sldId id="429" r:id="rId80"/>
    <p:sldId id="421" r:id="rId81"/>
    <p:sldId id="430" r:id="rId82"/>
    <p:sldId id="422" r:id="rId83"/>
    <p:sldId id="426" r:id="rId84"/>
    <p:sldId id="431" r:id="rId85"/>
    <p:sldId id="432" r:id="rId86"/>
    <p:sldId id="403" r:id="rId87"/>
    <p:sldId id="391" r:id="rId88"/>
    <p:sldId id="362" r:id="rId89"/>
    <p:sldId id="363" r:id="rId90"/>
    <p:sldId id="364" r:id="rId91"/>
    <p:sldId id="365" r:id="rId92"/>
    <p:sldId id="366" r:id="rId93"/>
    <p:sldId id="401" r:id="rId94"/>
    <p:sldId id="402" r:id="rId95"/>
    <p:sldId id="367" r:id="rId96"/>
    <p:sldId id="368" r:id="rId97"/>
    <p:sldId id="369" r:id="rId98"/>
    <p:sldId id="383" r:id="rId99"/>
    <p:sldId id="370" r:id="rId100"/>
    <p:sldId id="372" r:id="rId101"/>
    <p:sldId id="373" r:id="rId102"/>
    <p:sldId id="374" r:id="rId103"/>
    <p:sldId id="375" r:id="rId104"/>
    <p:sldId id="376" r:id="rId105"/>
    <p:sldId id="377" r:id="rId106"/>
    <p:sldId id="378" r:id="rId107"/>
    <p:sldId id="379" r:id="rId108"/>
    <p:sldId id="380" r:id="rId109"/>
    <p:sldId id="381" r:id="rId110"/>
    <p:sldId id="382" r:id="rId111"/>
    <p:sldId id="371" r:id="rId112"/>
    <p:sldId id="384" r:id="rId113"/>
    <p:sldId id="385" r:id="rId114"/>
    <p:sldId id="306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86393" autoAdjust="0"/>
  </p:normalViewPr>
  <p:slideViewPr>
    <p:cSldViewPr>
      <p:cViewPr varScale="1">
        <p:scale>
          <a:sx n="76" d="100"/>
          <a:sy n="76" d="100"/>
        </p:scale>
        <p:origin x="-14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8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4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114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er.com/data/grafik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2636912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Važno </a:t>
            </a:r>
            <a:r>
              <a:rPr lang="sr-Latn-RS" altLang="en-US" dirty="0"/>
              <a:t>je naglasiti </a:t>
            </a:r>
            <a:r>
              <a:rPr lang="sr-Latn-RS" altLang="en-US" dirty="0" smtClean="0"/>
              <a:t>da nakon </a:t>
            </a:r>
            <a:r>
              <a:rPr lang="sr-Latn-RS" altLang="en-US" dirty="0"/>
              <a:t>slanja odgovora, server ne </a:t>
            </a:r>
            <a:r>
              <a:rPr lang="sr-Latn-RS" altLang="en-US" dirty="0" smtClean="0"/>
              <a:t>održava </a:t>
            </a:r>
            <a:r>
              <a:rPr lang="sr-Latn-RS" altLang="en-US" dirty="0"/>
              <a:t>tj. ne koristi apsolutno nikakve </a:t>
            </a:r>
            <a:r>
              <a:rPr lang="sr-Latn-RS" altLang="en-US" dirty="0" smtClean="0"/>
              <a:t>informacije o </a:t>
            </a:r>
            <a:r>
              <a:rPr lang="sr-Latn-RS" altLang="en-US" dirty="0"/>
              <a:t>klijentu, odnosno da je HTTP protokol bez stanja </a:t>
            </a:r>
            <a:r>
              <a:rPr lang="sr-Latn-RS" altLang="en-US" dirty="0" smtClean="0"/>
              <a:t>(stateless protocol)</a:t>
            </a:r>
            <a:endParaRPr lang="en-US" altLang="en-US" dirty="0" smtClean="0"/>
          </a:p>
          <a:p>
            <a:pPr marL="857250" lvl="1" indent="-457200" eaLnBrk="1" hangingPunct="1"/>
            <a:r>
              <a:rPr lang="en-US" dirty="0"/>
              <a:t>HTTP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u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cir</a:t>
            </a:r>
            <a:r>
              <a:rPr lang="en-US" dirty="0" err="1" smtClean="0"/>
              <a:t>anom</a:t>
            </a:r>
            <a:r>
              <a:rPr lang="en-US" dirty="0" smtClean="0"/>
              <a:t> </a:t>
            </a:r>
            <a:r>
              <a:rPr lang="en-US" dirty="0" err="1" smtClean="0"/>
              <a:t>obliku</a:t>
            </a:r>
            <a:endParaRPr 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</a:t>
            </a:r>
            <a:r>
              <a:rPr lang="sr-Latn-RS" altLang="en-US" sz="1600" dirty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2924944"/>
            <a:ext cx="7338060" cy="16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5085184"/>
            <a:ext cx="73685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zahtev se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nakon ˇsto je uspostavljena TCP konekcija sa nekih </a:t>
            </a:r>
            <a:r>
              <a:rPr lang="sr-Latn-RS" altLang="en-US" dirty="0" smtClean="0"/>
              <a:t>host računarom </a:t>
            </a:r>
          </a:p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prvoj liniji, navodi </a:t>
            </a:r>
            <a:r>
              <a:rPr lang="sr-Latn-RS" altLang="en-US" dirty="0" smtClean="0"/>
              <a:t>se ime metoda</a:t>
            </a:r>
            <a:r>
              <a:rPr lang="sr-Latn-RS" altLang="en-US" dirty="0"/>
              <a:t>, putanja (na serveru) do </a:t>
            </a:r>
            <a:r>
              <a:rPr lang="sr-Latn-RS" altLang="en-US" dirty="0" smtClean="0"/>
              <a:t>objekta koji </a:t>
            </a:r>
            <a:r>
              <a:rPr lang="sr-Latn-RS" altLang="en-US" dirty="0"/>
              <a:t>se zahteva i verzija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Najčešće korišćeni metodi su </a:t>
            </a:r>
            <a:r>
              <a:rPr lang="en-US" altLang="en-US" dirty="0"/>
              <a:t>GET, POST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donekle</a:t>
            </a:r>
            <a:r>
              <a:rPr lang="en-US" altLang="en-US" dirty="0" smtClean="0"/>
              <a:t> </a:t>
            </a:r>
            <a:r>
              <a:rPr lang="en-US" altLang="en-US" dirty="0"/>
              <a:t>HEAD</a:t>
            </a:r>
            <a:r>
              <a:rPr lang="sr-Latn-RS" altLang="en-US" dirty="0" smtClean="0"/>
              <a:t> 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zahtev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niz polja i njihovih vrednosti kojima klijent </a:t>
            </a:r>
            <a:r>
              <a:rPr lang="sr-Latn-RS" altLang="en-US" dirty="0" smtClean="0"/>
              <a:t>serveru saopštava </a:t>
            </a:r>
            <a:r>
              <a:rPr lang="sr-Latn-RS" altLang="en-US" dirty="0"/>
              <a:t>neke relevantne </a:t>
            </a:r>
            <a:r>
              <a:rPr lang="sr-Latn-RS" altLang="en-US" dirty="0" smtClean="0"/>
              <a:t>informacije: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Host: - </a:t>
            </a:r>
            <a:r>
              <a:rPr lang="sr-Latn-RS" altLang="en-US" dirty="0" smtClean="0"/>
              <a:t>obavezno </a:t>
            </a:r>
            <a:r>
              <a:rPr lang="sr-Latn-RS" altLang="en-US" dirty="0"/>
              <a:t>polje u HTTP/1.1 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ime hosta na koji se šalje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User-Agent: - ovim se identifikuje klijentski softver koji š</a:t>
            </a:r>
            <a:r>
              <a:rPr lang="sr-Latn-RS" altLang="en-US" dirty="0" smtClean="0"/>
              <a:t>alje 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Accept: - ovim klijent navodi vrstu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</a:t>
            </a:r>
            <a:r>
              <a:rPr lang="sr-Latn-RS" altLang="en-US" dirty="0"/>
              <a:t>koju </a:t>
            </a:r>
            <a:r>
              <a:rPr lang="sr-Latn-RS" altLang="en-US" dirty="0" smtClean="0"/>
              <a:t>priželjkuje</a:t>
            </a:r>
          </a:p>
          <a:p>
            <a:pPr marL="1257300" lvl="2" indent="-457200" eaLnBrk="1" hangingPunct="1"/>
            <a:r>
              <a:rPr lang="sr-Latn-RS" altLang="en-US" dirty="0" smtClean="0"/>
              <a:t>Accept-Language</a:t>
            </a:r>
            <a:r>
              <a:rPr lang="sr-Latn-RS" altLang="en-US" dirty="0"/>
              <a:t>: - ovim klijent navodi jezik koji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Accept-Charset: - ovim klijent navodi kodnu stranu koju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Connection: - ovim se navodi da li se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perzistentna (keep-alive) ili </a:t>
            </a:r>
            <a:r>
              <a:rPr lang="sr-Latn-RS" altLang="en-US" dirty="0" smtClean="0"/>
              <a:t>jednokratna (</a:t>
            </a:r>
            <a:r>
              <a:rPr lang="sr-Latn-RS" altLang="en-US" dirty="0"/>
              <a:t>close) TCP konekcija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Niz </a:t>
            </a:r>
            <a:r>
              <a:rPr lang="sr-Latn-RS" altLang="en-US" dirty="0"/>
              <a:t>polja </a:t>
            </a:r>
            <a:r>
              <a:rPr lang="sr-Latn-RS" altLang="en-US" dirty="0" smtClean="0"/>
              <a:t>u HTTP zahtevu: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If-modified-since</a:t>
            </a:r>
            <a:r>
              <a:rPr lang="sr-Latn-RS" altLang="en-US" dirty="0"/>
              <a:t>: - ovim klijent serveru </a:t>
            </a:r>
            <a:r>
              <a:rPr lang="sr-Latn-RS" altLang="en-US" dirty="0" smtClean="0"/>
              <a:t>nagla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mu objekat </a:t>
            </a:r>
            <a:r>
              <a:rPr lang="sr-Latn-RS" altLang="en-US" dirty="0" smtClean="0"/>
              <a:t>pošalje samo </a:t>
            </a:r>
            <a:r>
              <a:rPr lang="sr-Latn-RS" altLang="en-US" dirty="0"/>
              <a:t>ako je bio modifikovan od datuma navedenog u ovom polju (</a:t>
            </a:r>
            <a:r>
              <a:rPr lang="sr-Latn-RS" altLang="en-US" dirty="0" smtClean="0"/>
              <a:t>ukoliko objekat </a:t>
            </a:r>
            <a:r>
              <a:rPr lang="sr-Latn-RS" altLang="en-US" dirty="0"/>
              <a:t>nije modifikovan, on se ne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ponovo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klijent </a:t>
            </a:r>
            <a:r>
              <a:rPr lang="sr-Latn-RS" altLang="en-US" dirty="0" smtClean="0"/>
              <a:t>prikazuje verziju </a:t>
            </a:r>
            <a:r>
              <a:rPr lang="sr-Latn-RS" altLang="en-US" dirty="0"/>
              <a:t>koja </a:t>
            </a:r>
            <a:r>
              <a:rPr lang="sr-Latn-RS" altLang="en-US" dirty="0" smtClean="0"/>
              <a:t>mu je </a:t>
            </a:r>
            <a:r>
              <a:rPr lang="sr-Latn-RS" altLang="en-US" dirty="0"/>
              <a:t>prethodno bila dostavljena i </a:t>
            </a:r>
            <a:r>
              <a:rPr lang="sr-Latn-RS" altLang="en-US" dirty="0" smtClean="0"/>
              <a:t>koja je sačuvana </a:t>
            </a:r>
            <a:r>
              <a:rPr lang="sr-Latn-RS" altLang="en-US" dirty="0"/>
              <a:t>je u </a:t>
            </a:r>
            <a:r>
              <a:rPr lang="sr-Latn-RS" altLang="en-US" dirty="0" smtClean="0"/>
              <a:t>ke</a:t>
            </a:r>
            <a:r>
              <a:rPr lang="sr-Latn-RS" altLang="en-US" dirty="0"/>
              <a:t>š</a:t>
            </a:r>
            <a:r>
              <a:rPr lang="sr-Latn-RS" altLang="en-US" dirty="0" smtClean="0"/>
              <a:t>u)</a:t>
            </a:r>
          </a:p>
          <a:p>
            <a:pPr marL="857250" lvl="1" indent="-457200" eaLnBrk="1" hangingPunct="1"/>
            <a:r>
              <a:rPr lang="sr-Latn-RS" altLang="en-US" dirty="0"/>
              <a:t>Nakon prijema HTTP zahteva, server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</a:t>
            </a:r>
            <a:r>
              <a:rPr lang="sr-Latn-RS" altLang="en-US" dirty="0" smtClean="0"/>
              <a:t>odgovor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odgovora</a:t>
            </a:r>
            <a:endParaRPr lang="sr-Latn-RS" altLang="en-US" sz="1600" dirty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345680" cy="25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odgovora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857250" lvl="1" indent="-457200" eaLnBrk="1" hangingPunct="1"/>
            <a:r>
              <a:rPr lang="sr-Latn-RS" altLang="en-US" dirty="0"/>
              <a:t>Kod 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200 OK - Zahtev je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an </a:t>
            </a:r>
            <a:r>
              <a:rPr lang="sr-Latn-RS" altLang="en-US" dirty="0"/>
              <a:t>i informacija se </a:t>
            </a:r>
            <a:r>
              <a:rPr lang="sr-Latn-RS" altLang="en-US" dirty="0" smtClean="0"/>
              <a:t>vraća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301 Moved Permanently - Zahtevani objekat je </a:t>
            </a:r>
            <a:r>
              <a:rPr lang="sr-Latn-RS" altLang="en-US" dirty="0" smtClean="0"/>
              <a:t>preme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 </a:t>
            </a:r>
            <a:r>
              <a:rPr lang="sr-Latn-RS" altLang="en-US" dirty="0"/>
              <a:t>na lokaciju </a:t>
            </a:r>
            <a:r>
              <a:rPr lang="sr-Latn-RS" altLang="en-US" dirty="0" smtClean="0"/>
              <a:t>koja je </a:t>
            </a:r>
            <a:r>
              <a:rPr lang="sr-Latn-RS" altLang="en-US" dirty="0"/>
              <a:t>navedena u polju Location</a:t>
            </a:r>
            <a:r>
              <a:rPr lang="sr-Latn-RS" altLang="en-US" dirty="0" smtClean="0"/>
              <a:t>: i klijentski </a:t>
            </a:r>
            <a:r>
              <a:rPr lang="sr-Latn-RS" altLang="en-US" dirty="0"/>
              <a:t>program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automatski </a:t>
            </a:r>
            <a:r>
              <a:rPr lang="sr-Latn-RS" altLang="en-US" dirty="0" smtClean="0"/>
              <a:t>da pošalje </a:t>
            </a:r>
            <a:r>
              <a:rPr lang="sr-Latn-RS" altLang="en-US" dirty="0"/>
              <a:t>novi zahtev na dobijenu </a:t>
            </a:r>
            <a:r>
              <a:rPr lang="sr-Latn-RS" altLang="en-US" dirty="0" smtClean="0"/>
              <a:t>lokaciju</a:t>
            </a:r>
          </a:p>
          <a:p>
            <a:pPr marL="1257300" lvl="2" indent="-457200" eaLnBrk="1" hangingPunct="1"/>
            <a:r>
              <a:rPr lang="sr-Latn-RS" altLang="en-US" dirty="0"/>
              <a:t>304 Not Modified - Zahtevani objekat nije promenjen od datuma </a:t>
            </a:r>
            <a:r>
              <a:rPr lang="sr-Latn-RS" altLang="en-US" dirty="0" smtClean="0"/>
              <a:t>navedenog u </a:t>
            </a:r>
            <a:r>
              <a:rPr lang="sr-Latn-RS" altLang="en-US" dirty="0"/>
              <a:t>zahtevu i nema ga potrebe ponovo </a:t>
            </a:r>
            <a:r>
              <a:rPr lang="sr-Latn-RS" altLang="en-US" dirty="0" smtClean="0"/>
              <a:t>slati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400 Bad Request - Server nije uspeo da razume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404 Not Found - Zahtevani objekat nije naden na </a:t>
            </a:r>
            <a:r>
              <a:rPr lang="sr-Latn-RS" altLang="en-US" dirty="0" smtClean="0"/>
              <a:t>serveru</a:t>
            </a:r>
            <a:endParaRPr lang="sr-Latn-R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8" y="1628800"/>
            <a:ext cx="73685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Kod </a:t>
            </a:r>
            <a:r>
              <a:rPr lang="sr-Latn-RS" altLang="en-US" dirty="0"/>
              <a:t>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 smtClean="0"/>
              <a:t>500 </a:t>
            </a:r>
            <a:r>
              <a:rPr lang="sr-Latn-RS" altLang="en-US" dirty="0"/>
              <a:t>Internal Server Error -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je do neke interne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u radu </a:t>
            </a:r>
            <a:r>
              <a:rPr lang="sr-Latn-RS" altLang="en-US" dirty="0" smtClean="0"/>
              <a:t>serverskog programa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505 HTTP Version Not Supported - Server ne </a:t>
            </a:r>
            <a:r>
              <a:rPr lang="sr-Latn-RS" altLang="en-US" dirty="0" smtClean="0"/>
              <a:t>podr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verziju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2 govore o tome da je sve </a:t>
            </a:r>
            <a:r>
              <a:rPr lang="sr-Latn-RS" altLang="en-US" dirty="0" smtClean="0"/>
              <a:t>proteklo kako </a:t>
            </a:r>
            <a:r>
              <a:rPr lang="sr-Latn-RS" altLang="en-US" dirty="0"/>
              <a:t>treba,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3 </a:t>
            </a:r>
            <a:r>
              <a:rPr lang="sr-Latn-RS" altLang="en-US" dirty="0" smtClean="0"/>
              <a:t>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tavaju </a:t>
            </a:r>
            <a:r>
              <a:rPr lang="sr-Latn-RS" altLang="en-US" dirty="0"/>
              <a:t>korisnika o nekoj redirekciji</a:t>
            </a:r>
            <a:r>
              <a:rPr lang="sr-Latn-RS" altLang="en-US" dirty="0" smtClean="0"/>
              <a:t>, 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4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u zahtevu (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ci </a:t>
            </a:r>
            <a:r>
              <a:rPr lang="sr-Latn-RS" altLang="en-US" dirty="0"/>
              <a:t>koju je </a:t>
            </a:r>
            <a:r>
              <a:rPr lang="sr-Latn-RS" altLang="en-US" dirty="0" smtClean="0"/>
              <a:t>napravio klijent</a:t>
            </a:r>
            <a:r>
              <a:rPr lang="sr-Latn-RS" altLang="en-US" dirty="0"/>
              <a:t>), a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5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Neka od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navedenih polja u HTTP odgovorima su:</a:t>
            </a:r>
          </a:p>
          <a:p>
            <a:pPr marL="1257300" lvl="2" indent="-457200" eaLnBrk="1" hangingPunct="1"/>
            <a:r>
              <a:rPr lang="sr-Latn-RS" altLang="en-US" dirty="0"/>
              <a:t>Date: -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vreme kada je odgovor poslat</a:t>
            </a:r>
          </a:p>
          <a:p>
            <a:pPr marL="1257300" lvl="2" indent="-457200" eaLnBrk="1" hangingPunct="1"/>
            <a:r>
              <a:rPr lang="sr-Latn-RS" altLang="en-US" dirty="0"/>
              <a:t>Server: - identifikacija veb server programa koji je poslao odgovor</a:t>
            </a:r>
          </a:p>
          <a:p>
            <a:pPr marL="1257300" lvl="2" indent="-457200" eaLnBrk="1" hangingPunct="1"/>
            <a:r>
              <a:rPr lang="sr-Latn-RS" altLang="en-US" dirty="0"/>
              <a:t>Content-Type: - vrsta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poslata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Content-Length: -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ina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u bajtovima</a:t>
            </a:r>
          </a:p>
          <a:p>
            <a:pPr marL="1257300" lvl="2" indent="-457200" eaLnBrk="1" hangingPunct="1"/>
            <a:r>
              <a:rPr lang="sr-Latn-RS" altLang="en-US" dirty="0"/>
              <a:t>Last-Modified: - </a:t>
            </a:r>
            <a:r>
              <a:rPr lang="sr-Latn-RS" altLang="en-US" dirty="0" smtClean="0"/>
              <a:t>vreme </a:t>
            </a:r>
            <a:r>
              <a:rPr lang="sr-Latn-RS" altLang="en-US" dirty="0"/>
              <a:t>kada je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 poslednji put modifikovan </a:t>
            </a:r>
            <a:r>
              <a:rPr lang="sr-Latn-RS" altLang="en-US" dirty="0"/>
              <a:t>na serveru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latin typeface="+mn-lt"/>
              </a:rPr>
              <a:t>Primer SMTP </a:t>
            </a:r>
            <a:r>
              <a:rPr lang="sr-Latn-RS" altLang="en-US" sz="1600" dirty="0">
                <a:latin typeface="+mn-lt"/>
              </a:rPr>
              <a:t>sesije izmedu klijenta </a:t>
            </a:r>
            <a:r>
              <a:rPr lang="sr-Latn-RS" altLang="en-US" sz="1600" dirty="0" smtClean="0">
                <a:latin typeface="+mn-lt"/>
              </a:rPr>
              <a:t>koji šalje </a:t>
            </a:r>
            <a:r>
              <a:rPr lang="sr-Latn-RS" altLang="en-US" sz="1600" dirty="0">
                <a:latin typeface="+mn-lt"/>
              </a:rPr>
              <a:t>poštu i servera koji je prima, </a:t>
            </a:r>
            <a:r>
              <a:rPr lang="sr-Latn-RS" altLang="en-US" sz="1600" dirty="0" smtClean="0">
                <a:latin typeface="+mn-lt"/>
              </a:rPr>
              <a:t>kako bi je </a:t>
            </a:r>
            <a:r>
              <a:rPr lang="sr-Latn-RS" altLang="en-US" sz="1600" dirty="0">
                <a:latin typeface="+mn-lt"/>
              </a:rPr>
              <a:t>dalje </a:t>
            </a:r>
            <a:r>
              <a:rPr lang="sr-Latn-RS" altLang="en-US" sz="1600" dirty="0" smtClean="0">
                <a:latin typeface="+mn-lt"/>
              </a:rPr>
              <a:t> prosledio</a:t>
            </a:r>
            <a:endParaRPr lang="sr-Latn-R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83718"/>
            <a:ext cx="2971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>
                <a:solidFill>
                  <a:schemeClr val="hlink"/>
                </a:solidFill>
              </a:rPr>
              <a:t>F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(obiˇcno 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(obiˇcno 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002060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sa funiverziteta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„Mreža svih mreža“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Internet, usluge i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Arhitektura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93721"/>
            <a:ext cx="5593680" cy="355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</a:t>
            </a:r>
            <a:r>
              <a:rPr lang="sr-Latn-RS" altLang="en-US" dirty="0" smtClean="0"/>
              <a:t>slučaju prikazanom na slici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br>
              <a:rPr lang="sr-Latn-RS" altLang="en-US" dirty="0" smtClean="0"/>
            </a:b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br>
              <a:rPr lang="sr-Latn-RS" altLang="en-US" dirty="0"/>
            </a:b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(2)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 smtClean="0"/>
              <a:t>Elementi mrežnog hardvera koji se koriste: </a:t>
            </a: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Hab</a:t>
            </a:r>
            <a:r>
              <a:rPr lang="vi-VN" altLang="en-US" dirty="0" smtClean="0"/>
              <a:t> </a:t>
            </a:r>
            <a:r>
              <a:rPr lang="vi-VN" altLang="en-US" dirty="0"/>
              <a:t>(hub) - dobijene poruke prosleđuje svim priključenim ure</a:t>
            </a:r>
            <a:r>
              <a:rPr lang="vi-VN" altLang="en-US" dirty="0" smtClean="0"/>
              <a:t>đajima 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Ne može kontrolisati propuštanje paketa koje šalje povezanim uređajima</a:t>
            </a:r>
          </a:p>
          <a:p>
            <a:pPr lvl="2" eaLnBrk="1" hangingPunct="1"/>
            <a:r>
              <a:rPr lang="sr-Latn-RS" altLang="en-US" dirty="0" smtClean="0"/>
              <a:t>Ne može odrediti najbolji put za slanje paketa </a:t>
            </a:r>
          </a:p>
          <a:p>
            <a:pPr lvl="2" eaLnBrk="1" hangingPunct="1"/>
            <a:r>
              <a:rPr lang="sr-Latn-RS" altLang="en-US" dirty="0" smtClean="0"/>
              <a:t>Nisu efikasni</a:t>
            </a:r>
          </a:p>
          <a:p>
            <a:pPr lvl="2" eaLnBrk="1" hangingPunct="1"/>
            <a:r>
              <a:rPr lang="sr-Latn-RS" altLang="en-US" dirty="0" smtClean="0"/>
              <a:t>Koriste se u malim mrežama, sa niskim nivoom komunikacije</a:t>
            </a:r>
          </a:p>
          <a:p>
            <a:pPr lvl="2" eaLnBrk="1" hangingPunct="1"/>
            <a:r>
              <a:rPr lang="sr-Latn-RS" altLang="en-US" dirty="0"/>
              <a:t>Radi na nivou sloja veze podataka – </a:t>
            </a:r>
            <a:r>
              <a:rPr lang="sr-Latn-RS" altLang="en-US" dirty="0" smtClean="0"/>
              <a:t>nisko, najbliže </a:t>
            </a:r>
            <a:r>
              <a:rPr lang="sr-Latn-RS" altLang="en-US" dirty="0"/>
              <a:t>fizičkom </a:t>
            </a:r>
            <a:r>
              <a:rPr lang="sr-Latn-RS" altLang="en-US" dirty="0" smtClean="0"/>
              <a:t>sloju</a:t>
            </a:r>
            <a:endParaRPr lang="vi-VN" altLang="en-US" dirty="0"/>
          </a:p>
          <a:p>
            <a:pPr lvl="1" eaLnBrk="1" hangingPunct="1"/>
            <a:r>
              <a:rPr lang="vi-VN" altLang="en-US" dirty="0">
                <a:solidFill>
                  <a:schemeClr val="accent1">
                    <a:lumMod val="25000"/>
                  </a:schemeClr>
                </a:solidFill>
              </a:rPr>
              <a:t>Most</a:t>
            </a:r>
            <a:r>
              <a:rPr lang="vi-VN" altLang="en-US" dirty="0"/>
              <a:t> (bridge) - povezuje </a:t>
            </a:r>
            <a:r>
              <a:rPr lang="sr-Latn-RS" altLang="en-US" dirty="0" smtClean="0"/>
              <a:t>lokalnu mrežu sa drugom lokalnim mrežom koja koristi isti protokol</a:t>
            </a:r>
          </a:p>
          <a:p>
            <a:pPr lvl="2" eaLnBrk="1" hangingPunct="1"/>
            <a:r>
              <a:rPr lang="sr-Latn-RS" altLang="en-US" dirty="0" smtClean="0"/>
              <a:t>Ima jedinstveni ulazni i jedinstveni izlazni port</a:t>
            </a:r>
          </a:p>
          <a:p>
            <a:pPr lvl="2" eaLnBrk="1" hangingPunct="1"/>
            <a:r>
              <a:rPr lang="sr-Latn-RS" altLang="en-US" dirty="0" smtClean="0"/>
              <a:t>Kontroliše propuštanje paketa na mreži na osnovu MAC adrese odredišta – ne šalje sve pakete bez kontrole</a:t>
            </a:r>
          </a:p>
          <a:p>
            <a:pPr lvl="2" eaLnBrk="1" hangingPunct="1"/>
            <a:r>
              <a:rPr lang="sr-Latn-RS" altLang="en-US" dirty="0" smtClean="0"/>
              <a:t>P</a:t>
            </a:r>
            <a:r>
              <a:rPr lang="vi-VN" altLang="en-US" dirty="0" smtClean="0"/>
              <a:t>akete </a:t>
            </a:r>
            <a:r>
              <a:rPr lang="vi-VN" altLang="en-US" dirty="0"/>
              <a:t>prosleđuje samo </a:t>
            </a:r>
            <a:r>
              <a:rPr lang="vi-VN" altLang="en-US" dirty="0" smtClean="0"/>
              <a:t>mreži </a:t>
            </a:r>
            <a:r>
              <a:rPr lang="vi-VN" altLang="en-US" dirty="0"/>
              <a:t>u kojoj se nalazi primalac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sr-Latn-RS" altLang="en-US" dirty="0" smtClean="0"/>
              <a:t>Radi na nivou sloja veze podataka</a:t>
            </a:r>
            <a:endParaRPr lang="vi-VN" altLang="en-US" dirty="0"/>
          </a:p>
          <a:p>
            <a:pPr lvl="1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439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(3)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568951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  <a:endParaRPr lang="sr-Latn-RS" alt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Svič</a:t>
            </a:r>
            <a:r>
              <a:rPr lang="vi-VN" altLang="en-US" dirty="0" smtClean="0"/>
              <a:t> </a:t>
            </a:r>
            <a:r>
              <a:rPr lang="vi-VN" altLang="en-US" dirty="0"/>
              <a:t>(switch) - povezuje </a:t>
            </a:r>
            <a:r>
              <a:rPr lang="sr-Latn-RS" altLang="en-US" dirty="0" smtClean="0"/>
              <a:t>dve ili </a:t>
            </a:r>
            <a:r>
              <a:rPr lang="vi-VN" altLang="en-US" dirty="0" smtClean="0"/>
              <a:t>više nezavisn</a:t>
            </a:r>
            <a:r>
              <a:rPr lang="sr-Latn-RS" altLang="en-US" dirty="0" smtClean="0"/>
              <a:t>ih</a:t>
            </a:r>
            <a:r>
              <a:rPr lang="vi-VN" altLang="en-US" dirty="0" smtClean="0"/>
              <a:t> mrež</a:t>
            </a:r>
            <a:r>
              <a:rPr lang="sr-Latn-RS" altLang="en-US" dirty="0" smtClean="0"/>
              <a:t>a</a:t>
            </a:r>
          </a:p>
          <a:p>
            <a:pPr lvl="2" eaLnBrk="1" hangingPunct="1"/>
            <a:r>
              <a:rPr lang="sr-Latn-RS" altLang="en-US" dirty="0" smtClean="0"/>
              <a:t>Podržava veći broj ulaznih </a:t>
            </a:r>
            <a:r>
              <a:rPr lang="sr-Latn-RS" altLang="en-US" dirty="0"/>
              <a:t>i </a:t>
            </a:r>
            <a:r>
              <a:rPr lang="sr-Latn-RS" altLang="en-US" dirty="0" smtClean="0"/>
              <a:t>izlaznih </a:t>
            </a:r>
            <a:r>
              <a:rPr lang="sr-Latn-RS" altLang="en-US" dirty="0" err="1" smtClean="0"/>
              <a:t>portova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/>
              <a:t>Vrši kontrolu greške pre </a:t>
            </a:r>
            <a:r>
              <a:rPr lang="sr-Latn-RS" altLang="en-US" dirty="0" err="1" smtClean="0"/>
              <a:t>prosleđivanja</a:t>
            </a:r>
            <a:r>
              <a:rPr lang="sr-Latn-RS" altLang="en-US" dirty="0" smtClean="0"/>
              <a:t> paketa</a:t>
            </a:r>
          </a:p>
          <a:p>
            <a:pPr lvl="2" eaLnBrk="1" hangingPunct="1"/>
            <a:r>
              <a:rPr lang="sr-Latn-RS" dirty="0" smtClean="0"/>
              <a:t>U zavisnosti od tipa, realizuju prosleđivanje na nivou veze podataka</a:t>
            </a:r>
            <a:r>
              <a:rPr lang="en-US" dirty="0" smtClean="0"/>
              <a:t> 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MAC </a:t>
            </a:r>
            <a:r>
              <a:rPr lang="sr-Latn-RS" dirty="0" smtClean="0"/>
              <a:t>adresama</a:t>
            </a:r>
            <a:r>
              <a:rPr lang="en-US" dirty="0" smtClean="0"/>
              <a:t>) </a:t>
            </a:r>
            <a:r>
              <a:rPr lang="sr-Latn-RS" dirty="0" smtClean="0"/>
              <a:t>i na nivou mreže</a:t>
            </a:r>
            <a:r>
              <a:rPr lang="en-US" dirty="0" smtClean="0"/>
              <a:t> 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 smtClean="0"/>
              <a:t>adres</a:t>
            </a:r>
            <a:r>
              <a:rPr lang="sr-Latn-RS" dirty="0" smtClean="0"/>
              <a:t>ama</a:t>
            </a:r>
            <a:r>
              <a:rPr lang="en-US" dirty="0" smtClean="0"/>
              <a:t>)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</a:t>
            </a:r>
            <a:r>
              <a:rPr lang="vi-VN" altLang="en-US" dirty="0"/>
              <a:t>akete prosleđuje samo mreži u kojoj se nalazi primalac</a:t>
            </a:r>
            <a:r>
              <a:rPr lang="sr-Latn-RS" altLang="en-US" dirty="0"/>
              <a:t> </a:t>
            </a:r>
          </a:p>
          <a:p>
            <a:pPr lvl="2" eaLnBrk="1" hangingPunct="1"/>
            <a:r>
              <a:rPr lang="sr-Latn-RS" altLang="en-US" dirty="0" smtClean="0"/>
              <a:t>Kod velikih mreža se svičevi  koriste umesto </a:t>
            </a:r>
            <a:r>
              <a:rPr lang="sr-Latn-RS" altLang="en-US" dirty="0" err="1" smtClean="0"/>
              <a:t>habova</a:t>
            </a:r>
            <a:r>
              <a:rPr lang="sr-Latn-RS" altLang="en-US" dirty="0" smtClean="0"/>
              <a:t> za </a:t>
            </a:r>
            <a:br>
              <a:rPr lang="sr-Latn-RS" altLang="en-US" dirty="0" smtClean="0"/>
            </a:br>
            <a:r>
              <a:rPr lang="sr-Latn-RS" altLang="en-US" dirty="0" smtClean="0"/>
              <a:t>povezivanje računara u </a:t>
            </a:r>
            <a:r>
              <a:rPr lang="sr-Latn-RS" altLang="en-US" dirty="0" err="1" smtClean="0"/>
              <a:t>podmrežama</a:t>
            </a:r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37913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ub-switch-bridge-and-router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8" y="3573017"/>
            <a:ext cx="483903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(4)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Ruter</a:t>
            </a:r>
            <a:r>
              <a:rPr lang="vi-VN" altLang="en-US" dirty="0" smtClean="0"/>
              <a:t> </a:t>
            </a:r>
            <a:r>
              <a:rPr lang="vi-VN" altLang="en-US" dirty="0"/>
              <a:t>(router) - kompleksniji uređaj namenjen povezivanju raznorodnih mreža i povezivanju mreža sa </a:t>
            </a:r>
            <a:r>
              <a:rPr lang="vi-VN" altLang="en-US" dirty="0" smtClean="0"/>
              <a:t>Internetom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Obično ima javnu </a:t>
            </a:r>
            <a:r>
              <a:rPr lang="en-US" altLang="en-US" dirty="0" smtClean="0"/>
              <a:t>IP </a:t>
            </a:r>
            <a:r>
              <a:rPr lang="en-US" altLang="en-US" dirty="0" err="1" smtClean="0"/>
              <a:t>adres</a:t>
            </a:r>
            <a:r>
              <a:rPr lang="sr-Latn-RS" altLang="en-US" dirty="0" smtClean="0"/>
              <a:t>u koju deli cela mreža</a:t>
            </a:r>
          </a:p>
          <a:p>
            <a:pPr lvl="2" eaLnBrk="1" hangingPunct="1"/>
            <a:r>
              <a:rPr lang="sr-Latn-RS" altLang="en-US" dirty="0" smtClean="0"/>
              <a:t>Koristi IP adrese za prosleđivanje paketa, što dopušta mrežnu komunikaciju po različitim protokolima</a:t>
            </a:r>
          </a:p>
          <a:p>
            <a:pPr lvl="2" eaLnBrk="1" hangingPunct="1"/>
            <a:r>
              <a:rPr lang="sr-Latn-RS" altLang="en-US" dirty="0" smtClean="0"/>
              <a:t>Prosleđuje pakete na osnovu softvera, dok svič radi hardverski</a:t>
            </a:r>
          </a:p>
          <a:p>
            <a:pPr lvl="2" eaLnBrk="1" hangingPunct="1"/>
            <a:r>
              <a:rPr lang="sr-Latn-RS" altLang="en-US" dirty="0" smtClean="0"/>
              <a:t>Podržava različite WAN tehnologije</a:t>
            </a:r>
          </a:p>
          <a:p>
            <a:pPr lvl="2" eaLnBrk="1" hangingPunct="1"/>
            <a:r>
              <a:rPr lang="sr-Latn-RS" altLang="en-US" dirty="0" smtClean="0"/>
              <a:t>Radi na sloju mreže – višem nivou</a:t>
            </a:r>
            <a:endParaRPr lang="vi-VN" altLang="en-US" dirty="0"/>
          </a:p>
          <a:p>
            <a:pPr lvl="1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Tehnologije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pristupa Internetu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Internetu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002060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002060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(3)</a:t>
            </a:r>
            <a:endParaRPr lang="en-US" altLang="en-US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r="2749" b="2945"/>
          <a:stretch/>
        </p:blipFill>
        <p:spPr bwMode="auto">
          <a:xfrm>
            <a:off x="5364088" y="3554416"/>
            <a:ext cx="3411494" cy="32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</a:t>
            </a:r>
            <a:r>
              <a:rPr lang="sr-Latn-RS" altLang="en-US" dirty="0" err="1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4Khz 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Opis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/>
              <a:t>Filtriranje frekvencija van standardnih frekvencija ljudskog govora na kraju telefonskih linija ograničava mogućnost prenosa podataka</a:t>
            </a:r>
          </a:p>
          <a:p>
            <a:pPr lvl="2" eaLnBrk="1" hangingPunct="1"/>
            <a:r>
              <a:rPr lang="sr-Latn-RS" altLang="en-US" dirty="0"/>
              <a:t>Kako bi se </a:t>
            </a:r>
            <a:r>
              <a:rPr lang="sr-Latn-RS" altLang="en-US" dirty="0" err="1"/>
              <a:t>se</a:t>
            </a:r>
            <a:r>
              <a:rPr lang="sr-Latn-RS" altLang="en-US" dirty="0"/>
              <a:t> povećao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opseg, filtri se modifikuju i odsecanje frekvencija se ne vrši, čime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 veze postaje zavisan samo od dužine kabla (jer na dugačkim paricama dolazi do slabljenja </a:t>
            </a:r>
            <a:r>
              <a:rPr lang="sr-Latn-RS" altLang="en-US" dirty="0" err="1"/>
              <a:t>visokofrekvencijskih</a:t>
            </a:r>
            <a:r>
              <a:rPr lang="sr-Latn-RS" altLang="en-US" dirty="0"/>
              <a:t> signala) </a:t>
            </a:r>
          </a:p>
          <a:p>
            <a:pPr lvl="2" eaLnBrk="1" hangingPunct="1"/>
            <a:r>
              <a:rPr lang="sr-Latn-RS" altLang="en-US" dirty="0"/>
              <a:t>Ograničenje DSL tehnologije je nemogućnost instalacije na mestima koje su fizički previše udaljeni od telefonske centrale (DSL pristojne brzine se obično može ugraditi na rastojanjima do 4km)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002060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(7)</a:t>
            </a:r>
            <a:endParaRPr lang="en-US" altLang="en-US" b="1" dirty="0" smtClean="0"/>
          </a:p>
        </p:txBody>
      </p:sp>
      <p:pic>
        <p:nvPicPr>
          <p:cNvPr id="5" name="Picture 2" descr="Ð¡ÑÐ¾Ð´Ð½Ð° ÑÐ»Ð¸Ðº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4408" b="4853"/>
          <a:stretch/>
        </p:blipFill>
        <p:spPr bwMode="auto">
          <a:xfrm>
            <a:off x="4183008" y="2348880"/>
            <a:ext cx="4960991" cy="435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4320479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002060"/>
                </a:solidFill>
              </a:rPr>
              <a:t>HFC</a:t>
            </a:r>
            <a:r>
              <a:rPr lang="sr-Latn-RS" altLang="en-US" dirty="0" smtClean="0"/>
              <a:t>*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/>
              <a:t>Ruter u centrali ISP se povezuje optičkim kablovima sa čvorovima, koji su dalje povezani sa korisnicima korišćenjem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(obično već postojećih kablova kablovske televizije) </a:t>
            </a:r>
          </a:p>
          <a:p>
            <a:pPr marL="1257300" lvl="2" indent="-457200" eaLnBrk="1" hangingPunct="1"/>
            <a:r>
              <a:rPr lang="sr-Latn-RS" altLang="en-US" dirty="0"/>
              <a:t>Signal iz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se zatim razdeljuje na radio i TV signal i na digitalne podatke </a:t>
            </a:r>
          </a:p>
          <a:p>
            <a:pPr marL="1257300" lvl="2" indent="-457200" eaLnBrk="1" hangingPunct="1"/>
            <a:r>
              <a:rPr lang="sr-Latn-RS" altLang="en-US" dirty="0"/>
              <a:t>Veza sa računarom se ostvaruje preko tzv. kablovskog modema </a:t>
            </a:r>
          </a:p>
          <a:p>
            <a:pPr marL="1257300" lvl="2" indent="-457200" eaLnBrk="1" hangingPunct="1"/>
            <a:r>
              <a:rPr lang="sr-Latn-RS" altLang="en-US" dirty="0"/>
              <a:t>Na jedan čvor se obično povezuje oko 500 korisnika</a:t>
            </a:r>
          </a:p>
          <a:p>
            <a:pPr marL="1257300" lvl="2" indent="-457200" eaLnBrk="1" hangingPunct="1"/>
            <a:r>
              <a:rPr lang="sr-Latn-RS" altLang="en-US" dirty="0"/>
              <a:t>Signal u kablovima se obično prostire radio talasima frekvencije između 5MHz i 1GHz </a:t>
            </a:r>
          </a:p>
          <a:p>
            <a:pPr marL="1257300" lvl="2" indent="-457200" eaLnBrk="1" hangingPunct="1"/>
            <a:r>
              <a:rPr lang="sr-Latn-RS" altLang="en-US" dirty="0"/>
              <a:t>Obično se početni pojas širine nekoliko desetina MHz koristi za odlazni saobraćaj, a ostatak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pojasa se koristi za dolazni saobraćaj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Svi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istovremeno dostavljeni svim kablovskim modemima koji su priključeni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Zbog ovoga, brzina prenosa može da varira u zavisnosti od aktivnosti korisnika priključenih na lokalni 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 b="3025"/>
          <a:stretch/>
        </p:blipFill>
        <p:spPr bwMode="auto">
          <a:xfrm>
            <a:off x="5775378" y="4077073"/>
            <a:ext cx="3333126" cy="267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mobilne telefonije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(11)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Internet servisi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Naravno, najpopularniji servis interneta je veb i on će biti opisan nešto kasnije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U poslednje vreme se često događa de se „klasični“ servisi Interneta, kao i novi tipovi usluga koje se pružaju na Internetu realizuju preko veba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5912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elektronska pošta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Elektronska po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36805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Internet</a:t>
            </a:r>
            <a:r>
              <a:rPr lang="en-US" altLang="en-US" dirty="0"/>
              <a:t> 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strukturni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opisi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funkcionalni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opisi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2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2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1906319" y="3140968"/>
            <a:ext cx="7274193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slanje jedne elektronske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četiri računara 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Dva </a:t>
            </a:r>
            <a:r>
              <a:rPr lang="sr-Latn-RS" altLang="en-US" dirty="0"/>
              <a:t>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poruke se podrazumevano odmah trajno prenose sa servera </a:t>
            </a:r>
            <a:r>
              <a:rPr lang="sr-Latn-RS" altLang="en-US" dirty="0" smtClean="0"/>
              <a:t>primaoca na </a:t>
            </a:r>
            <a:r>
              <a:rPr lang="sr-Latn-RS" altLang="en-US" dirty="0"/>
              <a:t>njegov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</a:t>
            </a:r>
            <a:r>
              <a:rPr lang="sr-Latn-RS" altLang="en-US" dirty="0"/>
              <a:t>, </a:t>
            </a:r>
            <a:r>
              <a:rPr lang="sr-Latn-RS" altLang="en-US" dirty="0" smtClean="0"/>
              <a:t>brišu </a:t>
            </a:r>
            <a:r>
              <a:rPr lang="sr-Latn-RS" altLang="en-US" dirty="0"/>
              <a:t>se sa servera i organizuju na tom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podrazumevano poruke sve vreme stoje na serveru i tamo se organizuju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b="6214"/>
          <a:stretch/>
        </p:blipFill>
        <p:spPr bwMode="auto">
          <a:xfrm>
            <a:off x="794990" y="2204864"/>
            <a:ext cx="788146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88113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5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Za slanje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koristi se protokol SMTP</a:t>
            </a:r>
          </a:p>
          <a:p>
            <a:pPr marL="857250" lvl="1" indent="-457200" eaLnBrk="1" hangingPunct="1"/>
            <a:r>
              <a:rPr lang="sr-Latn-RS" altLang="en-US" dirty="0"/>
              <a:t>Za primanje elektronske poste koriste se protokoli:</a:t>
            </a:r>
          </a:p>
          <a:p>
            <a:pPr marL="857250" lvl="1" indent="-457200" eaLnBrk="1" hangingPunct="1"/>
            <a:r>
              <a:rPr lang="sr-Latn-RS" altLang="en-US" dirty="0"/>
              <a:t>POP3</a:t>
            </a:r>
          </a:p>
          <a:p>
            <a:pPr marL="1257300" lvl="2" indent="-457200" eaLnBrk="1" hangingPunct="1"/>
            <a:r>
              <a:rPr lang="sr-Latn-RS" altLang="en-US" dirty="0"/>
              <a:t>primer prvog pristupa organizovanju elektronske </a:t>
            </a:r>
            <a:r>
              <a:rPr lang="sr-Latn-RS" altLang="en-US" dirty="0" smtClean="0"/>
              <a:t>pošte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poruke se mogu ostaviti i na serveru ali ć</a:t>
            </a:r>
            <a:r>
              <a:rPr lang="sr-Latn-RS" altLang="en-US" dirty="0" smtClean="0"/>
              <a:t>e </a:t>
            </a:r>
            <a:r>
              <a:rPr lang="sr-Latn-RS" altLang="en-US" dirty="0"/>
              <a:t>se onda na drugom </a:t>
            </a:r>
            <a:r>
              <a:rPr lang="sr-Latn-RS" altLang="en-US" dirty="0" smtClean="0"/>
              <a:t>računaru i 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itane </a:t>
            </a:r>
            <a:r>
              <a:rPr lang="sr-Latn-RS" altLang="en-US" dirty="0"/>
              <a:t>poruke prikazati kao nove</a:t>
            </a:r>
          </a:p>
          <a:p>
            <a:pPr marL="1257300" lvl="2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pravljenje samo lokalnih foldera i markera za sortiranje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IMAP</a:t>
            </a:r>
          </a:p>
          <a:p>
            <a:pPr marL="1257300" lvl="2" indent="-457200" eaLnBrk="1" hangingPunct="1"/>
            <a:r>
              <a:rPr lang="sr-Latn-RS" altLang="en-US" dirty="0"/>
              <a:t>primer drugog 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folderi za sortiranje poruka se prave na serveru i </a:t>
            </a:r>
            <a:r>
              <a:rPr lang="sr-Latn-RS" altLang="en-US" dirty="0" smtClean="0"/>
              <a:t>bi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isto vidljivi sa </a:t>
            </a:r>
            <a:r>
              <a:rPr lang="sr-Latn-RS" altLang="en-US" dirty="0" smtClean="0"/>
              <a:t>bilo kog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sa koga se </a:t>
            </a:r>
            <a:r>
              <a:rPr lang="sr-Latn-RS" altLang="en-US" dirty="0" smtClean="0"/>
              <a:t>povežemo na server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jednom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poruka se prikazuje kao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i na </a:t>
            </a:r>
            <a:r>
              <a:rPr lang="sr-Latn-RS" altLang="en-US" dirty="0" smtClean="0"/>
              <a:t>drugim uređajima</a:t>
            </a:r>
          </a:p>
          <a:p>
            <a:pPr marL="857250" lvl="1" indent="-457200" eaLnBrk="1" hangingPunct="1"/>
            <a:r>
              <a:rPr lang="sr-Latn-RS" altLang="en-US" dirty="0" smtClean="0"/>
              <a:t>Protokoli aplikativnog sloja SMTP</a:t>
            </a:r>
            <a:r>
              <a:rPr lang="sr-Latn-RS" altLang="en-US" dirty="0"/>
              <a:t>, POP3 i </a:t>
            </a:r>
            <a:r>
              <a:rPr lang="sr-Latn-RS" altLang="en-US" dirty="0" smtClean="0"/>
              <a:t>IMAP </a:t>
            </a:r>
            <a:r>
              <a:rPr lang="sr-Latn-RS" altLang="en-US" dirty="0"/>
              <a:t>koriste TCP protokol na transportnom nivou</a:t>
            </a:r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120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diskusione grupe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7404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udaljen pristup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002060"/>
                </a:solidFill>
              </a:rPr>
              <a:t>ra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526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računare</a:t>
            </a:r>
          </a:p>
          <a:p>
            <a:pPr marL="1257300" lvl="2" indent="-457200" eaLnBrk="1" hangingPunct="1"/>
            <a:r>
              <a:rPr lang="sr-Latn-RS" altLang="en-US" dirty="0" smtClean="0"/>
              <a:t>Omogućen je i udaljen pristup u kome je korisniku na raspolaganju kompletan GUI udaljenog računara (</a:t>
            </a:r>
            <a:r>
              <a:rPr lang="sr-Latn-RS" altLang="en-US" dirty="0" err="1" smtClean="0"/>
              <a:t>remote</a:t>
            </a:r>
            <a:r>
              <a:rPr lang="sr-Latn-RS" altLang="en-US" dirty="0" smtClean="0"/>
              <a:t> desktop).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8" y="2699918"/>
            <a:ext cx="7392144" cy="415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6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prenos 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</a:t>
            </a:r>
            <a:r>
              <a:rPr lang="sr-Latn-RS" altLang="en-US" dirty="0" smtClean="0"/>
              <a:t>protokol, kao i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datoteka.</a:t>
            </a:r>
          </a:p>
        </p:txBody>
      </p:sp>
    </p:spTree>
    <p:extLst>
      <p:ext uri="{BB962C8B-B14F-4D97-AF65-F5344CB8AC3E}">
        <p14:creationId xmlns:p14="http://schemas.microsoft.com/office/powerpoint/2010/main" val="2497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prenos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datoteka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veb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Veb</a:t>
            </a:r>
            <a:r>
              <a:rPr lang="sr-Latn-RS" altLang="en-US" dirty="0"/>
              <a:t>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 smtClean="0"/>
              <a:t>Dostava veb sadržaja je zasnovana na HTTP </a:t>
            </a:r>
            <a:r>
              <a:rPr lang="sr-Latn-RS" altLang="en-US" dirty="0"/>
              <a:t>protokolu </a:t>
            </a:r>
            <a:r>
              <a:rPr lang="sr-Latn-RS" altLang="en-US" dirty="0" smtClean="0"/>
              <a:t>i HTTPS protokolu (pruža </a:t>
            </a:r>
            <a:r>
              <a:rPr lang="sr-Latn-RS" altLang="en-US" dirty="0"/>
              <a:t>dodatnu sigurnost jer se </a:t>
            </a:r>
            <a:r>
              <a:rPr lang="sr-Latn-RS" altLang="en-US" dirty="0" smtClean="0"/>
              <a:t>podaci šalju </a:t>
            </a:r>
            <a:r>
              <a:rPr lang="sr-Latn-RS" altLang="en-US" dirty="0"/>
              <a:t>u </a:t>
            </a:r>
            <a:r>
              <a:rPr lang="sr-Latn-RS" altLang="en-US" dirty="0" smtClean="0"/>
              <a:t>šifrovanom </a:t>
            </a:r>
            <a:r>
              <a:rPr lang="sr-Latn-RS" altLang="en-US" dirty="0"/>
              <a:t>obliku)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sajt </a:t>
            </a:r>
            <a:r>
              <a:rPr lang="sr-Latn-RS" altLang="en-US" dirty="0">
                <a:solidFill>
                  <a:srgbClr val="002060"/>
                </a:solidFill>
              </a:rPr>
              <a:t>(</a:t>
            </a:r>
            <a:r>
              <a:rPr lang="sr-Latn-RS" altLang="en-US" dirty="0" err="1">
                <a:solidFill>
                  <a:srgbClr val="002060"/>
                </a:solidFill>
              </a:rPr>
              <a:t>web</a:t>
            </a:r>
            <a:r>
              <a:rPr lang="sr-Latn-RS" altLang="en-US" dirty="0">
                <a:solidFill>
                  <a:srgbClr val="002060"/>
                </a:solidFill>
              </a:rPr>
              <a:t> site) je kolekcija </a:t>
            </a:r>
            <a:r>
              <a:rPr lang="sr-Latn-RS" altLang="en-US" dirty="0" smtClean="0">
                <a:solidFill>
                  <a:srgbClr val="002060"/>
                </a:solidFill>
              </a:rPr>
              <a:t>veb stranica </a:t>
            </a:r>
            <a:r>
              <a:rPr lang="sr-Latn-RS" altLang="en-US" dirty="0">
                <a:solidFill>
                  <a:srgbClr val="002060"/>
                </a:solidFill>
              </a:rPr>
              <a:t>povezanog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aja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Veb stranicama </a:t>
            </a:r>
            <a:r>
              <a:rPr lang="sr-Latn-RS" altLang="en-US" dirty="0">
                <a:solidFill>
                  <a:srgbClr val="002060"/>
                </a:solidFill>
              </a:rPr>
              <a:t>su </a:t>
            </a:r>
            <a:r>
              <a:rPr lang="sr-Latn-RS" altLang="en-US" dirty="0" smtClean="0">
                <a:solidFill>
                  <a:srgbClr val="002060"/>
                </a:solidFill>
              </a:rPr>
              <a:t>pridru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ene </a:t>
            </a:r>
            <a:r>
              <a:rPr lang="sr-Latn-RS" altLang="en-US" dirty="0">
                <a:solidFill>
                  <a:srgbClr val="002060"/>
                </a:solidFill>
              </a:rPr>
              <a:t>URI adrese (</a:t>
            </a:r>
            <a:r>
              <a:rPr lang="sr-Latn-RS" altLang="en-US" dirty="0" err="1">
                <a:solidFill>
                  <a:srgbClr val="002060"/>
                </a:solidFill>
              </a:rPr>
              <a:t>Uniform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>
                <a:solidFill>
                  <a:srgbClr val="002060"/>
                </a:solidFill>
              </a:rPr>
              <a:t>Resource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Identifier</a:t>
            </a:r>
            <a:r>
              <a:rPr lang="sr-Latn-RS" altLang="en-US" dirty="0">
                <a:solidFill>
                  <a:srgbClr val="002060"/>
                </a:solidFill>
              </a:rPr>
              <a:t>)</a:t>
            </a:r>
          </a:p>
          <a:p>
            <a:pPr marL="1257300" lvl="2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URI adresa: oznaka protokola + ime domena ili IP adresa servera </a:t>
            </a:r>
            <a:r>
              <a:rPr lang="sr-Latn-RS" altLang="en-US" dirty="0" smtClean="0">
                <a:solidFill>
                  <a:srgbClr val="002060"/>
                </a:solidFill>
              </a:rPr>
              <a:t>+ putanja </a:t>
            </a:r>
            <a:r>
              <a:rPr lang="sr-Latn-RS" altLang="en-US" dirty="0">
                <a:solidFill>
                  <a:srgbClr val="002060"/>
                </a:solidFill>
              </a:rPr>
              <a:t>do resursa na internetu</a:t>
            </a:r>
          </a:p>
          <a:p>
            <a:pPr marL="1257300" lvl="2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Primer: 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sr-Latn-RS" altLang="en-US" u="sng" dirty="0">
                <a:solidFill>
                  <a:srgbClr val="0070C0"/>
                </a:solidFill>
                <a:hlinkClick r:id="rId3"/>
              </a:rPr>
              <a:t>://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www.server.com/data/grafik.pdf</a:t>
            </a:r>
            <a:endParaRPr lang="sr-Latn-RS" altLang="en-US" u="sng" dirty="0" smtClean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Kratak opis istorijskog razvoja veba:</a:t>
            </a:r>
          </a:p>
          <a:p>
            <a:pPr marL="1257300" lvl="2" indent="-457200" eaLnBrk="1" hangingPunct="1"/>
            <a:r>
              <a:rPr lang="sr-Latn-RS" altLang="en-US" dirty="0"/>
              <a:t>Koncipiran 1980-tih u </a:t>
            </a:r>
            <a:r>
              <a:rPr lang="sr-Latn-RS" altLang="en-US" dirty="0" smtClean="0"/>
              <a:t>istraživačkom </a:t>
            </a:r>
            <a:r>
              <a:rPr lang="sr-Latn-RS" altLang="en-US" dirty="0"/>
              <a:t>centru </a:t>
            </a:r>
            <a:r>
              <a:rPr lang="sr-Latn-RS" altLang="en-US" dirty="0" smtClean="0"/>
              <a:t>CERN (Tim </a:t>
            </a:r>
            <a:r>
              <a:rPr lang="sr-Latn-RS" altLang="en-US" dirty="0" err="1" smtClean="0"/>
              <a:t>Berners</a:t>
            </a:r>
            <a:r>
              <a:rPr lang="sr-Latn-RS" altLang="en-US" dirty="0" smtClean="0"/>
              <a:t>-Li)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1990. razvijen prototip klijentskog i serverskog softvera i </a:t>
            </a:r>
            <a:r>
              <a:rPr lang="sr-Latn-RS" altLang="en-US" dirty="0" smtClean="0"/>
              <a:t>definisana prva </a:t>
            </a:r>
            <a:r>
              <a:rPr lang="sr-Latn-RS" altLang="en-US" dirty="0"/>
              <a:t>verzija HTTP protokola</a:t>
            </a:r>
          </a:p>
          <a:p>
            <a:pPr marL="1257300" lvl="2" indent="-457200" eaLnBrk="1" hangingPunct="1"/>
            <a:r>
              <a:rPr lang="sr-Latn-RS" altLang="en-US" dirty="0" err="1"/>
              <a:t>Mosaic</a:t>
            </a:r>
            <a:r>
              <a:rPr lang="sr-Latn-RS" altLang="en-US" dirty="0"/>
              <a:t> </a:t>
            </a:r>
            <a:r>
              <a:rPr lang="sr-Latn-RS" altLang="en-US" dirty="0" smtClean="0"/>
              <a:t>- </a:t>
            </a:r>
            <a:r>
              <a:rPr lang="sr-Latn-RS" altLang="en-US" dirty="0"/>
              <a:t>prvi </a:t>
            </a:r>
            <a:r>
              <a:rPr lang="sr-Latn-RS" altLang="en-US" dirty="0" smtClean="0"/>
              <a:t>veb pregledač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Tokom 1990-tih rat </a:t>
            </a:r>
            <a:r>
              <a:rPr lang="sr-Latn-RS" altLang="en-US" dirty="0" smtClean="0"/>
              <a:t>pregledača</a:t>
            </a:r>
            <a:r>
              <a:rPr lang="sr-Latn-RS" altLang="en-US" dirty="0"/>
              <a:t>: </a:t>
            </a:r>
            <a:r>
              <a:rPr lang="sr-Latn-RS" altLang="en-US" dirty="0" smtClean="0"/>
              <a:t>Microsoft </a:t>
            </a:r>
            <a:r>
              <a:rPr lang="sr-Latn-RS" altLang="en-US" dirty="0"/>
              <a:t>Internet Explorer </a:t>
            </a:r>
            <a:r>
              <a:rPr lang="sr-Latn-RS" altLang="en-US" dirty="0" smtClean="0"/>
              <a:t>i Netscape </a:t>
            </a:r>
            <a:r>
              <a:rPr lang="sr-Latn-RS" altLang="en-US" dirty="0"/>
              <a:t>Navigator</a:t>
            </a:r>
          </a:p>
          <a:p>
            <a:pPr marL="1257300" lvl="2" indent="-457200" eaLnBrk="1" hangingPunct="1"/>
            <a:r>
              <a:rPr lang="sr-Latn-RS" altLang="en-US" dirty="0"/>
              <a:t>Napredak tehnologije prikaza dovodi do toga da autori insistiraju </a:t>
            </a:r>
            <a:r>
              <a:rPr lang="sr-Latn-RS" altLang="en-US" dirty="0" smtClean="0"/>
              <a:t>na bogatoj </a:t>
            </a:r>
            <a:r>
              <a:rPr lang="sr-Latn-RS" altLang="en-US" dirty="0"/>
              <a:t>vizuelnoj prezentaciji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1994</a:t>
            </a:r>
            <a:r>
              <a:rPr lang="sr-Latn-RS" altLang="en-US" dirty="0"/>
              <a:t>. formirana </a:t>
            </a:r>
            <a:r>
              <a:rPr lang="sr-Latn-RS" altLang="en-US" dirty="0" smtClean="0"/>
              <a:t>neprofitna organizacija W3C </a:t>
            </a:r>
            <a:r>
              <a:rPr lang="sr-Latn-RS" altLang="en-US" dirty="0"/>
              <a:t>sa svrhom kanalisanja daljeg razvoja veba i </a:t>
            </a:r>
            <a:r>
              <a:rPr lang="sr-Latn-RS" altLang="en-US" dirty="0" smtClean="0"/>
              <a:t>koordinacije industrijskih </a:t>
            </a:r>
            <a:r>
              <a:rPr lang="sr-Latn-RS" altLang="en-US" dirty="0"/>
              <a:t>proizvo</a:t>
            </a:r>
            <a:r>
              <a:rPr lang="sr-Latn-RS" altLang="en-US" dirty="0" smtClean="0"/>
              <a:t>đača </a:t>
            </a:r>
            <a:r>
              <a:rPr lang="sr-Latn-RS" altLang="en-US" dirty="0"/>
              <a:t>softvera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2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Komunikacija između pregledača i servera:</a:t>
            </a:r>
          </a:p>
          <a:p>
            <a:pPr marL="1257300" lvl="2" indent="-457200" eaLnBrk="1" hangingPunct="1"/>
            <a:r>
              <a:rPr lang="sr-Latn-RS" altLang="en-US" dirty="0"/>
              <a:t>Odre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se IP adresa </a:t>
            </a:r>
            <a:r>
              <a:rPr lang="sr-Latn-RS" altLang="en-US" dirty="0" smtClean="0"/>
              <a:t>servera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Serveru se </a:t>
            </a:r>
            <a:r>
              <a:rPr lang="sr-Latn-RS" altLang="en-US" dirty="0" smtClean="0"/>
              <a:t> šalje </a:t>
            </a:r>
            <a:r>
              <a:rPr lang="sr-Latn-RS" altLang="en-US" dirty="0"/>
              <a:t>HTTP zahtev s nazivom i lokacijom zahtevane strane</a:t>
            </a:r>
          </a:p>
          <a:p>
            <a:pPr marL="1257300" lvl="2" indent="-457200" eaLnBrk="1" hangingPunct="1"/>
            <a:r>
              <a:rPr lang="sr-Latn-RS" altLang="en-US" dirty="0"/>
              <a:t>Server proverava da li postoji strana i ako postoji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vidu HTTP </a:t>
            </a:r>
            <a:r>
              <a:rPr lang="sr-Latn-RS" altLang="en-US" dirty="0"/>
              <a:t>odgovora</a:t>
            </a:r>
          </a:p>
          <a:p>
            <a:pPr marL="1257300" lvl="2" indent="-457200" eaLnBrk="1" hangingPunct="1"/>
            <a:r>
              <a:rPr lang="sr-Latn-RS" altLang="en-US" dirty="0"/>
              <a:t>Klijent analizira HTML opis i ako se u njemu </a:t>
            </a:r>
            <a:r>
              <a:rPr lang="sr-Latn-RS" altLang="en-US" dirty="0" smtClean="0"/>
              <a:t>referiše na sliku, </a:t>
            </a:r>
            <a:r>
              <a:rPr lang="sr-Latn-RS" altLang="en-US" dirty="0"/>
              <a:t>audio </a:t>
            </a:r>
            <a:r>
              <a:rPr lang="sr-Latn-RS" altLang="en-US" dirty="0" smtClean="0"/>
              <a:t>ili video zapis, šalje </a:t>
            </a:r>
            <a:r>
              <a:rPr lang="sr-Latn-RS" altLang="en-US" dirty="0"/>
              <a:t>novi HTTP zahtev za </a:t>
            </a:r>
            <a:r>
              <a:rPr lang="sr-Latn-RS" altLang="en-US" dirty="0" smtClean="0"/>
              <a:t>resursima na koje se referiše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Ako veb-server ne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zahtevanu stranu, HTTP </a:t>
            </a:r>
            <a:r>
              <a:rPr lang="sr-Latn-RS" altLang="en-US" dirty="0" smtClean="0"/>
              <a:t>odgovor sadrži </a:t>
            </a:r>
            <a:r>
              <a:rPr lang="sr-Latn-RS" altLang="en-US" dirty="0"/>
              <a:t>informaciju o tome </a:t>
            </a:r>
            <a:r>
              <a:rPr lang="sr-Latn-RS" altLang="en-US" dirty="0" smtClean="0"/>
              <a:t>(npr. kod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404 označava da resurs nije pronađen)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/>
          <a:stretch/>
        </p:blipFill>
        <p:spPr bwMode="auto">
          <a:xfrm>
            <a:off x="3131840" y="4483026"/>
            <a:ext cx="5891580" cy="23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veb stranice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prikazuju unapred pripremljen </a:t>
            </a:r>
            <a:r>
              <a:rPr lang="sr-Latn-RS" altLang="en-US" dirty="0" smtClean="0"/>
              <a:t>sadržaj</a:t>
            </a:r>
          </a:p>
          <a:p>
            <a:pPr marL="857250" lvl="1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eb stranice sa procesiranjem na strani servera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dinamične - podrazumevaju </a:t>
            </a:r>
            <a:r>
              <a:rPr lang="sr-Latn-RS" altLang="en-US" dirty="0"/>
              <a:t>interakciju sa </a:t>
            </a:r>
            <a:r>
              <a:rPr lang="sr-Latn-RS" altLang="en-US" dirty="0" smtClean="0"/>
              <a:t>korisnikom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dinamika se dodaje specijalizovanim programima </a:t>
            </a:r>
            <a:r>
              <a:rPr lang="sr-Latn-RS" altLang="en-US" dirty="0" smtClean="0"/>
              <a:t>- </a:t>
            </a:r>
            <a:r>
              <a:rPr lang="sr-Latn-RS" altLang="en-US" dirty="0" err="1"/>
              <a:t>skriptovima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skriptovi </a:t>
            </a:r>
            <a:r>
              <a:rPr lang="sr-Latn-RS" altLang="en-US" dirty="0"/>
              <a:t>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 </a:t>
            </a:r>
            <a:r>
              <a:rPr lang="sr-Latn-RS" altLang="en-US" dirty="0" smtClean="0"/>
              <a:t>- </a:t>
            </a:r>
            <a:r>
              <a:rPr lang="sr-Latn-RS" altLang="en-US" dirty="0"/>
              <a:t>klijentu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generisane HTML stranice</a:t>
            </a:r>
          </a:p>
          <a:p>
            <a:pPr marL="1257300" lvl="2" indent="-457200" eaLnBrk="1" hangingPunct="1"/>
            <a:r>
              <a:rPr lang="sr-Latn-RS" altLang="en-US" dirty="0"/>
              <a:t>skript </a:t>
            </a:r>
            <a:r>
              <a:rPr lang="sr-Latn-RS" altLang="en-US" dirty="0" smtClean="0"/>
              <a:t>tehnologije: </a:t>
            </a:r>
            <a:r>
              <a:rPr lang="sr-Latn-RS" altLang="en-US" dirty="0"/>
              <a:t>PHP, </a:t>
            </a:r>
            <a:r>
              <a:rPr lang="sr-Latn-RS" altLang="en-US" dirty="0" smtClean="0"/>
              <a:t>JSP, </a:t>
            </a:r>
            <a:r>
              <a:rPr lang="sr-Latn-RS" altLang="en-US" dirty="0" err="1"/>
              <a:t>ASP.NET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node.js</a:t>
            </a:r>
            <a:r>
              <a:rPr lang="sr-Latn-RS" altLang="en-US" dirty="0" smtClean="0"/>
              <a:t> itd.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 b="12316"/>
          <a:stretch/>
        </p:blipFill>
        <p:spPr bwMode="auto">
          <a:xfrm>
            <a:off x="3304825" y="4581128"/>
            <a:ext cx="5808906" cy="22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7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veb stranice sa procesiranjem na strani klijenta</a:t>
            </a:r>
            <a:endParaRPr lang="sr-Latn-RS" altLang="en-US" dirty="0"/>
          </a:p>
          <a:p>
            <a:pPr marL="1257300" lvl="2" indent="-457200" eaLnBrk="1" hangingPunct="1"/>
            <a:r>
              <a:rPr lang="pl-PL" altLang="en-US" dirty="0" err="1"/>
              <a:t>d</a:t>
            </a:r>
            <a:r>
              <a:rPr lang="pl-PL" altLang="en-US" dirty="0" err="1" smtClean="0"/>
              <a:t>inamične</a:t>
            </a:r>
            <a:r>
              <a:rPr lang="pl-PL" altLang="en-US" dirty="0" smtClean="0"/>
              <a:t> - </a:t>
            </a:r>
            <a:r>
              <a:rPr lang="pl-PL" altLang="en-US" dirty="0" err="1" smtClean="0"/>
              <a:t>obezbeđuju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interakciju</a:t>
            </a:r>
            <a:r>
              <a:rPr lang="pl-PL" altLang="en-US" dirty="0" smtClean="0"/>
              <a:t> </a:t>
            </a:r>
            <a:r>
              <a:rPr lang="pl-PL" altLang="en-US" dirty="0" err="1"/>
              <a:t>sa</a:t>
            </a:r>
            <a:r>
              <a:rPr lang="pl-PL" altLang="en-US" dirty="0"/>
              <a:t> </a:t>
            </a:r>
            <a:r>
              <a:rPr lang="pl-PL" altLang="en-US" dirty="0" err="1" smtClean="0"/>
              <a:t>korisnikom</a:t>
            </a:r>
            <a:r>
              <a:rPr lang="sr-Latn-RS" altLang="en-US" dirty="0" smtClean="0"/>
              <a:t>, samo na drugačiji način</a:t>
            </a:r>
          </a:p>
          <a:p>
            <a:pPr marL="1257300" lvl="2" indent="-457200" eaLnBrk="1" hangingPunct="1"/>
            <a:r>
              <a:rPr lang="sr-Latn-RS" altLang="en-US" dirty="0"/>
              <a:t>pored opisa u HTML-u i CSS-u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programski </a:t>
            </a:r>
            <a:r>
              <a:rPr lang="sr-Latn-RS" altLang="en-US" dirty="0" smtClean="0"/>
              <a:t>kod </a:t>
            </a:r>
            <a:r>
              <a:rPr lang="sr-Latn-RS" altLang="en-US" dirty="0"/>
              <a:t>koji </a:t>
            </a:r>
            <a:r>
              <a:rPr lang="sr-Latn-RS" altLang="en-US" dirty="0" smtClean="0"/>
              <a:t>veb pregledač čita </a:t>
            </a:r>
            <a:r>
              <a:rPr lang="sr-Latn-RS" altLang="en-US" dirty="0"/>
              <a:t>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kod omogućava </a:t>
            </a:r>
            <a:r>
              <a:rPr lang="sr-Latn-RS" altLang="en-US" dirty="0"/>
              <a:t>izmenu strane pri njenom prikazivanju u </a:t>
            </a:r>
            <a:r>
              <a:rPr lang="sr-Latn-RS" altLang="en-US" dirty="0" smtClean="0"/>
              <a:t>pregledaču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 tu svrhu, najzastupljeniji </a:t>
            </a:r>
            <a:r>
              <a:rPr lang="sr-Latn-RS" altLang="en-US" dirty="0"/>
              <a:t>jezik danas je </a:t>
            </a:r>
            <a:r>
              <a:rPr lang="sr-Latn-RS" altLang="en-US" dirty="0" err="1" smtClean="0"/>
              <a:t>JavaScript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ina veb sajtova </a:t>
            </a:r>
            <a:r>
              <a:rPr lang="sr-Latn-RS" altLang="en-US" dirty="0"/>
              <a:t>danas kombinuje skriptove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na strani </a:t>
            </a:r>
            <a:r>
              <a:rPr lang="sr-Latn-RS" altLang="en-US" dirty="0"/>
              <a:t>klijenta i one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7" b="15200"/>
          <a:stretch/>
        </p:blipFill>
        <p:spPr bwMode="auto">
          <a:xfrm>
            <a:off x="3275855" y="4149080"/>
            <a:ext cx="5472609" cy="194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sadrži enormnu 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inu </a:t>
            </a:r>
            <a:r>
              <a:rPr lang="sr-Latn-RS" altLang="en-US" dirty="0"/>
              <a:t>informacija i ne bi funkcionisao </a:t>
            </a:r>
            <a:r>
              <a:rPr lang="sr-Latn-RS" altLang="en-US" dirty="0" smtClean="0"/>
              <a:t>bez </a:t>
            </a:r>
            <a:r>
              <a:rPr lang="sr-Latn-RS" altLang="en-US" dirty="0">
                <a:solidFill>
                  <a:srgbClr val="0070C0"/>
                </a:solidFill>
              </a:rPr>
              <a:t>veb </a:t>
            </a:r>
            <a:r>
              <a:rPr lang="sr-Latn-RS" altLang="en-US" dirty="0" err="1" smtClean="0">
                <a:solidFill>
                  <a:srgbClr val="0070C0"/>
                </a:solidFill>
              </a:rPr>
              <a:t>pretraživača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/>
              <a:t>Najpopularniji </a:t>
            </a:r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pretražiivač</a:t>
            </a:r>
            <a:r>
              <a:rPr lang="sr-Latn-RS" altLang="en-US" dirty="0" smtClean="0"/>
              <a:t>: </a:t>
            </a:r>
            <a:r>
              <a:rPr lang="sr-Latn-RS" altLang="en-US" dirty="0" err="1"/>
              <a:t>Google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pretraživači</a:t>
            </a:r>
            <a:r>
              <a:rPr lang="sr-Latn-RS" altLang="en-US" dirty="0" smtClean="0"/>
              <a:t> sadrže </a:t>
            </a:r>
            <a:r>
              <a:rPr lang="sr-Latn-RS" altLang="en-US" dirty="0"/>
              <a:t>komponentu pod nazivom </a:t>
            </a:r>
            <a:r>
              <a:rPr lang="sr-Latn-RS" altLang="en-US" dirty="0">
                <a:solidFill>
                  <a:srgbClr val="0070C0"/>
                </a:solidFill>
              </a:rPr>
              <a:t>pauk</a:t>
            </a:r>
            <a:r>
              <a:rPr lang="sr-Latn-RS" altLang="en-US" dirty="0"/>
              <a:t> ili </a:t>
            </a:r>
            <a:r>
              <a:rPr lang="sr-Latn-RS" altLang="en-US" dirty="0" err="1" smtClean="0"/>
              <a:t>kroler</a:t>
            </a:r>
            <a:r>
              <a:rPr lang="sr-Latn-RS" altLang="en-US" dirty="0" smtClean="0"/>
              <a:t> (</a:t>
            </a:r>
            <a:r>
              <a:rPr lang="sr-Latn-RS" altLang="en-US" dirty="0" err="1"/>
              <a:t>crawler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Algoritmi rangiranja stranica: </a:t>
            </a:r>
            <a:r>
              <a:rPr lang="sr-Latn-RS" altLang="en-US" dirty="0" err="1"/>
              <a:t>Page</a:t>
            </a:r>
            <a:r>
              <a:rPr lang="sr-Latn-RS" altLang="en-US" dirty="0"/>
              <a:t> </a:t>
            </a:r>
            <a:r>
              <a:rPr lang="sr-Latn-RS" altLang="en-US" dirty="0" err="1"/>
              <a:t>Rank</a:t>
            </a:r>
            <a:r>
              <a:rPr lang="sr-Latn-RS" altLang="en-US" dirty="0"/>
              <a:t> (</a:t>
            </a:r>
            <a:r>
              <a:rPr lang="sr-Latn-RS" altLang="en-US" dirty="0" err="1"/>
              <a:t>Google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brojanje </a:t>
            </a:r>
            <a:r>
              <a:rPr lang="sr-Latn-RS" altLang="en-US" dirty="0" smtClean="0"/>
              <a:t>veza koje </a:t>
            </a:r>
            <a:r>
              <a:rPr lang="sr-Latn-RS" altLang="en-US" dirty="0"/>
              <a:t>vode ka stranici</a:t>
            </a:r>
          </a:p>
          <a:p>
            <a:pPr marL="857250" lvl="1" indent="-457200" eaLnBrk="1" hangingPunct="1"/>
            <a:r>
              <a:rPr lang="sr-Latn-RS" altLang="en-US" dirty="0"/>
              <a:t>SEO (</a:t>
            </a:r>
            <a:r>
              <a:rPr lang="sr-Latn-RS" altLang="en-US" dirty="0" err="1"/>
              <a:t>search</a:t>
            </a:r>
            <a:r>
              <a:rPr lang="sr-Latn-RS" altLang="en-US" dirty="0"/>
              <a:t> </a:t>
            </a:r>
            <a:r>
              <a:rPr lang="sr-Latn-RS" altLang="en-US" dirty="0" err="1"/>
              <a:t>engine</a:t>
            </a:r>
            <a:r>
              <a:rPr lang="sr-Latn-RS" altLang="en-US" dirty="0"/>
              <a:t> </a:t>
            </a:r>
            <a:r>
              <a:rPr lang="sr-Latn-RS" altLang="en-US" dirty="0" err="1"/>
              <a:t>optimization</a:t>
            </a:r>
            <a:r>
              <a:rPr lang="sr-Latn-RS" altLang="en-US" dirty="0"/>
              <a:t>) -</a:t>
            </a:r>
            <a:r>
              <a:rPr lang="sr-Latn-RS" altLang="en-US" dirty="0" smtClean="0"/>
              <a:t> </a:t>
            </a:r>
            <a:r>
              <a:rPr lang="sr-Latn-RS" altLang="en-US" dirty="0"/>
              <a:t>razne tehnike za </a:t>
            </a:r>
            <a:r>
              <a:rPr lang="sr-Latn-RS" altLang="en-US" dirty="0" smtClean="0"/>
              <a:t>obezbeđivanje da veb sajt bude prikazan međ</a:t>
            </a:r>
            <a:r>
              <a:rPr lang="sr-Latn-RS" altLang="en-US" dirty="0"/>
              <a:t>u prvim rezultatima pretrage</a:t>
            </a:r>
          </a:p>
          <a:p>
            <a:pPr marL="857250" lvl="1" indent="-457200" eaLnBrk="1" hangingPunct="1"/>
            <a:r>
              <a:rPr lang="sr-Latn-RS" altLang="en-US" dirty="0"/>
              <a:t>Postoje razne tehnike </a:t>
            </a:r>
            <a:r>
              <a:rPr lang="sr-Latn-RS" altLang="en-US" dirty="0" smtClean="0"/>
              <a:t>poboljšanja </a:t>
            </a:r>
            <a:r>
              <a:rPr lang="sr-Latn-RS" altLang="en-US" dirty="0"/>
              <a:t>pretrage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portali </a:t>
            </a:r>
            <a:r>
              <a:rPr lang="sr-Latn-RS" altLang="en-US" dirty="0" smtClean="0"/>
              <a:t>pružaju </a:t>
            </a:r>
            <a:r>
              <a:rPr lang="sr-Latn-RS" altLang="en-US" dirty="0"/>
              <a:t>relevantne informacije za odre</a:t>
            </a:r>
            <a:r>
              <a:rPr lang="sr-Latn-RS" altLang="en-US" dirty="0" smtClean="0"/>
              <a:t>đenu </a:t>
            </a:r>
            <a:r>
              <a:rPr lang="sr-Latn-RS" altLang="en-US" dirty="0"/>
              <a:t>temu</a:t>
            </a:r>
            <a:r>
              <a:rPr lang="sr-Latn-RS" altLang="en-US" dirty="0" smtClean="0"/>
              <a:t>, prikupljene </a:t>
            </a:r>
            <a:r>
              <a:rPr lang="sr-Latn-RS" altLang="en-US" dirty="0"/>
              <a:t>iz </a:t>
            </a:r>
            <a:r>
              <a:rPr lang="sr-Latn-RS" altLang="en-US" dirty="0" smtClean="0"/>
              <a:t>različitih </a:t>
            </a:r>
            <a:r>
              <a:rPr lang="sr-Latn-RS" altLang="en-US" dirty="0"/>
              <a:t>izvora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7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-457200" eaLnBrk="1" hangingPunct="1">
              <a:buFont typeface="Wingdings" pitchFamily="2" charset="2"/>
              <a:buChar char="l"/>
            </a:pPr>
            <a:r>
              <a:rPr lang="sr-Latn-RS" altLang="en-US" dirty="0"/>
              <a:t>Broj veb sajtova je ogroman i velika je međusobna </a:t>
            </a:r>
            <a:r>
              <a:rPr lang="sr-Latn-RS" altLang="en-US" dirty="0" smtClean="0"/>
              <a:t>konkurencija, pa je </a:t>
            </a:r>
            <a:r>
              <a:rPr lang="sr-Latn-RS" altLang="en-US" dirty="0" smtClean="0">
                <a:solidFill>
                  <a:srgbClr val="0070C0"/>
                </a:solidFill>
              </a:rPr>
              <a:t>v</a:t>
            </a:r>
            <a:r>
              <a:rPr lang="sr-Latn-RS" dirty="0" smtClean="0">
                <a:solidFill>
                  <a:srgbClr val="0070C0"/>
                </a:solidFill>
              </a:rPr>
              <a:t>eb dizajn </a:t>
            </a:r>
            <a:r>
              <a:rPr lang="sr-Latn-RS" dirty="0" smtClean="0"/>
              <a:t>veoma važan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/>
              <a:t>sajt treba da bude funkcionalan, bogat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ajem</a:t>
            </a:r>
            <a:r>
              <a:rPr lang="sr-Latn-RS" altLang="en-US" dirty="0"/>
              <a:t>, </a:t>
            </a:r>
            <a:r>
              <a:rPr lang="sr-Latn-RS" altLang="en-US" dirty="0" smtClean="0"/>
              <a:t>vizuelno dopadljiv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Savremeni </a:t>
            </a:r>
            <a:r>
              <a:rPr lang="sr-Latn-RS" altLang="en-US" dirty="0" smtClean="0"/>
              <a:t>veb dizajn uključuje </a:t>
            </a:r>
            <a:r>
              <a:rPr lang="sr-Latn-RS" altLang="en-US" dirty="0"/>
              <a:t>i internet marketing i </a:t>
            </a:r>
            <a:r>
              <a:rPr lang="sr-Latn-RS" altLang="en-US" dirty="0" smtClean="0"/>
              <a:t>SEO </a:t>
            </a:r>
            <a:r>
              <a:rPr lang="sr-Latn-RS" altLang="en-US" dirty="0"/>
              <a:t>i </a:t>
            </a:r>
            <a:r>
              <a:rPr lang="sr-Latn-RS" altLang="en-US" dirty="0" smtClean="0"/>
              <a:t>veštine </a:t>
            </a:r>
            <a:r>
              <a:rPr lang="sr-Latn-RS" altLang="en-US" dirty="0"/>
              <a:t>kreiranja ugodnih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kih interfejsa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Prilikom izrade </a:t>
            </a:r>
            <a:r>
              <a:rPr lang="sr-Latn-RS" altLang="en-US" dirty="0" smtClean="0"/>
              <a:t>veb sajta </a:t>
            </a:r>
            <a:r>
              <a:rPr lang="sr-Latn-RS" altLang="en-US" dirty="0"/>
              <a:t>potrebno je osmisliti njegovu </a:t>
            </a:r>
            <a:r>
              <a:rPr lang="sr-Latn-RS" altLang="en-US" dirty="0" smtClean="0"/>
              <a:t>logičku organizaciju</a:t>
            </a:r>
            <a:r>
              <a:rPr lang="sr-Latn-RS" altLang="en-US" dirty="0"/>
              <a:t>, a kasnije se posvetiti pitanjima estetskog dizajna</a:t>
            </a:r>
          </a:p>
          <a:p>
            <a:pPr marL="857250" lvl="1" indent="-457200" eaLnBrk="1" hangingPunct="1"/>
            <a:r>
              <a:rPr lang="sr-Latn-RS" altLang="en-US" dirty="0"/>
              <a:t>Mnogi principi su nepromenljivi: boje teksta i pozadine treba da </a:t>
            </a:r>
            <a:r>
              <a:rPr lang="sr-Latn-RS" altLang="en-US" dirty="0" smtClean="0"/>
              <a:t>budu kontrastne</a:t>
            </a:r>
            <a:r>
              <a:rPr lang="sr-Latn-RS" altLang="en-US" dirty="0"/>
              <a:t>, </a:t>
            </a:r>
            <a:r>
              <a:rPr lang="sr-Latn-RS" altLang="en-US" dirty="0" smtClean="0"/>
              <a:t>najva</a:t>
            </a:r>
            <a:r>
              <a:rPr lang="sr-Latn-RS" altLang="en-US" dirty="0"/>
              <a:t>ž</a:t>
            </a:r>
            <a:r>
              <a:rPr lang="sr-Latn-RS" altLang="en-US" dirty="0" smtClean="0"/>
              <a:t>nije </a:t>
            </a:r>
            <a:r>
              <a:rPr lang="sr-Latn-RS" altLang="en-US" dirty="0"/>
              <a:t>stvari jasno istaknute</a:t>
            </a:r>
            <a:r>
              <a:rPr lang="sr-Latn-RS" altLang="en-US" dirty="0" smtClean="0"/>
              <a:t>, itd.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Trendovi u veb-dizajnu se menjaju; danas moderne strane svedenog</a:t>
            </a:r>
            <a:r>
              <a:rPr lang="sr-Latn-RS" altLang="en-US" dirty="0" smtClean="0"/>
              <a:t>, minimalističkog </a:t>
            </a:r>
            <a:r>
              <a:rPr lang="sr-Latn-RS" altLang="en-US" dirty="0"/>
              <a:t>dizajna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4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skladišta </a:t>
            </a:r>
            <a:r>
              <a:rPr lang="sr-Latn-RS" altLang="en-US" sz="3200" dirty="0">
                <a:solidFill>
                  <a:schemeClr val="hlink"/>
                </a:solidFill>
              </a:rPr>
              <a:t>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Kompanije nude usluge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tenja </a:t>
            </a:r>
            <a:r>
              <a:rPr lang="sr-Latn-RS" altLang="en-US" dirty="0"/>
              <a:t>podataka u </a:t>
            </a:r>
            <a:r>
              <a:rPr lang="sr-Latn-RS" altLang="en-US" dirty="0" smtClean="0"/>
              <a:t>„oblaku“, </a:t>
            </a:r>
            <a:r>
              <a:rPr lang="sr-Latn-RS" altLang="en-US" dirty="0"/>
              <a:t>tj. </a:t>
            </a:r>
            <a:r>
              <a:rPr lang="sr-Latn-RS" altLang="en-US" dirty="0" smtClean="0"/>
              <a:t>u skladištima</a:t>
            </a:r>
            <a:r>
              <a:rPr lang="sr-Latn-RS" altLang="en-US" dirty="0"/>
              <a:t>, tzv. </a:t>
            </a:r>
            <a:r>
              <a:rPr lang="sr-Latn-RS" altLang="en-US" dirty="0" err="1">
                <a:solidFill>
                  <a:srgbClr val="6767FF"/>
                </a:solidFill>
              </a:rPr>
              <a:t>repozitorijumima</a:t>
            </a:r>
            <a:r>
              <a:rPr lang="sr-Latn-RS" altLang="en-US" dirty="0"/>
              <a:t> na serverima tih kompanija</a:t>
            </a:r>
          </a:p>
          <a:p>
            <a:pPr marL="857250" lvl="1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različitih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korisnik ima pristup </a:t>
            </a:r>
            <a:r>
              <a:rPr lang="sr-Latn-RS" altLang="en-US" dirty="0" smtClean="0"/>
              <a:t>svim svojim </a:t>
            </a:r>
            <a:r>
              <a:rPr lang="sr-Latn-RS" altLang="en-US" dirty="0"/>
              <a:t>podacima</a:t>
            </a:r>
          </a:p>
          <a:p>
            <a:pPr marL="857250" lvl="1" indent="-457200" eaLnBrk="1" hangingPunct="1"/>
            <a:r>
              <a:rPr lang="sr-Latn-RS" altLang="en-US" dirty="0" err="1"/>
              <a:t>Sihronizacija</a:t>
            </a:r>
            <a:r>
              <a:rPr lang="sr-Latn-RS" altLang="en-US" dirty="0"/>
              <a:t> podataka sa serverima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automatski</a:t>
            </a:r>
          </a:p>
          <a:p>
            <a:pPr marL="857250" lvl="1" indent="-457200" eaLnBrk="1" hangingPunct="1"/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ajima </a:t>
            </a:r>
            <a:r>
              <a:rPr lang="sr-Latn-RS" altLang="en-US" dirty="0"/>
              <a:t>u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pristupiti </a:t>
            </a:r>
            <a:r>
              <a:rPr lang="sr-Latn-RS" altLang="en-US" dirty="0" smtClean="0"/>
              <a:t>preko veba, bilo korišćenjem pregledača, bilo </a:t>
            </a:r>
            <a:r>
              <a:rPr lang="sr-Latn-RS" altLang="en-US" dirty="0"/>
              <a:t>aplikacija </a:t>
            </a:r>
            <a:r>
              <a:rPr lang="sr-Latn-RS" altLang="en-US" dirty="0" smtClean="0"/>
              <a:t>za pametne </a:t>
            </a:r>
            <a:r>
              <a:rPr lang="sr-Latn-RS" altLang="en-US" dirty="0"/>
              <a:t>telefone</a:t>
            </a:r>
          </a:p>
          <a:p>
            <a:pPr marL="857250" lvl="1" indent="-457200" eaLnBrk="1" hangingPunct="1"/>
            <a:r>
              <a:rPr lang="sr-Latn-RS" altLang="en-US" dirty="0"/>
              <a:t>Najpopularnija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datoteka: </a:t>
            </a:r>
            <a:r>
              <a:rPr lang="sr-Latn-RS" altLang="en-US" dirty="0" err="1"/>
              <a:t>Dropbox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Drive</a:t>
            </a:r>
            <a:r>
              <a:rPr lang="sr-Latn-RS" altLang="en-U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4016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ćaskanje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Ćaskanje</a:t>
            </a:r>
            <a:r>
              <a:rPr lang="sr-Latn-RS" altLang="en-US" dirty="0" smtClean="0"/>
              <a:t> 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</a:t>
            </a:r>
            <a:r>
              <a:rPr lang="sr-Latn-RS" altLang="en-US" dirty="0" smtClean="0"/>
              <a:t>ICQ, itd. </a:t>
            </a:r>
          </a:p>
          <a:p>
            <a:pPr marL="1257300" lvl="2" indent="-457200" eaLnBrk="1" hangingPunct="1"/>
            <a:r>
              <a:rPr lang="sr-Latn-RS" altLang="en-US" dirty="0" smtClean="0"/>
              <a:t>Kod pojedinih servisa, kao što su </a:t>
            </a:r>
            <a:r>
              <a:rPr lang="sr-Latn-RS" altLang="en-US" dirty="0" err="1" smtClean="0"/>
              <a:t>Skype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Viber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WhatsApp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Slack</a:t>
            </a:r>
            <a:r>
              <a:rPr lang="sr-Latn-RS" altLang="en-US" dirty="0" smtClean="0"/>
              <a:t>, direktna komunikacija predstavlja samo jednu od mogućnosti</a:t>
            </a:r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0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VoIP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err="1">
                <a:solidFill>
                  <a:srgbClr val="6767FF"/>
                </a:solidFill>
              </a:rPr>
              <a:t>VoIP</a:t>
            </a:r>
            <a:r>
              <a:rPr lang="sr-Latn-RS" altLang="en-US" dirty="0">
                <a:solidFill>
                  <a:srgbClr val="6767FF"/>
                </a:solidFill>
              </a:rPr>
              <a:t> </a:t>
            </a:r>
            <a:r>
              <a:rPr lang="sr-Latn-RS" altLang="en-US" dirty="0"/>
              <a:t>servisi i programi </a:t>
            </a:r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uju </a:t>
            </a:r>
            <a:r>
              <a:rPr lang="sr-Latn-RS" altLang="en-US" dirty="0"/>
              <a:t>glasovnu i </a:t>
            </a:r>
            <a:r>
              <a:rPr lang="sr-Latn-RS" altLang="en-US" dirty="0" smtClean="0"/>
              <a:t>video-komunikaciju između </a:t>
            </a:r>
            <a:r>
              <a:rPr lang="sr-Latn-RS" altLang="en-US" dirty="0"/>
              <a:t>udaljenih osoba preko </a:t>
            </a:r>
            <a:r>
              <a:rPr lang="sr-Latn-RS" altLang="en-US" dirty="0" smtClean="0"/>
              <a:t>Interneta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pozivanje onih poznanika koji su tog trenutka </a:t>
            </a:r>
            <a:r>
              <a:rPr lang="sr-Latn-RS" altLang="en-US" dirty="0" smtClean="0"/>
              <a:t>priključeni na </a:t>
            </a:r>
            <a:r>
              <a:rPr lang="sr-Latn-RS" altLang="en-US" dirty="0"/>
              <a:t>ovaj servis</a:t>
            </a:r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povezivanje ovih servisa i sa </a:t>
            </a:r>
            <a:r>
              <a:rPr lang="sr-Latn-RS" altLang="en-US" dirty="0" smtClean="0"/>
              <a:t>klasi</a:t>
            </a:r>
            <a:r>
              <a:rPr lang="sr-Latn-RS" altLang="en-US" dirty="0"/>
              <a:t>č</a:t>
            </a:r>
            <a:r>
              <a:rPr lang="sr-Latn-RS" altLang="en-US" dirty="0" smtClean="0"/>
              <a:t>nom </a:t>
            </a:r>
            <a:r>
              <a:rPr lang="sr-Latn-RS" altLang="en-US" dirty="0"/>
              <a:t>telefonijom, ali </a:t>
            </a:r>
            <a:r>
              <a:rPr lang="sr-Latn-RS" altLang="en-US" dirty="0" smtClean="0"/>
              <a:t>je ta </a:t>
            </a:r>
            <a:r>
              <a:rPr lang="sr-Latn-RS" altLang="en-US" dirty="0"/>
              <a:t>usluga komercijalne prirode</a:t>
            </a:r>
          </a:p>
          <a:p>
            <a:pPr marL="857250" lvl="1" indent="-457200" eaLnBrk="1" hangingPunct="1"/>
            <a:r>
              <a:rPr lang="sr-Latn-RS" altLang="en-US" dirty="0"/>
              <a:t>Najpopularniji servisi ovog tipa su </a:t>
            </a:r>
            <a:r>
              <a:rPr lang="sr-Latn-RS" altLang="en-US" dirty="0" err="1"/>
              <a:t>Skype</a:t>
            </a:r>
            <a:r>
              <a:rPr lang="sr-Latn-RS" altLang="en-US" dirty="0"/>
              <a:t>, </a:t>
            </a:r>
            <a:r>
              <a:rPr lang="sr-Latn-RS" altLang="en-US" dirty="0" err="1"/>
              <a:t>Viber</a:t>
            </a:r>
            <a:r>
              <a:rPr lang="sr-Latn-RS" altLang="en-US" dirty="0"/>
              <a:t>, </a:t>
            </a:r>
            <a:r>
              <a:rPr lang="sr-Latn-RS" altLang="en-US" dirty="0" err="1"/>
              <a:t>WhatsApp</a:t>
            </a:r>
            <a:r>
              <a:rPr lang="sr-Latn-RS" altLang="en-US" dirty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Talk, Telegram itd.</a:t>
            </a:r>
          </a:p>
        </p:txBody>
      </p:sp>
    </p:spTree>
    <p:extLst>
      <p:ext uri="{BB962C8B-B14F-4D97-AF65-F5344CB8AC3E}">
        <p14:creationId xmlns:p14="http://schemas.microsoft.com/office/powerpoint/2010/main" val="24518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P2P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7374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forumi,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blogovi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društvene mreže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Forumi </a:t>
            </a:r>
            <a:r>
              <a:rPr lang="sr-Latn-RS" altLang="en-US" dirty="0"/>
              <a:t>(internet forum) </a:t>
            </a:r>
            <a:r>
              <a:rPr lang="sr-Latn-RS" altLang="en-US" dirty="0" smtClean="0"/>
              <a:t>- korisnicima 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avaju </a:t>
            </a:r>
            <a:r>
              <a:rPr lang="sr-Latn-RS" altLang="en-US" dirty="0"/>
              <a:t>diskusiju </a:t>
            </a:r>
            <a:r>
              <a:rPr lang="sr-Latn-RS" altLang="en-US" dirty="0" smtClean="0"/>
              <a:t>na određ</a:t>
            </a:r>
            <a:r>
              <a:rPr lang="sr-Latn-RS" altLang="en-US" dirty="0"/>
              <a:t>ene teme; diskusija je organizovana u </a:t>
            </a:r>
            <a:r>
              <a:rPr lang="sr-Latn-RS" altLang="en-US" dirty="0" smtClean="0"/>
              <a:t>nitima</a:t>
            </a:r>
          </a:p>
          <a:p>
            <a:pPr marL="1257300" lvl="2" indent="-457200" eaLnBrk="1" hangingPunct="1"/>
            <a:r>
              <a:rPr lang="sr-Latn-RS" dirty="0" smtClean="0"/>
              <a:t>Primeri: </a:t>
            </a:r>
            <a:r>
              <a:rPr lang="sr-Latn-RS" dirty="0" err="1" smtClean="0"/>
              <a:t>EliteSecurity</a:t>
            </a:r>
            <a:r>
              <a:rPr lang="sr-Latn-RS" dirty="0" smtClean="0"/>
              <a:t>, </a:t>
            </a:r>
            <a:r>
              <a:rPr lang="sr-Latn-RS" dirty="0" err="1" smtClean="0"/>
              <a:t>MyCity</a:t>
            </a:r>
            <a:r>
              <a:rPr lang="sr-Latn-RS" dirty="0" smtClean="0"/>
              <a:t>, itd.</a:t>
            </a:r>
          </a:p>
          <a:p>
            <a:pPr marL="857250" lvl="1" indent="-457200" eaLnBrk="1" hangingPunct="1"/>
            <a:r>
              <a:rPr lang="sr-Latn-RS" altLang="en-US" dirty="0" err="1">
                <a:solidFill>
                  <a:srgbClr val="002060"/>
                </a:solidFill>
              </a:rPr>
              <a:t>Blogovi</a:t>
            </a:r>
            <a:r>
              <a:rPr lang="sr-Latn-RS" altLang="en-US" dirty="0"/>
              <a:t> (</a:t>
            </a:r>
            <a:r>
              <a:rPr lang="sr-Latn-RS" altLang="en-US" dirty="0" err="1"/>
              <a:t>weB</a:t>
            </a:r>
            <a:r>
              <a:rPr lang="sr-Latn-RS" altLang="en-US" dirty="0"/>
              <a:t> LOG) </a:t>
            </a:r>
            <a:r>
              <a:rPr lang="sr-Latn-RS" altLang="en-US" dirty="0" smtClean="0"/>
              <a:t>- korisnici </a:t>
            </a:r>
            <a:r>
              <a:rPr lang="sr-Latn-RS" altLang="en-US" dirty="0"/>
              <a:t>objavljuju svoja </a:t>
            </a:r>
            <a:r>
              <a:rPr lang="sr-Latn-RS" altLang="en-US" dirty="0" smtClean="0"/>
              <a:t>razmi</a:t>
            </a:r>
            <a:r>
              <a:rPr lang="sr-Latn-RS" altLang="en-US" dirty="0"/>
              <a:t>š</a:t>
            </a:r>
            <a:r>
              <a:rPr lang="sr-Latn-RS" altLang="en-US" dirty="0" smtClean="0"/>
              <a:t>ljanja </a:t>
            </a:r>
            <a:r>
              <a:rPr lang="sr-Latn-RS" altLang="en-US" dirty="0"/>
              <a:t>o nekoj temi</a:t>
            </a: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Društvene </a:t>
            </a:r>
            <a:r>
              <a:rPr lang="sr-Latn-RS" altLang="en-US" dirty="0">
                <a:solidFill>
                  <a:srgbClr val="002060"/>
                </a:solidFill>
              </a:rPr>
              <a:t>mreže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smtClean="0"/>
              <a:t>omogućavaju </a:t>
            </a:r>
            <a:r>
              <a:rPr lang="sr-Latn-RS" altLang="en-US" dirty="0"/>
              <a:t>povezivanje sa nalozima prijatelja i poznanika ili </a:t>
            </a:r>
            <a:r>
              <a:rPr lang="sr-Latn-RS" altLang="en-US" dirty="0" smtClean="0"/>
              <a:t>sa nalozima ličnosti </a:t>
            </a:r>
            <a:r>
              <a:rPr lang="sr-Latn-RS" altLang="en-US" dirty="0"/>
              <a:t>iz javne sfere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Iako </a:t>
            </a:r>
            <a:r>
              <a:rPr lang="sr-Latn-RS" altLang="en-US" dirty="0"/>
              <a:t>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</a:t>
            </a:r>
            <a:r>
              <a:rPr lang="sr-Latn-RS" altLang="en-US" dirty="0" smtClean="0"/>
              <a:t>društvene 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</a:t>
            </a:r>
            <a:r>
              <a:rPr lang="sr-Latn-RS" altLang="en-US" dirty="0" err="1" smtClean="0"/>
              <a:t>Tweeter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+</a:t>
            </a:r>
            <a:r>
              <a:rPr lang="sr-Latn-RS" altLang="en-US" dirty="0"/>
              <a:t>,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MySpace</a:t>
            </a:r>
            <a:r>
              <a:rPr lang="sr-Latn-RS" altLang="en-US" dirty="0" smtClean="0"/>
              <a:t> itd.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</a:t>
            </a:r>
            <a:r>
              <a:rPr lang="sr-Latn-RS" altLang="en-US" dirty="0" err="1" smtClean="0"/>
              <a:t>LinkedIn</a:t>
            </a:r>
            <a:r>
              <a:rPr lang="sr-Latn-RS" altLang="en-US" dirty="0" smtClean="0"/>
              <a:t>, </a:t>
            </a:r>
            <a:r>
              <a:rPr lang="sr-Latn-RS" dirty="0" err="1" smtClean="0"/>
              <a:t>Foursquare</a:t>
            </a:r>
            <a:r>
              <a:rPr lang="sr-Latn-RS" dirty="0" smtClean="0"/>
              <a:t>, itd.</a:t>
            </a:r>
          </a:p>
          <a:p>
            <a:pPr marL="1257300" lvl="2" indent="-457200" eaLnBrk="1" hangingPunct="1"/>
            <a:r>
              <a:rPr lang="sr-Latn-RS" dirty="0" smtClean="0"/>
              <a:t>Izuzetno dinamična dešavanja i promene – primeri </a:t>
            </a:r>
            <a:r>
              <a:rPr lang="sr-Latn-RS" dirty="0" err="1" smtClean="0"/>
              <a:t>YouToube</a:t>
            </a:r>
            <a:r>
              <a:rPr lang="sr-Latn-RS" dirty="0" smtClean="0"/>
              <a:t>, </a:t>
            </a:r>
            <a:r>
              <a:rPr lang="sr-Latn-RS" dirty="0" err="1" smtClean="0"/>
              <a:t>Instagram</a:t>
            </a:r>
            <a:r>
              <a:rPr lang="sr-Latn-RS" dirty="0" smtClean="0"/>
              <a:t> itd.</a:t>
            </a:r>
            <a:endParaRPr lang="sr-Latn-RS" dirty="0"/>
          </a:p>
          <a:p>
            <a:pPr marL="800100" lvl="2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geografski </a:t>
            </a:r>
            <a:r>
              <a:rPr lang="sr-Latn-RS" altLang="en-US" sz="3200" dirty="0">
                <a:solidFill>
                  <a:schemeClr val="hlink"/>
                </a:solidFill>
              </a:rPr>
              <a:t>informacioni sistemi i internet mape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Geografski informacioni sistemi </a:t>
            </a:r>
            <a:r>
              <a:rPr lang="sr-Latn-RS" altLang="en-US" dirty="0"/>
              <a:t>(GIS)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sistemi koji </a:t>
            </a:r>
            <a:r>
              <a:rPr lang="sr-Latn-RS" altLang="en-US" dirty="0" smtClean="0"/>
              <a:t>sadrže geografske informacije</a:t>
            </a:r>
            <a:r>
              <a:rPr lang="sr-Latn-RS" altLang="en-US" dirty="0"/>
              <a:t>: mape, satelitske snimke, baze podataka sa </a:t>
            </a:r>
            <a:r>
              <a:rPr lang="sr-Latn-RS" altLang="en-US" dirty="0" smtClean="0"/>
              <a:t>interesantnim geografskim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kama </a:t>
            </a:r>
            <a:r>
              <a:rPr lang="sr-Latn-RS" altLang="en-US" dirty="0"/>
              <a:t>(imena ulica, pozicija </a:t>
            </a:r>
            <a:r>
              <a:rPr lang="sr-Latn-RS" altLang="en-US" dirty="0" smtClean="0"/>
              <a:t>stajališta)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Danas na internetu postoje svima dostupni sajtovi koji </a:t>
            </a:r>
            <a:r>
              <a:rPr lang="sr-Latn-RS" altLang="en-US" dirty="0" smtClean="0"/>
              <a:t>nude funkcionalnosti </a:t>
            </a:r>
            <a:r>
              <a:rPr lang="sr-Latn-RS" altLang="en-US" dirty="0"/>
              <a:t>GIS </a:t>
            </a:r>
            <a:r>
              <a:rPr lang="sr-Latn-RS" altLang="en-US" dirty="0" smtClean="0"/>
              <a:t>sistema: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Earth</a:t>
            </a:r>
            <a:r>
              <a:rPr lang="sr-Latn-RS" altLang="en-US" dirty="0"/>
              <a:t>, </a:t>
            </a:r>
            <a:r>
              <a:rPr lang="sr-Latn-RS" altLang="en-US" dirty="0" err="1"/>
              <a:t>Bing</a:t>
            </a:r>
            <a:r>
              <a:rPr lang="sr-Latn-RS" altLang="en-US" dirty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smtClean="0"/>
              <a:t>(</a:t>
            </a:r>
            <a:r>
              <a:rPr lang="sr-Latn-RS" altLang="en-US" dirty="0"/>
              <a:t>u</a:t>
            </a:r>
            <a:r>
              <a:rPr lang="sr-Latn-RS" altLang="en-US" dirty="0" smtClean="0"/>
              <a:t> Srbiji </a:t>
            </a:r>
            <a:r>
              <a:rPr lang="sr-Latn-RS" altLang="en-US" dirty="0" err="1"/>
              <a:t>PlanPlus</a:t>
            </a:r>
            <a:r>
              <a:rPr lang="sr-Latn-RS" altLang="en-US" dirty="0"/>
              <a:t>, </a:t>
            </a:r>
            <a:r>
              <a:rPr lang="sr-Latn-RS" altLang="en-US" dirty="0" smtClean="0"/>
              <a:t>B92 mape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Pametni telefoni opremljeni sistemom globalnog </a:t>
            </a:r>
            <a:r>
              <a:rPr lang="sr-Latn-RS" altLang="en-US" dirty="0" err="1"/>
              <a:t>pozicioniranja</a:t>
            </a:r>
            <a:r>
              <a:rPr lang="sr-Latn-RS" altLang="en-US" dirty="0"/>
              <a:t> (GPS</a:t>
            </a:r>
            <a:r>
              <a:rPr lang="sr-Latn-RS" altLang="en-US" dirty="0" smtClean="0"/>
              <a:t>) doprinose korišćenju </a:t>
            </a:r>
            <a:r>
              <a:rPr lang="sr-Latn-RS" altLang="en-US" dirty="0"/>
              <a:t>mapa za odre</a:t>
            </a:r>
            <a:r>
              <a:rPr lang="sr-Latn-RS" altLang="en-US" dirty="0" smtClean="0"/>
              <a:t>đivanje </a:t>
            </a:r>
            <a:r>
              <a:rPr lang="sr-Latn-RS" altLang="en-US" dirty="0"/>
              <a:t>trenutne pozicije i </a:t>
            </a:r>
            <a:r>
              <a:rPr lang="sr-Latn-RS" altLang="en-US" dirty="0" smtClean="0"/>
              <a:t>davanje instrukcija </a:t>
            </a:r>
            <a:r>
              <a:rPr lang="sr-Latn-RS" altLang="en-US" dirty="0"/>
              <a:t>kako </a:t>
            </a:r>
            <a:r>
              <a:rPr lang="sr-Latn-RS" altLang="en-US" dirty="0" smtClean="0"/>
              <a:t>sti</a:t>
            </a:r>
            <a:r>
              <a:rPr lang="sr-Latn-RS" altLang="en-US" dirty="0"/>
              <a:t>ć</a:t>
            </a:r>
            <a:r>
              <a:rPr lang="sr-Latn-RS" altLang="en-US" dirty="0" smtClean="0"/>
              <a:t>i </a:t>
            </a:r>
            <a:r>
              <a:rPr lang="sr-Latn-RS" altLang="en-US" dirty="0"/>
              <a:t>do ž</a:t>
            </a:r>
            <a:r>
              <a:rPr lang="sr-Latn-RS" altLang="en-US" dirty="0" smtClean="0"/>
              <a:t>eljene </a:t>
            </a:r>
            <a:r>
              <a:rPr lang="sr-Latn-RS" altLang="en-US" dirty="0" err="1"/>
              <a:t>destinacije</a:t>
            </a:r>
            <a:endParaRPr lang="sr-Latn-RS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7"/>
          <a:stretch/>
        </p:blipFill>
        <p:spPr bwMode="auto">
          <a:xfrm>
            <a:off x="5868145" y="4374931"/>
            <a:ext cx="3175371" cy="248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3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elektronska </a:t>
            </a:r>
            <a:r>
              <a:rPr lang="sr-Latn-RS" altLang="en-US" sz="3200" dirty="0">
                <a:solidFill>
                  <a:schemeClr val="hlink"/>
                </a:solidFill>
              </a:rPr>
              <a:t>trgovina i bankarstvo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Elektronska trgovina </a:t>
            </a:r>
            <a:r>
              <a:rPr lang="sr-Latn-RS" altLang="en-US" dirty="0"/>
              <a:t>sve vise zamenjuje </a:t>
            </a:r>
            <a:r>
              <a:rPr lang="sr-Latn-RS" altLang="en-US" dirty="0" smtClean="0"/>
              <a:t>klasične </a:t>
            </a:r>
            <a:r>
              <a:rPr lang="sr-Latn-RS" altLang="en-US" dirty="0"/>
              <a:t>oblike trgovine</a:t>
            </a:r>
          </a:p>
          <a:p>
            <a:pPr marL="857250" lvl="1" indent="-457200" eaLnBrk="1" hangingPunct="1"/>
            <a:r>
              <a:rPr lang="sr-Latn-RS" altLang="en-US" dirty="0"/>
              <a:t>Tri vrste poslovanja:</a:t>
            </a:r>
          </a:p>
          <a:p>
            <a:pPr marL="1257300" lvl="2" indent="-457200" eaLnBrk="1" hangingPunct="1"/>
            <a:r>
              <a:rPr lang="sr-Latn-RS" altLang="en-US" dirty="0"/>
              <a:t>B2C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svoju </a:t>
            </a:r>
            <a:r>
              <a:rPr lang="sr-Latn-RS" altLang="en-US" dirty="0" smtClean="0"/>
              <a:t>robu/usluge pojedinačnim </a:t>
            </a:r>
            <a:r>
              <a:rPr lang="sr-Latn-RS" altLang="en-US" dirty="0"/>
              <a:t>kupcima</a:t>
            </a:r>
          </a:p>
          <a:p>
            <a:pPr marL="1257300" lvl="2" indent="-457200" eaLnBrk="1" hangingPunct="1"/>
            <a:r>
              <a:rPr lang="sr-Latn-RS" altLang="en-US" dirty="0"/>
              <a:t>B2B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business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svoje usluge </a:t>
            </a:r>
            <a:r>
              <a:rPr lang="sr-Latn-RS" altLang="en-US" dirty="0" smtClean="0"/>
              <a:t>drugim kompanijama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C2C (</a:t>
            </a:r>
            <a:r>
              <a:rPr lang="sr-Latn-RS" altLang="en-US" dirty="0" err="1"/>
              <a:t>customer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prodavci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prodaju </a:t>
            </a:r>
            <a:r>
              <a:rPr lang="sr-Latn-RS" altLang="en-US" dirty="0" smtClean="0"/>
              <a:t>svoju robu/usluge 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kupcima</a:t>
            </a:r>
          </a:p>
          <a:p>
            <a:pPr marL="857250" lvl="1" indent="-457200" eaLnBrk="1" hangingPunct="1"/>
            <a:r>
              <a:rPr lang="sr-Latn-RS" altLang="en-US" dirty="0"/>
              <a:t>Banke danas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aju </a:t>
            </a:r>
            <a:r>
              <a:rPr lang="sr-Latn-RS" altLang="en-US" dirty="0"/>
              <a:t>usluge </a:t>
            </a:r>
            <a:r>
              <a:rPr lang="sr-Latn-RS" altLang="en-US" dirty="0">
                <a:solidFill>
                  <a:srgbClr val="0070C0"/>
                </a:solidFill>
              </a:rPr>
              <a:t>elektronskog bankarstva</a:t>
            </a:r>
          </a:p>
          <a:p>
            <a:pPr marL="1257300" lvl="2" indent="-457200" eaLnBrk="1" hangingPunct="1"/>
            <a:r>
              <a:rPr lang="sr-Latn-RS" altLang="en-US" dirty="0"/>
              <a:t>provera stanja 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unu</a:t>
            </a:r>
            <a:r>
              <a:rPr lang="sr-Latn-RS" altLang="en-US" dirty="0"/>
              <a:t>, uplata, isplata, prenos sredstava 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na račun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usluga elektronskog </a:t>
            </a:r>
            <a:r>
              <a:rPr lang="sr-Latn-RS" altLang="en-US" dirty="0" smtClean="0"/>
              <a:t>pla</a:t>
            </a:r>
            <a:r>
              <a:rPr lang="sr-Latn-RS" altLang="en-US" dirty="0"/>
              <a:t>ć</a:t>
            </a:r>
            <a:r>
              <a:rPr lang="sr-Latn-RS" altLang="en-US" dirty="0" smtClean="0"/>
              <a:t>anja računa</a:t>
            </a:r>
          </a:p>
          <a:p>
            <a:pPr marL="1257300" lvl="2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ažno pitanje sigurnosti – obično </a:t>
            </a:r>
            <a:r>
              <a:rPr lang="sr-Latn-RS" altLang="en-US" dirty="0" err="1" smtClean="0"/>
              <a:t>dvofaktorska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autentifikacija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elektronsko u</a:t>
            </a:r>
            <a:r>
              <a:rPr lang="sr-Latn-RS" altLang="en-US" sz="3200" dirty="0">
                <a:solidFill>
                  <a:schemeClr val="hlink"/>
                </a:solidFill>
              </a:rPr>
              <a:t>č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enje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Elektronsko </a:t>
            </a:r>
            <a:r>
              <a:rPr lang="sr-Latn-RS" altLang="en-US" dirty="0" smtClean="0">
                <a:solidFill>
                  <a:srgbClr val="0070C0"/>
                </a:solidFill>
              </a:rPr>
              <a:t>u</a:t>
            </a:r>
            <a:r>
              <a:rPr lang="sr-Latn-RS" altLang="en-US" dirty="0">
                <a:solidFill>
                  <a:srgbClr val="0070C0"/>
                </a:solidFill>
              </a:rPr>
              <a:t>č</a:t>
            </a:r>
            <a:r>
              <a:rPr lang="sr-Latn-RS" altLang="en-US" dirty="0" smtClean="0">
                <a:solidFill>
                  <a:srgbClr val="0070C0"/>
                </a:solidFill>
              </a:rPr>
              <a:t>enje </a:t>
            </a:r>
            <a:r>
              <a:rPr lang="sr-Latn-RS" altLang="en-US" dirty="0"/>
              <a:t>(e-</a:t>
            </a:r>
            <a:r>
              <a:rPr lang="sr-Latn-RS" altLang="en-US" dirty="0" err="1"/>
              <a:t>learning</a:t>
            </a:r>
            <a:r>
              <a:rPr lang="sr-Latn-RS" altLang="en-US" dirty="0"/>
              <a:t>) podrazumeva </a:t>
            </a:r>
            <a:r>
              <a:rPr lang="sr-Latn-RS" altLang="en-US" dirty="0" smtClean="0"/>
              <a:t>korišćenje informacionih tehnologija</a:t>
            </a:r>
            <a:r>
              <a:rPr lang="sr-Latn-RS" altLang="en-US" dirty="0"/>
              <a:t>, veba i interneta u oblasti obrazovanja</a:t>
            </a:r>
          </a:p>
          <a:p>
            <a:pPr marL="857250" lvl="1" indent="-457200" eaLnBrk="1" hangingPunct="1"/>
            <a:r>
              <a:rPr lang="sr-Latn-RS" altLang="en-US" dirty="0"/>
              <a:t>Sistemi za </a:t>
            </a:r>
            <a:r>
              <a:rPr lang="sr-Latn-RS" altLang="en-US" dirty="0" smtClean="0"/>
              <a:t>upravljanje učenjem </a:t>
            </a:r>
            <a:r>
              <a:rPr lang="sr-Latn-RS" altLang="en-US" dirty="0"/>
              <a:t>(</a:t>
            </a:r>
            <a:r>
              <a:rPr lang="sr-Latn-RS" altLang="en-US" dirty="0" err="1"/>
              <a:t>learning</a:t>
            </a:r>
            <a:r>
              <a:rPr lang="sr-Latn-RS" altLang="en-US" dirty="0"/>
              <a:t> </a:t>
            </a:r>
            <a:r>
              <a:rPr lang="sr-Latn-RS" altLang="en-US" dirty="0" err="1"/>
              <a:t>management</a:t>
            </a:r>
            <a:r>
              <a:rPr lang="sr-Latn-RS" altLang="en-US" dirty="0"/>
              <a:t> </a:t>
            </a:r>
            <a:r>
              <a:rPr lang="sr-Latn-RS" altLang="en-US" dirty="0" err="1"/>
              <a:t>systems</a:t>
            </a:r>
            <a:r>
              <a:rPr lang="sr-Latn-RS" altLang="en-US" dirty="0"/>
              <a:t>, LMS</a:t>
            </a:r>
            <a:r>
              <a:rPr lang="sr-Latn-RS" altLang="en-US" dirty="0" smtClean="0"/>
              <a:t>) omogućavaju </a:t>
            </a:r>
            <a:r>
              <a:rPr lang="sr-Latn-RS" altLang="en-US" dirty="0"/>
              <a:t>da </a:t>
            </a:r>
            <a:r>
              <a:rPr lang="sr-Latn-RS" altLang="en-US" dirty="0" err="1"/>
              <a:t>nastavici</a:t>
            </a:r>
            <a:r>
              <a:rPr lang="sr-Latn-RS" altLang="en-US" dirty="0"/>
              <a:t> ostave elektronski nastavni materijal</a:t>
            </a:r>
            <a:r>
              <a:rPr lang="sr-Latn-RS" altLang="en-US" dirty="0" smtClean="0"/>
              <a:t>, organizuju testiranje - primer </a:t>
            </a:r>
            <a:r>
              <a:rPr lang="sr-Latn-RS" altLang="en-US" dirty="0" err="1"/>
              <a:t>Moodle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Masovni slobodno dostupni kursevi na internetu (</a:t>
            </a:r>
            <a:r>
              <a:rPr lang="sr-Latn-RS" altLang="en-US" dirty="0" err="1"/>
              <a:t>massive</a:t>
            </a:r>
            <a:r>
              <a:rPr lang="sr-Latn-RS" altLang="en-US" dirty="0"/>
              <a:t> </a:t>
            </a:r>
            <a:r>
              <a:rPr lang="sr-Latn-RS" altLang="en-US" dirty="0" err="1"/>
              <a:t>open</a:t>
            </a:r>
            <a:r>
              <a:rPr lang="sr-Latn-RS" altLang="en-US" dirty="0"/>
              <a:t> </a:t>
            </a:r>
            <a:r>
              <a:rPr lang="sr-Latn-RS" altLang="en-US" dirty="0" err="1" smtClean="0"/>
              <a:t>online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courses</a:t>
            </a:r>
            <a:r>
              <a:rPr lang="sr-Latn-RS" altLang="en-US" dirty="0"/>
              <a:t>, MOOC) organizuju se u potpunosti elektronski </a:t>
            </a:r>
            <a:r>
              <a:rPr lang="sr-Latn-RS" altLang="en-US" dirty="0" smtClean="0"/>
              <a:t>– primer sajtovi </a:t>
            </a:r>
            <a:r>
              <a:rPr lang="sr-Latn-RS" altLang="en-US" dirty="0" err="1"/>
              <a:t>Coursera</a:t>
            </a:r>
            <a:r>
              <a:rPr lang="sr-Latn-RS" altLang="en-US" dirty="0"/>
              <a:t>, UDACITY, </a:t>
            </a:r>
            <a:r>
              <a:rPr lang="sr-Latn-RS" altLang="en-US" dirty="0" err="1"/>
              <a:t>edX</a:t>
            </a:r>
            <a:r>
              <a:rPr lang="sr-Latn-RS" altLang="en-US" dirty="0"/>
              <a:t>, MIT </a:t>
            </a:r>
            <a:r>
              <a:rPr lang="sr-Latn-RS" altLang="en-US" dirty="0" err="1"/>
              <a:t>OpenCourseWare</a:t>
            </a:r>
            <a:r>
              <a:rPr lang="sr-Latn-RS" altLang="en-U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4426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Mrežni i Internet </a:t>
            </a:r>
            <a:r>
              <a:rPr lang="sr-Latn-RS" altLang="en-US" sz="5400" dirty="0">
                <a:solidFill>
                  <a:schemeClr val="hlink"/>
                </a:solidFill>
              </a:rPr>
              <a:t>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Shematski prikaz protokola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fizičkom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Fizički sloj, dakle, od sloja veze podataka dovija zadatak da preko komunikacionog medijuma prenese </a:t>
            </a:r>
            <a:r>
              <a:rPr lang="sr-Latn-RS" altLang="en-US" dirty="0" err="1"/>
              <a:t>sekvcencu</a:t>
            </a:r>
            <a:r>
              <a:rPr lang="sr-Latn-RS" altLang="en-US" dirty="0"/>
              <a:t> bitova</a:t>
            </a:r>
          </a:p>
          <a:p>
            <a:pPr marL="857250" lvl="1" indent="-457200" eaLnBrk="1" hangingPunct="1"/>
            <a:r>
              <a:rPr lang="pl-PL" altLang="en-US" dirty="0" smtClean="0"/>
              <a:t>To je </a:t>
            </a:r>
            <a:r>
              <a:rPr lang="pl-PL" altLang="en-US" dirty="0" err="1" smtClean="0"/>
              <a:t>najniži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nivo</a:t>
            </a:r>
            <a:r>
              <a:rPr lang="pl-PL" altLang="en-US" dirty="0" smtClean="0"/>
              <a:t> </a:t>
            </a:r>
            <a:r>
              <a:rPr lang="pl-PL" altLang="en-US" dirty="0" err="1"/>
              <a:t>komunikacije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proučava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mehanizam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slanja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pojedinačnih</a:t>
            </a:r>
            <a:r>
              <a:rPr lang="pl-PL" altLang="en-US" dirty="0" smtClean="0"/>
              <a:t> </a:t>
            </a:r>
            <a:r>
              <a:rPr lang="pl-PL" altLang="en-US" dirty="0" err="1"/>
              <a:t>bitova</a:t>
            </a:r>
            <a:r>
              <a:rPr lang="pl-PL" altLang="en-US" dirty="0"/>
              <a:t> od </a:t>
            </a:r>
            <a:r>
              <a:rPr lang="pl-PL" altLang="en-US" dirty="0" err="1"/>
              <a:t>jednog</a:t>
            </a:r>
            <a:r>
              <a:rPr lang="pl-PL" altLang="en-US" dirty="0"/>
              <a:t> do </a:t>
            </a:r>
            <a:r>
              <a:rPr lang="pl-PL" altLang="en-US" dirty="0" err="1"/>
              <a:t>drugog</a:t>
            </a:r>
            <a:r>
              <a:rPr lang="pl-PL" altLang="en-US" dirty="0"/>
              <a:t> </a:t>
            </a:r>
            <a:r>
              <a:rPr lang="pl-PL" altLang="en-US" dirty="0" err="1" smtClean="0"/>
              <a:t>uređaja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kroz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komunikacioni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medijum</a:t>
            </a:r>
            <a:endParaRPr lang="pl-PL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Potreba za velikom efikasnošću</a:t>
            </a:r>
          </a:p>
          <a:p>
            <a:pPr marL="857250" lvl="1" indent="-457200" eaLnBrk="1" hangingPunct="1"/>
            <a:r>
              <a:rPr lang="sr-Latn-RS" altLang="en-US" dirty="0" smtClean="0"/>
              <a:t>Zavisi </a:t>
            </a:r>
            <a:r>
              <a:rPr lang="sr-Latn-RS" altLang="en-US" dirty="0"/>
              <a:t>od tipa </a:t>
            </a:r>
            <a:r>
              <a:rPr lang="sr-Latn-RS" altLang="en-US" dirty="0" smtClean="0"/>
              <a:t>komunikacionog medijuma - žičana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bežična veza, koja vrsta </a:t>
            </a:r>
            <a:r>
              <a:rPr lang="sr-Latn-RS" altLang="en-US" dirty="0"/>
              <a:t>kablova je u pitanju </a:t>
            </a:r>
            <a:r>
              <a:rPr lang="sr-Latn-RS" altLang="en-US" dirty="0" smtClean="0"/>
              <a:t>i </a:t>
            </a:r>
            <a:r>
              <a:rPr lang="sr-Latn-RS" altLang="en-US" dirty="0"/>
              <a:t>sl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Sloj veze podataka od uređaja koji rade na mrežnom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dobija zadatak da se paket (ako se na mrežnom sloju koristi IP protokol, tada se paket 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IP </a:t>
            </a:r>
            <a:r>
              <a:rPr lang="sr-Latn-RS" altLang="en-US" dirty="0" err="1" smtClean="0">
                <a:solidFill>
                  <a:schemeClr val="accent1">
                    <a:lumMod val="50000"/>
                  </a:schemeClr>
                </a:solidFill>
              </a:rPr>
              <a:t>datagram</a:t>
            </a:r>
            <a:r>
              <a:rPr lang="sr-Latn-RS" altLang="en-US" dirty="0" smtClean="0"/>
              <a:t>) </a:t>
            </a:r>
            <a:r>
              <a:rPr lang="sr-Latn-RS" altLang="en-US" dirty="0"/>
              <a:t>prenese:</a:t>
            </a:r>
          </a:p>
          <a:p>
            <a:pPr marL="1257300" lvl="2" indent="-457200" eaLnBrk="1" hangingPunct="1"/>
            <a:r>
              <a:rPr lang="sr-Latn-RS" altLang="en-US" dirty="0"/>
              <a:t>sa jednog rutera na drugi</a:t>
            </a:r>
          </a:p>
          <a:p>
            <a:pPr marL="1257300" lvl="2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jednog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na drugi u okviru lokalne </a:t>
            </a:r>
            <a:r>
              <a:rPr lang="sr-Latn-RS" altLang="en-US" dirty="0" smtClean="0"/>
              <a:t>mreže</a:t>
            </a:r>
          </a:p>
          <a:p>
            <a:pPr marL="857250" lvl="1" indent="-457200" eaLnBrk="1" hangingPunct="1"/>
            <a:r>
              <a:rPr lang="sr-Latn-RS" altLang="en-US" dirty="0" smtClean="0"/>
              <a:t>Taj zadatak se realizuje tako što se </a:t>
            </a:r>
            <a:r>
              <a:rPr lang="pt-BR" altLang="en-US" dirty="0"/>
              <a:t>IP </a:t>
            </a:r>
            <a:r>
              <a:rPr lang="pt-BR" altLang="en-US" dirty="0" err="1"/>
              <a:t>datagram</a:t>
            </a:r>
            <a:r>
              <a:rPr lang="pt-BR" altLang="en-US" dirty="0"/>
              <a:t> se </a:t>
            </a:r>
            <a:r>
              <a:rPr lang="pt-BR" altLang="en-US" dirty="0" err="1"/>
              <a:t>obmotava</a:t>
            </a:r>
            <a:r>
              <a:rPr lang="pt-BR" altLang="en-US" dirty="0"/>
              <a:t> </a:t>
            </a:r>
            <a:r>
              <a:rPr lang="pt-BR" altLang="en-US" dirty="0" err="1"/>
              <a:t>dodatnim</a:t>
            </a:r>
            <a:r>
              <a:rPr lang="pt-BR" altLang="en-US" dirty="0"/>
              <a:t> </a:t>
            </a:r>
            <a:r>
              <a:rPr lang="pt-BR" altLang="en-US" dirty="0" err="1"/>
              <a:t>podacima</a:t>
            </a:r>
            <a:r>
              <a:rPr lang="pt-BR" altLang="en-US" dirty="0"/>
              <a:t> i </a:t>
            </a:r>
            <a:r>
              <a:rPr lang="pt-BR" altLang="en-US" dirty="0" err="1" smtClean="0"/>
              <a:t>kreira</a:t>
            </a:r>
            <a:r>
              <a:rPr lang="sr-Latn-RS" altLang="en-US" dirty="0" smtClean="0"/>
              <a:t>ju</a:t>
            </a:r>
            <a:r>
              <a:rPr lang="pt-BR" altLang="en-US" dirty="0" smtClean="0"/>
              <a:t> </a:t>
            </a:r>
            <a:r>
              <a:rPr lang="pt-BR" altLang="en-US" dirty="0"/>
              <a:t>se </a:t>
            </a:r>
            <a:r>
              <a:rPr lang="pt-BR" altLang="en-US" dirty="0" err="1" smtClean="0">
                <a:solidFill>
                  <a:schemeClr val="accent1">
                    <a:lumMod val="50000"/>
                  </a:schemeClr>
                </a:solidFill>
              </a:rPr>
              <a:t>okvir</a:t>
            </a:r>
            <a:r>
              <a:rPr lang="sr-Latn-RS" altLang="en-US" dirty="0" smtClean="0"/>
              <a:t>i </a:t>
            </a:r>
            <a:r>
              <a:rPr lang="pt-BR" altLang="en-US" dirty="0" smtClean="0"/>
              <a:t>(frame</a:t>
            </a:r>
            <a:r>
              <a:rPr lang="pt-BR" altLang="en-US" dirty="0"/>
              <a:t>)</a:t>
            </a:r>
            <a:r>
              <a:rPr lang="sr-Latn-RS" altLang="en-US" dirty="0" smtClean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 r="1416"/>
          <a:stretch/>
        </p:blipFill>
        <p:spPr bwMode="auto">
          <a:xfrm>
            <a:off x="899592" y="3990075"/>
            <a:ext cx="7200799" cy="28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6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Potrebno je </a:t>
            </a:r>
            <a:r>
              <a:rPr lang="sr-Latn-RS" altLang="en-US" dirty="0" smtClean="0"/>
              <a:t>spre</a:t>
            </a:r>
            <a:r>
              <a:rPr lang="sr-Latn-RS" altLang="en-US" dirty="0"/>
              <a:t>č</a:t>
            </a:r>
            <a:r>
              <a:rPr lang="sr-Latn-RS" altLang="en-US" dirty="0" smtClean="0"/>
              <a:t>iti </a:t>
            </a:r>
            <a:r>
              <a:rPr lang="sr-Latn-RS" altLang="en-US" dirty="0"/>
              <a:t>izmenu podataka prilikom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prenosa (</a:t>
            </a:r>
            <a:r>
              <a:rPr lang="sr-Latn-RS" altLang="en-US" dirty="0"/>
              <a:t>preskakanje bitova, izmena bitova, ponavljanje, ...)</a:t>
            </a:r>
          </a:p>
          <a:p>
            <a:pPr marL="857250" lvl="1" indent="-457200" eaLnBrk="1" hangingPunct="1"/>
            <a:r>
              <a:rPr lang="sr-Latn-RS" altLang="en-US" dirty="0"/>
              <a:t>Na kraj okvira dodaje se sekvenca za proveru okvira:</a:t>
            </a:r>
          </a:p>
          <a:p>
            <a:pPr marL="1257300" lvl="2" indent="-457200" eaLnBrk="1" hangingPunct="1"/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 </a:t>
            </a:r>
            <a:r>
              <a:rPr lang="sr-Latn-RS" altLang="en-US" dirty="0"/>
              <a:t>primaocu da proveri da li je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do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neke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se mogu ispraviti</a:t>
            </a:r>
          </a:p>
          <a:p>
            <a:pPr marL="857250" lvl="1" indent="-457200" eaLnBrk="1" hangingPunct="1"/>
            <a:r>
              <a:rPr lang="sr-Latn-RS" altLang="en-US" dirty="0" smtClean="0"/>
              <a:t>Moguće </a:t>
            </a:r>
            <a:r>
              <a:rPr lang="sr-Latn-RS" altLang="en-US" dirty="0"/>
              <a:t>je detektovati i ispraviti </a:t>
            </a:r>
            <a:r>
              <a:rPr lang="sr-Latn-RS" altLang="en-US" dirty="0" smtClean="0"/>
              <a:t>slo</a:t>
            </a:r>
            <a:r>
              <a:rPr lang="sr-Latn-RS" altLang="en-US" dirty="0"/>
              <a:t>ž</a:t>
            </a:r>
            <a:r>
              <a:rPr lang="sr-Latn-RS" altLang="en-US" dirty="0" smtClean="0"/>
              <a:t>enije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korišćenjem sekvenci od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bitova, kodiranih kodovima za otkrivanje i ispravljanje </a:t>
            </a:r>
            <a:r>
              <a:rPr lang="sr-Latn-RS" altLang="en-US" dirty="0" smtClean="0"/>
              <a:t>grešaka</a:t>
            </a:r>
          </a:p>
          <a:p>
            <a:pPr marL="857250" lvl="1" indent="-457200" eaLnBrk="1" hangingPunct="1"/>
            <a:r>
              <a:rPr lang="sr-Latn-RS" altLang="en-US" dirty="0"/>
              <a:t>Ruteri 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njosti obično su povezani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na </a:t>
            </a:r>
            <a:r>
              <a:rPr lang="sr-Latn-RS" altLang="en-US" dirty="0" smtClean="0"/>
              <a:t>tačku (</a:t>
            </a:r>
            <a:r>
              <a:rPr lang="sr-Latn-RS" altLang="en-US" dirty="0" err="1"/>
              <a:t>point</a:t>
            </a:r>
            <a:r>
              <a:rPr lang="sr-Latn-RS" altLang="en-US" dirty="0"/>
              <a:t>-to-</a:t>
            </a:r>
            <a:r>
              <a:rPr lang="sr-Latn-RS" altLang="en-US" dirty="0" err="1"/>
              <a:t>point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Ruteri 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njosti </a:t>
            </a:r>
            <a:r>
              <a:rPr lang="sr-Latn-RS" altLang="en-US" dirty="0"/>
              <a:t>Interneta koji spajaju velike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povezani </a:t>
            </a:r>
            <a:r>
              <a:rPr lang="sr-Latn-RS" altLang="en-US" dirty="0" smtClean="0"/>
              <a:t>su brzim </a:t>
            </a:r>
            <a:r>
              <a:rPr lang="sr-Latn-RS" altLang="en-US" dirty="0"/>
              <a:t>vezama (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kim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Ku</a:t>
            </a:r>
            <a:r>
              <a:rPr lang="sr-Latn-RS" altLang="en-US" dirty="0"/>
              <a:t>ć</a:t>
            </a:r>
            <a:r>
              <a:rPr lang="sr-Latn-RS" altLang="en-US" dirty="0" smtClean="0"/>
              <a:t>ni </a:t>
            </a:r>
            <a:r>
              <a:rPr lang="sr-Latn-RS" altLang="en-US" dirty="0"/>
              <a:t>ruter je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direktnom vezom (preko modema, a </a:t>
            </a:r>
            <a:r>
              <a:rPr lang="sr-Latn-RS" altLang="en-US" dirty="0" smtClean="0"/>
              <a:t>zatim telefonskog </a:t>
            </a:r>
            <a:r>
              <a:rPr lang="sr-Latn-RS" altLang="en-US" dirty="0"/>
              <a:t>ili </a:t>
            </a:r>
            <a:r>
              <a:rPr lang="sr-Latn-RS" altLang="en-US" dirty="0" err="1"/>
              <a:t>koaksijalnog</a:t>
            </a:r>
            <a:r>
              <a:rPr lang="sr-Latn-RS" altLang="en-US" dirty="0"/>
              <a:t> kabla) povezan sa </a:t>
            </a:r>
            <a:r>
              <a:rPr lang="sr-Latn-RS" altLang="en-US" dirty="0" err="1"/>
              <a:t>ruterom</a:t>
            </a:r>
            <a:r>
              <a:rPr lang="sr-Latn-RS" altLang="en-US" dirty="0"/>
              <a:t> </a:t>
            </a:r>
            <a:r>
              <a:rPr lang="sr-Latn-RS" altLang="en-US" dirty="0" smtClean="0"/>
              <a:t>dobavljača 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56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izmed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 (3)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komunikacija se zasniva na tehnologijama:</a:t>
            </a:r>
          </a:p>
          <a:p>
            <a:pPr marL="1257300" lvl="2" indent="-457200" eaLnBrk="1" hangingPunct="1"/>
            <a:r>
              <a:rPr lang="sr-Latn-RS" altLang="en-US" dirty="0"/>
              <a:t>Ethernet </a:t>
            </a:r>
            <a:r>
              <a:rPr lang="sr-Latn-RS" altLang="en-US" dirty="0" smtClean="0"/>
              <a:t>(žičano </a:t>
            </a:r>
            <a:r>
              <a:rPr lang="sr-Latn-RS" altLang="en-US" dirty="0"/>
              <a:t>povezivanje)</a:t>
            </a:r>
          </a:p>
          <a:p>
            <a:pPr marL="1257300" lvl="2" indent="-457200" eaLnBrk="1" hangingPunct="1"/>
            <a:r>
              <a:rPr lang="sr-Latn-RS" altLang="en-US" dirty="0" err="1"/>
              <a:t>Wi</a:t>
            </a:r>
            <a:r>
              <a:rPr lang="sr-Latn-RS" altLang="en-US" dirty="0"/>
              <a:t>-</a:t>
            </a:r>
            <a:r>
              <a:rPr lang="sr-Latn-RS" altLang="en-US" dirty="0" err="1"/>
              <a:t>Fi</a:t>
            </a:r>
            <a:r>
              <a:rPr lang="sr-Latn-RS" altLang="en-US" dirty="0"/>
              <a:t> (</a:t>
            </a:r>
            <a:r>
              <a:rPr lang="sr-Latn-RS" altLang="en-US" dirty="0" smtClean="0"/>
              <a:t>bežično </a:t>
            </a:r>
            <a:r>
              <a:rPr lang="sr-Latn-RS" altLang="en-US" dirty="0"/>
              <a:t>povezivanje)</a:t>
            </a:r>
          </a:p>
          <a:p>
            <a:pPr marL="857250" lvl="1" indent="-457200" eaLnBrk="1" hangingPunct="1"/>
            <a:r>
              <a:rPr lang="sr-Latn-RS" altLang="en-US" dirty="0"/>
              <a:t>Brzina prenosa podataka u ovakvim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ve</a:t>
            </a:r>
            <a:r>
              <a:rPr lang="sr-Latn-RS" altLang="en-US" dirty="0"/>
              <a:t>ć</a:t>
            </a:r>
            <a:r>
              <a:rPr lang="sr-Latn-RS" altLang="en-US" dirty="0" smtClean="0"/>
              <a:t>a </a:t>
            </a:r>
            <a:r>
              <a:rPr lang="sr-Latn-RS" altLang="en-US" dirty="0"/>
              <a:t>od </a:t>
            </a:r>
            <a:r>
              <a:rPr lang="sr-Latn-RS" altLang="en-US" dirty="0" smtClean="0"/>
              <a:t>1Gbps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sloju veze podataka koriste </a:t>
            </a:r>
            <a:r>
              <a:rPr lang="sr-Latn-RS" altLang="en-US" dirty="0"/>
              <a:t>se MAC adrese</a:t>
            </a:r>
          </a:p>
          <a:p>
            <a:pPr marL="1257300" lvl="2" indent="-457200" eaLnBrk="1" hangingPunct="1"/>
            <a:r>
              <a:rPr lang="sr-Latn-RS" altLang="en-US" dirty="0"/>
              <a:t>Predstavljaju se </a:t>
            </a:r>
            <a:r>
              <a:rPr lang="sr-Latn-RS" altLang="en-US" dirty="0" smtClean="0"/>
              <a:t>pomoću </a:t>
            </a:r>
            <a:r>
              <a:rPr lang="sr-Latn-RS" altLang="en-US" dirty="0"/>
              <a:t>48 bita</a:t>
            </a:r>
          </a:p>
          <a:p>
            <a:pPr marL="1257300" lvl="2" indent="-457200" eaLnBrk="1" hangingPunct="1"/>
            <a:r>
              <a:rPr lang="sr-Latn-RS" altLang="en-US" dirty="0"/>
              <a:t>Zapisuju se u obliku 6 dvocifrenih </a:t>
            </a:r>
            <a:r>
              <a:rPr lang="sr-Latn-RS" altLang="en-US" dirty="0" err="1"/>
              <a:t>heksadekadnih</a:t>
            </a:r>
            <a:r>
              <a:rPr lang="sr-Latn-RS" altLang="en-US" dirty="0"/>
              <a:t> brojeva (primer</a:t>
            </a:r>
            <a:r>
              <a:rPr lang="sr-Latn-RS" altLang="en-US" dirty="0" smtClean="0"/>
              <a:t>: 2c:d4:44:a8:be:3b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okvira dodaju se MAC adresa primaoca 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Ako se u okviru nalaze IP </a:t>
            </a:r>
            <a:r>
              <a:rPr lang="sr-Latn-RS" altLang="en-US" dirty="0" err="1"/>
              <a:t>datagrami</a:t>
            </a:r>
            <a:r>
              <a:rPr lang="sr-Latn-RS" altLang="en-US" dirty="0"/>
              <a:t>, tada </a:t>
            </a:r>
            <a:r>
              <a:rPr lang="sr-Latn-RS" altLang="en-US" dirty="0" smtClean="0"/>
              <a:t>okvir sadrži </a:t>
            </a:r>
            <a:r>
              <a:rPr lang="sr-Latn-RS" altLang="en-US" dirty="0"/>
              <a:t>i IP </a:t>
            </a:r>
            <a:r>
              <a:rPr lang="sr-Latn-RS" altLang="en-US" dirty="0" smtClean="0"/>
              <a:t>adrese primaoca </a:t>
            </a:r>
            <a:r>
              <a:rPr lang="sr-Latn-RS" altLang="en-US" dirty="0"/>
              <a:t>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 ali one se na ovom nivou ne analiziraju</a:t>
            </a:r>
          </a:p>
          <a:p>
            <a:pPr marL="857250" lvl="1" indent="-457200" eaLnBrk="1" hangingPunct="1"/>
            <a:r>
              <a:rPr lang="sr-Latn-RS" altLang="en-US" dirty="0"/>
              <a:t>MAC adresa i IP adresa mogu da se odnose na </a:t>
            </a:r>
            <a:r>
              <a:rPr lang="sr-Latn-RS" altLang="en-US" dirty="0" err="1" smtClean="0"/>
              <a:t>različiite</a:t>
            </a:r>
            <a:r>
              <a:rPr lang="sr-Latn-RS" altLang="en-US" dirty="0" smtClean="0"/>
              <a:t> uređ</a:t>
            </a:r>
            <a:r>
              <a:rPr lang="sr-Latn-RS" altLang="en-US" dirty="0"/>
              <a:t>aje: </a:t>
            </a:r>
            <a:r>
              <a:rPr lang="sr-Latn-RS" altLang="en-US" dirty="0" smtClean="0"/>
              <a:t>na uređaj </a:t>
            </a:r>
            <a:r>
              <a:rPr lang="sr-Latn-RS" altLang="en-US" dirty="0"/>
              <a:t>koji ć</a:t>
            </a:r>
            <a:r>
              <a:rPr lang="sr-Latn-RS" altLang="en-US" dirty="0" smtClean="0"/>
              <a:t>e </a:t>
            </a:r>
            <a:r>
              <a:rPr lang="sr-Latn-RS" altLang="en-US" dirty="0"/>
              <a:t>proslediti </a:t>
            </a:r>
            <a:r>
              <a:rPr lang="sr-Latn-RS" altLang="en-US" dirty="0" err="1"/>
              <a:t>datagram</a:t>
            </a:r>
            <a:r>
              <a:rPr lang="sr-Latn-RS" altLang="en-US" dirty="0"/>
              <a:t> dalje i na krajnje </a:t>
            </a:r>
            <a:r>
              <a:rPr lang="sr-Latn-RS" altLang="en-US" dirty="0" smtClean="0"/>
              <a:t>odredište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711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Povezivanje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ure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đaja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>
                <a:solidFill>
                  <a:schemeClr val="hlink"/>
                </a:solidFill>
              </a:rPr>
              <a:t>u </a:t>
            </a:r>
            <a:r>
              <a:rPr lang="pl-PL" altLang="en-US" sz="3200" dirty="0" err="1">
                <a:solidFill>
                  <a:schemeClr val="hlink"/>
                </a:solidFill>
              </a:rPr>
              <a:t>lokalnoj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 err="1">
                <a:solidFill>
                  <a:schemeClr val="hlink"/>
                </a:solidFill>
              </a:rPr>
              <a:t>ž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" r="2822" b="2989"/>
          <a:stretch/>
        </p:blipFill>
        <p:spPr bwMode="auto">
          <a:xfrm>
            <a:off x="5436096" y="3717032"/>
            <a:ext cx="3596726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Postavljanje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haba</a:t>
            </a:r>
            <a:r>
              <a:rPr lang="sr-Latn-RS" altLang="en-US" dirty="0" smtClean="0"/>
              <a:t> između povezanih uređaja - primljeni paketi se prosleđuju svim uređajima povezanim na njega (jednostavno, ali je verovatnoća sudara velika)</a:t>
            </a:r>
          </a:p>
          <a:p>
            <a:pPr marL="857250" lvl="1" indent="-457200" eaLnBrk="1" hangingPunct="1"/>
            <a:r>
              <a:rPr lang="sr-Latn-RS" altLang="en-US" dirty="0" smtClean="0"/>
              <a:t>Postavljanje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sviča</a:t>
            </a:r>
            <a:r>
              <a:rPr lang="sr-Latn-RS" altLang="en-US" dirty="0" smtClean="0"/>
              <a:t> između povezanih uređaja - poruka se prosleđuje samo uređaju kome je namenjena (efikasnija komunikacija)</a:t>
            </a:r>
          </a:p>
          <a:p>
            <a:pPr marL="857250" lvl="1" indent="-457200" eaLnBrk="1" hangingPunct="1"/>
            <a:r>
              <a:rPr lang="sr-Latn-RS" altLang="en-US" dirty="0" smtClean="0"/>
              <a:t>Svič čuva tabelu koja preslikava MAC adrese priključenih uređaja na redne brojeve priključaka</a:t>
            </a:r>
          </a:p>
          <a:p>
            <a:pPr marL="857250" lvl="1" indent="-457200" eaLnBrk="1" hangingPunct="1"/>
            <a:r>
              <a:rPr lang="sr-Latn-RS" altLang="en-US" dirty="0" smtClean="0"/>
              <a:t>Tabela se gradi i održava automatski</a:t>
            </a:r>
            <a:br>
              <a:rPr lang="sr-Latn-RS" altLang="en-US" dirty="0" smtClean="0"/>
            </a:br>
            <a:r>
              <a:rPr lang="sr-Latn-RS" altLang="en-US" dirty="0" smtClean="0"/>
              <a:t>tokom komunikacije</a:t>
            </a:r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255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Protokol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razre</a:t>
            </a:r>
            <a:r>
              <a:rPr lang="pl-PL" altLang="en-US" sz="3200" dirty="0" err="1">
                <a:solidFill>
                  <a:schemeClr val="hlink"/>
                </a:solidFill>
              </a:rPr>
              <a:t>š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avanja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adresa</a:t>
            </a:r>
            <a:endParaRPr lang="en-US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1907" b="2018"/>
          <a:stretch/>
        </p:blipFill>
        <p:spPr bwMode="auto">
          <a:xfrm>
            <a:off x="5345722" y="3195376"/>
            <a:ext cx="3710999" cy="358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Kako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koji zna IP adresu primaoca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uje MAC adresu </a:t>
            </a:r>
            <a:r>
              <a:rPr lang="sr-Latn-RS" altLang="en-US" dirty="0" smtClean="0"/>
              <a:t>na koju </a:t>
            </a:r>
            <a:r>
              <a:rPr lang="sr-Latn-RS" altLang="en-US" dirty="0"/>
              <a:t>prosle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IP </a:t>
            </a:r>
            <a:r>
              <a:rPr lang="sr-Latn-RS" altLang="en-US" dirty="0" err="1"/>
              <a:t>datagram</a:t>
            </a:r>
            <a:r>
              <a:rPr lang="sr-Latn-RS" altLang="en-US" dirty="0"/>
              <a:t>?</a:t>
            </a:r>
          </a:p>
          <a:p>
            <a:pPr marL="1257300" lvl="2" indent="-457200" eaLnBrk="1" hangingPunct="1"/>
            <a:r>
              <a:rPr lang="sr-Latn-RS" altLang="en-US" dirty="0"/>
              <a:t>na osnovu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</a:t>
            </a:r>
            <a:r>
              <a:rPr lang="sr-Latn-RS" altLang="en-US" dirty="0"/>
              <a:t>maske utvr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da li je primalac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r>
              <a:rPr lang="sr-Latn-RS" altLang="en-US" dirty="0"/>
              <a:t>; </a:t>
            </a:r>
            <a:r>
              <a:rPr lang="sr-Latn-RS" altLang="en-US" dirty="0" smtClean="0"/>
              <a:t>ako jeste šalje </a:t>
            </a:r>
            <a:r>
              <a:rPr lang="sr-Latn-RS" altLang="en-US" dirty="0"/>
              <a:t>njemu, ako nije </a:t>
            </a:r>
            <a:r>
              <a:rPr lang="sr-Latn-RS" altLang="en-US" dirty="0" smtClean="0"/>
              <a:t>šalje izlaznoj </a:t>
            </a:r>
            <a:r>
              <a:rPr lang="sr-Latn-RS" altLang="en-US" dirty="0"/>
              <a:t>kapiji</a:t>
            </a:r>
          </a:p>
          <a:p>
            <a:pPr marL="1257300" lvl="2" indent="-457200" eaLnBrk="1" hangingPunct="1"/>
            <a:r>
              <a:rPr lang="sr-Latn-RS" altLang="en-US" dirty="0"/>
              <a:t>u oba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aja </a:t>
            </a:r>
            <a:r>
              <a:rPr lang="sr-Latn-RS" altLang="en-US" dirty="0"/>
              <a:t>zna IP adresu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u lokalnoj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za dobijanje adrese koristi se protokol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razrešavanja</a:t>
            </a:r>
            <a:r>
              <a:rPr lang="sr-Latn-RS" altLang="en-US" dirty="0" smtClean="0"/>
              <a:t> </a:t>
            </a:r>
            <a:r>
              <a:rPr lang="sr-Latn-RS" altLang="en-US" dirty="0"/>
              <a:t>adresa (</a:t>
            </a:r>
            <a:r>
              <a:rPr lang="sr-Latn-RS" altLang="en-US" dirty="0" err="1" smtClean="0"/>
              <a:t>address</a:t>
            </a:r>
            <a:r>
              <a:rPr lang="sr-Latn-RS" altLang="en-US" dirty="0" smtClean="0"/>
              <a:t> </a:t>
            </a:r>
            <a:br>
              <a:rPr lang="sr-Latn-RS" altLang="en-US" dirty="0" smtClean="0"/>
            </a:br>
            <a:r>
              <a:rPr lang="sr-Latn-RS" altLang="en-US" dirty="0" err="1" smtClean="0"/>
              <a:t>resolution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protocol</a:t>
            </a:r>
            <a:r>
              <a:rPr lang="sr-Latn-RS" altLang="en-US" dirty="0"/>
              <a:t>, ARP)</a:t>
            </a:r>
          </a:p>
          <a:p>
            <a:pPr marL="1257300" lvl="2" indent="-457200" eaLnBrk="1" hangingPunct="1"/>
            <a:r>
              <a:rPr lang="sr-Latn-RS" altLang="en-US" dirty="0"/>
              <a:t>javno se emituje ARP zahtev sa IP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uređ</a:t>
            </a:r>
            <a:r>
              <a:rPr lang="sr-Latn-RS" altLang="en-US" dirty="0"/>
              <a:t>aj sa tom IP adresom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ARP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odgovor </a:t>
            </a:r>
            <a:r>
              <a:rPr lang="sr-Latn-RS" altLang="en-US" dirty="0"/>
              <a:t>sa svojom MAC adresom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7012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 smtClean="0">
                <a:solidFill>
                  <a:schemeClr val="hlink"/>
                </a:solidFill>
              </a:rPr>
              <a:t>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002060"/>
                </a:solidFill>
              </a:rPr>
              <a:t>IPv4</a:t>
            </a:r>
            <a:r>
              <a:rPr lang="sr-Latn-RS" altLang="en-US" dirty="0"/>
              <a:t> i </a:t>
            </a:r>
            <a:r>
              <a:rPr lang="sr-Latn-RS" altLang="en-US" dirty="0" smtClean="0">
                <a:solidFill>
                  <a:srgbClr val="002060"/>
                </a:solidFill>
              </a:rPr>
              <a:t>IPv6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4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v-SE" altLang="en-US" sz="3200" dirty="0" err="1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>
                <a:solidFill>
                  <a:schemeClr val="hlink"/>
                </a:solidFill>
              </a:rPr>
              <a:t>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ivanju paketa sa </a:t>
            </a:r>
            <a:r>
              <a:rPr lang="en-US" altLang="en-US" dirty="0" err="1" smtClean="0"/>
              <a:t>transportnog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sloja na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 dodaju se:</a:t>
            </a:r>
          </a:p>
          <a:p>
            <a:pPr marL="1257300" lvl="2" indent="-457200" eaLnBrk="1" hangingPunct="1"/>
            <a:r>
              <a:rPr lang="sr-Latn-RS" altLang="en-US" dirty="0"/>
              <a:t>adresa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</a:t>
            </a:r>
          </a:p>
          <a:p>
            <a:pPr marL="1257300" lvl="2" indent="-457200" eaLnBrk="1" hangingPunct="1"/>
            <a:r>
              <a:rPr lang="sr-Latn-RS" altLang="en-US" dirty="0"/>
              <a:t>adresa primaoca, </a:t>
            </a:r>
            <a:r>
              <a:rPr lang="sr-Latn-RS" altLang="en-US" dirty="0" smtClean="0"/>
              <a:t>…</a:t>
            </a:r>
          </a:p>
          <a:p>
            <a:pPr marL="857250" lvl="1" indent="-457200" eaLnBrk="1" hangingPunct="1"/>
            <a:r>
              <a:rPr lang="pl-PL" altLang="en-US" dirty="0"/>
              <a:t>IP </a:t>
            </a:r>
            <a:r>
              <a:rPr lang="pl-PL" altLang="en-US" dirty="0" err="1"/>
              <a:t>datagram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/>
              <a:t>ide</a:t>
            </a:r>
            <a:r>
              <a:rPr lang="pl-PL" altLang="en-US" dirty="0"/>
              <a:t> od </a:t>
            </a:r>
            <a:r>
              <a:rPr lang="pl-PL" altLang="en-US" dirty="0" err="1" smtClean="0"/>
              <a:t>po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iljaoca</a:t>
            </a:r>
            <a:r>
              <a:rPr lang="pl-PL" altLang="en-US" dirty="0" smtClean="0"/>
              <a:t> </a:t>
            </a:r>
            <a:r>
              <a:rPr lang="pl-PL" altLang="en-US" dirty="0"/>
              <a:t>do </a:t>
            </a:r>
            <a:r>
              <a:rPr lang="pl-PL" altLang="en-US" dirty="0" err="1"/>
              <a:t>primaoca</a:t>
            </a:r>
            <a:r>
              <a:rPr lang="pl-PL" altLang="en-US" dirty="0"/>
              <a:t>, </a:t>
            </a:r>
            <a:r>
              <a:rPr lang="pl-PL" altLang="en-US" dirty="0" err="1"/>
              <a:t>preko</a:t>
            </a:r>
            <a:r>
              <a:rPr lang="pl-PL" altLang="en-US" dirty="0"/>
              <a:t> </a:t>
            </a:r>
            <a:r>
              <a:rPr lang="pl-PL" altLang="en-US" dirty="0" err="1"/>
              <a:t>serije</a:t>
            </a:r>
            <a:r>
              <a:rPr lang="pl-PL" altLang="en-US" dirty="0"/>
              <a:t> </a:t>
            </a:r>
            <a:r>
              <a:rPr lang="pl-PL" altLang="en-US" dirty="0" smtClean="0"/>
              <a:t>rutera</a:t>
            </a:r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2163" r="1594" b="2390"/>
          <a:stretch/>
        </p:blipFill>
        <p:spPr bwMode="auto">
          <a:xfrm>
            <a:off x="1778558" y="3376840"/>
            <a:ext cx="5968721" cy="343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IP </a:t>
            </a:r>
            <a:r>
              <a:rPr lang="sr-Latn-RS" altLang="en-US" dirty="0"/>
              <a:t>protokol uvodi sistem adresa poznatih kao IP </a:t>
            </a:r>
            <a:r>
              <a:rPr lang="sr-Latn-RS" altLang="en-US" dirty="0" smtClean="0"/>
              <a:t>adrese</a:t>
            </a:r>
          </a:p>
          <a:p>
            <a:pPr marL="857250" lvl="1" indent="-457200" eaLnBrk="1" hangingPunct="1"/>
            <a:r>
              <a:rPr lang="sr-Latn-RS" altLang="en-US" dirty="0" smtClean="0"/>
              <a:t>U okviru IPv4</a:t>
            </a:r>
            <a:r>
              <a:rPr lang="sr-Latn-RS" altLang="en-US" dirty="0"/>
              <a:t>, adrese su 32-bitni </a:t>
            </a:r>
            <a:r>
              <a:rPr lang="sr-Latn-RS" altLang="en-US" dirty="0" smtClean="0"/>
              <a:t>neozna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brojevi, koji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predstavljaju kao </a:t>
            </a:r>
            <a:r>
              <a:rPr lang="sr-Latn-RS" altLang="en-US" dirty="0" smtClean="0"/>
              <a:t>4 dekadno </a:t>
            </a:r>
            <a:r>
              <a:rPr lang="sr-Latn-RS" altLang="en-US" dirty="0"/>
              <a:t>zapisana broja izmedu 0 i </a:t>
            </a:r>
            <a:r>
              <a:rPr lang="sr-Latn-RS" altLang="en-US" dirty="0" smtClean="0"/>
              <a:t>255. Postoji </a:t>
            </a:r>
            <a:r>
              <a:rPr lang="sr-Latn-RS" altLang="en-US" dirty="0"/>
              <a:t>ukupno </a:t>
            </a:r>
            <a:r>
              <a:rPr lang="sr-Latn-RS" altLang="en-US" dirty="0" smtClean="0"/>
              <a:t>2</a:t>
            </a:r>
            <a:r>
              <a:rPr lang="sr-Latn-RS" altLang="en-US" baseline="30000" dirty="0" smtClean="0"/>
              <a:t>32</a:t>
            </a:r>
            <a:r>
              <a:rPr lang="sr-Latn-RS" altLang="en-US" dirty="0" smtClean="0"/>
              <a:t>adresa </a:t>
            </a:r>
            <a:r>
              <a:rPr lang="sr-Latn-RS" altLang="en-US" dirty="0"/>
              <a:t>IPv4</a:t>
            </a:r>
            <a:r>
              <a:rPr lang="sr-Latn-RS" altLang="en-US" dirty="0" smtClean="0"/>
              <a:t>, što </a:t>
            </a:r>
            <a:r>
              <a:rPr lang="sr-Latn-RS" altLang="en-US" dirty="0"/>
              <a:t>se </a:t>
            </a:r>
            <a:r>
              <a:rPr lang="sr-Latn-RS" altLang="en-US" dirty="0" smtClean="0"/>
              <a:t>pokazuje </a:t>
            </a:r>
            <a:r>
              <a:rPr lang="sr-Latn-RS" altLang="en-US" dirty="0"/>
              <a:t>kao </a:t>
            </a:r>
            <a:r>
              <a:rPr lang="sr-Latn-RS" altLang="en-US" dirty="0" smtClean="0"/>
              <a:t>nedovoljno </a:t>
            </a:r>
          </a:p>
          <a:p>
            <a:pPr marL="857250" lvl="1" indent="-457200" eaLnBrk="1" hangingPunct="1"/>
            <a:r>
              <a:rPr lang="sr-Latn-RS" altLang="en-US" dirty="0" smtClean="0"/>
              <a:t>IPv6 donosi </a:t>
            </a:r>
            <a:r>
              <a:rPr lang="sr-Latn-RS" altLang="en-US" dirty="0"/>
              <a:t>128-bitne adrese, </a:t>
            </a:r>
            <a:r>
              <a:rPr lang="sr-Latn-RS" altLang="en-US" dirty="0" smtClean="0"/>
              <a:t>što rešava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problem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dodelu </a:t>
            </a:r>
            <a:r>
              <a:rPr lang="sr-Latn-RS" altLang="en-US" dirty="0" smtClean="0"/>
              <a:t>IP adresa</a:t>
            </a:r>
            <a:r>
              <a:rPr lang="sr-Latn-RS" altLang="en-US" dirty="0"/>
              <a:t>, </a:t>
            </a:r>
            <a:r>
              <a:rPr lang="sr-Latn-RS" altLang="en-US" dirty="0" smtClean="0"/>
              <a:t>zadu</a:t>
            </a:r>
            <a:r>
              <a:rPr lang="sr-Latn-RS" altLang="en-US" dirty="0"/>
              <a:t>ž</a:t>
            </a:r>
            <a:r>
              <a:rPr lang="sr-Latn-RS" altLang="en-US" dirty="0" smtClean="0"/>
              <a:t>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agencija Internet </a:t>
            </a:r>
            <a:r>
              <a:rPr lang="sr-Latn-RS" altLang="en-US" dirty="0"/>
              <a:t>Assigned Numbers Authority (IANA), kao </a:t>
            </a:r>
            <a:r>
              <a:rPr lang="sr-Latn-RS" altLang="en-US" dirty="0" smtClean="0"/>
              <a:t>i pomoćni </a:t>
            </a:r>
            <a:r>
              <a:rPr lang="sr-Latn-RS" altLang="en-US" dirty="0"/>
              <a:t>regionalni registri </a:t>
            </a:r>
            <a:r>
              <a:rPr lang="sr-Latn-RS" altLang="en-US" dirty="0" smtClean="0"/>
              <a:t>(Regional </a:t>
            </a:r>
            <a:r>
              <a:rPr lang="sr-Latn-RS" altLang="en-US" dirty="0"/>
              <a:t>Internet Registries </a:t>
            </a:r>
            <a:r>
              <a:rPr lang="sr-Latn-RS" altLang="en-US" dirty="0" smtClean="0"/>
              <a:t>- RIRs)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Svaki uredaj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Internet ima jedinstvenu IP adresu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Neki </a:t>
            </a:r>
            <a:r>
              <a:rPr lang="sr-Latn-RS" altLang="en-US" dirty="0"/>
              <a:t>uredaji imaju uvek istu IP adresu (tzv.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dodeljenu), </a:t>
            </a:r>
            <a:r>
              <a:rPr lang="sr-Latn-RS" altLang="en-US" dirty="0" smtClean="0"/>
              <a:t>dok se </a:t>
            </a:r>
            <a:r>
              <a:rPr lang="sr-Latn-RS" altLang="en-US" dirty="0"/>
              <a:t>nekim uredajima dodeljuje </a:t>
            </a:r>
            <a:r>
              <a:rPr lang="sr-Latn-RS" altLang="en-US" dirty="0" smtClean="0"/>
              <a:t>različita </a:t>
            </a:r>
            <a:r>
              <a:rPr lang="sr-Latn-RS" altLang="en-US" dirty="0"/>
              <a:t>adresa prilikom svakog povezivanja </a:t>
            </a:r>
            <a:r>
              <a:rPr lang="sr-Latn-RS" altLang="en-US" dirty="0" smtClean="0"/>
              <a:t>na mrežu (tzv. dinamička dodela)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studentski server </a:t>
            </a:r>
            <a:r>
              <a:rPr lang="sr-Latn-RS" altLang="en-US" dirty="0" smtClean="0"/>
              <a:t>Matematičkog </a:t>
            </a:r>
            <a:r>
              <a:rPr lang="sr-Latn-RS" altLang="en-US" dirty="0"/>
              <a:t>fakulteta </a:t>
            </a:r>
            <a:r>
              <a:rPr lang="sr-Latn-RS" altLang="en-US" dirty="0" smtClean="0"/>
              <a:t>ima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 adresu 147.91.64.2 ili </a:t>
            </a:r>
            <a:r>
              <a:rPr lang="sr-Latn-RS" altLang="en-US" dirty="0" smtClean="0"/>
              <a:t>binarno zapisano </a:t>
            </a:r>
            <a:r>
              <a:rPr lang="sr-Latn-RS" altLang="en-US" dirty="0"/>
              <a:t>10010011 1011011 01000000 </a:t>
            </a:r>
            <a:r>
              <a:rPr lang="sr-Latn-RS" altLang="en-US" dirty="0" smtClean="0"/>
              <a:t>00000010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Statičke adrese pogodnije za servere, inače pogodnije </a:t>
            </a:r>
            <a:r>
              <a:rPr lang="sr-Latn-RS" altLang="en-US" dirty="0" smtClean="0"/>
              <a:t>dinamičke</a:t>
            </a:r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7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strukturirane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hijerarhijski</a:t>
            </a:r>
            <a:r>
              <a:rPr lang="sr-Latn-RS" altLang="en-US" dirty="0"/>
              <a:t>: adresa se deli na bitove </a:t>
            </a:r>
            <a:r>
              <a:rPr lang="sr-Latn-RS" altLang="en-US" dirty="0" smtClean="0"/>
              <a:t>koji adresiraju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(</a:t>
            </a:r>
            <a:r>
              <a:rPr lang="sr-Latn-RS" altLang="en-US" dirty="0" smtClean="0"/>
              <a:t>vode</a:t>
            </a:r>
            <a:r>
              <a:rPr lang="sr-Latn-RS" altLang="en-US" dirty="0"/>
              <a:t>ć</a:t>
            </a:r>
            <a:r>
              <a:rPr lang="sr-Latn-RS" altLang="en-US" dirty="0" smtClean="0"/>
              <a:t>i</a:t>
            </a:r>
            <a:r>
              <a:rPr lang="sr-Latn-RS" altLang="en-US" dirty="0"/>
              <a:t>) i bitove koji adresiraju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Paket se dostavlja:</a:t>
            </a:r>
          </a:p>
          <a:p>
            <a:pPr marL="1257300" lvl="2" indent="-457200" eaLnBrk="1" hangingPunct="1"/>
            <a:r>
              <a:rPr lang="sr-Latn-RS" altLang="en-US" dirty="0" smtClean="0"/>
              <a:t>korišćenjem </a:t>
            </a:r>
            <a:r>
              <a:rPr lang="sr-Latn-RS" altLang="en-US" dirty="0"/>
              <a:t>lokalnog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saobra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aja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van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"u </a:t>
            </a:r>
            <a:r>
              <a:rPr lang="sr-Latn-RS" altLang="en-US" dirty="0" smtClean="0"/>
              <a:t>svet“ -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enog rutera koji se </a:t>
            </a:r>
            <a:r>
              <a:rPr lang="sr-Latn-RS" altLang="en-US" dirty="0" smtClean="0"/>
              <a:t>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izlazna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kapija </a:t>
            </a:r>
            <a:r>
              <a:rPr lang="sr-Latn-RS" altLang="en-US" dirty="0" smtClean="0"/>
              <a:t>(</a:t>
            </a:r>
            <a:r>
              <a:rPr lang="sr-Latn-RS" altLang="en-US" dirty="0" err="1"/>
              <a:t>gateway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Svi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aji iz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dele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IP adrese</a:t>
            </a:r>
          </a:p>
          <a:p>
            <a:pPr marL="1257300" lvl="2" indent="-457200" eaLnBrk="1" hangingPunct="1"/>
            <a:r>
              <a:rPr lang="sr-Latn-RS" altLang="en-US" dirty="0"/>
              <a:t>Primer: od </a:t>
            </a:r>
            <a:r>
              <a:rPr lang="sr-Latn-RS" altLang="en-US" dirty="0" smtClean="0"/>
              <a:t>147.91.67.0 </a:t>
            </a:r>
            <a:r>
              <a:rPr lang="sr-Latn-RS" altLang="en-US" dirty="0"/>
              <a:t>do 147.91.67</a:t>
            </a:r>
            <a:r>
              <a:rPr lang="sr-Latn-RS" altLang="en-US" dirty="0" smtClean="0"/>
              <a:t>.255 - </a:t>
            </a:r>
            <a:r>
              <a:rPr lang="sr-Latn-RS" altLang="en-US" dirty="0"/>
              <a:t>ista prva 24 bita</a:t>
            </a:r>
            <a:r>
              <a:rPr lang="sr-Latn-RS" altLang="en-US" dirty="0" smtClean="0"/>
              <a:t>, razlikuju </a:t>
            </a:r>
            <a:r>
              <a:rPr lang="sr-Latn-RS" altLang="en-US" dirty="0"/>
              <a:t>se poslednjih </a:t>
            </a:r>
            <a:r>
              <a:rPr lang="sr-Latn-RS" altLang="en-US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060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Ranije 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 smtClean="0"/>
              <a:t>Adrese klase A (</a:t>
            </a:r>
            <a:r>
              <a:rPr lang="pl-PL" altLang="en-US" dirty="0" err="1" smtClean="0"/>
              <a:t>prvi</a:t>
            </a:r>
            <a:r>
              <a:rPr lang="pl-PL" altLang="en-US" dirty="0" smtClean="0"/>
              <a:t> </a:t>
            </a:r>
            <a:r>
              <a:rPr lang="pl-PL" altLang="en-US" dirty="0"/>
              <a:t>bit u zapisu je 0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izmeđ</a:t>
            </a:r>
            <a:r>
              <a:rPr lang="pl-PL" altLang="en-US" dirty="0" err="1"/>
              <a:t>u</a:t>
            </a:r>
            <a:r>
              <a:rPr lang="pl-PL" altLang="en-US" dirty="0"/>
              <a:t> 0.0.0.0 </a:t>
            </a:r>
            <a:r>
              <a:rPr lang="pl-PL" altLang="en-US" dirty="0" smtClean="0"/>
              <a:t>i 27.255.255.255) </a:t>
            </a:r>
            <a:r>
              <a:rPr lang="sr-Latn-RS" altLang="en-US" dirty="0" smtClean="0"/>
              <a:t>su bile dodeljivane jako velikim mrežama (8+24 bita - 128 mreža sa mogućih preko 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</a:t>
            </a:r>
            <a:r>
              <a:rPr lang="sr-Latn-RS" altLang="en-US" dirty="0" smtClean="0"/>
              <a:t>(počinje </a:t>
            </a:r>
            <a:r>
              <a:rPr lang="sr-Latn-RS" altLang="en-US" dirty="0"/>
              <a:t>sa 10 </a:t>
            </a:r>
            <a:r>
              <a:rPr lang="sr-Latn-RS" altLang="en-US" dirty="0" smtClean="0"/>
              <a:t>- između </a:t>
            </a:r>
            <a:r>
              <a:rPr lang="sr-Latn-RS" altLang="en-US" dirty="0"/>
              <a:t>128.0.0.0 </a:t>
            </a:r>
            <a:r>
              <a:rPr lang="sr-Latn-RS" altLang="en-US" dirty="0" smtClean="0"/>
              <a:t>i 191.255.255.255) </a:t>
            </a:r>
            <a:r>
              <a:rPr lang="sr-Latn-RS" altLang="en-US" dirty="0"/>
              <a:t>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(</a:t>
            </a:r>
            <a:r>
              <a:rPr lang="sr-Latn-RS" altLang="en-US" dirty="0" err="1" smtClean="0"/>
              <a:t>poćinje</a:t>
            </a:r>
            <a:r>
              <a:rPr lang="sr-Latn-RS" altLang="en-US" dirty="0" smtClean="0"/>
              <a:t> </a:t>
            </a:r>
            <a:r>
              <a:rPr lang="sr-Latn-RS" altLang="en-US" dirty="0"/>
              <a:t>sa 110 </a:t>
            </a:r>
            <a:r>
              <a:rPr lang="sr-Latn-RS" altLang="en-US" dirty="0" smtClean="0"/>
              <a:t>- izmeđ</a:t>
            </a:r>
            <a:r>
              <a:rPr lang="sr-Latn-RS" altLang="en-US" dirty="0"/>
              <a:t>u 192.0.0.0 </a:t>
            </a:r>
            <a:r>
              <a:rPr lang="sr-Latn-RS" altLang="en-US" dirty="0" smtClean="0"/>
              <a:t>i 223.255.255.255) su </a:t>
            </a:r>
            <a:r>
              <a:rPr lang="sr-Latn-RS" altLang="en-US" dirty="0"/>
              <a:t>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pa </a:t>
            </a:r>
            <a:r>
              <a:rPr lang="sr-Latn-RS" altLang="en-US" dirty="0"/>
              <a:t>je veliki broj adresa ostajao </a:t>
            </a:r>
            <a:r>
              <a:rPr lang="sr-Latn-RS" altLang="en-US" dirty="0" smtClean="0"/>
              <a:t>nedodeljen</a:t>
            </a:r>
          </a:p>
        </p:txBody>
      </p:sp>
    </p:spTree>
    <p:extLst>
      <p:ext uri="{BB962C8B-B14F-4D97-AF65-F5344CB8AC3E}">
        <p14:creationId xmlns:p14="http://schemas.microsoft.com/office/powerpoint/2010/main" val="227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Dva načina </a:t>
            </a:r>
            <a:r>
              <a:rPr lang="sr-Latn-RS" altLang="en-US" dirty="0" smtClean="0"/>
              <a:t>zapisa </a:t>
            </a:r>
            <a:r>
              <a:rPr lang="sr-Latn-RS" altLang="en-US" dirty="0" err="1" smtClean="0"/>
              <a:t>skalabilnog</a:t>
            </a:r>
            <a:r>
              <a:rPr lang="sr-Latn-RS" altLang="en-US" dirty="0" smtClean="0"/>
              <a:t> zapisa IP adresa: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CIDR </a:t>
            </a:r>
            <a:r>
              <a:rPr lang="sr-Latn-RS" altLang="en-US" dirty="0" err="1"/>
              <a:t>notacija</a:t>
            </a:r>
            <a:r>
              <a:rPr lang="sr-Latn-RS" altLang="en-US" dirty="0"/>
              <a:t> - adresa 147.91.67.138/24</a:t>
            </a:r>
          </a:p>
          <a:p>
            <a:pPr marL="1257300" lvl="2" indent="-457200" eaLnBrk="1" hangingPunct="1"/>
            <a:r>
              <a:rPr lang="sr-Latn-RS" altLang="en-US" dirty="0"/>
              <a:t>Maska </a:t>
            </a:r>
            <a:r>
              <a:rPr lang="sr-Latn-RS" altLang="en-US" dirty="0" err="1"/>
              <a:t>podmreže</a:t>
            </a:r>
            <a:r>
              <a:rPr lang="sr-Latn-RS" altLang="en-US" dirty="0"/>
              <a:t> (</a:t>
            </a:r>
            <a:r>
              <a:rPr lang="sr-Latn-RS" altLang="en-US" dirty="0" err="1"/>
              <a:t>subnet</a:t>
            </a:r>
            <a:r>
              <a:rPr lang="sr-Latn-RS" altLang="en-US" dirty="0"/>
              <a:t> </a:t>
            </a:r>
            <a:r>
              <a:rPr lang="sr-Latn-RS" altLang="en-US" dirty="0" err="1"/>
              <a:t>mask</a:t>
            </a:r>
            <a:r>
              <a:rPr lang="sr-Latn-RS" altLang="en-US" dirty="0"/>
              <a:t>) - uz adresu 147.91.67.138  navodi se maska </a:t>
            </a:r>
            <a:r>
              <a:rPr lang="sr-Latn-RS" altLang="en-US" dirty="0" err="1"/>
              <a:t>podmreže</a:t>
            </a:r>
            <a:r>
              <a:rPr lang="sr-Latn-RS" altLang="en-US" dirty="0"/>
              <a:t> 255.255.255.0 (24 jedinice i 8 nula)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3351" y="6456945"/>
            <a:ext cx="8712522" cy="29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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ctr" eaLnBrk="1" hangingPunct="1">
              <a:buFont typeface="Wingdings" pitchFamily="2" charset="2"/>
              <a:buNone/>
            </a:pPr>
            <a:r>
              <a:rPr lang="sr-Latn-RS" altLang="en-US" sz="1200" kern="0" dirty="0" smtClean="0"/>
              <a:t>IP adresa studentskog servera Matematičkog fakulteta</a:t>
            </a:r>
          </a:p>
        </p:txBody>
      </p:sp>
      <p:pic>
        <p:nvPicPr>
          <p:cNvPr id="5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5097750" y="2821653"/>
            <a:ext cx="3146658" cy="34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1067268" y="2821653"/>
            <a:ext cx="4030482" cy="34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r>
              <a:rPr lang="en-U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5</a:t>
            </a:r>
            <a:r>
              <a:rPr lang="en-U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" r="1575" b="3155"/>
          <a:stretch/>
        </p:blipFill>
        <p:spPr bwMode="auto">
          <a:xfrm>
            <a:off x="2123728" y="2974993"/>
            <a:ext cx="5509774" cy="377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okviru svake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postoje dve adrese sa specijalnom namenom:</a:t>
            </a:r>
          </a:p>
          <a:p>
            <a:pPr marL="1257300" lvl="2" indent="-457200" eaLnBrk="1" hangingPunct="1"/>
            <a:r>
              <a:rPr lang="sr-Latn-RS" altLang="en-US" dirty="0"/>
              <a:t>prva adresa (250.150.100.0) smatra se adresom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poslednja adresa (250.150.100.255) </a:t>
            </a:r>
            <a:r>
              <a:rPr lang="sr-Latn-RS" altLang="en-US" dirty="0" smtClean="0"/>
              <a:t>- adresa </a:t>
            </a:r>
            <a:r>
              <a:rPr lang="sr-Latn-RS" altLang="en-US" dirty="0"/>
              <a:t>za javno </a:t>
            </a:r>
            <a:r>
              <a:rPr lang="sr-Latn-RS" altLang="en-US" dirty="0" smtClean="0"/>
              <a:t>emitovanje (</a:t>
            </a:r>
            <a:r>
              <a:rPr lang="sr-Latn-RS" altLang="en-US" dirty="0" err="1"/>
              <a:t>broadcast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svaka poruka poslata na tu adresu dostavlja </a:t>
            </a:r>
            <a:r>
              <a:rPr lang="sr-Latn-RS" altLang="en-US" dirty="0" smtClean="0"/>
              <a:t>se svim uređ</a:t>
            </a:r>
            <a:r>
              <a:rPr lang="sr-Latn-RS" altLang="en-US" dirty="0"/>
              <a:t>ajima 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9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i DHCP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002060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 r="1710" b="3849"/>
          <a:stretch/>
        </p:blipFill>
        <p:spPr bwMode="auto">
          <a:xfrm>
            <a:off x="4905443" y="4732774"/>
            <a:ext cx="4138073" cy="203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1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Da ne bi </a:t>
            </a:r>
            <a:r>
              <a:rPr lang="sr-Latn-RS" altLang="en-US" dirty="0" smtClean="0"/>
              <a:t>došlo </a:t>
            </a:r>
            <a:r>
              <a:rPr lang="sr-Latn-RS" altLang="en-US" dirty="0"/>
              <a:t>do </a:t>
            </a:r>
            <a:r>
              <a:rPr lang="sr-Latn-RS" altLang="en-US" dirty="0" smtClean="0"/>
              <a:t>nesta</a:t>
            </a:r>
            <a:r>
              <a:rPr lang="sr-Latn-RS" altLang="en-US" dirty="0"/>
              <a:t>š</a:t>
            </a:r>
            <a:r>
              <a:rPr lang="sr-Latn-RS" altLang="en-US" dirty="0" smtClean="0"/>
              <a:t>ice </a:t>
            </a:r>
            <a:r>
              <a:rPr lang="sr-Latn-RS" altLang="en-US" dirty="0"/>
              <a:t>IPv4 adresa uvode se privatne adrese:</a:t>
            </a:r>
          </a:p>
          <a:p>
            <a:pPr marL="1257300" lvl="2" indent="-457200" eaLnBrk="1" hangingPunct="1"/>
            <a:r>
              <a:rPr lang="sr-Latn-RS" altLang="en-US" dirty="0"/>
              <a:t>10.0.0.0/8 (od 10.0.0.0 do 10.255.255.255</a:t>
            </a:r>
            <a:r>
              <a:rPr lang="sr-Latn-RS" altLang="en-US" dirty="0" smtClean="0"/>
              <a:t>)  - 16.7 </a:t>
            </a:r>
            <a:r>
              <a:rPr lang="sr-Latn-RS" altLang="en-US" dirty="0"/>
              <a:t>miliona adresa </a:t>
            </a:r>
          </a:p>
          <a:p>
            <a:pPr marL="1257300" lvl="2" indent="-457200" eaLnBrk="1" hangingPunct="1"/>
            <a:r>
              <a:rPr lang="sr-Latn-RS" altLang="en-US" dirty="0"/>
              <a:t>172.16.0.0/12 (od 172.16.0.0 do 172.31.255.255</a:t>
            </a:r>
            <a:r>
              <a:rPr lang="sr-Latn-RS" altLang="en-US" dirty="0" smtClean="0"/>
              <a:t>) - milion adresa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192.168.0.0/16 (od 192.168.0.0 do 192.168.255.255</a:t>
            </a:r>
            <a:r>
              <a:rPr lang="sr-Latn-RS" altLang="en-US" dirty="0" smtClean="0"/>
              <a:t>) - </a:t>
            </a:r>
            <a:r>
              <a:rPr lang="sr-Latn-RS" altLang="en-US" dirty="0"/>
              <a:t>65536 adresa </a:t>
            </a:r>
          </a:p>
          <a:p>
            <a:pPr marL="857250" lvl="1" indent="-457200" eaLnBrk="1" hangingPunct="1"/>
            <a:r>
              <a:rPr lang="sr-Latn-RS" altLang="en-US" dirty="0"/>
              <a:t>Privatne adrese se koriste samo za lokalnu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komunikaciju</a:t>
            </a:r>
          </a:p>
          <a:p>
            <a:pPr marL="857250" lvl="1" indent="-457200" eaLnBrk="1" hangingPunct="1"/>
            <a:r>
              <a:rPr lang="sr-Latn-RS" altLang="en-US" dirty="0"/>
              <a:t>Prilikom pristupa Internetu:</a:t>
            </a:r>
          </a:p>
          <a:p>
            <a:pPr marL="1257300" lvl="2" indent="-457200" eaLnBrk="1" hangingPunct="1"/>
            <a:r>
              <a:rPr lang="sr-Latn-RS" altLang="en-US" dirty="0"/>
              <a:t>ruter (izlazna kapija) menja lokalnu adresu svojom (javnom) adresom</a:t>
            </a:r>
          </a:p>
          <a:p>
            <a:pPr marL="1257300" lvl="2" indent="-457200" eaLnBrk="1" hangingPunct="1"/>
            <a:r>
              <a:rPr lang="sr-Latn-RS" altLang="en-US" dirty="0"/>
              <a:t>primalac odgovor 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</a:t>
            </a:r>
            <a:r>
              <a:rPr lang="sr-Latn-RS" altLang="en-US" dirty="0" err="1"/>
              <a:t>ruteru</a:t>
            </a:r>
            <a:r>
              <a:rPr lang="sr-Latn-RS" altLang="en-US" dirty="0"/>
              <a:t>, a on menja adresu </a:t>
            </a:r>
            <a:r>
              <a:rPr lang="sr-Latn-RS" altLang="en-US" dirty="0" smtClean="0"/>
              <a:t>privatnom adresom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koji je poslao zahtev 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uje odgovor</a:t>
            </a:r>
            <a:endParaRPr lang="sr-Latn-RS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r="1893" b="8481"/>
          <a:stretch/>
        </p:blipFill>
        <p:spPr bwMode="auto">
          <a:xfrm>
            <a:off x="1979712" y="4581128"/>
            <a:ext cx="4591910" cy="22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4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en-US" altLang="en-US" sz="3200" dirty="0">
                <a:solidFill>
                  <a:schemeClr val="hlink"/>
                </a:solidFill>
              </a:rPr>
              <a:t>2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Ovaj proces </a:t>
            </a:r>
            <a:r>
              <a:rPr lang="sr-Latn-RS" altLang="en-US" dirty="0"/>
              <a:t>se naziva preslikavanja mrežnih adresa (</a:t>
            </a:r>
            <a:r>
              <a:rPr lang="sr-Latn-RS" altLang="en-US" dirty="0" err="1"/>
              <a:t>network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 </a:t>
            </a:r>
            <a:r>
              <a:rPr lang="sr-Latn-RS" altLang="en-US" dirty="0" err="1"/>
              <a:t>translation</a:t>
            </a:r>
            <a:r>
              <a:rPr lang="sr-Latn-RS" altLang="en-US" dirty="0"/>
              <a:t> - NAT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/>
              <a:t>U slučaju da ruter detektuje </a:t>
            </a:r>
            <a:r>
              <a:rPr lang="sr-Latn-RS" altLang="en-US" dirty="0" err="1"/>
              <a:t>odredišnu</a:t>
            </a:r>
            <a:r>
              <a:rPr lang="sr-Latn-RS" altLang="en-US" dirty="0"/>
              <a:t> adresu </a:t>
            </a:r>
            <a:r>
              <a:rPr lang="sr-Latn-RS" altLang="en-US" dirty="0" smtClean="0"/>
              <a:t>iz opsega adresa privatne mreže sa kojom je povezan, </a:t>
            </a:r>
            <a:r>
              <a:rPr lang="sr-Latn-RS" altLang="en-US" dirty="0"/>
              <a:t>jasno je da je paket namenjen za lokalnu komunikaciju i šalje se jedinstvenom </a:t>
            </a:r>
            <a:r>
              <a:rPr lang="sr-Latn-RS" altLang="en-US" dirty="0" err="1"/>
              <a:t>uredaju</a:t>
            </a:r>
            <a:r>
              <a:rPr lang="sr-Latn-RS" altLang="en-US" dirty="0"/>
              <a:t> sa navedenom lokalnom adresom</a:t>
            </a:r>
          </a:p>
          <a:p>
            <a:pPr marL="1257300" lvl="2" indent="-457200" eaLnBrk="1" hangingPunct="1"/>
            <a:r>
              <a:rPr lang="sr-Latn-RS" altLang="en-US" dirty="0"/>
              <a:t>Ako je </a:t>
            </a:r>
            <a:r>
              <a:rPr lang="sr-Latn-RS" altLang="en-US" dirty="0" err="1"/>
              <a:t>odredišna</a:t>
            </a:r>
            <a:r>
              <a:rPr lang="sr-Latn-RS" altLang="en-US" dirty="0"/>
              <a:t> adresa javna, ruter adresu pošiljaoca zamenjuje svojom adresom (globalno jedinstvenom) i paket </a:t>
            </a:r>
            <a:r>
              <a:rPr lang="sr-Latn-RS" altLang="en-US" dirty="0" err="1"/>
              <a:t>prosleduje</a:t>
            </a:r>
            <a:r>
              <a:rPr lang="sr-Latn-RS" altLang="en-US" dirty="0"/>
              <a:t> na odredište. </a:t>
            </a:r>
          </a:p>
        </p:txBody>
      </p:sp>
    </p:spTree>
    <p:extLst>
      <p:ext uri="{BB962C8B-B14F-4D97-AF65-F5344CB8AC3E}">
        <p14:creationId xmlns:p14="http://schemas.microsoft.com/office/powerpoint/2010/main" val="29971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adrese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en-US" altLang="en-US" sz="3200" dirty="0" smtClean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32057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postoji veliki broj povezanih rutera</a:t>
            </a:r>
          </a:p>
          <a:p>
            <a:pPr marL="857250" lvl="1" indent="-457200" eaLnBrk="1" hangingPunct="1"/>
            <a:r>
              <a:rPr lang="sr-Latn-RS" altLang="en-US" dirty="0"/>
              <a:t>Uloga rutera: na osnovu IP adrese primaoca i na osnovu tabela </a:t>
            </a:r>
            <a:r>
              <a:rPr lang="sr-Latn-RS" altLang="en-US" dirty="0" smtClean="0"/>
              <a:t>koje su </a:t>
            </a:r>
            <a:r>
              <a:rPr lang="sr-Latn-RS" altLang="en-US" dirty="0"/>
              <a:t>zapisane u njihovoj memoriji (tabela </a:t>
            </a:r>
            <a:r>
              <a:rPr lang="sr-Latn-RS" altLang="en-US" dirty="0" err="1"/>
              <a:t>rutiranja</a:t>
            </a:r>
            <a:r>
              <a:rPr lang="sr-Latn-RS" altLang="en-US" dirty="0"/>
              <a:t>) odrediti kome </a:t>
            </a:r>
            <a:r>
              <a:rPr lang="sr-Latn-RS" altLang="en-US" dirty="0" smtClean="0"/>
              <a:t>od povezanih </a:t>
            </a:r>
            <a:r>
              <a:rPr lang="sr-Latn-RS" altLang="en-US" dirty="0"/>
              <a:t>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treba proslediti paket da bi </a:t>
            </a:r>
            <a:r>
              <a:rPr lang="sr-Latn-RS" altLang="en-US" dirty="0" smtClean="0"/>
              <a:t>efikasno </a:t>
            </a:r>
            <a:r>
              <a:rPr lang="sr-Latn-RS" altLang="en-US" dirty="0"/>
              <a:t>stigao do cilja</a:t>
            </a:r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spisak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različitog nivoa hijerarhije </a:t>
            </a:r>
            <a:r>
              <a:rPr lang="sr-Latn-RS" altLang="en-US" dirty="0"/>
              <a:t>i za svaku od njih kom ure</a:t>
            </a:r>
            <a:r>
              <a:rPr lang="sr-Latn-RS" altLang="en-US" dirty="0" smtClean="0"/>
              <a:t>đaju </a:t>
            </a:r>
            <a:r>
              <a:rPr lang="sr-Latn-RS" altLang="en-US" dirty="0"/>
              <a:t>treba dostaviti </a:t>
            </a:r>
            <a:r>
              <a:rPr lang="sr-Latn-RS" altLang="en-US" dirty="0" smtClean="0"/>
              <a:t>paket</a:t>
            </a:r>
          </a:p>
          <a:p>
            <a:pPr marL="857250" lvl="1" indent="-457200" eaLnBrk="1" hangingPunct="1"/>
            <a:r>
              <a:rPr lang="sr-Latn-RS" altLang="en-US" dirty="0" smtClean="0"/>
              <a:t>Primer: Neka je u tabeli </a:t>
            </a:r>
            <a:r>
              <a:rPr lang="sr-Latn-RS" altLang="en-US" dirty="0" err="1" smtClean="0"/>
              <a:t>rutiranja</a:t>
            </a:r>
            <a:r>
              <a:rPr lang="sr-Latn-RS" altLang="en-US" dirty="0" smtClean="0"/>
              <a:t> rutera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Ako ruter primi paket namenjen adresi </a:t>
            </a:r>
            <a:r>
              <a:rPr lang="sr-Latn-RS" altLang="en-US" dirty="0" smtClean="0"/>
              <a:t>200.150.100.23, </a:t>
            </a:r>
            <a:r>
              <a:rPr lang="sr-Latn-RS" altLang="en-US" dirty="0"/>
              <a:t>on se dostavlja preko rutera 200.100.5.20</a:t>
            </a:r>
          </a:p>
          <a:p>
            <a:pPr marL="1257300" lvl="2" indent="-457200" eaLnBrk="1" hangingPunct="1"/>
            <a:r>
              <a:rPr lang="sr-Latn-RS" altLang="en-US" dirty="0" smtClean="0"/>
              <a:t>Šablonom </a:t>
            </a:r>
            <a:r>
              <a:rPr lang="sr-Latn-RS" altLang="en-US" dirty="0"/>
              <a:t>0.0.0.0/0 zadaje se gde proslediti paket ako adresa </a:t>
            </a:r>
            <a:r>
              <a:rPr lang="sr-Latn-RS" altLang="en-US" dirty="0" smtClean="0"/>
              <a:t>nije prepoznata </a:t>
            </a:r>
            <a:r>
              <a:rPr lang="sr-Latn-RS" altLang="en-US" dirty="0"/>
              <a:t>na neki drugi </a:t>
            </a:r>
            <a:r>
              <a:rPr lang="sr-Latn-RS" altLang="en-US" dirty="0" smtClean="0"/>
              <a:t>način</a:t>
            </a:r>
          </a:p>
          <a:p>
            <a:pPr marL="1257300" lvl="2" indent="-457200" eaLnBrk="1" hangingPunct="1"/>
            <a:r>
              <a:rPr lang="sr-Latn-RS" altLang="en-US" dirty="0" smtClean="0"/>
              <a:t>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se </a:t>
            </a:r>
            <a:r>
              <a:rPr lang="sr-Latn-RS" altLang="en-US" dirty="0" smtClean="0"/>
              <a:t>najpreciznije poklapanje sa šablonom - </a:t>
            </a:r>
            <a:r>
              <a:rPr lang="sr-Latn-RS" altLang="en-US" dirty="0"/>
              <a:t>poklapanje sa </a:t>
            </a:r>
            <a:r>
              <a:rPr lang="sr-Latn-RS" altLang="en-US" dirty="0" smtClean="0"/>
              <a:t>najvećim </a:t>
            </a:r>
            <a:r>
              <a:rPr lang="sr-Latn-RS" altLang="en-US" dirty="0"/>
              <a:t>brojem bitova</a:t>
            </a:r>
            <a:endParaRPr lang="sr-Latn-RS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505" r="1255"/>
          <a:stretch/>
        </p:blipFill>
        <p:spPr bwMode="auto">
          <a:xfrm>
            <a:off x="1763688" y="4216587"/>
            <a:ext cx="6104171" cy="72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Kvalitet </a:t>
            </a:r>
            <a:r>
              <a:rPr lang="sr-Latn-RS" altLang="en-US" dirty="0" err="1"/>
              <a:t>rutiranja</a:t>
            </a:r>
            <a:r>
              <a:rPr lang="sr-Latn-RS" altLang="en-US" dirty="0"/>
              <a:t> zavisi od tabela </a:t>
            </a:r>
            <a:r>
              <a:rPr lang="sr-Latn-RS" altLang="en-US" dirty="0" err="1"/>
              <a:t>rutiranja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se mogu graditi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ili </a:t>
            </a:r>
            <a:r>
              <a:rPr lang="sr-Latn-RS" altLang="en-US" dirty="0" smtClean="0"/>
              <a:t>dinamički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5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Poruka se deli 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pakete</a:t>
            </a:r>
            <a:r>
              <a:rPr lang="sr-Latn-RS" altLang="en-US" dirty="0">
                <a:solidFill>
                  <a:srgbClr val="002060"/>
                </a:solidFill>
              </a:rPr>
              <a:t> koji se nezavisno š</a:t>
            </a:r>
            <a:r>
              <a:rPr lang="sr-Latn-RS" altLang="en-US" dirty="0" smtClean="0">
                <a:solidFill>
                  <a:srgbClr val="002060"/>
                </a:solidFill>
              </a:rPr>
              <a:t>alju </a:t>
            </a:r>
            <a:r>
              <a:rPr lang="sr-Latn-RS" altLang="en-US" dirty="0">
                <a:solidFill>
                  <a:srgbClr val="002060"/>
                </a:solidFill>
              </a:rPr>
              <a:t>(komutiranje paketa)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Vi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delova iste poruke </a:t>
            </a:r>
            <a:r>
              <a:rPr lang="sr-Latn-RS" altLang="en-US" dirty="0" smtClean="0">
                <a:solidFill>
                  <a:srgbClr val="002060"/>
                </a:solidFill>
              </a:rPr>
              <a:t>mo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paralelno da putuje kroz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Svaki paket se dopunjuje informacijama potrebnim za njegovu dostavu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sloju paketi se nazivaju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segmenti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Komunikacija se organizuje ne samo kao komunikacija izme</a:t>
            </a:r>
            <a:r>
              <a:rPr lang="sr-Latn-RS" altLang="en-US" dirty="0" smtClean="0">
                <a:solidFill>
                  <a:srgbClr val="002060"/>
                </a:solidFill>
              </a:rPr>
              <a:t>đu dva uređaja</a:t>
            </a:r>
            <a:r>
              <a:rPr lang="sr-Latn-RS" altLang="en-US" dirty="0">
                <a:solidFill>
                  <a:srgbClr val="002060"/>
                </a:solidFill>
              </a:rPr>
              <a:t>, </a:t>
            </a:r>
            <a:r>
              <a:rPr lang="sr-Latn-RS" altLang="en-US" dirty="0" smtClean="0">
                <a:solidFill>
                  <a:srgbClr val="002060"/>
                </a:solidFill>
              </a:rPr>
              <a:t>već izmeđ</a:t>
            </a:r>
            <a:r>
              <a:rPr lang="sr-Latn-RS" altLang="en-US" dirty="0">
                <a:solidFill>
                  <a:srgbClr val="002060"/>
                </a:solidFill>
              </a:rPr>
              <a:t>u dva programa koji se na njima </a:t>
            </a:r>
            <a:r>
              <a:rPr lang="sr-Latn-RS" altLang="en-US" dirty="0" smtClean="0">
                <a:solidFill>
                  <a:srgbClr val="002060"/>
                </a:solidFill>
              </a:rPr>
              <a:t>izvr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avaju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Paket mora da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i </a:t>
            </a:r>
            <a:r>
              <a:rPr lang="sr-Latn-RS" altLang="en-US" dirty="0">
                <a:solidFill>
                  <a:srgbClr val="002060"/>
                </a:solidFill>
              </a:rPr>
              <a:t>informaciju o </a:t>
            </a:r>
            <a:r>
              <a:rPr lang="sr-Latn-RS" altLang="en-US" dirty="0" smtClean="0">
                <a:solidFill>
                  <a:srgbClr val="002060"/>
                </a:solidFill>
              </a:rPr>
              <a:t>uređ</a:t>
            </a:r>
            <a:r>
              <a:rPr lang="sr-Latn-RS" altLang="en-US" dirty="0">
                <a:solidFill>
                  <a:srgbClr val="002060"/>
                </a:solidFill>
              </a:rPr>
              <a:t>aju i softveru koji paket </a:t>
            </a:r>
            <a:r>
              <a:rPr lang="sr-Latn-RS" altLang="en-US" dirty="0" smtClean="0">
                <a:solidFill>
                  <a:srgbClr val="002060"/>
                </a:solidFill>
              </a:rPr>
              <a:t>prima i </a:t>
            </a:r>
            <a:r>
              <a:rPr lang="sr-Latn-RS" altLang="en-US" dirty="0">
                <a:solidFill>
                  <a:srgbClr val="002060"/>
                </a:solidFill>
              </a:rPr>
              <a:t>koji paket š</a:t>
            </a:r>
            <a:r>
              <a:rPr lang="sr-Latn-RS" altLang="en-US" dirty="0" smtClean="0">
                <a:solidFill>
                  <a:srgbClr val="002060"/>
                </a:solidFill>
              </a:rPr>
              <a:t>alje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nivou se paketima dodaju </a:t>
            </a:r>
            <a:r>
              <a:rPr lang="sr-Latn-RS" altLang="en-US" dirty="0" smtClean="0">
                <a:solidFill>
                  <a:srgbClr val="002060"/>
                </a:solidFill>
              </a:rPr>
              <a:t>identifikatori </a:t>
            </a:r>
            <a:r>
              <a:rPr lang="sr-Latn-RS" altLang="en-US" dirty="0">
                <a:solidFill>
                  <a:srgbClr val="002060"/>
                </a:solidFill>
              </a:rPr>
              <a:t>softvera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err="1" smtClean="0">
                <a:solidFill>
                  <a:srgbClr val="002060"/>
                </a:solidFill>
              </a:rPr>
              <a:t>portovi</a:t>
            </a:r>
            <a:r>
              <a:rPr lang="sr-Latn-RS" altLang="en-US" dirty="0">
                <a:solidFill>
                  <a:srgbClr val="002060"/>
                </a:solidFill>
              </a:rPr>
              <a:t>, a adrese ure</a:t>
            </a:r>
            <a:r>
              <a:rPr lang="sr-Latn-RS" altLang="en-US" dirty="0" smtClean="0">
                <a:solidFill>
                  <a:srgbClr val="002060"/>
                </a:solidFill>
              </a:rPr>
              <a:t>đaja </a:t>
            </a:r>
            <a:r>
              <a:rPr lang="sr-Latn-RS" altLang="en-US" dirty="0">
                <a:solidFill>
                  <a:srgbClr val="002060"/>
                </a:solidFill>
              </a:rPr>
              <a:t>tek na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nom </a:t>
            </a:r>
            <a:r>
              <a:rPr lang="sr-Latn-RS" altLang="en-US" dirty="0">
                <a:solidFill>
                  <a:srgbClr val="002060"/>
                </a:solidFill>
              </a:rPr>
              <a:t>sloju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r="2166"/>
          <a:stretch/>
        </p:blipFill>
        <p:spPr bwMode="auto">
          <a:xfrm>
            <a:off x="4644008" y="4340888"/>
            <a:ext cx="4461468" cy="24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TCP</a:t>
            </a:r>
            <a:r>
              <a:rPr lang="sr-Latn-RS" altLang="en-US" dirty="0"/>
              <a:t> 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da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konenkcija</a:t>
            </a:r>
            <a:r>
              <a:rPr lang="sr-Latn-RS" altLang="en-US" dirty="0" smtClean="0"/>
              <a:t> </a:t>
            </a:r>
            <a:r>
              <a:rPr lang="sr-Latn-RS" altLang="en-US" dirty="0"/>
              <a:t>uspostavljena,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25143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</a:t>
            </a:r>
            <a:r>
              <a:rPr lang="sr-Latn-RS" altLang="en-US" dirty="0" smtClean="0"/>
              <a:t>niži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slojevi ne garantuju dostavu </a:t>
            </a:r>
            <a:r>
              <a:rPr lang="sr-Latn-RS" altLang="en-US" dirty="0" smtClean="0"/>
              <a:t>paketa: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857250" lvl="1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857250" lvl="1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3869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857250" lvl="1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857250" lvl="1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857250" lvl="1" indent="-457200" eaLnBrk="1" hangingPunct="1"/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Istorijat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Važna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857250" lvl="1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857250" lvl="1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857250" lvl="1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857250" lvl="1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472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71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UDP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UDP</a:t>
            </a:r>
            <a:r>
              <a:rPr lang="sr-Latn-RS" altLang="en-US" dirty="0"/>
              <a:t> 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Stoga je uveden je sistem imena domena (</a:t>
            </a:r>
            <a:r>
              <a:rPr lang="sr-Latn-RS" altLang="en-US" dirty="0" err="1" smtClean="0"/>
              <a:t>domain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name</a:t>
            </a:r>
            <a:r>
              <a:rPr lang="sr-Latn-RS" altLang="en-US" dirty="0" smtClean="0"/>
              <a:t> system - DNS) –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adrese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hostova</a:t>
            </a:r>
            <a:r>
              <a:rPr lang="pl-PL" altLang="en-US" dirty="0" smtClean="0"/>
              <a:t> </a:t>
            </a:r>
            <a:r>
              <a:rPr lang="pl-PL" altLang="en-US" dirty="0"/>
              <a:t>(</a:t>
            </a:r>
            <a:r>
              <a:rPr lang="pl-PL" altLang="en-US" dirty="0" err="1"/>
              <a:t>servera</a:t>
            </a:r>
            <a:r>
              <a:rPr lang="pl-PL" altLang="en-US" dirty="0"/>
              <a:t>) </a:t>
            </a:r>
            <a:r>
              <a:rPr lang="pl-PL" altLang="en-US" dirty="0" err="1"/>
              <a:t>zadaju</a:t>
            </a:r>
            <a:r>
              <a:rPr lang="pl-PL" altLang="en-US" dirty="0"/>
              <a:t> </a:t>
            </a:r>
            <a:r>
              <a:rPr lang="pl-PL" altLang="en-US" dirty="0" err="1"/>
              <a:t>se</a:t>
            </a:r>
            <a:r>
              <a:rPr lang="pl-PL" altLang="en-US" dirty="0"/>
              <a:t> u </a:t>
            </a:r>
            <a:r>
              <a:rPr lang="pl-PL" altLang="en-US" dirty="0" err="1"/>
              <a:t>tekstualnom</a:t>
            </a:r>
            <a:r>
              <a:rPr lang="pl-PL" altLang="en-US" dirty="0"/>
              <a:t> </a:t>
            </a:r>
            <a:r>
              <a:rPr lang="pl-PL" altLang="en-US" dirty="0" err="1"/>
              <a:t>obliku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1761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interfejs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Socket 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HTTP</a:t>
            </a:r>
            <a:r>
              <a:rPr lang="sr-Latn-RS" altLang="en-US" dirty="0"/>
              <a:t>), je protokol aplikacionog sloja </a:t>
            </a:r>
            <a:r>
              <a:rPr lang="sr-Latn-RS" altLang="en-US" dirty="0" smtClean="0"/>
              <a:t>koji predstavlja </a:t>
            </a:r>
            <a:r>
              <a:rPr lang="sr-Latn-RS" altLang="en-US" dirty="0"/>
              <a:t>osnovu </a:t>
            </a:r>
            <a:r>
              <a:rPr lang="sr-Latn-RS" altLang="en-US" dirty="0" smtClean="0"/>
              <a:t>veba </a:t>
            </a:r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je implementiran u okviru dve vrste programa:</a:t>
            </a:r>
          </a:p>
          <a:p>
            <a:pPr marL="1257300" lvl="2" indent="-457200" eaLnBrk="1" hangingPunct="1"/>
            <a:r>
              <a:rPr lang="sr-Latn-RS" altLang="en-US" dirty="0"/>
              <a:t>klijentskim programima, </a:t>
            </a:r>
            <a:r>
              <a:rPr lang="sr-Latn-RS" altLang="en-US" dirty="0" smtClean="0"/>
              <a:t>najčešće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ima veba  </a:t>
            </a:r>
          </a:p>
          <a:p>
            <a:pPr marL="1257300" lvl="2" indent="-457200" eaLnBrk="1" hangingPunct="1"/>
            <a:r>
              <a:rPr lang="sr-Latn-RS" altLang="en-US" dirty="0" smtClean="0"/>
              <a:t>serverskim </a:t>
            </a:r>
            <a:r>
              <a:rPr lang="sr-Latn-RS" altLang="en-US" dirty="0"/>
              <a:t>programima</a:t>
            </a:r>
            <a:r>
              <a:rPr lang="sr-Latn-RS" altLang="en-US" dirty="0" smtClean="0"/>
              <a:t>, najčešće veb serverima </a:t>
            </a:r>
          </a:p>
          <a:p>
            <a:pPr marL="857250" lvl="1" indent="-457200" eaLnBrk="1" hangingPunct="1"/>
            <a:r>
              <a:rPr lang="sr-Latn-RS" altLang="en-US" dirty="0" smtClean="0"/>
              <a:t>Ovi </a:t>
            </a:r>
            <a:r>
              <a:rPr lang="sr-Latn-RS" altLang="en-US" dirty="0"/>
              <a:t>programi medusobno komuniciraju </a:t>
            </a:r>
            <a:r>
              <a:rPr lang="sr-Latn-RS" altLang="en-US" dirty="0" smtClean="0"/>
              <a:t>razmenom HTTP poruka</a:t>
            </a:r>
          </a:p>
          <a:p>
            <a:pPr marL="857250" lvl="1" indent="-457200" eaLnBrk="1" hangingPunct="1"/>
            <a:r>
              <a:rPr lang="sr-Latn-RS" altLang="en-US" dirty="0" smtClean="0"/>
              <a:t>HTTP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strukturu ovih poruka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klijenti i </a:t>
            </a:r>
            <a:r>
              <a:rPr lang="sr-Latn-RS" altLang="en-US" dirty="0"/>
              <a:t>serveri razmenjuju ove </a:t>
            </a:r>
            <a:r>
              <a:rPr lang="sr-Latn-RS" altLang="en-US" dirty="0" smtClean="0"/>
              <a:t>poruke</a:t>
            </a:r>
          </a:p>
          <a:p>
            <a:pPr marL="857250" lvl="1" indent="-457200" eaLnBrk="1" hangingPunct="1"/>
            <a:r>
              <a:rPr lang="sr-Latn-RS" altLang="en-US" dirty="0" smtClean="0"/>
              <a:t>Neki od osnovnih pojmova veba:</a:t>
            </a:r>
          </a:p>
          <a:p>
            <a:pPr marL="1257300" lvl="2" indent="-457200" eaLnBrk="1" hangingPunct="1"/>
            <a:r>
              <a:rPr lang="sr-Latn-RS" altLang="en-US" dirty="0"/>
              <a:t>Veb je distribuirana aplikacija </a:t>
            </a:r>
            <a:r>
              <a:rPr lang="sr-Latn-RS" altLang="en-US" dirty="0" smtClean="0"/>
              <a:t>zasnovana na veb stranicama </a:t>
            </a:r>
          </a:p>
          <a:p>
            <a:pPr marL="1257300" lvl="2" indent="-457200" eaLnBrk="1" hangingPunct="1"/>
            <a:r>
              <a:rPr lang="sr-Latn-RS" altLang="en-US" dirty="0" smtClean="0"/>
              <a:t>Veb strane </a:t>
            </a:r>
            <a:r>
              <a:rPr lang="sr-Latn-RS" altLang="en-US" dirty="0"/>
              <a:t>se sastoje od objekata </a:t>
            </a:r>
            <a:r>
              <a:rPr lang="sr-Latn-RS" altLang="en-US" dirty="0" smtClean="0"/>
              <a:t>– hipertekstualnih datoteka </a:t>
            </a:r>
            <a:r>
              <a:rPr lang="sr-Latn-RS" altLang="en-US" dirty="0"/>
              <a:t>opisanih na jeziku HTML, slika u raznim formatima (npr. JPG, PNG</a:t>
            </a:r>
            <a:r>
              <a:rPr lang="sr-Latn-RS" altLang="en-US" dirty="0" smtClean="0"/>
              <a:t>, GIF</a:t>
            </a:r>
            <a:r>
              <a:rPr lang="sr-Latn-RS" altLang="en-US" dirty="0"/>
              <a:t>), Java apleta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Svaki pojedinačni </a:t>
            </a:r>
            <a:r>
              <a:rPr lang="sr-Latn-RS" altLang="en-US" dirty="0"/>
              <a:t>objekat ima jedinstvenu adresu </a:t>
            </a:r>
            <a:r>
              <a:rPr lang="sr-Latn-RS" altLang="en-US" dirty="0" smtClean="0"/>
              <a:t>u obliku </a:t>
            </a:r>
            <a:r>
              <a:rPr lang="sr-Latn-RS" altLang="en-US" dirty="0"/>
              <a:t>tzv. URI (Uniform Resource Identifier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protokol dolazi u dve </a:t>
            </a:r>
            <a:r>
              <a:rPr lang="sr-Latn-RS" altLang="en-US" dirty="0" smtClean="0"/>
              <a:t>verzije </a:t>
            </a:r>
          </a:p>
          <a:p>
            <a:pPr marL="1257300" lvl="2" indent="-457200" eaLnBrk="1" hangingPunct="1"/>
            <a:r>
              <a:rPr lang="sr-Latn-RS" altLang="en-US" dirty="0" smtClean="0"/>
              <a:t>Rana </a:t>
            </a:r>
            <a:r>
              <a:rPr lang="sr-Latn-RS" altLang="en-US" dirty="0"/>
              <a:t>verzija, HTTP 1.0 </a:t>
            </a:r>
            <a:r>
              <a:rPr lang="sr-Latn-RS" altLang="en-US" dirty="0" smtClean="0"/>
              <a:t>korišćena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u samom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</a:t>
            </a:r>
            <a:r>
              <a:rPr lang="sr-Latn-RS" altLang="en-US" dirty="0"/>
              <a:t>razvoja </a:t>
            </a:r>
            <a:r>
              <a:rPr lang="sr-Latn-RS" altLang="en-US" dirty="0" smtClean="0"/>
              <a:t>veba </a:t>
            </a:r>
          </a:p>
          <a:p>
            <a:pPr marL="1257300" lvl="2" indent="-457200" eaLnBrk="1" hangingPunct="1"/>
            <a:r>
              <a:rPr lang="sr-Latn-RS" altLang="en-US" dirty="0" smtClean="0"/>
              <a:t>krajem </a:t>
            </a:r>
            <a:r>
              <a:rPr lang="sr-Latn-RS" altLang="en-US" dirty="0"/>
              <a:t>1990-tih, zamenjena je novijom </a:t>
            </a:r>
            <a:r>
              <a:rPr lang="sr-Latn-RS" altLang="en-US" dirty="0" smtClean="0"/>
              <a:t>verzijom HTTP </a:t>
            </a:r>
            <a:r>
              <a:rPr lang="sr-Latn-RS" altLang="en-US" dirty="0"/>
              <a:t>1.1 koja je i danas aktuelna i koja </a:t>
            </a:r>
            <a:r>
              <a:rPr lang="sr-Latn-RS" altLang="en-US" dirty="0" smtClean="0"/>
              <a:t>zadr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kompatibilnost sa </a:t>
            </a:r>
            <a:r>
              <a:rPr lang="sr-Latn-RS" altLang="en-US" dirty="0" smtClean="0"/>
              <a:t>prvom verzijom </a:t>
            </a:r>
          </a:p>
          <a:p>
            <a:pPr marL="857250" lvl="1" indent="-457200" eaLnBrk="1" hangingPunct="1"/>
            <a:r>
              <a:rPr lang="sr-Latn-RS" altLang="en-US" dirty="0" smtClean="0"/>
              <a:t>Obe </a:t>
            </a:r>
            <a:r>
              <a:rPr lang="sr-Latn-RS" altLang="en-US" dirty="0"/>
              <a:t>verzije koriste TCP za komunikaciju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Razlika </a:t>
            </a:r>
            <a:r>
              <a:rPr lang="sr-Latn-RS" altLang="en-US" dirty="0"/>
              <a:t>je, </a:t>
            </a:r>
            <a:r>
              <a:rPr lang="sr-Latn-RS" altLang="en-US" dirty="0" smtClean="0"/>
              <a:t>na primer </a:t>
            </a:r>
            <a:r>
              <a:rPr lang="sr-Latn-RS" altLang="en-US" dirty="0"/>
              <a:t>u tome,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u okviru starije verzije TCP konekcija automatski </a:t>
            </a:r>
            <a:r>
              <a:rPr lang="sr-Latn-RS" altLang="en-US" dirty="0" smtClean="0"/>
              <a:t>zatvara nakon </a:t>
            </a:r>
            <a:r>
              <a:rPr lang="sr-Latn-RS" altLang="en-US" dirty="0"/>
              <a:t>prijema HTTP odgovora, dok se u okviru novije verzije ista </a:t>
            </a:r>
            <a:r>
              <a:rPr lang="sr-Latn-RS" altLang="en-US" dirty="0" smtClean="0"/>
              <a:t>konekcija koristi </a:t>
            </a:r>
            <a:r>
              <a:rPr lang="sr-Latn-RS" altLang="en-US" dirty="0"/>
              <a:t>za prenos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objekata,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doprinosi brzini zbog sporog </a:t>
            </a:r>
            <a:r>
              <a:rPr lang="sr-Latn-RS" altLang="en-US" dirty="0" smtClean="0"/>
              <a:t>uspostavljanja TCP konekcija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HTTP protokol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 na sledeći način:</a:t>
            </a:r>
          </a:p>
          <a:p>
            <a:pPr marL="1257300" lvl="2" indent="-457200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uspostavlja TCP konekciju (</a:t>
            </a:r>
            <a:r>
              <a:rPr lang="sr-Latn-RS" altLang="en-US" dirty="0" smtClean="0"/>
              <a:t>obično na </a:t>
            </a:r>
            <a:r>
              <a:rPr lang="sr-Latn-RS" altLang="en-US" dirty="0"/>
              <a:t>portu 80) sa serverskim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</a:t>
            </a:r>
            <a:r>
              <a:rPr lang="sr-Latn-RS" altLang="en-US" dirty="0"/>
              <a:t>, i zatim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zahteve </a:t>
            </a:r>
            <a:r>
              <a:rPr lang="sr-Latn-RS" altLang="en-US" dirty="0" smtClean="0"/>
              <a:t>za </a:t>
            </a:r>
            <a:r>
              <a:rPr lang="sr-Latn-RS" altLang="en-US" dirty="0"/>
              <a:t>odredenim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objektima serverskom </a:t>
            </a:r>
            <a:r>
              <a:rPr lang="sr-Latn-RS" altLang="en-US" dirty="0" smtClean="0"/>
              <a:t>računaru </a:t>
            </a:r>
          </a:p>
          <a:p>
            <a:pPr marL="1257300" lvl="2" indent="-457200" eaLnBrk="1" hangingPunct="1"/>
            <a:r>
              <a:rPr lang="sr-Latn-RS" altLang="en-US" dirty="0" smtClean="0"/>
              <a:t>Ukoliko traženi objekti </a:t>
            </a:r>
            <a:r>
              <a:rPr lang="sr-Latn-RS" altLang="en-US" dirty="0"/>
              <a:t>postoje na serveru, server kroz uspostavljenu TCP konekciju </a:t>
            </a:r>
            <a:r>
              <a:rPr lang="sr-Latn-RS" altLang="en-US" dirty="0" smtClean="0"/>
              <a:t>objekte šalje </a:t>
            </a:r>
            <a:r>
              <a:rPr lang="sr-Latn-RS" altLang="en-US" dirty="0"/>
              <a:t>u obliku HTTP </a:t>
            </a:r>
            <a:r>
              <a:rPr lang="sr-Latn-RS" altLang="en-US" dirty="0" smtClean="0"/>
              <a:t>odgovora</a:t>
            </a:r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11581</TotalTime>
  <Words>10439</Words>
  <Application>Microsoft Office PowerPoint</Application>
  <PresentationFormat>On-screen Show (4:3)</PresentationFormat>
  <Paragraphs>823</Paragraphs>
  <Slides>114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4_Watermark</vt:lpstr>
      <vt:lpstr>Uvod u veb i internet tehnologije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Arhitektura Interneta</vt:lpstr>
      <vt:lpstr>Arhitektura Interneta </vt:lpstr>
      <vt:lpstr>Arhitektura Interneta (2) </vt:lpstr>
      <vt:lpstr>Arhitektura Interneta (3) </vt:lpstr>
      <vt:lpstr>Arhitektura Interneta (4) </vt:lpstr>
      <vt:lpstr>Tehnologije pristupa Internetu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Tehnologije pristupa Internetu (11)</vt:lpstr>
      <vt:lpstr>Internet servisi</vt:lpstr>
      <vt:lpstr>Internet servisi</vt:lpstr>
      <vt:lpstr>Internet servisi – elektronska pošta</vt:lpstr>
      <vt:lpstr>Internet servisi – elektronska pošta (2)</vt:lpstr>
      <vt:lpstr>Internet servisi – elektronska pošta (3)</vt:lpstr>
      <vt:lpstr>Internet servisi – elektronska pošta (4)</vt:lpstr>
      <vt:lpstr>Internet servisi – elektronska pošta (5)</vt:lpstr>
      <vt:lpstr>Internet servisi – diskusione grupe</vt:lpstr>
      <vt:lpstr>Internet servisi – udaljen pristup</vt:lpstr>
      <vt:lpstr>Internet servisi – udaljen pristup (2)</vt:lpstr>
      <vt:lpstr>Internet servisi – udaljen pristup (2)</vt:lpstr>
      <vt:lpstr>Internet servisi – prenos datoteka</vt:lpstr>
      <vt:lpstr>Internet servisi – prenos datoteka (2)</vt:lpstr>
      <vt:lpstr>Internet servisi - veb</vt:lpstr>
      <vt:lpstr>Internet servisi – veb (2)</vt:lpstr>
      <vt:lpstr>Internet servisi – veb (3)</vt:lpstr>
      <vt:lpstr>Internet servisi – veb (4)</vt:lpstr>
      <vt:lpstr>Internet servisi – veb (5)</vt:lpstr>
      <vt:lpstr>Internet servisi – veb (6)</vt:lpstr>
      <vt:lpstr>Internet servisi – veb (7)</vt:lpstr>
      <vt:lpstr>Internet servisi – skladišta datoteka</vt:lpstr>
      <vt:lpstr>Internet servisi - ćaskanje</vt:lpstr>
      <vt:lpstr>Internet servisi - VoIP</vt:lpstr>
      <vt:lpstr>Internet servisi – P2P</vt:lpstr>
      <vt:lpstr>Internet servisi – forumi, blogovi, društvene mreže</vt:lpstr>
      <vt:lpstr>Internet servisi – geografski informacioni sistemi i internet mape</vt:lpstr>
      <vt:lpstr>Internet servisi – elektronska trgovina i bankarstvo</vt:lpstr>
      <vt:lpstr>Internet servisi – elektronsko učenje</vt:lpstr>
      <vt:lpstr>Mrežni i Internet protokoli</vt:lpstr>
      <vt:lpstr>Shematski prikaz protokola</vt:lpstr>
      <vt:lpstr>Komunikacija na fizičkom sloju</vt:lpstr>
      <vt:lpstr>Komunikacija na sloju veze podataka </vt:lpstr>
      <vt:lpstr>Komunikacija na sloju veze podataka (2) </vt:lpstr>
      <vt:lpstr>Komunikacija na sloju veze podataka (3) </vt:lpstr>
      <vt:lpstr>Povezivanje uređaja u lokalnoj mreži</vt:lpstr>
      <vt:lpstr>Protokol razrešavanja adresa</vt:lpstr>
      <vt:lpstr>IP protokol mrežnog sloja </vt:lpstr>
      <vt:lpstr>IP protokol mrežnog sloja (2) </vt:lpstr>
      <vt:lpstr>IP adrese</vt:lpstr>
      <vt:lpstr>Hijerarhijska struktura IP adresa</vt:lpstr>
      <vt:lpstr>Hijerarhijska struktura IP adresa (3)</vt:lpstr>
      <vt:lpstr>Hijerarhijska struktura IP adresa (4)</vt:lpstr>
      <vt:lpstr>Hijerarhijska struktura IP adresa (5)</vt:lpstr>
      <vt:lpstr>IP adrese i DHCP</vt:lpstr>
      <vt:lpstr>Javne i privatne IP adrese</vt:lpstr>
      <vt:lpstr>Javne i privatne IP adrese (2)</vt:lpstr>
      <vt:lpstr>Javne i privatne IP adrese (3)</vt:lpstr>
      <vt:lpstr>Rutiranje</vt:lpstr>
      <vt:lpstr>Rutiranje (2)</vt:lpstr>
      <vt:lpstr>Protokoli transportnog sloja</vt:lpstr>
      <vt:lpstr>TCP protokol transportnog sloja</vt:lpstr>
      <vt:lpstr>TCP protokol transportnog sloja (2)</vt:lpstr>
      <vt:lpstr>TCP protokol transportnog sloja (3)</vt:lpstr>
      <vt:lpstr>TCP protokol transportnog sloja (4)</vt:lpstr>
      <vt:lpstr>TCP protokol transportnog sloja (5)</vt:lpstr>
      <vt:lpstr>UDP protokol transportnog sloja</vt:lpstr>
      <vt:lpstr>Sistem imena domena</vt:lpstr>
      <vt:lpstr>Sistem imena domena (2)</vt:lpstr>
      <vt:lpstr>TCP/IP programski interfejs</vt:lpstr>
      <vt:lpstr>TCP/IP programski interfejs (2)</vt:lpstr>
      <vt:lpstr>TCP/IP programski interfejs (3)</vt:lpstr>
      <vt:lpstr>Protokol aplikativnog sloja - HTTP</vt:lpstr>
      <vt:lpstr>Protokol aplikativnog sloja – HTTP (2)</vt:lpstr>
      <vt:lpstr>Protokol aplikativnog sloja – HTTP (3)</vt:lpstr>
      <vt:lpstr>Protokol aplikativnog sloja – HTTP (4)</vt:lpstr>
      <vt:lpstr>Protokol aplikativnog sloja – HTTP (5)</vt:lpstr>
      <vt:lpstr>Protokol aplikativnog sloja – HTTP (6)</vt:lpstr>
      <vt:lpstr>Protokol aplikativnog sloja – HTTP (7)</vt:lpstr>
      <vt:lpstr>Protokol aplikativnog sloja – HTTP (8)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851</cp:revision>
  <dcterms:created xsi:type="dcterms:W3CDTF">1601-01-01T00:00:00Z</dcterms:created>
  <dcterms:modified xsi:type="dcterms:W3CDTF">2018-10-07T17:19:47Z</dcterms:modified>
</cp:coreProperties>
</file>