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0"/>
  </p:notesMasterIdLst>
  <p:handoutMasterIdLst>
    <p:handoutMasterId r:id="rId11"/>
  </p:handoutMasterIdLst>
  <p:sldIdLst>
    <p:sldId id="296" r:id="rId2"/>
    <p:sldId id="297" r:id="rId3"/>
    <p:sldId id="493" r:id="rId4"/>
    <p:sldId id="495" r:id="rId5"/>
    <p:sldId id="496" r:id="rId6"/>
    <p:sldId id="504" r:id="rId7"/>
    <p:sldId id="502" r:id="rId8"/>
    <p:sldId id="306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1" autoAdjust="0"/>
    <p:restoredTop sz="86393" autoAdjust="0"/>
  </p:normalViewPr>
  <p:slideViewPr>
    <p:cSldViewPr>
      <p:cViewPr varScale="1">
        <p:scale>
          <a:sx n="72" d="100"/>
          <a:sy n="72" d="100"/>
        </p:scale>
        <p:origin x="-1541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878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178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B70C6-757F-4600-A347-5E68BBCA360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17419-FAAA-47B0-94C1-4262F2E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99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518771" y="274072"/>
            <a:ext cx="4090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/8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484212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en-US" altLang="en-US" sz="5400" dirty="0" err="1" smtClean="0">
                <a:solidFill>
                  <a:schemeClr val="hlink"/>
                </a:solidFill>
              </a:rPr>
              <a:t>Mre</a:t>
            </a:r>
            <a:r>
              <a:rPr lang="sr-Latn-RS" altLang="en-US" sz="5400" dirty="0" err="1" smtClean="0">
                <a:solidFill>
                  <a:schemeClr val="hlink"/>
                </a:solidFill>
              </a:rPr>
              <a:t>ža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, slojevi</a:t>
            </a:r>
            <a:r>
              <a:rPr lang="sr-Latn-RS" altLang="en-US" sz="5400" smtClean="0">
                <a:solidFill>
                  <a:schemeClr val="hlink"/>
                </a:solidFill>
              </a:rPr>
              <a:t>, protokoli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Slojevi kod </a:t>
            </a:r>
            <a:r>
              <a:rPr lang="sr-Latn-RS" altLang="en-US" sz="5400" dirty="0">
                <a:solidFill>
                  <a:schemeClr val="hlink"/>
                </a:solidFill>
              </a:rPr>
              <a:t>računarskih mreža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0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224" y="1220776"/>
            <a:ext cx="6657305" cy="5053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2708656" y="6240935"/>
            <a:ext cx="3960439" cy="320568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sr-Latn-RS" altLang="en-US" sz="1200" dirty="0" smtClean="0"/>
              <a:t>Prikaz komunikacije i protokola komunikacije</a:t>
            </a:r>
            <a:endParaRPr lang="sr-Latn-R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1015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4" t="4827" r="3547" b="12218"/>
          <a:stretch/>
        </p:blipFill>
        <p:spPr bwMode="auto">
          <a:xfrm>
            <a:off x="1870426" y="3356992"/>
            <a:ext cx="5077838" cy="335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mreža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Istorijski,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posmatraju u okviru dva referentna modela</a:t>
            </a:r>
            <a:r>
              <a:rPr lang="sr-Latn-RS" altLang="en-US" dirty="0" smtClean="0"/>
              <a:t>:</a:t>
            </a:r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OSI </a:t>
            </a:r>
            <a:r>
              <a:rPr lang="sr-Latn-RS" altLang="en-US" dirty="0">
                <a:solidFill>
                  <a:srgbClr val="002060"/>
                </a:solidFill>
              </a:rPr>
              <a:t>model </a:t>
            </a:r>
            <a:r>
              <a:rPr lang="sr-Latn-RS" altLang="en-US" dirty="0" smtClean="0"/>
              <a:t>(</a:t>
            </a:r>
            <a:r>
              <a:rPr lang="sr-Latn-RS" altLang="en-US" dirty="0"/>
              <a:t>Open Systems </a:t>
            </a:r>
            <a:r>
              <a:rPr lang="sr-Latn-RS" altLang="en-US" dirty="0" smtClean="0"/>
              <a:t>Interconnection)</a:t>
            </a:r>
            <a:r>
              <a:rPr lang="sr-Latn-RS" altLang="en-US" dirty="0" smtClean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sa </a:t>
            </a:r>
            <a:r>
              <a:rPr lang="sr-Latn-RS" altLang="en-US" dirty="0"/>
              <a:t>7 slojeva, </a:t>
            </a:r>
            <a:r>
              <a:rPr lang="sr-Latn-RS" altLang="en-US" dirty="0" smtClean="0"/>
              <a:t>standardizovan od </a:t>
            </a:r>
            <a:r>
              <a:rPr lang="sr-Latn-RS" altLang="en-US" dirty="0"/>
              <a:t>strane </a:t>
            </a:r>
            <a:r>
              <a:rPr lang="sr-Latn-RS" altLang="en-US" dirty="0" smtClean="0"/>
              <a:t>ISO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TCP/IP</a:t>
            </a:r>
            <a:r>
              <a:rPr lang="sr-Latn-RS" altLang="en-US" dirty="0" smtClean="0"/>
              <a:t> </a:t>
            </a:r>
            <a:r>
              <a:rPr lang="sr-Latn-RS" altLang="en-US" dirty="0">
                <a:solidFill>
                  <a:srgbClr val="002060"/>
                </a:solidFill>
              </a:rPr>
              <a:t>model</a:t>
            </a:r>
            <a:r>
              <a:rPr lang="sr-Latn-RS" altLang="en-US" dirty="0"/>
              <a:t> sa 4 sloja, </a:t>
            </a:r>
            <a:r>
              <a:rPr lang="sr-Latn-RS" altLang="en-US" dirty="0" smtClean="0"/>
              <a:t>prisutan </a:t>
            </a:r>
            <a:r>
              <a:rPr lang="sr-Latn-RS" altLang="en-US" dirty="0"/>
              <a:t>u okviru </a:t>
            </a:r>
            <a:r>
              <a:rPr lang="sr-Latn-RS" altLang="en-US" dirty="0" smtClean="0"/>
              <a:t>Interneta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55819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>
                <a:solidFill>
                  <a:schemeClr val="hlink"/>
                </a:solidFill>
              </a:rPr>
              <a:t>Slojevi TCP/IP modela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 smtClean="0"/>
              <a:t>Sledi opis uloga najznačajnijih slojeva u okviru </a:t>
            </a:r>
            <a:r>
              <a:rPr lang="sr-Latn-RS" altLang="en-US" b="1" dirty="0" smtClean="0"/>
              <a:t>TCP/IP</a:t>
            </a:r>
            <a:r>
              <a:rPr lang="sr-Latn-RS" altLang="en-US" dirty="0" smtClean="0"/>
              <a:t> modela:</a:t>
            </a:r>
          </a:p>
          <a:p>
            <a:pPr marL="457200" indent="-457200" eaLnBrk="1" hangingPunct="1">
              <a:buAutoNum type="arabicParenR"/>
            </a:pPr>
            <a:r>
              <a:rPr lang="sr-Latn-RS" altLang="en-US" dirty="0" smtClean="0"/>
              <a:t>Sloj </a:t>
            </a:r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„host-prema-mreži“</a:t>
            </a:r>
            <a:r>
              <a:rPr lang="sr-Latn-RS" altLang="en-US" dirty="0" smtClean="0"/>
              <a:t> („host-to-</a:t>
            </a:r>
            <a:r>
              <a:rPr lang="sr-Latn-RS" altLang="en-US" dirty="0" err="1" smtClean="0"/>
              <a:t>network</a:t>
            </a:r>
            <a:r>
              <a:rPr lang="sr-Latn-RS" altLang="en-US" dirty="0" smtClean="0"/>
              <a:t>“ </a:t>
            </a:r>
            <a:r>
              <a:rPr lang="sr-Latn-RS" altLang="en-US" dirty="0" err="1" smtClean="0"/>
              <a:t>layer</a:t>
            </a:r>
            <a:r>
              <a:rPr lang="sr-Latn-RS" altLang="en-US" dirty="0" smtClean="0"/>
              <a:t>) obezbeđuje kanal komunikacije na najnižem nivou</a:t>
            </a:r>
          </a:p>
          <a:p>
            <a:pPr marL="457200" indent="-457200" eaLnBrk="1" hangingPunct="1">
              <a:buFont typeface="Wingdings" pitchFamily="2" charset="2"/>
              <a:buAutoNum type="arabicParenR"/>
            </a:pPr>
            <a:r>
              <a:rPr lang="sr-Latn-RS" altLang="en-US" dirty="0" smtClean="0">
                <a:solidFill>
                  <a:srgbClr val="002060"/>
                </a:solidFill>
              </a:rPr>
              <a:t>Međumrežni </a:t>
            </a:r>
            <a:r>
              <a:rPr lang="sr-Latn-RS" altLang="en-US" dirty="0"/>
              <a:t>sloj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/>
              <a:t>(internet </a:t>
            </a:r>
            <a:r>
              <a:rPr lang="sr-Latn-RS" altLang="en-US" dirty="0" err="1"/>
              <a:t>layer</a:t>
            </a:r>
            <a:r>
              <a:rPr lang="sr-Latn-RS" altLang="en-US" dirty="0"/>
              <a:t>) - bavi se povezivanjem više računara u mrežu </a:t>
            </a:r>
            <a:endParaRPr lang="sr-Latn-RS" altLang="en-US" dirty="0" smtClean="0"/>
          </a:p>
          <a:p>
            <a:pPr marL="457200" indent="-457200" eaLnBrk="1" hangingPunct="1">
              <a:buFont typeface="Wingdings" pitchFamily="2" charset="2"/>
              <a:buAutoNum type="arabicParenR"/>
            </a:pPr>
            <a:r>
              <a:rPr lang="sr-Latn-RS" altLang="en-US" dirty="0" smtClean="0">
                <a:solidFill>
                  <a:srgbClr val="002060"/>
                </a:solidFill>
              </a:rPr>
              <a:t>Transportni </a:t>
            </a:r>
            <a:r>
              <a:rPr lang="sr-Latn-RS" altLang="en-US" dirty="0"/>
              <a:t>sloj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/>
              <a:t>(transport </a:t>
            </a:r>
            <a:r>
              <a:rPr lang="sr-Latn-RS" altLang="en-US" dirty="0" err="1"/>
              <a:t>layer</a:t>
            </a:r>
            <a:r>
              <a:rPr lang="sr-Latn-RS" altLang="en-US" dirty="0"/>
              <a:t>) - ima zadatak da prihvata podatke sa viših slojeva, deli ih na manje jedinice (pakete), šalje te pakete na odredište korišćenjem nižih </a:t>
            </a:r>
            <a:r>
              <a:rPr lang="sr-Latn-RS" altLang="en-US" dirty="0" smtClean="0"/>
              <a:t>slojeva</a:t>
            </a:r>
          </a:p>
          <a:p>
            <a:pPr marL="457200" indent="-457200" eaLnBrk="1" hangingPunct="1">
              <a:buFont typeface="Wingdings" pitchFamily="2" charset="2"/>
              <a:buAutoNum type="arabicParenR"/>
            </a:pPr>
            <a:r>
              <a:rPr lang="sr-Latn-RS" altLang="en-US" dirty="0">
                <a:solidFill>
                  <a:srgbClr val="002060"/>
                </a:solidFill>
              </a:rPr>
              <a:t>Aplikacioni </a:t>
            </a:r>
            <a:r>
              <a:rPr lang="sr-Latn-RS" altLang="en-US" dirty="0"/>
              <a:t>sloj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/>
              <a:t>(</a:t>
            </a:r>
            <a:r>
              <a:rPr lang="sr-Latn-RS" altLang="en-US" dirty="0" err="1"/>
              <a:t>application</a:t>
            </a:r>
            <a:r>
              <a:rPr lang="sr-Latn-RS" altLang="en-US" dirty="0"/>
              <a:t> </a:t>
            </a:r>
            <a:r>
              <a:rPr lang="sr-Latn-RS" altLang="en-US" dirty="0" err="1"/>
              <a:t>layer</a:t>
            </a:r>
            <a:r>
              <a:rPr lang="sr-Latn-RS" altLang="en-US" dirty="0"/>
              <a:t>) - definiše protokole koje direktno koriste korisničke aplikacije u okviru svoje komunikacije </a:t>
            </a:r>
          </a:p>
          <a:p>
            <a:pPr marL="0" indent="0" eaLnBrk="1" hangingPunct="1">
              <a:buNone/>
            </a:pPr>
            <a:endParaRPr lang="sr-Latn-RS" altLang="en-US" dirty="0"/>
          </a:p>
          <a:p>
            <a:pPr marL="457200" indent="-457200" eaLnBrk="1" hangingPunct="1">
              <a:buFont typeface="Wingdings" pitchFamily="2" charset="2"/>
              <a:buAutoNum type="arabicParenR"/>
            </a:pPr>
            <a:endParaRPr lang="sr-Latn-RS" altLang="en-US" dirty="0" smtClean="0"/>
          </a:p>
          <a:p>
            <a:pPr marL="457200" indent="-457200" eaLnBrk="1" hangingPunct="1">
              <a:buFont typeface="Wingdings" pitchFamily="2" charset="2"/>
              <a:buAutoNum type="arabicParenR"/>
            </a:pPr>
            <a:endParaRPr lang="sr-Latn-RS" altLang="en-US" dirty="0"/>
          </a:p>
          <a:p>
            <a:pPr marL="457200" indent="-457200" eaLnBrk="1" hangingPunct="1">
              <a:buAutoNum type="arabicParenR"/>
            </a:pPr>
            <a:endParaRPr lang="sr-Latn-RS" altLang="en-US" dirty="0" smtClean="0"/>
          </a:p>
          <a:p>
            <a:pPr marL="457200" indent="-457200" eaLnBrk="1" hangingPunct="1">
              <a:buAutoNum type="arabicParenR"/>
            </a:pPr>
            <a:endParaRPr lang="sr-Latn-RS" altLang="en-US" dirty="0" smtClean="0"/>
          </a:p>
          <a:p>
            <a:pPr marL="0" indent="0" eaLnBrk="1" hangingPunct="1">
              <a:buNone/>
            </a:pP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428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Protokoli i slojevi</a:t>
            </a:r>
            <a:endParaRPr lang="en-US" altLang="en-US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6"/>
          <a:stretch/>
        </p:blipFill>
        <p:spPr bwMode="auto">
          <a:xfrm>
            <a:off x="1275106" y="1306270"/>
            <a:ext cx="7041310" cy="554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91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prof. dr Filip Marić</a:t>
            </a:r>
          </a:p>
          <a:p>
            <a:r>
              <a:rPr lang="sr-Latn-RS" altLang="en-US" dirty="0"/>
              <a:t>Prezentacija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dr Vesna Marinković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Informatika na Univerzitetu Milano </a:t>
            </a:r>
            <a:r>
              <a:rPr lang="sr-Latn-RS" altLang="en-US" dirty="0" err="1"/>
              <a:t>Bicocca</a:t>
            </a:r>
            <a:r>
              <a:rPr lang="sr-Latn-RS" altLang="en-US" dirty="0"/>
              <a:t>, autor dr </a:t>
            </a:r>
            <a:r>
              <a:rPr lang="sr-Latn-RS" altLang="en-US" dirty="0" err="1"/>
              <a:t>Dario</a:t>
            </a:r>
            <a:r>
              <a:rPr lang="sr-Latn-RS" altLang="en-US" dirty="0"/>
              <a:t> </a:t>
            </a:r>
            <a:r>
              <a:rPr lang="sr-Latn-RS" altLang="en-US" dirty="0" err="1"/>
              <a:t>Pescini</a:t>
            </a:r>
            <a:r>
              <a:rPr lang="sr-Latn-RS" altLang="en-US" dirty="0"/>
              <a:t> </a:t>
            </a: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11779</TotalTime>
  <Words>227</Words>
  <Application>Microsoft Office PowerPoint</Application>
  <PresentationFormat>On-screen Show (4:3)</PresentationFormat>
  <Paragraphs>26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4_Watermark</vt:lpstr>
      <vt:lpstr>Uvod u veb i internet tehnologije</vt:lpstr>
      <vt:lpstr>Mreža, slojevi, protokoli</vt:lpstr>
      <vt:lpstr>Slojevi kod računarskih mreža</vt:lpstr>
      <vt:lpstr>Slojevitost mreža</vt:lpstr>
      <vt:lpstr>Slojevitost mreža (2)</vt:lpstr>
      <vt:lpstr>Slojevi TCP/IP modela</vt:lpstr>
      <vt:lpstr>Protokoli i slojevi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888</cp:revision>
  <dcterms:created xsi:type="dcterms:W3CDTF">1601-01-01T00:00:00Z</dcterms:created>
  <dcterms:modified xsi:type="dcterms:W3CDTF">2021-02-27T13:41:10Z</dcterms:modified>
</cp:coreProperties>
</file>