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4"/>
  </p:notesMasterIdLst>
  <p:handoutMasterIdLst>
    <p:handoutMasterId r:id="rId25"/>
  </p:handoutMasterIdLst>
  <p:sldIdLst>
    <p:sldId id="296" r:id="rId2"/>
    <p:sldId id="493" r:id="rId3"/>
    <p:sldId id="502" r:id="rId4"/>
    <p:sldId id="515" r:id="rId5"/>
    <p:sldId id="508" r:id="rId6"/>
    <p:sldId id="509" r:id="rId7"/>
    <p:sldId id="511" r:id="rId8"/>
    <p:sldId id="512" r:id="rId9"/>
    <p:sldId id="513" r:id="rId10"/>
    <p:sldId id="514" r:id="rId11"/>
    <p:sldId id="519" r:id="rId12"/>
    <p:sldId id="518" r:id="rId13"/>
    <p:sldId id="516" r:id="rId14"/>
    <p:sldId id="517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306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7FF"/>
    <a:srgbClr val="FFCC66"/>
    <a:srgbClr val="FFFFFF"/>
    <a:srgbClr val="FFFFCC"/>
    <a:srgbClr val="FFFF00"/>
    <a:srgbClr val="FFCC00"/>
    <a:srgbClr val="FF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1" autoAdjust="0"/>
    <p:restoredTop sz="86393" autoAdjust="0"/>
  </p:normalViewPr>
  <p:slideViewPr>
    <p:cSldViewPr>
      <p:cViewPr varScale="1">
        <p:scale>
          <a:sx n="72" d="100"/>
          <a:sy n="72" d="100"/>
        </p:scale>
        <p:origin x="-1541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87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515"/>
    </p:cViewPr>
  </p:sorterViewPr>
  <p:notesViewPr>
    <p:cSldViewPr>
      <p:cViewPr varScale="1">
        <p:scale>
          <a:sx n="63" d="100"/>
          <a:sy n="63" d="100"/>
        </p:scale>
        <p:origin x="-3178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B70C6-757F-4600-A347-5E68BBCA3609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17419-FAAA-47B0-94C1-4262F2E5A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5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683FA-0560-4266-A2CA-8A7D404C35FD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076B-8A0A-4D88-8A59-70E1D7445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4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99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16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52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4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0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17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06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2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73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7076B-8A0A-4D88-8A59-70E1D7445D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21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 sz="1000">
                <a:solidFill>
                  <a:srgbClr val="FFFFFF"/>
                </a:solidFill>
                <a:cs typeface="Arial" charset="0"/>
              </a:defRPr>
            </a:lvl1pPr>
          </a:lstStyle>
          <a:p>
            <a:pPr>
              <a:defRPr/>
            </a:pPr>
            <a:fld id="{E16DCED9-05A6-4110-B5B3-7BC3E1F55830}" type="slidenum">
              <a:rPr lang="sr-Latn-CS"/>
              <a:pPr>
                <a:defRPr/>
              </a:pPr>
              <a:t>‹#›</a:t>
            </a:fld>
            <a:endParaRPr lang="sr-Latn-CS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113" y="-53517"/>
            <a:ext cx="9286225" cy="6965034"/>
          </a:xfrm>
          <a:prstGeom prst="rect">
            <a:avLst/>
          </a:prstGeom>
          <a:solidFill>
            <a:srgbClr val="CC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65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8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84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9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dirty="0" smtClean="0"/>
              <a:t>Click to edit Master text styles</a:t>
            </a:r>
          </a:p>
          <a:p>
            <a:pPr lvl="1"/>
            <a:r>
              <a:rPr lang="sr-Latn-CS" altLang="en-US" dirty="0" smtClean="0"/>
              <a:t>Second level</a:t>
            </a:r>
          </a:p>
          <a:p>
            <a:pPr lvl="2"/>
            <a:r>
              <a:rPr lang="sr-Latn-CS" altLang="en-US" dirty="0" smtClean="0"/>
              <a:t>Third level</a:t>
            </a:r>
          </a:p>
          <a:p>
            <a:pPr lvl="3"/>
            <a:r>
              <a:rPr lang="sr-Latn-CS" altLang="en-US" dirty="0" smtClean="0"/>
              <a:t>Fourth level</a:t>
            </a:r>
          </a:p>
          <a:p>
            <a:pPr lvl="4"/>
            <a:r>
              <a:rPr lang="sr-Latn-CS" altLang="en-US" dirty="0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3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 </a:t>
            </a:r>
            <a:fld id="{93284C93-C029-4748-816A-4A0F29322A2B}" type="slidenum">
              <a:rPr lang="en-US" sz="80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/</a:t>
            </a:r>
            <a:r>
              <a:rPr lang="sr-Latn-RS" sz="800" dirty="0" smtClean="0">
                <a:solidFill>
                  <a:srgbClr val="6767FF"/>
                </a:solidFill>
                <a:latin typeface="Times New Roman" pitchFamily="18" charset="0"/>
                <a:cs typeface="Arial" charset="0"/>
              </a:rPr>
              <a:t>22</a:t>
            </a:r>
            <a:endParaRPr lang="en-US" sz="800" dirty="0" smtClean="0">
              <a:solidFill>
                <a:srgbClr val="6767FF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000000"/>
                </a:solidFill>
                <a:latin typeface="+mn-lt"/>
                <a:cs typeface="Arial" charset="0"/>
              </a:rPr>
              <a:t>vladaf@matf.bg.ac.</a:t>
            </a:r>
            <a:r>
              <a:rPr lang="en-US" altLang="en-US" sz="800" dirty="0" err="1" smtClean="0">
                <a:solidFill>
                  <a:srgbClr val="000000"/>
                </a:solidFill>
                <a:latin typeface="+mn-lt"/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latin typeface="+mn-lt"/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 smtClean="0"/>
              <a:t>Uvod u veb</a:t>
            </a:r>
            <a:r>
              <a:rPr lang="sr-Latn-RS" baseline="0" dirty="0" smtClean="0"/>
              <a:t> i internet tehnologije</a:t>
            </a:r>
            <a:endParaRPr lang="sr-Latn-C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Char char="•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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08520" y="484212"/>
            <a:ext cx="8062913" cy="1144588"/>
          </a:xfrm>
        </p:spPr>
        <p:txBody>
          <a:bodyPr/>
          <a:lstStyle/>
          <a:p>
            <a:pPr eaLnBrk="1" hangingPunct="1"/>
            <a:r>
              <a:rPr lang="sr-Latn-RS" altLang="en-US" sz="4800" dirty="0" smtClean="0">
                <a:solidFill>
                  <a:srgbClr val="3366FF"/>
                </a:solidFill>
              </a:rPr>
              <a:t>Uvod u veb i internet tehnologije</a:t>
            </a:r>
            <a:endParaRPr lang="sr-Latn-CS" altLang="en-US" sz="4800" dirty="0" smtClean="0">
              <a:solidFill>
                <a:srgbClr val="3366FF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4365625"/>
            <a:ext cx="6400800" cy="1752600"/>
          </a:xfrm>
        </p:spPr>
        <p:txBody>
          <a:bodyPr/>
          <a:lstStyle/>
          <a:p>
            <a:pPr eaLnBrk="1" hangingPunct="1"/>
            <a:endParaRPr lang="sr-Latn-C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mreži</a:t>
            </a:r>
            <a:endParaRPr lang="en-US" altLang="en-US" b="1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3" r="1575" b="3155"/>
          <a:stretch/>
        </p:blipFill>
        <p:spPr bwMode="auto">
          <a:xfrm>
            <a:off x="2123728" y="2974993"/>
            <a:ext cx="5509774" cy="377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okviru svake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postoje dve adrese sa specijalnom namenom:</a:t>
            </a:r>
          </a:p>
          <a:p>
            <a:pPr marL="1257300" lvl="2" indent="-457200" eaLnBrk="1" hangingPunct="1"/>
            <a:r>
              <a:rPr lang="sr-Latn-RS" altLang="en-US" dirty="0"/>
              <a:t>prva adresa (250.150.100.0) smatra se adresom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poslednja adresa (250.150.100.255) </a:t>
            </a:r>
            <a:r>
              <a:rPr lang="sr-Latn-RS" altLang="en-US" dirty="0" smtClean="0"/>
              <a:t>- adresa </a:t>
            </a:r>
            <a:r>
              <a:rPr lang="sr-Latn-RS" altLang="en-US" dirty="0"/>
              <a:t>za javno </a:t>
            </a:r>
            <a:r>
              <a:rPr lang="sr-Latn-RS" altLang="en-US" dirty="0" smtClean="0"/>
              <a:t>emitovanje (</a:t>
            </a:r>
            <a:r>
              <a:rPr lang="sr-Latn-RS" altLang="en-US" dirty="0" err="1"/>
              <a:t>broadcast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) </a:t>
            </a:r>
            <a:r>
              <a:rPr lang="sr-Latn-RS" altLang="en-US" dirty="0" smtClean="0"/>
              <a:t>- </a:t>
            </a:r>
            <a:r>
              <a:rPr lang="sr-Latn-RS" altLang="en-US" dirty="0"/>
              <a:t>svaka poruka poslata na tu adresu dostavlja </a:t>
            </a:r>
            <a:r>
              <a:rPr lang="sr-Latn-RS" altLang="en-US" dirty="0" smtClean="0"/>
              <a:t>se svim uređ</a:t>
            </a:r>
            <a:r>
              <a:rPr lang="sr-Latn-RS" altLang="en-US" dirty="0"/>
              <a:t>ajima 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0401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ub-switch-bridge-and-router differen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66863"/>
            <a:ext cx="4553480" cy="30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(2)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Ruter</a:t>
            </a:r>
            <a:r>
              <a:rPr lang="vi-VN" altLang="en-US" dirty="0" smtClean="0"/>
              <a:t> </a:t>
            </a:r>
            <a:r>
              <a:rPr lang="vi-VN" altLang="en-US" dirty="0"/>
              <a:t>(router) - kompleksniji uređaj namenjen povezivanju raznorodnih mreža i povezivanju mreža sa </a:t>
            </a:r>
            <a:r>
              <a:rPr lang="vi-VN" altLang="en-US" dirty="0" smtClean="0"/>
              <a:t>Internetom</a:t>
            </a:r>
            <a:endParaRPr lang="sr-Latn-RS" altLang="en-US" dirty="0" smtClean="0"/>
          </a:p>
          <a:p>
            <a:pPr lvl="2" eaLnBrk="1" hangingPunct="1"/>
            <a:r>
              <a:rPr lang="sr-Latn-RS" altLang="en-US" dirty="0" smtClean="0"/>
              <a:t>Obično ima javnu </a:t>
            </a:r>
            <a:r>
              <a:rPr lang="en-US" altLang="en-US" dirty="0" smtClean="0"/>
              <a:t>IP </a:t>
            </a:r>
            <a:r>
              <a:rPr lang="en-US" altLang="en-US" dirty="0" err="1" smtClean="0"/>
              <a:t>adres</a:t>
            </a:r>
            <a:r>
              <a:rPr lang="sr-Latn-RS" altLang="en-US" dirty="0" smtClean="0"/>
              <a:t>u koju deli cela mreža</a:t>
            </a:r>
          </a:p>
          <a:p>
            <a:pPr lvl="2" eaLnBrk="1" hangingPunct="1"/>
            <a:r>
              <a:rPr lang="sr-Latn-RS" altLang="en-US" dirty="0" smtClean="0"/>
              <a:t>Koristi IP adrese za prosleđivanje paketa, što dopušta mrežnu komunikaciju po različitim protokolima</a:t>
            </a:r>
          </a:p>
          <a:p>
            <a:pPr lvl="2" eaLnBrk="1" hangingPunct="1"/>
            <a:r>
              <a:rPr lang="sr-Latn-RS" altLang="en-US" dirty="0" smtClean="0"/>
              <a:t>Prosleđuje pakete na osnovu softvera, dok svič radi hardverski</a:t>
            </a:r>
          </a:p>
          <a:p>
            <a:pPr lvl="2" eaLnBrk="1" hangingPunct="1"/>
            <a:r>
              <a:rPr lang="sr-Latn-RS" altLang="en-US" dirty="0" smtClean="0"/>
              <a:t>Podržava različite WAN tehnologije</a:t>
            </a:r>
          </a:p>
          <a:p>
            <a:pPr lvl="2" eaLnBrk="1" hangingPunct="1"/>
            <a:r>
              <a:rPr lang="sr-Latn-RS" altLang="en-US" dirty="0" smtClean="0"/>
              <a:t>Radi na </a:t>
            </a:r>
            <a:r>
              <a:rPr lang="sr-Latn-RS" altLang="en-US" dirty="0" err="1" smtClean="0"/>
              <a:t>međumrežnom</a:t>
            </a:r>
            <a:r>
              <a:rPr lang="sr-Latn-RS" altLang="en-US" dirty="0" smtClean="0"/>
              <a:t> sloju </a:t>
            </a:r>
          </a:p>
        </p:txBody>
      </p:sp>
    </p:spTree>
    <p:extLst>
      <p:ext uri="{BB962C8B-B14F-4D97-AF65-F5344CB8AC3E}">
        <p14:creationId xmlns:p14="http://schemas.microsoft.com/office/powerpoint/2010/main" val="7973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568951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  <a:endParaRPr lang="sr-Latn-RS" altLang="en-US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Svič</a:t>
            </a:r>
            <a:r>
              <a:rPr lang="vi-VN" altLang="en-US" dirty="0" smtClean="0"/>
              <a:t> </a:t>
            </a:r>
            <a:r>
              <a:rPr lang="vi-VN" altLang="en-US" dirty="0"/>
              <a:t>(switch) - povezuje </a:t>
            </a:r>
            <a:r>
              <a:rPr lang="sr-Latn-RS" altLang="en-US" dirty="0" smtClean="0"/>
              <a:t>dve ili </a:t>
            </a:r>
            <a:r>
              <a:rPr lang="vi-VN" altLang="en-US" dirty="0" smtClean="0"/>
              <a:t>više nezavisn</a:t>
            </a:r>
            <a:r>
              <a:rPr lang="sr-Latn-RS" altLang="en-US" dirty="0" smtClean="0"/>
              <a:t>ih</a:t>
            </a:r>
            <a:r>
              <a:rPr lang="vi-VN" altLang="en-US" dirty="0" smtClean="0"/>
              <a:t> mrež</a:t>
            </a:r>
            <a:r>
              <a:rPr lang="sr-Latn-RS" altLang="en-US" dirty="0" smtClean="0"/>
              <a:t>a</a:t>
            </a:r>
          </a:p>
          <a:p>
            <a:pPr lvl="2" eaLnBrk="1" hangingPunct="1"/>
            <a:r>
              <a:rPr lang="sr-Latn-RS" altLang="en-US" dirty="0" smtClean="0"/>
              <a:t>Postavljanjem </a:t>
            </a:r>
            <a:r>
              <a:rPr lang="sr-Latn-RS" altLang="en-US" dirty="0" err="1"/>
              <a:t>sviča</a:t>
            </a:r>
            <a:r>
              <a:rPr lang="sr-Latn-RS" altLang="en-US" dirty="0"/>
              <a:t> </a:t>
            </a:r>
            <a:r>
              <a:rPr lang="sr-Latn-RS" altLang="en-US" dirty="0" smtClean="0"/>
              <a:t>između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>uređaja poruka </a:t>
            </a:r>
            <a:r>
              <a:rPr lang="sr-Latn-RS" altLang="en-US" dirty="0"/>
              <a:t>se </a:t>
            </a:r>
            <a:r>
              <a:rPr lang="sr-Latn-RS" altLang="en-US" dirty="0" err="1"/>
              <a:t>prosleđuje</a:t>
            </a:r>
            <a:r>
              <a:rPr lang="sr-Latn-RS" altLang="en-US" dirty="0"/>
              <a:t> samo </a:t>
            </a:r>
            <a:r>
              <a:rPr lang="sr-Latn-RS" altLang="en-US" dirty="0" err="1"/>
              <a:t>ure</a:t>
            </a:r>
            <a:r>
              <a:rPr lang="sr-Latn-RS" altLang="en-US" dirty="0" err="1" smtClean="0"/>
              <a:t>đaju</a:t>
            </a:r>
            <a:r>
              <a:rPr lang="sr-Latn-RS" altLang="en-US" dirty="0" smtClean="0"/>
              <a:t> </a:t>
            </a:r>
            <a:r>
              <a:rPr lang="sr-Latn-RS" altLang="en-US" dirty="0"/>
              <a:t>kome je namenjena (efikasnija komunikacija)</a:t>
            </a:r>
          </a:p>
          <a:p>
            <a:pPr lvl="2" eaLnBrk="1" hangingPunct="1"/>
            <a:r>
              <a:rPr lang="sr-Latn-RS" altLang="en-US" dirty="0" err="1"/>
              <a:t>Svič</a:t>
            </a:r>
            <a:r>
              <a:rPr lang="sr-Latn-RS" altLang="en-US" dirty="0"/>
              <a:t> čuva tabelu koja preslikava MAC adrese priključenih </a:t>
            </a:r>
            <a:r>
              <a:rPr lang="sr-Latn-RS" altLang="en-US" dirty="0" err="1"/>
              <a:t>uređaja</a:t>
            </a:r>
            <a:r>
              <a:rPr lang="sr-Latn-RS" altLang="en-US" dirty="0"/>
              <a:t> na redne brojeve priključaka</a:t>
            </a:r>
          </a:p>
          <a:p>
            <a:pPr lvl="2" eaLnBrk="1" hangingPunct="1"/>
            <a:r>
              <a:rPr lang="sr-Latn-RS" altLang="en-US" dirty="0"/>
              <a:t>Tabela se gradi i održava </a:t>
            </a:r>
            <a:r>
              <a:rPr lang="sr-Latn-RS" altLang="en-US" dirty="0" smtClean="0"/>
              <a:t>automatski tokom </a:t>
            </a:r>
            <a:r>
              <a:rPr lang="sr-Latn-RS" altLang="en-US" dirty="0"/>
              <a:t>komunikacije</a:t>
            </a:r>
          </a:p>
          <a:p>
            <a:pPr lvl="2" eaLnBrk="1" hangingPunct="1"/>
            <a:r>
              <a:rPr lang="sr-Latn-RS" altLang="en-US" dirty="0" smtClean="0"/>
              <a:t>Podržava veći broj ulaznih i izlaznih portova</a:t>
            </a:r>
          </a:p>
          <a:p>
            <a:pPr lvl="2" eaLnBrk="1" hangingPunct="1"/>
            <a:r>
              <a:rPr lang="sr-Latn-RS" altLang="en-US" dirty="0" smtClean="0"/>
              <a:t>Vrši kontrolu greške pre prosleđivanja paketa</a:t>
            </a:r>
          </a:p>
          <a:p>
            <a:pPr lvl="2" eaLnBrk="1" hangingPunct="1"/>
            <a:r>
              <a:rPr lang="sr-Latn-RS" dirty="0" smtClean="0"/>
              <a:t>U zavisnosti od tipa, realizuju prosleđivanje na nivou „host-prema-mreži“ </a:t>
            </a:r>
            <a:r>
              <a:rPr lang="en-US" dirty="0" smtClean="0"/>
              <a:t>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MAC </a:t>
            </a:r>
            <a:r>
              <a:rPr lang="sr-Latn-RS" dirty="0" smtClean="0"/>
              <a:t>adresama</a:t>
            </a:r>
            <a:r>
              <a:rPr lang="en-US" dirty="0" smtClean="0"/>
              <a:t>) </a:t>
            </a:r>
            <a:r>
              <a:rPr lang="sr-Latn-RS" dirty="0" smtClean="0"/>
              <a:t>i na </a:t>
            </a:r>
            <a:r>
              <a:rPr lang="sr-Latn-RS" dirty="0" err="1" smtClean="0"/>
              <a:t>međumrežnom</a:t>
            </a:r>
            <a:r>
              <a:rPr lang="sr-Latn-RS" dirty="0" smtClean="0"/>
              <a:t> nivou </a:t>
            </a:r>
            <a:r>
              <a:rPr lang="en-US" dirty="0" smtClean="0"/>
              <a:t>(</a:t>
            </a:r>
            <a:r>
              <a:rPr lang="sr-Latn-RS" dirty="0" smtClean="0"/>
              <a:t>zasnovano na</a:t>
            </a:r>
            <a:r>
              <a:rPr lang="en-US" dirty="0" smtClean="0"/>
              <a:t> </a:t>
            </a:r>
            <a:r>
              <a:rPr lang="en-US" dirty="0"/>
              <a:t>IP </a:t>
            </a:r>
            <a:r>
              <a:rPr lang="en-US" dirty="0" err="1" smtClean="0"/>
              <a:t>adres</a:t>
            </a:r>
            <a:r>
              <a:rPr lang="sr-Latn-RS" dirty="0" smtClean="0"/>
              <a:t>ama</a:t>
            </a:r>
            <a:r>
              <a:rPr lang="en-US" dirty="0" smtClean="0"/>
              <a:t>)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</a:t>
            </a:r>
            <a:r>
              <a:rPr lang="vi-VN" altLang="en-US" dirty="0"/>
              <a:t>akete prosleđuje samo mreži u kojoj se nalazi primalac</a:t>
            </a:r>
            <a:r>
              <a:rPr lang="sr-Latn-RS" altLang="en-US" dirty="0"/>
              <a:t> </a:t>
            </a:r>
          </a:p>
          <a:p>
            <a:pPr lvl="2" eaLnBrk="1" hangingPunct="1"/>
            <a:r>
              <a:rPr lang="sr-Latn-RS" altLang="en-US" dirty="0" smtClean="0"/>
              <a:t>Kod velikih mreža se svičevi  koriste umesto </a:t>
            </a:r>
            <a:r>
              <a:rPr lang="sr-Latn-RS" altLang="en-US" dirty="0" err="1" smtClean="0"/>
              <a:t>habova</a:t>
            </a:r>
            <a:r>
              <a:rPr lang="sr-Latn-RS" altLang="en-US" dirty="0" smtClean="0"/>
              <a:t> za </a:t>
            </a:r>
            <a:br>
              <a:rPr lang="sr-Latn-RS" altLang="en-US" dirty="0" smtClean="0"/>
            </a:br>
            <a:r>
              <a:rPr lang="sr-Latn-RS" altLang="en-US" dirty="0" smtClean="0"/>
              <a:t>povezivanje računara u </a:t>
            </a:r>
            <a:r>
              <a:rPr lang="sr-Latn-RS" altLang="en-US" dirty="0" err="1" smtClean="0"/>
              <a:t>podmrežama</a:t>
            </a:r>
            <a:endParaRPr lang="vi-V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(3)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02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</a:t>
            </a:r>
            <a:r>
              <a:rPr lang="pl-PL" altLang="en-US" sz="3200" dirty="0" smtClean="0">
                <a:solidFill>
                  <a:schemeClr val="hlink"/>
                </a:solidFill>
              </a:rPr>
              <a:t>đaja </a:t>
            </a:r>
            <a:r>
              <a:rPr lang="pl-PL" altLang="en-US" sz="3200" dirty="0">
                <a:solidFill>
                  <a:schemeClr val="hlink"/>
                </a:solidFill>
              </a:rPr>
              <a:t>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(4)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19706" y="1480683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/>
              <a:t>Elementi mrežnog hardvera koji se koriste: </a:t>
            </a:r>
          </a:p>
          <a:p>
            <a:pPr lvl="1" eaLnBrk="1" hangingPunct="1"/>
            <a:r>
              <a:rPr lang="vi-VN" altLang="en-US" dirty="0">
                <a:solidFill>
                  <a:schemeClr val="accent1">
                    <a:lumMod val="25000"/>
                  </a:schemeClr>
                </a:solidFill>
              </a:rPr>
              <a:t>Hab</a:t>
            </a:r>
            <a:r>
              <a:rPr lang="vi-VN" altLang="en-US" dirty="0"/>
              <a:t> (hub) - dobijene poruke prosleđuje svim priključenim uređajima  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Postavljanje haba </a:t>
            </a:r>
            <a:r>
              <a:rPr lang="sr-Latn-RS" altLang="en-US" dirty="0" smtClean="0"/>
              <a:t>između </a:t>
            </a:r>
            <a:r>
              <a:rPr lang="sr-Latn-RS" altLang="en-US" dirty="0"/>
              <a:t>povezanih </a:t>
            </a:r>
            <a:r>
              <a:rPr lang="sr-Latn-RS" altLang="en-US" dirty="0" smtClean="0"/>
              <a:t>uređaja </a:t>
            </a:r>
            <a:r>
              <a:rPr lang="sr-Latn-RS" altLang="en-US" dirty="0"/>
              <a:t>- primljeni paketi se </a:t>
            </a:r>
            <a:r>
              <a:rPr lang="sr-Latn-RS" altLang="en-US" dirty="0" smtClean="0"/>
              <a:t>prosleđuju </a:t>
            </a:r>
            <a:r>
              <a:rPr lang="sr-Latn-RS" altLang="en-US" dirty="0"/>
              <a:t>svim </a:t>
            </a:r>
            <a:r>
              <a:rPr lang="sr-Latn-RS" altLang="en-US" dirty="0" smtClean="0"/>
              <a:t>uređajima </a:t>
            </a:r>
            <a:r>
              <a:rPr lang="sr-Latn-RS" altLang="en-US" dirty="0"/>
              <a:t>povezanim na njega (jednostavno, ali je verovatnoća sudara velika)</a:t>
            </a:r>
          </a:p>
          <a:p>
            <a:pPr lvl="2" eaLnBrk="1" hangingPunct="1"/>
            <a:r>
              <a:rPr lang="sr-Latn-RS" altLang="en-US" dirty="0" smtClean="0"/>
              <a:t>Ne </a:t>
            </a:r>
            <a:r>
              <a:rPr lang="sr-Latn-RS" altLang="en-US" dirty="0"/>
              <a:t>može kontrolisati propuštanje paketa koje šalje povezanim uređajima</a:t>
            </a:r>
          </a:p>
          <a:p>
            <a:pPr lvl="2" eaLnBrk="1" hangingPunct="1"/>
            <a:r>
              <a:rPr lang="sr-Latn-RS" altLang="en-US" dirty="0"/>
              <a:t>Ne može odrediti najbolji put za slanje paketa </a:t>
            </a:r>
          </a:p>
          <a:p>
            <a:pPr lvl="2" eaLnBrk="1" hangingPunct="1"/>
            <a:r>
              <a:rPr lang="sr-Latn-RS" altLang="en-US" dirty="0"/>
              <a:t>Nisu efikasni</a:t>
            </a:r>
          </a:p>
          <a:p>
            <a:pPr lvl="2" eaLnBrk="1" hangingPunct="1"/>
            <a:r>
              <a:rPr lang="sr-Latn-RS" altLang="en-US" dirty="0"/>
              <a:t>Koriste se u malim mrežama, sa niskim nivoom komunikacije</a:t>
            </a:r>
          </a:p>
          <a:p>
            <a:pPr lvl="2" eaLnBrk="1" hangingPunct="1"/>
            <a:r>
              <a:rPr lang="sr-Latn-RS" altLang="en-US" dirty="0"/>
              <a:t>Radi na nivou sloja </a:t>
            </a:r>
            <a:r>
              <a:rPr lang="sr-Latn-RS" dirty="0"/>
              <a:t>„host-prema-mreži“</a:t>
            </a:r>
            <a:r>
              <a:rPr lang="sr-Latn-RS" altLang="en-US" dirty="0"/>
              <a:t>– nisko, najbliže fizičkom </a:t>
            </a:r>
            <a:r>
              <a:rPr lang="sr-Latn-RS" altLang="en-US" dirty="0" smtClean="0"/>
              <a:t>sloju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1" t="46221" r="2834" b="2935"/>
          <a:stretch/>
        </p:blipFill>
        <p:spPr bwMode="auto">
          <a:xfrm>
            <a:off x="1043608" y="4941168"/>
            <a:ext cx="280419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5367316" y="4941168"/>
            <a:ext cx="3596726" cy="1656184"/>
            <a:chOff x="5367316" y="4941168"/>
            <a:chExt cx="3596726" cy="1656184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36" r="2822" b="46021"/>
            <a:stretch/>
          </p:blipFill>
          <p:spPr bwMode="auto">
            <a:xfrm>
              <a:off x="5367316" y="4941168"/>
              <a:ext cx="3596726" cy="1584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516216" y="6309320"/>
              <a:ext cx="936104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90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sr-Latn-RS" altLang="en-US" dirty="0" smtClean="0"/>
              <a:t>Elementi mrežnog hardvera koji se koriste: </a:t>
            </a:r>
          </a:p>
          <a:p>
            <a:pPr lvl="1" eaLnBrk="1" hangingPunct="1"/>
            <a:r>
              <a:rPr lang="vi-VN" altLang="en-US" dirty="0" smtClean="0">
                <a:solidFill>
                  <a:schemeClr val="accent1">
                    <a:lumMod val="25000"/>
                  </a:schemeClr>
                </a:solidFill>
              </a:rPr>
              <a:t>Most</a:t>
            </a:r>
            <a:r>
              <a:rPr lang="vi-VN" altLang="en-US" dirty="0" smtClean="0"/>
              <a:t> </a:t>
            </a:r>
            <a:r>
              <a:rPr lang="vi-VN" altLang="en-US" dirty="0"/>
              <a:t>(bridge) - povezuje </a:t>
            </a:r>
            <a:r>
              <a:rPr lang="sr-Latn-RS" altLang="en-US" dirty="0" smtClean="0"/>
              <a:t>lokalnu mrežu sa drugom lokalnim mrežom koja koristi isti protokol</a:t>
            </a:r>
          </a:p>
          <a:p>
            <a:pPr lvl="2" eaLnBrk="1" hangingPunct="1"/>
            <a:r>
              <a:rPr lang="sr-Latn-RS" altLang="en-US" dirty="0" smtClean="0"/>
              <a:t>Ima jedinstveni ulazni i jedinstveni izlazni port</a:t>
            </a:r>
          </a:p>
          <a:p>
            <a:pPr lvl="2" eaLnBrk="1" hangingPunct="1"/>
            <a:r>
              <a:rPr lang="sr-Latn-RS" altLang="en-US" dirty="0" smtClean="0"/>
              <a:t>Kontroliše propuštanje paketa na mreži na osnovu MAC adrese odredišta – ne šalje sve pakete bez kontrole</a:t>
            </a:r>
          </a:p>
          <a:p>
            <a:pPr lvl="2" eaLnBrk="1" hangingPunct="1"/>
            <a:r>
              <a:rPr lang="sr-Latn-RS" altLang="en-US" dirty="0" smtClean="0"/>
              <a:t>P</a:t>
            </a:r>
            <a:r>
              <a:rPr lang="vi-VN" altLang="en-US" dirty="0" smtClean="0"/>
              <a:t>akete </a:t>
            </a:r>
            <a:r>
              <a:rPr lang="vi-VN" altLang="en-US" dirty="0"/>
              <a:t>prosleđuje samo </a:t>
            </a:r>
            <a:r>
              <a:rPr lang="vi-VN" altLang="en-US" dirty="0" smtClean="0"/>
              <a:t>mreži </a:t>
            </a:r>
            <a:r>
              <a:rPr lang="vi-VN" altLang="en-US" dirty="0"/>
              <a:t>u kojoj se nalazi primalac</a:t>
            </a:r>
            <a:r>
              <a:rPr lang="sr-Latn-RS" altLang="en-US" dirty="0" smtClean="0"/>
              <a:t> </a:t>
            </a:r>
          </a:p>
          <a:p>
            <a:pPr lvl="2" eaLnBrk="1" hangingPunct="1"/>
            <a:r>
              <a:rPr lang="sr-Latn-RS" altLang="en-US" dirty="0" smtClean="0"/>
              <a:t>Radi na nivou sloja </a:t>
            </a:r>
            <a:r>
              <a:rPr lang="sr-Latn-RS" dirty="0"/>
              <a:t>„host-prema-mreži“</a:t>
            </a:r>
            <a:endParaRPr lang="vi-VN" altLang="en-US" dirty="0"/>
          </a:p>
          <a:p>
            <a:pPr lvl="1" eaLnBrk="1" hangingPunct="1"/>
            <a:endParaRPr lang="sr-Latn-RS" alt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416105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</a:t>
            </a:r>
            <a:r>
              <a:rPr lang="pl-PL" altLang="en-US" sz="3200" dirty="0" smtClean="0">
                <a:solidFill>
                  <a:schemeClr val="hlink"/>
                </a:solidFill>
              </a:rPr>
              <a:t>mreži (5) </a:t>
            </a:r>
            <a:endParaRPr lang="sr-Latn-RS" altLang="en-US" sz="32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6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4" y="333375"/>
            <a:ext cx="7560122" cy="1143000"/>
          </a:xfrm>
        </p:spPr>
        <p:txBody>
          <a:bodyPr/>
          <a:lstStyle/>
          <a:p>
            <a:pPr eaLnBrk="1" hangingPunct="1"/>
            <a:r>
              <a:rPr lang="pl-PL" altLang="en-US" sz="3200" dirty="0">
                <a:solidFill>
                  <a:schemeClr val="hlink"/>
                </a:solidFill>
              </a:rPr>
              <a:t>Povezivanje uređaja u lokalnoj mreži </a:t>
            </a:r>
            <a:r>
              <a:rPr lang="pl-PL" altLang="en-US" sz="3200" dirty="0" smtClean="0">
                <a:solidFill>
                  <a:schemeClr val="hlink"/>
                </a:solidFill>
              </a:rPr>
              <a:t>(6)</a:t>
            </a:r>
            <a:endParaRPr lang="en-US" altLang="en-US" b="1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" t="1907" b="2018"/>
          <a:stretch/>
        </p:blipFill>
        <p:spPr bwMode="auto">
          <a:xfrm>
            <a:off x="5345722" y="3195376"/>
            <a:ext cx="3710999" cy="35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Kako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koji zna IP adresu primaoca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uje MAC adresu </a:t>
            </a:r>
            <a:r>
              <a:rPr lang="sr-Latn-RS" altLang="en-US" dirty="0" smtClean="0"/>
              <a:t>na koju </a:t>
            </a:r>
            <a:r>
              <a:rPr lang="sr-Latn-RS" altLang="en-US" dirty="0"/>
              <a:t>prosle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IP </a:t>
            </a:r>
            <a:r>
              <a:rPr lang="sr-Latn-RS" altLang="en-US" dirty="0" err="1"/>
              <a:t>datagram</a:t>
            </a:r>
            <a:r>
              <a:rPr lang="sr-Latn-RS" altLang="en-US" dirty="0"/>
              <a:t>?</a:t>
            </a:r>
          </a:p>
          <a:p>
            <a:pPr marL="1257300" lvl="2" indent="-457200" eaLnBrk="1" hangingPunct="1"/>
            <a:r>
              <a:rPr lang="sr-Latn-RS" altLang="en-US" dirty="0"/>
              <a:t>na osnovu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ne </a:t>
            </a:r>
            <a:r>
              <a:rPr lang="sr-Latn-RS" altLang="en-US" dirty="0"/>
              <a:t>maske utvr</a:t>
            </a:r>
            <a:r>
              <a:rPr lang="sr-Latn-RS" altLang="en-US" dirty="0" smtClean="0"/>
              <a:t>đuje </a:t>
            </a:r>
            <a:r>
              <a:rPr lang="sr-Latn-RS" altLang="en-US" dirty="0"/>
              <a:t>da li je primalac u istoj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r>
              <a:rPr lang="sr-Latn-RS" altLang="en-US" dirty="0"/>
              <a:t>; </a:t>
            </a:r>
            <a:r>
              <a:rPr lang="sr-Latn-RS" altLang="en-US" dirty="0" smtClean="0"/>
              <a:t>ako jeste šalje </a:t>
            </a:r>
            <a:r>
              <a:rPr lang="sr-Latn-RS" altLang="en-US" dirty="0"/>
              <a:t>njemu, ako nije </a:t>
            </a:r>
            <a:r>
              <a:rPr lang="sr-Latn-RS" altLang="en-US" dirty="0" smtClean="0"/>
              <a:t>šalje izlaznoj </a:t>
            </a:r>
            <a:r>
              <a:rPr lang="sr-Latn-RS" altLang="en-US" dirty="0"/>
              <a:t>kapiji</a:t>
            </a:r>
          </a:p>
          <a:p>
            <a:pPr marL="1257300" lvl="2" indent="-457200" eaLnBrk="1" hangingPunct="1"/>
            <a:r>
              <a:rPr lang="sr-Latn-RS" altLang="en-US" dirty="0"/>
              <a:t>u oba </a:t>
            </a:r>
            <a:r>
              <a:rPr lang="sr-Latn-RS" altLang="en-US" dirty="0" smtClean="0"/>
              <a:t>slu</a:t>
            </a:r>
            <a:r>
              <a:rPr lang="sr-Latn-RS" altLang="en-US" dirty="0"/>
              <a:t>č</a:t>
            </a:r>
            <a:r>
              <a:rPr lang="sr-Latn-RS" altLang="en-US" dirty="0" smtClean="0"/>
              <a:t>aja </a:t>
            </a:r>
            <a:r>
              <a:rPr lang="sr-Latn-RS" altLang="en-US" dirty="0"/>
              <a:t>zna IP adresu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aja u lokalnoj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za dobijanje adrese koristi se protokol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err="1" smtClean="0"/>
              <a:t>razrešavanja</a:t>
            </a:r>
            <a:r>
              <a:rPr lang="sr-Latn-RS" altLang="en-US" dirty="0" smtClean="0"/>
              <a:t> </a:t>
            </a:r>
            <a:r>
              <a:rPr lang="sr-Latn-RS" altLang="en-US" dirty="0"/>
              <a:t>adresa (</a:t>
            </a:r>
            <a:r>
              <a:rPr lang="sr-Latn-RS" altLang="en-US" dirty="0" err="1" smtClean="0"/>
              <a:t>address</a:t>
            </a:r>
            <a:r>
              <a:rPr lang="sr-Latn-RS" altLang="en-US" dirty="0" smtClean="0"/>
              <a:t> </a:t>
            </a:r>
            <a:br>
              <a:rPr lang="sr-Latn-RS" altLang="en-US" dirty="0" smtClean="0"/>
            </a:br>
            <a:r>
              <a:rPr lang="sr-Latn-RS" altLang="en-US" dirty="0" err="1" smtClean="0"/>
              <a:t>resolution</a:t>
            </a:r>
            <a:r>
              <a:rPr lang="sr-Latn-RS" altLang="en-US" dirty="0" smtClean="0"/>
              <a:t> </a:t>
            </a:r>
            <a:r>
              <a:rPr lang="sr-Latn-RS" altLang="en-US" dirty="0" err="1" smtClean="0"/>
              <a:t>protocol</a:t>
            </a:r>
            <a:r>
              <a:rPr lang="sr-Latn-RS" altLang="en-US" dirty="0"/>
              <a:t>, ARP)</a:t>
            </a:r>
          </a:p>
          <a:p>
            <a:pPr marL="1257300" lvl="2" indent="-457200" eaLnBrk="1" hangingPunct="1"/>
            <a:r>
              <a:rPr lang="sr-Latn-RS" altLang="en-US" dirty="0"/>
              <a:t>javno se emituje ARP zahtev sa IP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adresom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 smtClean="0"/>
              <a:t>uređ</a:t>
            </a:r>
            <a:r>
              <a:rPr lang="sr-Latn-RS" altLang="en-US" dirty="0"/>
              <a:t>aj sa tom IP adresom 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ARP </a:t>
            </a:r>
            <a:r>
              <a:rPr lang="sr-Latn-RS" altLang="en-US" dirty="0" smtClean="0"/>
              <a:t/>
            </a:r>
            <a:br>
              <a:rPr lang="sr-Latn-RS" altLang="en-US" dirty="0" smtClean="0"/>
            </a:br>
            <a:r>
              <a:rPr lang="sr-Latn-RS" altLang="en-US" dirty="0" smtClean="0"/>
              <a:t>odgovor </a:t>
            </a:r>
            <a:r>
              <a:rPr lang="sr-Latn-RS" altLang="en-US" dirty="0"/>
              <a:t>sa svojom MAC adresom</a:t>
            </a:r>
            <a:endParaRPr lang="sr-Latn-RS" altLang="en-US" dirty="0" smtClean="0"/>
          </a:p>
          <a:p>
            <a:pPr marL="857250" lvl="1" indent="-457200" eaLnBrk="1" hangingPunct="1"/>
            <a:endParaRPr lang="sr-Latn-RS" altLang="en-US" dirty="0"/>
          </a:p>
        </p:txBody>
      </p:sp>
    </p:spTree>
    <p:extLst>
      <p:ext uri="{BB962C8B-B14F-4D97-AF65-F5344CB8AC3E}">
        <p14:creationId xmlns:p14="http://schemas.microsoft.com/office/powerpoint/2010/main" val="8603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 i DHCP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Dinamičke </a:t>
            </a:r>
            <a:r>
              <a:rPr lang="sr-Latn-RS" altLang="en-US" dirty="0"/>
              <a:t>IP </a:t>
            </a:r>
            <a:r>
              <a:rPr lang="sr-Latn-RS" altLang="en-US" dirty="0" smtClean="0"/>
              <a:t>adrese se </a:t>
            </a:r>
            <a:r>
              <a:rPr lang="sr-Latn-RS" altLang="en-US" dirty="0"/>
              <a:t>dodeljuju </a:t>
            </a:r>
            <a:r>
              <a:rPr lang="sr-Latn-RS" altLang="en-US" dirty="0" smtClean="0"/>
              <a:t>korišćenjem </a:t>
            </a:r>
            <a:r>
              <a:rPr lang="sr-Latn-RS" altLang="en-US" dirty="0"/>
              <a:t>specijalizovanog protokola za </a:t>
            </a:r>
            <a:r>
              <a:rPr lang="sr-Latn-RS" altLang="en-US" dirty="0" smtClean="0"/>
              <a:t>dinami</a:t>
            </a:r>
            <a:r>
              <a:rPr lang="sr-Latn-RS" altLang="en-US" dirty="0"/>
              <a:t>č</a:t>
            </a:r>
            <a:r>
              <a:rPr lang="sr-Latn-RS" altLang="en-US" dirty="0" smtClean="0"/>
              <a:t>ku konfiguraciju (Dynamic </a:t>
            </a:r>
            <a:r>
              <a:rPr lang="sr-Latn-RS" altLang="en-US" dirty="0"/>
              <a:t>Host Configuration Protocol </a:t>
            </a:r>
            <a:r>
              <a:rPr lang="sr-Latn-RS" altLang="en-US" dirty="0" smtClean="0"/>
              <a:t>- </a:t>
            </a:r>
            <a:r>
              <a:rPr lang="sr-Latn-RS" altLang="en-US" dirty="0">
                <a:solidFill>
                  <a:srgbClr val="002060"/>
                </a:solidFill>
              </a:rPr>
              <a:t>DHCP</a:t>
            </a:r>
            <a:r>
              <a:rPr lang="sr-Latn-RS" altLang="en-US" dirty="0" smtClean="0"/>
              <a:t>) </a:t>
            </a:r>
          </a:p>
          <a:p>
            <a:pPr marL="857250" lvl="1" indent="-457200" eaLnBrk="1" hangingPunct="1"/>
            <a:r>
              <a:rPr lang="sr-Latn-RS" altLang="en-US" dirty="0" smtClean="0"/>
              <a:t>Specijalizovani server (</a:t>
            </a:r>
            <a:r>
              <a:rPr lang="sr-Latn-RS" altLang="en-US" dirty="0"/>
              <a:t>tzv. DHCP server) je </a:t>
            </a:r>
            <a:r>
              <a:rPr lang="sr-Latn-RS" altLang="en-US" dirty="0" smtClean="0"/>
              <a:t>zadužen </a:t>
            </a:r>
            <a:r>
              <a:rPr lang="sr-Latn-RS" altLang="en-US" dirty="0"/>
              <a:t>za skup IP adresa koje odreduje </a:t>
            </a:r>
            <a:r>
              <a:rPr lang="sr-Latn-RS" altLang="en-US" dirty="0" smtClean="0"/>
              <a:t>administrator mreže </a:t>
            </a:r>
            <a:r>
              <a:rPr lang="sr-Latn-RS" altLang="en-US" dirty="0"/>
              <a:t>i na zahtev uredaja koji se </a:t>
            </a:r>
            <a:r>
              <a:rPr lang="sr-Latn-RS" altLang="en-US" dirty="0" smtClean="0"/>
              <a:t>priklju</a:t>
            </a:r>
            <a:r>
              <a:rPr lang="sr-Latn-RS" altLang="en-US" dirty="0"/>
              <a:t>č</a:t>
            </a:r>
            <a:r>
              <a:rPr lang="sr-Latn-RS" altLang="en-US" dirty="0" smtClean="0"/>
              <a:t>uje </a:t>
            </a:r>
            <a:r>
              <a:rPr lang="sr-Latn-RS" altLang="en-US" dirty="0"/>
              <a:t>na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dodeljuje mu neku u </a:t>
            </a:r>
            <a:r>
              <a:rPr lang="sr-Latn-RS" altLang="en-US" dirty="0" smtClean="0"/>
              <a:t>tom trenutku </a:t>
            </a:r>
            <a:r>
              <a:rPr lang="sr-Latn-RS" altLang="en-US" dirty="0"/>
              <a:t>slobodnu </a:t>
            </a:r>
            <a:r>
              <a:rPr lang="sr-Latn-RS" altLang="en-US" dirty="0" smtClean="0"/>
              <a:t>adresu </a:t>
            </a:r>
          </a:p>
          <a:p>
            <a:pPr marL="857250" lvl="1" indent="-457200" eaLnBrk="1" hangingPunct="1"/>
            <a:r>
              <a:rPr lang="sr-Latn-RS" altLang="en-US" dirty="0" smtClean="0"/>
              <a:t>Server </a:t>
            </a:r>
            <a:r>
              <a:rPr lang="sr-Latn-RS" altLang="en-US" dirty="0"/>
              <a:t>se </a:t>
            </a:r>
            <a:r>
              <a:rPr lang="sr-Latn-RS" altLang="en-US" dirty="0" smtClean="0"/>
              <a:t>mo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konfigurisati tako da dodeljuje </a:t>
            </a:r>
            <a:r>
              <a:rPr lang="sr-Latn-RS" altLang="en-US" dirty="0" smtClean="0"/>
              <a:t>bilo koju </a:t>
            </a:r>
            <a:r>
              <a:rPr lang="sr-Latn-RS" altLang="en-US" dirty="0"/>
              <a:t>slobodnu IP adresu, </a:t>
            </a:r>
            <a:r>
              <a:rPr lang="sr-Latn-RS" altLang="en-US" dirty="0" smtClean="0"/>
              <a:t>ili uvek </a:t>
            </a:r>
            <a:r>
              <a:rPr lang="sr-Latn-RS" altLang="en-US" dirty="0"/>
              <a:t>istu adresu koja se odreduje na osnovu </a:t>
            </a:r>
            <a:r>
              <a:rPr lang="sr-Latn-RS" altLang="en-US" dirty="0" smtClean="0"/>
              <a:t>MAC adrese </a:t>
            </a:r>
            <a:r>
              <a:rPr lang="sr-Latn-RS" altLang="en-US" dirty="0"/>
              <a:t>uredaja koji zahteva IP </a:t>
            </a:r>
            <a:r>
              <a:rPr lang="sr-Latn-RS" altLang="en-US" dirty="0" smtClean="0"/>
              <a:t>adresu, </a:t>
            </a:r>
            <a:r>
              <a:rPr lang="sr-Latn-RS" altLang="en-US" dirty="0"/>
              <a:t>i </a:t>
            </a:r>
            <a:r>
              <a:rPr lang="sr-Latn-RS" altLang="en-US" dirty="0" smtClean="0"/>
              <a:t>slično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 r="1710" b="3849"/>
          <a:stretch/>
        </p:blipFill>
        <p:spPr bwMode="auto">
          <a:xfrm>
            <a:off x="4905443" y="4732774"/>
            <a:ext cx="4138073" cy="203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47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Da ne bi </a:t>
            </a:r>
            <a:r>
              <a:rPr lang="sr-Latn-RS" altLang="en-US" dirty="0" smtClean="0"/>
              <a:t>došlo </a:t>
            </a:r>
            <a:r>
              <a:rPr lang="sr-Latn-RS" altLang="en-US" dirty="0"/>
              <a:t>do </a:t>
            </a:r>
            <a:r>
              <a:rPr lang="sr-Latn-RS" altLang="en-US" dirty="0" smtClean="0"/>
              <a:t>nesta</a:t>
            </a:r>
            <a:r>
              <a:rPr lang="sr-Latn-RS" altLang="en-US" dirty="0"/>
              <a:t>š</a:t>
            </a:r>
            <a:r>
              <a:rPr lang="sr-Latn-RS" altLang="en-US" dirty="0" smtClean="0"/>
              <a:t>ice </a:t>
            </a:r>
            <a:r>
              <a:rPr lang="sr-Latn-RS" altLang="en-US" dirty="0"/>
              <a:t>IPv4 adresa uvode se privatne adrese:</a:t>
            </a:r>
          </a:p>
          <a:p>
            <a:pPr marL="1257300" lvl="2" indent="-457200" eaLnBrk="1" hangingPunct="1"/>
            <a:r>
              <a:rPr lang="sr-Latn-RS" altLang="en-US" dirty="0"/>
              <a:t>10.0.0.0/8 (od 10.0.0.0 do 10.255.255.255</a:t>
            </a:r>
            <a:r>
              <a:rPr lang="sr-Latn-RS" altLang="en-US" dirty="0" smtClean="0"/>
              <a:t>)  - 16.7 </a:t>
            </a:r>
            <a:r>
              <a:rPr lang="sr-Latn-RS" altLang="en-US" dirty="0"/>
              <a:t>miliona adresa </a:t>
            </a:r>
          </a:p>
          <a:p>
            <a:pPr marL="1257300" lvl="2" indent="-457200" eaLnBrk="1" hangingPunct="1"/>
            <a:r>
              <a:rPr lang="sr-Latn-RS" altLang="en-US" dirty="0"/>
              <a:t>172.16.0.0/12 (od 172.16.0.0 do 172.31.255.255</a:t>
            </a:r>
            <a:r>
              <a:rPr lang="sr-Latn-RS" altLang="en-US" dirty="0" smtClean="0"/>
              <a:t>) - milion adresa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192.168.0.0/16 (od 192.168.0.0 do 192.168.255.255</a:t>
            </a:r>
            <a:r>
              <a:rPr lang="sr-Latn-RS" altLang="en-US" dirty="0" smtClean="0"/>
              <a:t>) - </a:t>
            </a:r>
            <a:r>
              <a:rPr lang="sr-Latn-RS" altLang="en-US" dirty="0"/>
              <a:t>65536 adresa </a:t>
            </a:r>
          </a:p>
          <a:p>
            <a:pPr marL="857250" lvl="1" indent="-457200" eaLnBrk="1" hangingPunct="1"/>
            <a:r>
              <a:rPr lang="sr-Latn-RS" altLang="en-US" dirty="0"/>
              <a:t>Privatne adrese se koriste samo za lokalnu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nu </a:t>
            </a:r>
            <a:r>
              <a:rPr lang="sr-Latn-RS" altLang="en-US" dirty="0"/>
              <a:t>komunikaciju</a:t>
            </a:r>
          </a:p>
          <a:p>
            <a:pPr marL="857250" lvl="1" indent="-457200" eaLnBrk="1" hangingPunct="1"/>
            <a:r>
              <a:rPr lang="sr-Latn-RS" altLang="en-US" dirty="0"/>
              <a:t>Prilikom pristupa Internetu:</a:t>
            </a:r>
          </a:p>
          <a:p>
            <a:pPr marL="1257300" lvl="2" indent="-457200" eaLnBrk="1" hangingPunct="1"/>
            <a:r>
              <a:rPr lang="sr-Latn-RS" altLang="en-US" dirty="0"/>
              <a:t>ruter (izlazna kapija) menja lokalnu adresu svojom (javnom) adresom</a:t>
            </a:r>
          </a:p>
          <a:p>
            <a:pPr marL="1257300" lvl="2" indent="-457200" eaLnBrk="1" hangingPunct="1"/>
            <a:r>
              <a:rPr lang="sr-Latn-RS" altLang="en-US" dirty="0"/>
              <a:t>primalac odgovor  </a:t>
            </a:r>
            <a:r>
              <a:rPr lang="sr-Latn-RS" altLang="en-US" dirty="0" smtClean="0"/>
              <a:t>šalje </a:t>
            </a:r>
            <a:r>
              <a:rPr lang="sr-Latn-RS" altLang="en-US" dirty="0"/>
              <a:t>nazad </a:t>
            </a:r>
            <a:r>
              <a:rPr lang="sr-Latn-RS" altLang="en-US" dirty="0" err="1"/>
              <a:t>ruteru</a:t>
            </a:r>
            <a:r>
              <a:rPr lang="sr-Latn-RS" altLang="en-US" dirty="0"/>
              <a:t>, a on menja adresu </a:t>
            </a:r>
            <a:r>
              <a:rPr lang="sr-Latn-RS" altLang="en-US" dirty="0" smtClean="0"/>
              <a:t>privatnom adresom </a:t>
            </a:r>
            <a:r>
              <a:rPr lang="sr-Latn-RS" altLang="en-US" dirty="0"/>
              <a:t>ure</a:t>
            </a:r>
            <a:r>
              <a:rPr lang="sr-Latn-RS" altLang="en-US" dirty="0" smtClean="0"/>
              <a:t>đaja </a:t>
            </a:r>
            <a:r>
              <a:rPr lang="sr-Latn-RS" altLang="en-US" dirty="0"/>
              <a:t>koji je poslao zahtev 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uje odgovor</a:t>
            </a:r>
            <a:endParaRPr lang="sr-Latn-RS" altLang="en-US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4" r="1893" b="8481"/>
          <a:stretch/>
        </p:blipFill>
        <p:spPr bwMode="auto">
          <a:xfrm>
            <a:off x="1979712" y="4581128"/>
            <a:ext cx="4591910" cy="224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00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656" y="332656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adrese (</a:t>
            </a:r>
            <a:r>
              <a:rPr lang="en-US" altLang="en-US" sz="3200" dirty="0">
                <a:solidFill>
                  <a:schemeClr val="hlink"/>
                </a:solidFill>
              </a:rPr>
              <a:t>2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Ovaj proces </a:t>
            </a:r>
            <a:r>
              <a:rPr lang="sr-Latn-RS" altLang="en-US" dirty="0"/>
              <a:t>se naziva preslikavanja mrežnih adresa (</a:t>
            </a:r>
            <a:r>
              <a:rPr lang="sr-Latn-RS" altLang="en-US" dirty="0" err="1"/>
              <a:t>network</a:t>
            </a:r>
            <a:r>
              <a:rPr lang="sr-Latn-RS" altLang="en-US" dirty="0"/>
              <a:t> </a:t>
            </a:r>
            <a:r>
              <a:rPr lang="sr-Latn-RS" altLang="en-US" dirty="0" err="1"/>
              <a:t>address</a:t>
            </a:r>
            <a:r>
              <a:rPr lang="sr-Latn-RS" altLang="en-US" dirty="0"/>
              <a:t> </a:t>
            </a:r>
            <a:r>
              <a:rPr lang="sr-Latn-RS" altLang="en-US" dirty="0" err="1"/>
              <a:t>translation</a:t>
            </a:r>
            <a:r>
              <a:rPr lang="sr-Latn-RS" altLang="en-US" dirty="0"/>
              <a:t> - NAT</a:t>
            </a:r>
            <a:r>
              <a:rPr lang="sr-Latn-RS" altLang="en-US" dirty="0" smtClean="0"/>
              <a:t>)</a:t>
            </a:r>
          </a:p>
          <a:p>
            <a:pPr marL="857250" lvl="1" indent="-457200" eaLnBrk="1" hangingPunct="1"/>
            <a:r>
              <a:rPr lang="sr-Latn-RS" altLang="en-US" dirty="0"/>
              <a:t>Korišćenje NAT-a prilikom slanja paketa: </a:t>
            </a:r>
          </a:p>
          <a:p>
            <a:pPr marL="1257300" lvl="2" indent="-457200" eaLnBrk="1" hangingPunct="1"/>
            <a:r>
              <a:rPr lang="sr-Latn-RS" altLang="en-US" dirty="0"/>
              <a:t>U slučaju da ruter detektuje </a:t>
            </a:r>
            <a:r>
              <a:rPr lang="sr-Latn-RS" altLang="en-US" dirty="0" err="1"/>
              <a:t>odredišnu</a:t>
            </a:r>
            <a:r>
              <a:rPr lang="sr-Latn-RS" altLang="en-US" dirty="0"/>
              <a:t> adresu </a:t>
            </a:r>
            <a:r>
              <a:rPr lang="sr-Latn-RS" altLang="en-US" dirty="0" smtClean="0"/>
              <a:t>iz opsega adresa privatne mreže sa kojom je povezan, </a:t>
            </a:r>
            <a:r>
              <a:rPr lang="sr-Latn-RS" altLang="en-US" dirty="0"/>
              <a:t>jasno je da je paket namenjen za lokalnu komunikaciju i šalje se jedinstvenom </a:t>
            </a:r>
            <a:r>
              <a:rPr lang="sr-Latn-RS" altLang="en-US" dirty="0" err="1"/>
              <a:t>uredaju</a:t>
            </a:r>
            <a:r>
              <a:rPr lang="sr-Latn-RS" altLang="en-US" dirty="0"/>
              <a:t> sa navedenom lokalnom adresom</a:t>
            </a:r>
          </a:p>
          <a:p>
            <a:pPr marL="1257300" lvl="2" indent="-457200" eaLnBrk="1" hangingPunct="1"/>
            <a:r>
              <a:rPr lang="sr-Latn-RS" altLang="en-US" dirty="0"/>
              <a:t>Ako je </a:t>
            </a:r>
            <a:r>
              <a:rPr lang="sr-Latn-RS" altLang="en-US" dirty="0" err="1"/>
              <a:t>odredišna</a:t>
            </a:r>
            <a:r>
              <a:rPr lang="sr-Latn-RS" altLang="en-US" dirty="0"/>
              <a:t> adresa javna, ruter adresu pošiljaoca zamenjuje svojom adresom (globalno jedinstvenom) i paket </a:t>
            </a:r>
            <a:r>
              <a:rPr lang="sr-Latn-RS" altLang="en-US" dirty="0" err="1"/>
              <a:t>prosleduje</a:t>
            </a:r>
            <a:r>
              <a:rPr lang="sr-Latn-RS" altLang="en-US" dirty="0"/>
              <a:t> na odredište. </a:t>
            </a:r>
          </a:p>
        </p:txBody>
      </p:sp>
    </p:spTree>
    <p:extLst>
      <p:ext uri="{BB962C8B-B14F-4D97-AF65-F5344CB8AC3E}">
        <p14:creationId xmlns:p14="http://schemas.microsoft.com/office/powerpoint/2010/main" val="390835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Javne i privatne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adrese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(</a:t>
            </a:r>
            <a:r>
              <a:rPr lang="en-US" altLang="en-US" sz="3200" dirty="0" smtClean="0">
                <a:solidFill>
                  <a:schemeClr val="hlink"/>
                </a:solidFill>
              </a:rPr>
              <a:t>3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Korišćenje NAT-a prilikom prijema paketa: </a:t>
            </a:r>
          </a:p>
          <a:p>
            <a:pPr marL="1257300" lvl="2" indent="-457200" eaLnBrk="1" hangingPunct="1"/>
            <a:r>
              <a:rPr lang="sr-Latn-RS" altLang="en-US" dirty="0" smtClean="0"/>
              <a:t>U slučaju dolaznog </a:t>
            </a:r>
            <a:r>
              <a:rPr lang="sr-Latn-RS" altLang="en-US" dirty="0"/>
              <a:t>paketa, nije odmah jasno na koju privatnu adresu je potrebno </a:t>
            </a:r>
            <a:r>
              <a:rPr lang="sr-Latn-RS" altLang="en-US" dirty="0" smtClean="0"/>
              <a:t>poslati paket </a:t>
            </a:r>
            <a:r>
              <a:rPr lang="sr-Latn-RS" altLang="en-US" dirty="0"/>
              <a:t>koji je </a:t>
            </a:r>
            <a:r>
              <a:rPr lang="sr-Latn-RS" altLang="en-US" dirty="0" smtClean="0"/>
              <a:t>pristigao</a:t>
            </a:r>
          </a:p>
          <a:p>
            <a:pPr marL="1257300" lvl="2" indent="-457200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ovo </a:t>
            </a:r>
            <a:r>
              <a:rPr lang="sr-Latn-RS" altLang="en-US" dirty="0" smtClean="0"/>
              <a:t>razrešilo, </a:t>
            </a:r>
            <a:r>
              <a:rPr lang="sr-Latn-RS" altLang="en-US" dirty="0"/>
              <a:t>lokalna adresa se pakuje i </a:t>
            </a:r>
            <a:r>
              <a:rPr lang="sr-Latn-RS" altLang="en-US" dirty="0" smtClean="0"/>
              <a:t>postaje sastavni </a:t>
            </a:r>
            <a:r>
              <a:rPr lang="sr-Latn-RS" altLang="en-US" dirty="0"/>
              <a:t>deo paketa koji se </a:t>
            </a:r>
            <a:r>
              <a:rPr lang="sr-Latn-RS" altLang="en-US" dirty="0" smtClean="0"/>
              <a:t>šalje</a:t>
            </a:r>
          </a:p>
          <a:p>
            <a:pPr marL="1257300" lvl="2" indent="-457200" eaLnBrk="1" hangingPunct="1"/>
            <a:r>
              <a:rPr lang="sr-Latn-RS" altLang="en-US" dirty="0" smtClean="0"/>
              <a:t>Ruter, pre </a:t>
            </a:r>
            <a:r>
              <a:rPr lang="sr-Latn-RS" altLang="en-US" dirty="0"/>
              <a:t>prosledivanja </a:t>
            </a:r>
            <a:r>
              <a:rPr lang="sr-Latn-RS" altLang="en-US" dirty="0" smtClean="0"/>
              <a:t>dolaznog paketa, vr</a:t>
            </a:r>
            <a:r>
              <a:rPr lang="sr-Latn-RS" altLang="en-US" dirty="0"/>
              <a:t>š</a:t>
            </a:r>
            <a:r>
              <a:rPr lang="sr-Latn-RS" altLang="en-US" dirty="0" smtClean="0"/>
              <a:t>i njegovo raspakivanje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određivanje </a:t>
            </a:r>
            <a:r>
              <a:rPr lang="sr-Latn-RS" altLang="en-US" dirty="0"/>
              <a:t>lokalne </a:t>
            </a:r>
            <a:r>
              <a:rPr lang="sr-Latn-RS" altLang="en-US" dirty="0" smtClean="0"/>
              <a:t>adrese </a:t>
            </a:r>
          </a:p>
          <a:p>
            <a:pPr marL="857250" lvl="1" indent="-457200" eaLnBrk="1" hangingPunct="1"/>
            <a:r>
              <a:rPr lang="sr-Latn-RS" altLang="en-US" dirty="0" smtClean="0"/>
              <a:t>Sve ovo naru</a:t>
            </a:r>
            <a:r>
              <a:rPr lang="sr-Latn-RS" altLang="en-US" dirty="0"/>
              <a:t>š</a:t>
            </a:r>
            <a:r>
              <a:rPr lang="sr-Latn-RS" altLang="en-US" dirty="0" smtClean="0"/>
              <a:t>ava </a:t>
            </a:r>
            <a:r>
              <a:rPr lang="sr-Latn-RS" altLang="en-US" dirty="0"/>
              <a:t>osnovne </a:t>
            </a:r>
            <a:r>
              <a:rPr lang="sr-Latn-RS" altLang="en-US" dirty="0" smtClean="0"/>
              <a:t>principe i </a:t>
            </a:r>
            <a:r>
              <a:rPr lang="sr-Latn-RS" altLang="en-US" dirty="0"/>
              <a:t>koncepte IP </a:t>
            </a:r>
            <a:r>
              <a:rPr lang="sr-Latn-RS" altLang="en-US" dirty="0" smtClean="0"/>
              <a:t>protokola, pa se zato NAT </a:t>
            </a:r>
            <a:r>
              <a:rPr lang="sr-Latn-RS" altLang="en-US" dirty="0"/>
              <a:t>smatra prelaznim </a:t>
            </a:r>
            <a:r>
              <a:rPr lang="sr-Latn-RS" altLang="en-US" dirty="0" smtClean="0"/>
              <a:t>re</a:t>
            </a:r>
            <a:r>
              <a:rPr lang="sr-Latn-RS" altLang="en-US" dirty="0"/>
              <a:t>š</a:t>
            </a:r>
            <a:r>
              <a:rPr lang="sr-Latn-RS" altLang="en-US" dirty="0" smtClean="0"/>
              <a:t>enjem problema nestašice </a:t>
            </a:r>
            <a:r>
              <a:rPr lang="sr-Latn-RS" altLang="en-US" dirty="0"/>
              <a:t>IP adresa, dok ne </a:t>
            </a:r>
            <a:r>
              <a:rPr lang="sr-Latn-RS" altLang="en-US" dirty="0" smtClean="0"/>
              <a:t>za</a:t>
            </a:r>
            <a:r>
              <a:rPr lang="sr-Latn-RS" altLang="en-US" dirty="0"/>
              <a:t>ž</a:t>
            </a:r>
            <a:r>
              <a:rPr lang="sr-Latn-RS" altLang="en-US" dirty="0" smtClean="0"/>
              <a:t>ivi IPv6</a:t>
            </a:r>
          </a:p>
        </p:txBody>
      </p:sp>
    </p:spTree>
    <p:extLst>
      <p:ext uri="{BB962C8B-B14F-4D97-AF65-F5344CB8AC3E}">
        <p14:creationId xmlns:p14="http://schemas.microsoft.com/office/powerpoint/2010/main" val="49868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96975"/>
            <a:ext cx="8364538" cy="2362200"/>
          </a:xfrm>
        </p:spPr>
        <p:txBody>
          <a:bodyPr/>
          <a:lstStyle/>
          <a:p>
            <a:pPr algn="r" eaLnBrk="1" hangingPunct="1"/>
            <a:r>
              <a:rPr lang="sr-Latn-RS" altLang="en-US" sz="5400" dirty="0" smtClean="0">
                <a:solidFill>
                  <a:schemeClr val="hlink"/>
                </a:solidFill>
              </a:rPr>
              <a:t>Slojevi kod </a:t>
            </a:r>
            <a:r>
              <a:rPr lang="sr-Latn-RS" altLang="en-US" sz="5400" dirty="0">
                <a:solidFill>
                  <a:schemeClr val="hlink"/>
                </a:solidFill>
              </a:rPr>
              <a:t>računarskih </a:t>
            </a:r>
            <a:r>
              <a:rPr lang="sr-Latn-RS" altLang="en-US" sz="5400" dirty="0" smtClean="0">
                <a:solidFill>
                  <a:schemeClr val="hlink"/>
                </a:solidFill>
              </a:rPr>
              <a:t>mreža</a:t>
            </a:r>
            <a:br>
              <a:rPr lang="sr-Latn-RS" altLang="en-US" sz="5400" dirty="0" smtClean="0">
                <a:solidFill>
                  <a:schemeClr val="hlink"/>
                </a:solidFill>
              </a:rPr>
            </a:br>
            <a:r>
              <a:rPr lang="sr-Latn-RS" altLang="en-US" sz="5400" dirty="0" smtClean="0">
                <a:solidFill>
                  <a:schemeClr val="hlink"/>
                </a:solidFill>
              </a:rPr>
              <a:t>međumrežni sloj</a:t>
            </a:r>
            <a:endParaRPr lang="en-US" altLang="en-US" sz="5400" dirty="0" smtClean="0">
              <a:solidFill>
                <a:schemeClr val="hlink"/>
              </a:solidFill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3200400"/>
            <a:ext cx="807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sr-Latn-CS" altLang="en-US" sz="3600">
              <a:solidFill>
                <a:srgbClr val="FF6600"/>
              </a:solidFill>
              <a:latin typeface="YUTms" pitchFamily="18" charset="0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47813" y="4365625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/>
            </a:pPr>
            <a:endParaRPr lang="sr-Latn-CS" dirty="0"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U </a:t>
            </a:r>
            <a:r>
              <a:rPr lang="sr-Latn-RS" altLang="en-US" dirty="0" smtClean="0"/>
              <a:t>ve</a:t>
            </a:r>
            <a:r>
              <a:rPr lang="sr-Latn-RS" altLang="en-US" dirty="0"/>
              <a:t>ć</a:t>
            </a:r>
            <a:r>
              <a:rPr lang="sr-Latn-RS" altLang="en-US" dirty="0" smtClean="0"/>
              <a:t>im 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postoji veliki broj povezanih rutera</a:t>
            </a:r>
          </a:p>
          <a:p>
            <a:pPr marL="857250" lvl="1" indent="-457200" eaLnBrk="1" hangingPunct="1"/>
            <a:r>
              <a:rPr lang="sr-Latn-RS" altLang="en-US" dirty="0"/>
              <a:t>Uloga rutera: na osnovu IP adrese primaoca i na osnovu tabela </a:t>
            </a:r>
            <a:r>
              <a:rPr lang="sr-Latn-RS" altLang="en-US" dirty="0" smtClean="0"/>
              <a:t>koje su </a:t>
            </a:r>
            <a:r>
              <a:rPr lang="sr-Latn-RS" altLang="en-US" dirty="0"/>
              <a:t>zapisane u njihovoj memoriji (tabela </a:t>
            </a:r>
            <a:r>
              <a:rPr lang="sr-Latn-RS" altLang="en-US" dirty="0" err="1"/>
              <a:t>rutiranja</a:t>
            </a:r>
            <a:r>
              <a:rPr lang="sr-Latn-RS" altLang="en-US" dirty="0"/>
              <a:t>) odrediti kome </a:t>
            </a:r>
            <a:r>
              <a:rPr lang="sr-Latn-RS" altLang="en-US" dirty="0" smtClean="0"/>
              <a:t>od povezanih </a:t>
            </a:r>
            <a:r>
              <a:rPr lang="sr-Latn-RS" altLang="en-US" dirty="0"/>
              <a:t>č</a:t>
            </a:r>
            <a:r>
              <a:rPr lang="sr-Latn-RS" altLang="en-US" dirty="0" smtClean="0"/>
              <a:t>vorova </a:t>
            </a:r>
            <a:r>
              <a:rPr lang="sr-Latn-RS" altLang="en-US" dirty="0"/>
              <a:t>treba proslediti paket da bi </a:t>
            </a:r>
            <a:r>
              <a:rPr lang="sr-Latn-RS" altLang="en-US" dirty="0" smtClean="0"/>
              <a:t>efikasno </a:t>
            </a:r>
            <a:r>
              <a:rPr lang="sr-Latn-RS" altLang="en-US" dirty="0"/>
              <a:t>stigao do cilja</a:t>
            </a:r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</a:t>
            </a:r>
            <a:r>
              <a:rPr lang="sr-Latn-RS" altLang="en-US" dirty="0" smtClean="0"/>
              <a:t>sadr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spisak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nih </a:t>
            </a:r>
            <a:r>
              <a:rPr lang="sr-Latn-RS" altLang="en-US" dirty="0"/>
              <a:t>adresa </a:t>
            </a:r>
            <a:r>
              <a:rPr lang="sr-Latn-RS" altLang="en-US" dirty="0" smtClean="0"/>
              <a:t>različitog nivoa hijerarhije </a:t>
            </a:r>
            <a:r>
              <a:rPr lang="sr-Latn-RS" altLang="en-US" dirty="0"/>
              <a:t>i za svaku od njih kom ure</a:t>
            </a:r>
            <a:r>
              <a:rPr lang="sr-Latn-RS" altLang="en-US" dirty="0" smtClean="0"/>
              <a:t>đaju </a:t>
            </a:r>
            <a:r>
              <a:rPr lang="sr-Latn-RS" altLang="en-US" dirty="0"/>
              <a:t>treba dostaviti </a:t>
            </a:r>
            <a:r>
              <a:rPr lang="sr-Latn-RS" altLang="en-US" dirty="0" smtClean="0"/>
              <a:t>paket</a:t>
            </a:r>
          </a:p>
          <a:p>
            <a:pPr marL="857250" lvl="1" indent="-457200" eaLnBrk="1" hangingPunct="1"/>
            <a:r>
              <a:rPr lang="sr-Latn-RS" altLang="en-US" dirty="0" smtClean="0"/>
              <a:t>Primer: Neka je u tabeli </a:t>
            </a:r>
            <a:r>
              <a:rPr lang="sr-Latn-RS" altLang="en-US" dirty="0" err="1" smtClean="0"/>
              <a:t>rutiranja</a:t>
            </a:r>
            <a:r>
              <a:rPr lang="sr-Latn-RS" altLang="en-US" dirty="0" smtClean="0"/>
              <a:t> rutera</a:t>
            </a:r>
          </a:p>
          <a:p>
            <a:pPr marL="857250" lvl="1" indent="-457200" eaLnBrk="1" hangingPunct="1"/>
            <a:endParaRPr lang="sr-Latn-RS" altLang="en-US" dirty="0"/>
          </a:p>
          <a:p>
            <a:pPr marL="857250" lvl="1" indent="-457200" eaLnBrk="1" hangingPunct="1"/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/>
              <a:t>Ako ruter primi paket namenjen adresi </a:t>
            </a:r>
            <a:r>
              <a:rPr lang="sr-Latn-RS" altLang="en-US" dirty="0" smtClean="0"/>
              <a:t>200.150.100.23, </a:t>
            </a:r>
            <a:r>
              <a:rPr lang="sr-Latn-RS" altLang="en-US" dirty="0"/>
              <a:t>on se dostavlja preko rutera 200.100.5.20</a:t>
            </a:r>
          </a:p>
          <a:p>
            <a:pPr marL="1257300" lvl="2" indent="-457200" eaLnBrk="1" hangingPunct="1"/>
            <a:r>
              <a:rPr lang="sr-Latn-RS" altLang="en-US" dirty="0" smtClean="0"/>
              <a:t>Šablonom </a:t>
            </a:r>
            <a:r>
              <a:rPr lang="sr-Latn-RS" altLang="en-US" dirty="0"/>
              <a:t>0.0.0.0/0 zadaje se gde proslediti paket ako adresa </a:t>
            </a:r>
            <a:r>
              <a:rPr lang="sr-Latn-RS" altLang="en-US" dirty="0" smtClean="0"/>
              <a:t>nije prepoznata </a:t>
            </a:r>
            <a:r>
              <a:rPr lang="sr-Latn-RS" altLang="en-US" dirty="0"/>
              <a:t>na neki drugi </a:t>
            </a:r>
            <a:r>
              <a:rPr lang="sr-Latn-RS" altLang="en-US" dirty="0" smtClean="0"/>
              <a:t>način</a:t>
            </a:r>
          </a:p>
          <a:p>
            <a:pPr marL="1257300" lvl="2" indent="-457200" eaLnBrk="1" hangingPunct="1"/>
            <a:r>
              <a:rPr lang="sr-Latn-RS" altLang="en-US" dirty="0" smtClean="0"/>
              <a:t>Tra</a:t>
            </a:r>
            <a:r>
              <a:rPr lang="sr-Latn-RS" altLang="en-US" dirty="0"/>
              <a:t>ž</a:t>
            </a:r>
            <a:r>
              <a:rPr lang="sr-Latn-RS" altLang="en-US" dirty="0" smtClean="0"/>
              <a:t>i </a:t>
            </a:r>
            <a:r>
              <a:rPr lang="sr-Latn-RS" altLang="en-US" dirty="0"/>
              <a:t>se </a:t>
            </a:r>
            <a:r>
              <a:rPr lang="sr-Latn-RS" altLang="en-US" dirty="0" smtClean="0"/>
              <a:t>najpreciznije poklapanje sa šablonom - </a:t>
            </a:r>
            <a:r>
              <a:rPr lang="sr-Latn-RS" altLang="en-US" dirty="0"/>
              <a:t>poklapanje sa </a:t>
            </a:r>
            <a:r>
              <a:rPr lang="sr-Latn-RS" altLang="en-US" dirty="0" smtClean="0"/>
              <a:t>najvećim </a:t>
            </a:r>
            <a:r>
              <a:rPr lang="sr-Latn-RS" altLang="en-US" dirty="0"/>
              <a:t>brojem bitova</a:t>
            </a:r>
            <a:endParaRPr lang="sr-Latn-RS" alt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0505" r="1255"/>
          <a:stretch/>
        </p:blipFill>
        <p:spPr bwMode="auto">
          <a:xfrm>
            <a:off x="1763688" y="4216587"/>
            <a:ext cx="6104171" cy="72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4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err="1" smtClean="0">
                <a:solidFill>
                  <a:schemeClr val="hlink"/>
                </a:solidFill>
              </a:rPr>
              <a:t>Rutiranje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Kvalitet </a:t>
            </a:r>
            <a:r>
              <a:rPr lang="sr-Latn-RS" altLang="en-US" dirty="0" err="1"/>
              <a:t>rutiranja</a:t>
            </a:r>
            <a:r>
              <a:rPr lang="sr-Latn-RS" altLang="en-US" dirty="0"/>
              <a:t> zavisi od tabela </a:t>
            </a:r>
            <a:r>
              <a:rPr lang="sr-Latn-RS" altLang="en-US" dirty="0" err="1"/>
              <a:t>rutiranja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Tabele </a:t>
            </a:r>
            <a:r>
              <a:rPr lang="sr-Latn-RS" altLang="en-US" dirty="0" err="1"/>
              <a:t>rutiranja</a:t>
            </a:r>
            <a:r>
              <a:rPr lang="sr-Latn-RS" altLang="en-US" dirty="0"/>
              <a:t> se mogu graditi </a:t>
            </a:r>
            <a:r>
              <a:rPr lang="sr-Latn-RS" altLang="en-US" dirty="0" smtClean="0"/>
              <a:t>stati</a:t>
            </a:r>
            <a:r>
              <a:rPr lang="sr-Latn-RS" altLang="en-US" dirty="0"/>
              <a:t>č</a:t>
            </a:r>
            <a:r>
              <a:rPr lang="sr-Latn-RS" altLang="en-US" dirty="0" smtClean="0"/>
              <a:t>ki </a:t>
            </a:r>
            <a:r>
              <a:rPr lang="sr-Latn-RS" altLang="en-US" dirty="0"/>
              <a:t>ili </a:t>
            </a:r>
            <a:r>
              <a:rPr lang="sr-Latn-RS" altLang="en-US" dirty="0" smtClean="0"/>
              <a:t>dinamički</a:t>
            </a:r>
          </a:p>
        </p:txBody>
      </p:sp>
    </p:spTree>
    <p:extLst>
      <p:ext uri="{BB962C8B-B14F-4D97-AF65-F5344CB8AC3E}">
        <p14:creationId xmlns:p14="http://schemas.microsoft.com/office/powerpoint/2010/main" val="2240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RS" altLang="en-US" dirty="0" smtClean="0">
                <a:solidFill>
                  <a:srgbClr val="002060"/>
                </a:solidFill>
              </a:rPr>
              <a:t>Zahvalnica</a:t>
            </a:r>
            <a:endParaRPr lang="en-GB" altLang="en-US" dirty="0" smtClean="0">
              <a:solidFill>
                <a:srgbClr val="002060"/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91525" cy="5257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sr-Latn-RS" altLang="en-US" dirty="0" smtClean="0"/>
              <a:t>Delovi materijala ove prezentacije su preuzeti iz</a:t>
            </a:r>
            <a:r>
              <a:rPr lang="sr-Cyrl-RS" altLang="en-US" dirty="0" smtClean="0"/>
              <a:t>: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prof. dr Filip Marić</a:t>
            </a:r>
          </a:p>
          <a:p>
            <a:r>
              <a:rPr lang="sr-Latn-RS" altLang="en-US" dirty="0"/>
              <a:t>Prezentacija iz predmeta Uvod u veb i internet tehnologije, na Matematičkom fakultetu </a:t>
            </a:r>
            <a:r>
              <a:rPr lang="sr-Latn-RS" altLang="en-US" dirty="0" err="1"/>
              <a:t>Univeziteta</a:t>
            </a:r>
            <a:r>
              <a:rPr lang="sr-Latn-RS" altLang="en-US" dirty="0"/>
              <a:t> u Beogradu, autor dr Vesna Marinković</a:t>
            </a:r>
          </a:p>
          <a:p>
            <a:r>
              <a:rPr lang="sr-Latn-RS" altLang="en-US" dirty="0" err="1"/>
              <a:t>Skripte</a:t>
            </a:r>
            <a:r>
              <a:rPr lang="sr-Latn-RS" altLang="en-US" dirty="0"/>
              <a:t> iz predmeta Informatika na Univerzitetu Milano </a:t>
            </a:r>
            <a:r>
              <a:rPr lang="sr-Latn-RS" altLang="en-US" dirty="0" err="1"/>
              <a:t>Bicocca</a:t>
            </a:r>
            <a:r>
              <a:rPr lang="sr-Latn-RS" altLang="en-US" dirty="0"/>
              <a:t>, autor dr </a:t>
            </a:r>
            <a:r>
              <a:rPr lang="sr-Latn-RS" altLang="en-US" dirty="0" err="1"/>
              <a:t>Dario</a:t>
            </a:r>
            <a:r>
              <a:rPr lang="sr-Latn-RS" altLang="en-US" dirty="0"/>
              <a:t> </a:t>
            </a:r>
            <a:r>
              <a:rPr lang="sr-Latn-RS" altLang="en-US" dirty="0" err="1"/>
              <a:t>Pescini</a:t>
            </a:r>
            <a:r>
              <a:rPr lang="sr-Latn-RS" altLang="en-US" dirty="0"/>
              <a:t> </a:t>
            </a:r>
            <a:endParaRPr lang="sr-Cyrl-R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sz="1200" dirty="0" smtClean="0"/>
          </a:p>
          <a:p>
            <a:pPr marL="0" indent="0">
              <a:buFont typeface="Wingdings" pitchFamily="2" charset="2"/>
              <a:buNone/>
            </a:pPr>
            <a:endParaRPr lang="sr-Latn-C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734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Protokoli i slojevi</a:t>
            </a:r>
            <a:endParaRPr lang="en-US" altLang="en-US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"/>
          <a:stretch/>
        </p:blipFill>
        <p:spPr bwMode="auto">
          <a:xfrm>
            <a:off x="1275106" y="1306270"/>
            <a:ext cx="7041310" cy="5542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91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pl-PL" altLang="en-US" sz="3200" dirty="0" smtClean="0">
                <a:solidFill>
                  <a:schemeClr val="hlink"/>
                </a:solidFill>
              </a:rPr>
              <a:t>Međumrežni sloj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352927" cy="21685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r-Latn-RS" altLang="en-US" dirty="0" smtClean="0">
                <a:solidFill>
                  <a:srgbClr val="002060"/>
                </a:solidFill>
              </a:rPr>
              <a:t>Međumrežni </a:t>
            </a:r>
            <a:r>
              <a:rPr lang="sr-Latn-RS" altLang="en-US" dirty="0">
                <a:solidFill>
                  <a:srgbClr val="002060"/>
                </a:solidFill>
              </a:rPr>
              <a:t>sloj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layer) </a:t>
            </a:r>
            <a:r>
              <a:rPr lang="sr-Latn-RS" altLang="en-US" dirty="0" smtClean="0"/>
              <a:t>- </a:t>
            </a:r>
            <a:r>
              <a:rPr lang="sr-Latn-RS" altLang="en-US" dirty="0"/>
              <a:t>bavi </a:t>
            </a:r>
            <a:r>
              <a:rPr lang="sr-Latn-RS" altLang="en-US" dirty="0" smtClean="0"/>
              <a:t>se povezivanjem više računara </a:t>
            </a:r>
            <a:r>
              <a:rPr lang="sr-Latn-RS" altLang="en-US" dirty="0"/>
              <a:t>u </a:t>
            </a:r>
            <a:r>
              <a:rPr lang="sr-Latn-RS" altLang="en-US" dirty="0" smtClean="0"/>
              <a:t>mrežu </a:t>
            </a:r>
          </a:p>
          <a:p>
            <a:pPr lvl="1" eaLnBrk="1" hangingPunct="1"/>
            <a:r>
              <a:rPr lang="sr-Latn-RS" altLang="en-US" dirty="0" smtClean="0"/>
              <a:t>Osnovni </a:t>
            </a:r>
            <a:r>
              <a:rPr lang="sr-Latn-RS" altLang="en-US" dirty="0"/>
              <a:t>zadatak u okviru ovog sloja je </a:t>
            </a:r>
            <a:r>
              <a:rPr lang="sr-Latn-RS" altLang="en-US" dirty="0">
                <a:solidFill>
                  <a:schemeClr val="accent1">
                    <a:lumMod val="25000"/>
                  </a:schemeClr>
                </a:solidFill>
              </a:rPr>
              <a:t>rutiranje</a:t>
            </a:r>
            <a:r>
              <a:rPr lang="sr-Latn-RS" altLang="en-US" dirty="0"/>
              <a:t> </a:t>
            </a:r>
            <a:r>
              <a:rPr lang="sr-Latn-RS" altLang="en-US" dirty="0" smtClean="0"/>
              <a:t>(routing), tj</a:t>
            </a:r>
            <a:r>
              <a:rPr lang="sr-Latn-RS" altLang="en-US" dirty="0"/>
              <a:t>. odredivanja putanja paketa koji putuju kroz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kako bi se </a:t>
            </a:r>
            <a:r>
              <a:rPr lang="sr-Latn-RS" altLang="en-US" dirty="0" smtClean="0"/>
              <a:t>odredio efikasan način </a:t>
            </a:r>
            <a:r>
              <a:rPr lang="sr-Latn-RS" altLang="en-US" dirty="0"/>
              <a:t>da stignu na svoje </a:t>
            </a:r>
            <a:r>
              <a:rPr lang="sr-Latn-RS" altLang="en-US" dirty="0" smtClean="0"/>
              <a:t>odredište</a:t>
            </a:r>
          </a:p>
          <a:p>
            <a:pPr lvl="2" eaLnBrk="1" hangingPunct="1"/>
            <a:r>
              <a:rPr lang="sr-Latn-RS" altLang="en-US" dirty="0" smtClean="0"/>
              <a:t>Kako </a:t>
            </a:r>
            <a:r>
              <a:rPr lang="sr-Latn-RS" altLang="en-US" dirty="0"/>
              <a:t>bi se odredila </a:t>
            </a:r>
            <a:r>
              <a:rPr lang="sr-Latn-RS" altLang="en-US" dirty="0" smtClean="0"/>
              <a:t>putanja, neophodno je </a:t>
            </a:r>
            <a:r>
              <a:rPr lang="sr-Latn-RS" altLang="en-US" dirty="0"/>
              <a:t>uvodenje sistema </a:t>
            </a:r>
            <a:r>
              <a:rPr lang="sr-Latn-RS" altLang="en-US" dirty="0" smtClean="0"/>
              <a:t>adresiranja</a:t>
            </a:r>
          </a:p>
          <a:p>
            <a:pPr lvl="1" eaLnBrk="1" hangingPunct="1"/>
            <a:r>
              <a:rPr lang="sr-Latn-RS" altLang="en-US" dirty="0" smtClean="0"/>
              <a:t>Ukoliko </a:t>
            </a:r>
            <a:r>
              <a:rPr lang="sr-Latn-RS" altLang="en-US" dirty="0"/>
              <a:t>se povezuju heterogene </a:t>
            </a:r>
            <a:r>
              <a:rPr lang="sr-Latn-RS" altLang="en-US" dirty="0" smtClean="0"/>
              <a:t>mreže (</a:t>
            </a:r>
            <a:r>
              <a:rPr lang="sr-Latn-RS" altLang="en-US" dirty="0"/>
              <a:t>sa </a:t>
            </a:r>
            <a:r>
              <a:rPr lang="sr-Latn-RS" altLang="en-US" dirty="0" smtClean="0"/>
              <a:t>razli</a:t>
            </a:r>
            <a:r>
              <a:rPr lang="sr-Latn-RS" altLang="en-US" dirty="0"/>
              <a:t>č</a:t>
            </a:r>
            <a:r>
              <a:rPr lang="sr-Latn-RS" altLang="en-US" dirty="0" smtClean="0"/>
              <a:t>itim </a:t>
            </a:r>
            <a:r>
              <a:rPr lang="sr-Latn-RS" altLang="en-US" dirty="0"/>
              <a:t>shemama adresiranja), na ovom sloju se </a:t>
            </a:r>
            <a:r>
              <a:rPr lang="sr-Latn-RS" altLang="en-US" dirty="0" smtClean="0"/>
              <a:t>vr</a:t>
            </a:r>
            <a:r>
              <a:rPr lang="sr-Latn-RS" altLang="en-US" dirty="0"/>
              <a:t>š</a:t>
            </a:r>
            <a:r>
              <a:rPr lang="sr-Latn-RS" altLang="en-US" dirty="0" smtClean="0"/>
              <a:t>i prevođenje adresa</a:t>
            </a:r>
          </a:p>
          <a:p>
            <a:pPr lvl="2" eaLnBrk="1" hangingPunct="1"/>
            <a:r>
              <a:rPr lang="sr-Latn-RS" altLang="en-US" dirty="0" smtClean="0"/>
              <a:t> Na </a:t>
            </a:r>
            <a:r>
              <a:rPr lang="sr-Latn-RS" altLang="en-US" dirty="0"/>
              <a:t>primer, na </a:t>
            </a:r>
            <a:r>
              <a:rPr lang="sr-Latn-RS" altLang="en-US" dirty="0" smtClean="0"/>
              <a:t>ni</a:t>
            </a:r>
            <a:r>
              <a:rPr lang="sr-Latn-RS" altLang="en-US" dirty="0"/>
              <a:t>ž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se </a:t>
            </a:r>
            <a:r>
              <a:rPr lang="sr-Latn-RS" altLang="en-US" dirty="0" smtClean="0"/>
              <a:t>obi</a:t>
            </a:r>
            <a:r>
              <a:rPr lang="sr-Latn-RS" altLang="en-US" dirty="0"/>
              <a:t>č</a:t>
            </a:r>
            <a:r>
              <a:rPr lang="sr-Latn-RS" altLang="en-US" dirty="0" smtClean="0"/>
              <a:t>no </a:t>
            </a:r>
            <a:r>
              <a:rPr lang="sr-Latn-RS" altLang="en-US" dirty="0"/>
              <a:t>koriste </a:t>
            </a:r>
            <a:r>
              <a:rPr lang="sr-Latn-RS" altLang="en-US" dirty="0" smtClean="0"/>
              <a:t>fizi</a:t>
            </a:r>
            <a:r>
              <a:rPr lang="sr-Latn-RS" altLang="en-US" dirty="0"/>
              <a:t>č</a:t>
            </a:r>
            <a:r>
              <a:rPr lang="sr-Latn-RS" altLang="en-US" dirty="0" smtClean="0"/>
              <a:t>ke </a:t>
            </a:r>
            <a:r>
              <a:rPr lang="sr-Latn-RS" altLang="en-US" dirty="0"/>
              <a:t>MAC adrese, a na višim IP </a:t>
            </a:r>
            <a:r>
              <a:rPr lang="sr-Latn-RS" altLang="en-US" dirty="0" smtClean="0"/>
              <a:t>adrese </a:t>
            </a:r>
          </a:p>
          <a:p>
            <a:pPr lvl="1" eaLnBrk="1" hangingPunct="1"/>
            <a:r>
              <a:rPr lang="sr-Latn-RS" altLang="en-US" dirty="0" smtClean="0"/>
              <a:t>Svaki </a:t>
            </a:r>
            <a:r>
              <a:rPr lang="sr-Latn-RS" altLang="en-US" dirty="0"/>
              <a:t>č</a:t>
            </a:r>
            <a:r>
              <a:rPr lang="sr-Latn-RS" altLang="en-US" dirty="0" smtClean="0"/>
              <a:t>vor </a:t>
            </a:r>
            <a:r>
              <a:rPr lang="sr-Latn-RS" altLang="en-US" dirty="0"/>
              <a:t>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i uklju</a:t>
            </a:r>
            <a:r>
              <a:rPr lang="sr-Latn-RS" altLang="en-US" dirty="0"/>
              <a:t>č</a:t>
            </a:r>
            <a:r>
              <a:rPr lang="sr-Latn-RS" altLang="en-US" dirty="0" smtClean="0"/>
              <a:t>en </a:t>
            </a:r>
            <a:r>
              <a:rPr lang="sr-Latn-RS" altLang="en-US" dirty="0"/>
              <a:t>u komunikaciju mora da </a:t>
            </a:r>
            <a:r>
              <a:rPr lang="sr-Latn-RS" altLang="en-US" dirty="0" smtClean="0"/>
              <a:t>implementira mrežni </a:t>
            </a:r>
            <a:r>
              <a:rPr lang="sr-Latn-RS" altLang="en-US" dirty="0"/>
              <a:t>protokol, da razume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nu </a:t>
            </a:r>
            <a:r>
              <a:rPr lang="sr-Latn-RS" altLang="en-US" dirty="0"/>
              <a:t>adresu i da na osnovu ovoga </a:t>
            </a:r>
            <a:r>
              <a:rPr lang="sr-Latn-RS" altLang="en-US" dirty="0" smtClean="0"/>
              <a:t>odlu</a:t>
            </a:r>
            <a:r>
              <a:rPr lang="sr-Latn-RS" altLang="en-US" dirty="0"/>
              <a:t>č</a:t>
            </a:r>
            <a:r>
              <a:rPr lang="sr-Latn-RS" altLang="en-US" dirty="0" smtClean="0"/>
              <a:t>i kome će </a:t>
            </a:r>
            <a:r>
              <a:rPr lang="sr-Latn-RS" altLang="en-US" dirty="0"/>
              <a:t>da prosledi </a:t>
            </a:r>
            <a:r>
              <a:rPr lang="sr-Latn-RS" altLang="en-US" dirty="0" smtClean="0"/>
              <a:t>primljenu poruku</a:t>
            </a:r>
            <a:endParaRPr lang="sr-Latn-RS" altLang="en-US" dirty="0"/>
          </a:p>
          <a:p>
            <a:pPr lvl="2" eaLnBrk="1" hangingPunct="1"/>
            <a:r>
              <a:rPr lang="sr-Latn-RS" altLang="en-US" dirty="0"/>
              <a:t>Najpoznatiji protokol ovog sloja je koji se koristi u okviru Interneta je </a:t>
            </a:r>
            <a:r>
              <a:rPr lang="sr-Latn-RS" altLang="en-US" dirty="0" smtClean="0">
                <a:solidFill>
                  <a:srgbClr val="00B050"/>
                </a:solidFill>
              </a:rPr>
              <a:t>Internet Protocol </a:t>
            </a:r>
            <a:r>
              <a:rPr lang="sr-Latn-RS" altLang="en-US" dirty="0"/>
              <a:t>(IP)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1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IP </a:t>
            </a:r>
            <a:r>
              <a:rPr lang="sr-Latn-RS" altLang="en-US" sz="3200" dirty="0">
                <a:solidFill>
                  <a:schemeClr val="hlink"/>
                </a:solidFill>
              </a:rPr>
              <a:t>p</a:t>
            </a:r>
            <a:r>
              <a:rPr lang="sv-SE" altLang="en-US" sz="3200" dirty="0" smtClean="0">
                <a:solidFill>
                  <a:schemeClr val="hlink"/>
                </a:solidFill>
              </a:rPr>
              <a:t>rotokol m</a:t>
            </a:r>
            <a:r>
              <a:rPr lang="sr-Latn-RS" altLang="en-US" sz="3200" dirty="0" err="1" smtClean="0">
                <a:solidFill>
                  <a:schemeClr val="hlink"/>
                </a:solidFill>
              </a:rPr>
              <a:t>eđum</a:t>
            </a:r>
            <a:r>
              <a:rPr lang="sv-SE" altLang="en-US" sz="3200" dirty="0" smtClean="0">
                <a:solidFill>
                  <a:schemeClr val="hlink"/>
                </a:solidFill>
              </a:rPr>
              <a:t>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 smtClean="0">
                <a:solidFill>
                  <a:schemeClr val="hlink"/>
                </a:solidFill>
              </a:rPr>
              <a:t>nog </a:t>
            </a:r>
            <a:r>
              <a:rPr lang="sv-SE" altLang="en-US" sz="3200" dirty="0" err="1">
                <a:solidFill>
                  <a:schemeClr val="hlink"/>
                </a:solidFill>
              </a:rPr>
              <a:t>sloja</a:t>
            </a:r>
            <a:r>
              <a:rPr lang="sv-SE" altLang="en-US" sz="3200" dirty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Internet protokol </a:t>
            </a:r>
            <a:r>
              <a:rPr lang="sr-Latn-RS" altLang="en-US" dirty="0" smtClean="0"/>
              <a:t>(Internet </a:t>
            </a:r>
            <a:r>
              <a:rPr lang="sr-Latn-RS" altLang="en-US" dirty="0"/>
              <a:t>Protocol </a:t>
            </a:r>
            <a:r>
              <a:rPr lang="sr-Latn-RS" altLang="en-US" dirty="0" smtClean="0"/>
              <a:t>- </a:t>
            </a:r>
            <a:r>
              <a:rPr lang="sr-Latn-RS" altLang="en-US" dirty="0"/>
              <a:t>IP) je protokol koji se </a:t>
            </a:r>
            <a:r>
              <a:rPr lang="sr-Latn-RS" altLang="en-US" dirty="0" smtClean="0"/>
              <a:t>koristi za </a:t>
            </a:r>
            <a:r>
              <a:rPr lang="sr-Latn-RS" altLang="en-US" dirty="0"/>
              <a:t>komunikaciju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</a:t>
            </a:r>
            <a:r>
              <a:rPr lang="sr-Latn-RS" altLang="en-US" dirty="0"/>
              <a:t>sloja </a:t>
            </a:r>
            <a:r>
              <a:rPr lang="sr-Latn-RS" altLang="en-US" dirty="0" smtClean="0"/>
              <a:t>Interneta </a:t>
            </a:r>
          </a:p>
          <a:p>
            <a:pPr marL="857250" lvl="1" indent="-457200" eaLnBrk="1" hangingPunct="1"/>
            <a:r>
              <a:rPr lang="sr-Latn-RS" altLang="en-US" dirty="0" smtClean="0"/>
              <a:t>Dve </a:t>
            </a:r>
            <a:r>
              <a:rPr lang="sr-Latn-RS" altLang="en-US" dirty="0"/>
              <a:t>osnovne verzije </a:t>
            </a:r>
            <a:r>
              <a:rPr lang="sr-Latn-RS" altLang="en-US" dirty="0" smtClean="0"/>
              <a:t>ovog protokola </a:t>
            </a:r>
            <a:r>
              <a:rPr lang="sr-Latn-RS" altLang="en-US" dirty="0"/>
              <a:t>su </a:t>
            </a:r>
            <a:r>
              <a:rPr lang="sr-Latn-RS" altLang="en-US" dirty="0">
                <a:solidFill>
                  <a:srgbClr val="002060"/>
                </a:solidFill>
              </a:rPr>
              <a:t>IPv4</a:t>
            </a:r>
            <a:r>
              <a:rPr lang="sr-Latn-RS" altLang="en-US" dirty="0"/>
              <a:t> i </a:t>
            </a:r>
            <a:r>
              <a:rPr lang="sr-Latn-RS" altLang="en-US" dirty="0" smtClean="0">
                <a:solidFill>
                  <a:srgbClr val="002060"/>
                </a:solidFill>
              </a:rPr>
              <a:t>IPv6</a:t>
            </a:r>
            <a:r>
              <a:rPr lang="sr-Latn-RS" altLang="en-US" dirty="0" smtClean="0"/>
              <a:t> </a:t>
            </a:r>
          </a:p>
          <a:p>
            <a:pPr marL="857250" lvl="1" indent="-457200" eaLnBrk="1" hangingPunct="1"/>
            <a:r>
              <a:rPr lang="sr-Latn-RS" altLang="en-US" dirty="0" smtClean="0"/>
              <a:t>Iz istorijskih razloga i veće preglednosti u </a:t>
            </a:r>
            <a:r>
              <a:rPr lang="sr-Latn-RS" altLang="en-US" dirty="0"/>
              <a:t>nastavku </a:t>
            </a:r>
            <a:r>
              <a:rPr lang="sr-Latn-RS" altLang="en-US" dirty="0" smtClean="0"/>
              <a:t>će detaljnije biti opisana IPv4 verzija IP protokola</a:t>
            </a:r>
          </a:p>
          <a:p>
            <a:pPr marL="857250" lvl="1" indent="-457200" eaLnBrk="1" hangingPunct="1"/>
            <a:r>
              <a:rPr lang="sr-Latn-RS" altLang="en-US" dirty="0"/>
              <a:t>Osnovni zadatak ovog protokola je da </a:t>
            </a:r>
            <a:r>
              <a:rPr lang="sr-Latn-RS" altLang="en-US" dirty="0" smtClean="0"/>
              <a:t>poku</a:t>
            </a:r>
            <a:r>
              <a:rPr lang="sr-Latn-RS" altLang="en-US" dirty="0"/>
              <a:t>š</a:t>
            </a:r>
            <a:r>
              <a:rPr lang="sr-Latn-RS" altLang="en-US" dirty="0" smtClean="0"/>
              <a:t>a </a:t>
            </a:r>
            <a:r>
              <a:rPr lang="sr-Latn-RS" altLang="en-US" dirty="0"/>
              <a:t>da dopremi (tj. rutira) paket </a:t>
            </a:r>
            <a:r>
              <a:rPr lang="sr-Latn-RS" altLang="en-US" dirty="0" smtClean="0"/>
              <a:t>od izvora </a:t>
            </a:r>
            <a:r>
              <a:rPr lang="sr-Latn-RS" altLang="en-US" dirty="0"/>
              <a:t>do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ta </a:t>
            </a:r>
            <a:r>
              <a:rPr lang="sr-Latn-RS" altLang="en-US" dirty="0"/>
              <a:t>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sa paketnim komutiranjem, </a:t>
            </a:r>
            <a:r>
              <a:rPr lang="sr-Latn-RS" altLang="en-US" dirty="0" smtClean="0"/>
              <a:t>isključivo na osnovu </a:t>
            </a:r>
            <a:r>
              <a:rPr lang="sr-Latn-RS" altLang="en-US" dirty="0"/>
              <a:t>navedene </a:t>
            </a:r>
            <a:r>
              <a:rPr lang="sr-Latn-RS" altLang="en-US" dirty="0" smtClean="0"/>
              <a:t>adrese, bez obzira </a:t>
            </a:r>
            <a:r>
              <a:rPr lang="sr-Latn-RS" altLang="en-US" dirty="0"/>
              <a:t>da li su </a:t>
            </a:r>
            <a:r>
              <a:rPr lang="sr-Latn-RS" altLang="en-US" dirty="0" smtClean="0"/>
              <a:t>izvor </a:t>
            </a:r>
            <a:r>
              <a:rPr lang="sr-Latn-RS" altLang="en-US" dirty="0"/>
              <a:t>i </a:t>
            </a:r>
            <a:r>
              <a:rPr lang="sr-Latn-RS" altLang="en-US" dirty="0" smtClean="0"/>
              <a:t>odredi</a:t>
            </a:r>
            <a:r>
              <a:rPr lang="sr-Latn-RS" altLang="en-US" dirty="0"/>
              <a:t>š</a:t>
            </a:r>
            <a:r>
              <a:rPr lang="sr-Latn-RS" altLang="en-US" dirty="0" smtClean="0"/>
              <a:t>te </a:t>
            </a:r>
            <a:r>
              <a:rPr lang="sr-Latn-RS" altLang="en-US" dirty="0"/>
              <a:t>u okviru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ili izmedu njih </a:t>
            </a:r>
            <a:r>
              <a:rPr lang="sr-Latn-RS" altLang="en-US" dirty="0" smtClean="0"/>
              <a:t>postoji jedna </a:t>
            </a:r>
            <a:r>
              <a:rPr lang="sr-Latn-RS" altLang="en-US" dirty="0"/>
              <a:t>ili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e </a:t>
            </a:r>
            <a:r>
              <a:rPr lang="sr-Latn-RS" altLang="en-US" dirty="0"/>
              <a:t>drugih </a:t>
            </a:r>
            <a:r>
              <a:rPr lang="sr-Latn-RS" altLang="en-US" dirty="0" smtClean="0"/>
              <a:t>mreža</a:t>
            </a:r>
          </a:p>
          <a:p>
            <a:pPr marL="857250" lvl="1" indent="-457200" eaLnBrk="1" hangingPunct="1"/>
            <a:r>
              <a:rPr lang="sr-Latn-RS" altLang="en-US" dirty="0" smtClean="0"/>
              <a:t>Protokol </a:t>
            </a:r>
            <a:r>
              <a:rPr lang="sr-Latn-RS" altLang="en-US" dirty="0"/>
              <a:t>ne daje nikakve garancije da </a:t>
            </a:r>
            <a:r>
              <a:rPr lang="sr-Latn-RS" altLang="en-US" dirty="0" smtClean="0"/>
              <a:t>će paketi zaista </a:t>
            </a:r>
            <a:r>
              <a:rPr lang="sr-Latn-RS" altLang="en-US" dirty="0"/>
              <a:t>i biti dopremljeni, ne daje garancije o ispravnosti dopremljenih paketa</a:t>
            </a:r>
            <a:r>
              <a:rPr lang="sr-Latn-RS" altLang="en-US" dirty="0" smtClean="0"/>
              <a:t>, ne </a:t>
            </a:r>
            <a:r>
              <a:rPr lang="sr-Latn-RS" altLang="en-US" dirty="0"/>
              <a:t>garantuje da </a:t>
            </a:r>
            <a:r>
              <a:rPr lang="sr-Latn-RS" altLang="en-US" dirty="0" smtClean="0"/>
              <a:t>će </a:t>
            </a:r>
            <a:r>
              <a:rPr lang="sr-Latn-RS" altLang="en-US" dirty="0"/>
              <a:t>paketi biti dopremljeni u istom redosledu u kojem su </a:t>
            </a:r>
            <a:r>
              <a:rPr lang="sr-Latn-RS" altLang="en-US" dirty="0" smtClean="0"/>
              <a:t>poslati i slično </a:t>
            </a:r>
          </a:p>
          <a:p>
            <a:pPr marL="1257300" lvl="2" indent="-457200" eaLnBrk="1" hangingPunct="1"/>
            <a:r>
              <a:rPr lang="sr-Latn-RS" altLang="en-US" dirty="0" smtClean="0"/>
              <a:t>Garancije </a:t>
            </a:r>
            <a:r>
              <a:rPr lang="sr-Latn-RS" altLang="en-US" dirty="0"/>
              <a:t>ovog tipa obezbeduju se na </a:t>
            </a:r>
            <a:r>
              <a:rPr lang="sr-Latn-RS" altLang="en-US" dirty="0" smtClean="0"/>
              <a:t>vi</a:t>
            </a:r>
            <a:r>
              <a:rPr lang="sr-Latn-RS" altLang="en-US" dirty="0"/>
              <a:t>š</a:t>
            </a:r>
            <a:r>
              <a:rPr lang="sr-Latn-RS" altLang="en-US" dirty="0" smtClean="0"/>
              <a:t>im </a:t>
            </a:r>
            <a:r>
              <a:rPr lang="sr-Latn-RS" altLang="en-US" dirty="0"/>
              <a:t>slojevima komunikacije</a:t>
            </a:r>
            <a:endParaRPr lang="sr-Latn-R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540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IP p</a:t>
            </a:r>
            <a:r>
              <a:rPr lang="sv-SE" altLang="en-US" sz="3200" dirty="0">
                <a:solidFill>
                  <a:schemeClr val="hlink"/>
                </a:solidFill>
              </a:rPr>
              <a:t>rotokol m</a:t>
            </a:r>
            <a:r>
              <a:rPr lang="sr-Latn-RS" altLang="en-US" sz="3200" dirty="0" err="1">
                <a:solidFill>
                  <a:schemeClr val="hlink"/>
                </a:solidFill>
              </a:rPr>
              <a:t>eđum</a:t>
            </a:r>
            <a:r>
              <a:rPr lang="sv-SE" altLang="en-US" sz="3200" dirty="0">
                <a:solidFill>
                  <a:schemeClr val="hlink"/>
                </a:solidFill>
              </a:rPr>
              <a:t>re</a:t>
            </a:r>
            <a:r>
              <a:rPr lang="sr-Latn-RS" altLang="en-US" sz="3200" dirty="0">
                <a:solidFill>
                  <a:schemeClr val="hlink"/>
                </a:solidFill>
              </a:rPr>
              <a:t>ž</a:t>
            </a:r>
            <a:r>
              <a:rPr lang="sv-SE" altLang="en-US" sz="3200" dirty="0">
                <a:solidFill>
                  <a:schemeClr val="hlink"/>
                </a:solidFill>
              </a:rPr>
              <a:t>nog </a:t>
            </a:r>
            <a:r>
              <a:rPr lang="sv-SE" altLang="en-US" sz="3200" dirty="0" smtClean="0">
                <a:solidFill>
                  <a:schemeClr val="hlink"/>
                </a:solidFill>
              </a:rPr>
              <a:t>sloja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(2)</a:t>
            </a:r>
            <a:r>
              <a:rPr lang="sv-SE" altLang="en-US" sz="3200" dirty="0" smtClean="0">
                <a:solidFill>
                  <a:schemeClr val="hlink"/>
                </a:solidFill>
              </a:rPr>
              <a:t> 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Pri </a:t>
            </a:r>
            <a:r>
              <a:rPr lang="sr-Latn-RS" altLang="en-US" dirty="0" smtClean="0"/>
              <a:t>prosleđ</a:t>
            </a:r>
            <a:r>
              <a:rPr lang="sr-Latn-RS" altLang="en-US" dirty="0"/>
              <a:t>ivanju paketa sa </a:t>
            </a:r>
            <a:r>
              <a:rPr lang="en-US" altLang="en-US" dirty="0" err="1" smtClean="0"/>
              <a:t>transportnog</a:t>
            </a:r>
            <a:r>
              <a:rPr lang="en-US" altLang="en-US" dirty="0" smtClean="0"/>
              <a:t> </a:t>
            </a:r>
            <a:r>
              <a:rPr lang="sr-Latn-RS" altLang="en-US" dirty="0" smtClean="0"/>
              <a:t>sloja na ovaj </a:t>
            </a:r>
            <a:r>
              <a:rPr lang="sr-Latn-RS" altLang="en-US" dirty="0"/>
              <a:t>sloj dodaju se:</a:t>
            </a:r>
          </a:p>
          <a:p>
            <a:pPr marL="1257300" lvl="2" indent="-457200" eaLnBrk="1" hangingPunct="1"/>
            <a:r>
              <a:rPr lang="sr-Latn-RS" altLang="en-US" dirty="0"/>
              <a:t>adresa </a:t>
            </a:r>
            <a:r>
              <a:rPr lang="sr-Latn-RS" altLang="en-US" dirty="0" smtClean="0"/>
              <a:t>po</a:t>
            </a:r>
            <a:r>
              <a:rPr lang="sr-Latn-RS" altLang="en-US" dirty="0"/>
              <a:t>š</a:t>
            </a:r>
            <a:r>
              <a:rPr lang="sr-Latn-RS" altLang="en-US" dirty="0" smtClean="0"/>
              <a:t>iljaoca</a:t>
            </a:r>
            <a:r>
              <a:rPr lang="sr-Latn-RS" altLang="en-US" dirty="0"/>
              <a:t>,</a:t>
            </a:r>
          </a:p>
          <a:p>
            <a:pPr marL="1257300" lvl="2" indent="-457200" eaLnBrk="1" hangingPunct="1"/>
            <a:r>
              <a:rPr lang="sr-Latn-RS" altLang="en-US" dirty="0"/>
              <a:t>adresa primaoca, </a:t>
            </a:r>
            <a:r>
              <a:rPr lang="sr-Latn-RS" altLang="en-US" dirty="0" smtClean="0"/>
              <a:t>…</a:t>
            </a:r>
          </a:p>
          <a:p>
            <a:pPr marL="857250" lvl="1" indent="-457200" eaLnBrk="1" hangingPunct="1"/>
            <a:r>
              <a:rPr lang="pl-PL" altLang="en-US" dirty="0"/>
              <a:t>IP </a:t>
            </a:r>
            <a:r>
              <a:rPr lang="pl-PL" altLang="en-US" dirty="0" err="1"/>
              <a:t>datagram</a:t>
            </a:r>
            <a:r>
              <a:rPr lang="pl-PL" altLang="en-US" dirty="0"/>
              <a:t> </a:t>
            </a:r>
            <a:r>
              <a:rPr lang="pl-PL" altLang="en-US" dirty="0" smtClean="0"/>
              <a:t>- </a:t>
            </a:r>
            <a:r>
              <a:rPr lang="pl-PL" altLang="en-US" dirty="0" err="1"/>
              <a:t>ide</a:t>
            </a:r>
            <a:r>
              <a:rPr lang="pl-PL" altLang="en-US" dirty="0"/>
              <a:t> od </a:t>
            </a:r>
            <a:r>
              <a:rPr lang="pl-PL" altLang="en-US" dirty="0" err="1" smtClean="0"/>
              <a:t>po</a:t>
            </a:r>
            <a:r>
              <a:rPr lang="pl-PL" altLang="en-US" dirty="0" err="1"/>
              <a:t>š</a:t>
            </a:r>
            <a:r>
              <a:rPr lang="pl-PL" altLang="en-US" dirty="0" err="1" smtClean="0"/>
              <a:t>iljaoca</a:t>
            </a:r>
            <a:r>
              <a:rPr lang="pl-PL" altLang="en-US" dirty="0" smtClean="0"/>
              <a:t> </a:t>
            </a:r>
            <a:r>
              <a:rPr lang="pl-PL" altLang="en-US" dirty="0"/>
              <a:t>do </a:t>
            </a:r>
            <a:r>
              <a:rPr lang="pl-PL" altLang="en-US" dirty="0" err="1"/>
              <a:t>primaoca</a:t>
            </a:r>
            <a:r>
              <a:rPr lang="pl-PL" altLang="en-US" dirty="0"/>
              <a:t>, </a:t>
            </a:r>
            <a:r>
              <a:rPr lang="pl-PL" altLang="en-US" dirty="0" err="1"/>
              <a:t>preko</a:t>
            </a:r>
            <a:r>
              <a:rPr lang="pl-PL" altLang="en-US" dirty="0"/>
              <a:t> </a:t>
            </a:r>
            <a:r>
              <a:rPr lang="pl-PL" altLang="en-US" dirty="0" err="1"/>
              <a:t>serije</a:t>
            </a:r>
            <a:r>
              <a:rPr lang="pl-PL" altLang="en-US" dirty="0"/>
              <a:t> </a:t>
            </a:r>
            <a:r>
              <a:rPr lang="pl-PL" altLang="en-US" dirty="0" smtClean="0"/>
              <a:t>rutera</a:t>
            </a:r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pl-PL" altLang="en-US" dirty="0"/>
          </a:p>
          <a:p>
            <a:pPr marL="857250" lvl="1" indent="-457200" eaLnBrk="1" hangingPunct="1"/>
            <a:endParaRPr lang="pl-PL" altLang="en-US" dirty="0" smtClean="0"/>
          </a:p>
          <a:p>
            <a:pPr marL="857250" lvl="1" indent="-457200" eaLnBrk="1" hangingPunct="1"/>
            <a:endParaRPr lang="sr-Latn-RS" altLang="en-US" dirty="0" smtClean="0"/>
          </a:p>
          <a:p>
            <a:pPr marL="857250" lvl="1" indent="-457200" eaLnBrk="1" hangingPunct="1"/>
            <a:endParaRPr lang="sr-Latn-RS" alt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t="2163" r="1594" b="2390"/>
          <a:stretch/>
        </p:blipFill>
        <p:spPr bwMode="auto">
          <a:xfrm>
            <a:off x="1835696" y="3344586"/>
            <a:ext cx="5968721" cy="3436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43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 smtClean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 smtClean="0">
                <a:solidFill>
                  <a:schemeClr val="hlink"/>
                </a:solidFill>
              </a:rPr>
              <a:t>IP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 adresa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IP adrese su strukturirane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hijerarhijski</a:t>
            </a:r>
            <a:r>
              <a:rPr lang="sr-Latn-RS" altLang="en-US" dirty="0"/>
              <a:t>: adresa se deli na bitove </a:t>
            </a:r>
            <a:r>
              <a:rPr lang="sr-Latn-RS" altLang="en-US" dirty="0" smtClean="0"/>
              <a:t>koji adresiraju mre</a:t>
            </a:r>
            <a:r>
              <a:rPr lang="sr-Latn-RS" altLang="en-US" dirty="0"/>
              <a:t>ž</a:t>
            </a:r>
            <a:r>
              <a:rPr lang="sr-Latn-RS" altLang="en-US" dirty="0" smtClean="0"/>
              <a:t>u </a:t>
            </a:r>
            <a:r>
              <a:rPr lang="sr-Latn-RS" altLang="en-US" dirty="0"/>
              <a:t>(</a:t>
            </a:r>
            <a:r>
              <a:rPr lang="sr-Latn-RS" altLang="en-US" dirty="0" smtClean="0"/>
              <a:t>vode</a:t>
            </a:r>
            <a:r>
              <a:rPr lang="sr-Latn-RS" altLang="en-US" dirty="0"/>
              <a:t>ć</a:t>
            </a:r>
            <a:r>
              <a:rPr lang="sr-Latn-RS" altLang="en-US" dirty="0" smtClean="0"/>
              <a:t>i</a:t>
            </a:r>
            <a:r>
              <a:rPr lang="sr-Latn-RS" altLang="en-US" dirty="0"/>
              <a:t>) i bitove koji adresiraju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 u okviru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</a:t>
            </a:r>
            <a:endParaRPr lang="sr-Latn-RS" altLang="en-US" dirty="0"/>
          </a:p>
          <a:p>
            <a:pPr marL="857250" lvl="1" indent="-457200" eaLnBrk="1" hangingPunct="1"/>
            <a:r>
              <a:rPr lang="sr-Latn-RS" altLang="en-US" dirty="0"/>
              <a:t>Paket se dostavlja:</a:t>
            </a:r>
          </a:p>
          <a:p>
            <a:pPr marL="1257300" lvl="2" indent="-457200" eaLnBrk="1" hangingPunct="1"/>
            <a:r>
              <a:rPr lang="sr-Latn-RS" altLang="en-US" dirty="0" smtClean="0"/>
              <a:t>korišćenjem </a:t>
            </a:r>
            <a:r>
              <a:rPr lang="sr-Latn-RS" altLang="en-US" dirty="0"/>
              <a:t>lokalnog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nog saobra</a:t>
            </a:r>
            <a:r>
              <a:rPr lang="sr-Latn-RS" altLang="en-US" dirty="0"/>
              <a:t>ć</a:t>
            </a:r>
            <a:r>
              <a:rPr lang="sr-Latn-RS" altLang="en-US" dirty="0" smtClean="0"/>
              <a:t>aja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š</a:t>
            </a:r>
            <a:r>
              <a:rPr lang="sr-Latn-RS" altLang="en-US" dirty="0" smtClean="0"/>
              <a:t>alje </a:t>
            </a:r>
            <a:r>
              <a:rPr lang="sr-Latn-RS" altLang="en-US" dirty="0"/>
              <a:t>se van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"u </a:t>
            </a:r>
            <a:r>
              <a:rPr lang="sr-Latn-RS" altLang="en-US" dirty="0" smtClean="0"/>
              <a:t>svet“ - </a:t>
            </a:r>
            <a:r>
              <a:rPr lang="sr-Latn-RS" altLang="en-US" dirty="0"/>
              <a:t>preko </a:t>
            </a:r>
            <a:r>
              <a:rPr lang="sr-Latn-RS" altLang="en-US" dirty="0" smtClean="0"/>
              <a:t>određ</a:t>
            </a:r>
            <a:r>
              <a:rPr lang="sr-Latn-RS" altLang="en-US" dirty="0"/>
              <a:t>enog rutera koji se </a:t>
            </a:r>
            <a:r>
              <a:rPr lang="sr-Latn-RS" altLang="en-US" dirty="0" smtClean="0"/>
              <a:t>naziva </a:t>
            </a:r>
            <a:r>
              <a:rPr lang="sr-Latn-RS" altLang="en-US" dirty="0" smtClean="0">
                <a:solidFill>
                  <a:schemeClr val="accent1">
                    <a:lumMod val="50000"/>
                  </a:schemeClr>
                </a:solidFill>
              </a:rPr>
              <a:t>izlazna </a:t>
            </a:r>
            <a:r>
              <a:rPr lang="sr-Latn-RS" altLang="en-US" dirty="0">
                <a:solidFill>
                  <a:schemeClr val="accent1">
                    <a:lumMod val="50000"/>
                  </a:schemeClr>
                </a:solidFill>
              </a:rPr>
              <a:t>kapija </a:t>
            </a:r>
            <a:r>
              <a:rPr lang="sr-Latn-RS" altLang="en-US" dirty="0" smtClean="0"/>
              <a:t>(</a:t>
            </a:r>
            <a:r>
              <a:rPr lang="sr-Latn-RS" altLang="en-US" dirty="0" err="1"/>
              <a:t>gateway</a:t>
            </a:r>
            <a:r>
              <a:rPr lang="sr-Latn-RS" altLang="en-US" dirty="0"/>
              <a:t>)</a:t>
            </a:r>
          </a:p>
          <a:p>
            <a:pPr marL="857250" lvl="1" indent="-457200" eaLnBrk="1" hangingPunct="1"/>
            <a:r>
              <a:rPr lang="sr-Latn-RS" altLang="en-US" dirty="0"/>
              <a:t>Svi </a:t>
            </a:r>
            <a:r>
              <a:rPr lang="sr-Latn-RS" altLang="en-US" dirty="0" smtClean="0"/>
              <a:t>uređ</a:t>
            </a:r>
            <a:r>
              <a:rPr lang="sr-Latn-RS" altLang="en-US" dirty="0"/>
              <a:t>aji iz iste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e </a:t>
            </a:r>
            <a:r>
              <a:rPr lang="sr-Latn-RS" altLang="en-US" dirty="0"/>
              <a:t>dele </a:t>
            </a:r>
            <a:r>
              <a:rPr lang="sr-Latn-RS" altLang="en-US" dirty="0" smtClean="0"/>
              <a:t>zajedni</a:t>
            </a:r>
            <a:r>
              <a:rPr lang="sr-Latn-RS" altLang="en-US" dirty="0"/>
              <a:t>č</a:t>
            </a:r>
            <a:r>
              <a:rPr lang="sr-Latn-RS" altLang="en-US" dirty="0" smtClean="0"/>
              <a:t>ki po</a:t>
            </a:r>
            <a:r>
              <a:rPr lang="sr-Latn-RS" altLang="en-US" dirty="0"/>
              <a:t>č</a:t>
            </a:r>
            <a:r>
              <a:rPr lang="sr-Latn-RS" altLang="en-US" dirty="0" smtClean="0"/>
              <a:t>etak </a:t>
            </a:r>
            <a:r>
              <a:rPr lang="sr-Latn-RS" altLang="en-US" dirty="0"/>
              <a:t>IP adrese</a:t>
            </a:r>
          </a:p>
          <a:p>
            <a:pPr marL="1257300" lvl="2" indent="-457200" eaLnBrk="1" hangingPunct="1"/>
            <a:r>
              <a:rPr lang="sr-Latn-RS" altLang="en-US" dirty="0"/>
              <a:t>Primer: od </a:t>
            </a:r>
            <a:r>
              <a:rPr lang="sr-Latn-RS" altLang="en-US" dirty="0" smtClean="0"/>
              <a:t>147.91.67.0 </a:t>
            </a:r>
            <a:r>
              <a:rPr lang="sr-Latn-RS" altLang="en-US" dirty="0"/>
              <a:t>do 147.91.67</a:t>
            </a:r>
            <a:r>
              <a:rPr lang="sr-Latn-RS" altLang="en-US" dirty="0" smtClean="0"/>
              <a:t>.255 - </a:t>
            </a:r>
            <a:r>
              <a:rPr lang="sr-Latn-RS" altLang="en-US" dirty="0"/>
              <a:t>ista prva 24 bita</a:t>
            </a:r>
            <a:r>
              <a:rPr lang="sr-Latn-RS" altLang="en-US" dirty="0" smtClean="0"/>
              <a:t>, razlikuju </a:t>
            </a:r>
            <a:r>
              <a:rPr lang="sr-Latn-RS" altLang="en-US" dirty="0"/>
              <a:t>se poslednjih </a:t>
            </a:r>
            <a:r>
              <a:rPr lang="sr-Latn-RS" altLang="en-US" dirty="0" smtClean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551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(2)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 smtClean="0"/>
              <a:t>Ranije su IP </a:t>
            </a:r>
            <a:r>
              <a:rPr lang="sr-Latn-RS" altLang="en-US" dirty="0"/>
              <a:t>adrese </a:t>
            </a:r>
            <a:r>
              <a:rPr lang="sr-Latn-RS" altLang="en-US" dirty="0" smtClean="0"/>
              <a:t>bile </a:t>
            </a:r>
            <a:r>
              <a:rPr lang="sr-Latn-RS" altLang="en-US" dirty="0"/>
              <a:t>deljene na klase (A, B, C, D, E) i svaka klasa je definisala broj </a:t>
            </a:r>
            <a:r>
              <a:rPr lang="sr-Latn-RS" altLang="en-US" dirty="0" smtClean="0"/>
              <a:t>bita za </a:t>
            </a:r>
            <a:r>
              <a:rPr lang="sr-Latn-RS" altLang="en-US" dirty="0"/>
              <a:t>prvi i broj bita za drugi deo deo IP </a:t>
            </a:r>
            <a:r>
              <a:rPr lang="sr-Latn-RS" altLang="en-US" dirty="0" smtClean="0"/>
              <a:t>adrese. </a:t>
            </a:r>
          </a:p>
          <a:p>
            <a:pPr marL="1257300" lvl="2" indent="-457200" eaLnBrk="1" hangingPunct="1"/>
            <a:r>
              <a:rPr lang="sr-Latn-RS" altLang="en-US" dirty="0" smtClean="0"/>
              <a:t>Adrese klase A (</a:t>
            </a:r>
            <a:r>
              <a:rPr lang="pl-PL" altLang="en-US" dirty="0" err="1" smtClean="0"/>
              <a:t>prvi</a:t>
            </a:r>
            <a:r>
              <a:rPr lang="pl-PL" altLang="en-US" dirty="0" smtClean="0"/>
              <a:t> </a:t>
            </a:r>
            <a:r>
              <a:rPr lang="pl-PL" altLang="en-US" dirty="0"/>
              <a:t>bit u zapisu je 0 </a:t>
            </a:r>
            <a:r>
              <a:rPr lang="pl-PL" altLang="en-US" dirty="0" smtClean="0"/>
              <a:t>- </a:t>
            </a:r>
            <a:r>
              <a:rPr lang="pl-PL" altLang="en-US" dirty="0" err="1" smtClean="0"/>
              <a:t>izmeđ</a:t>
            </a:r>
            <a:r>
              <a:rPr lang="pl-PL" altLang="en-US" dirty="0" err="1"/>
              <a:t>u</a:t>
            </a:r>
            <a:r>
              <a:rPr lang="pl-PL" altLang="en-US" dirty="0"/>
              <a:t> 0.0.0.0 </a:t>
            </a:r>
            <a:r>
              <a:rPr lang="pl-PL" altLang="en-US" dirty="0" smtClean="0"/>
              <a:t>i 27.255.255.255) </a:t>
            </a:r>
            <a:r>
              <a:rPr lang="sr-Latn-RS" altLang="en-US" dirty="0" smtClean="0"/>
              <a:t>su bile dodeljivane jako velikim mrežama (8+24 bita - 128 mreža sa mogućih preko 16.7 miliona korisnika)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B </a:t>
            </a:r>
            <a:r>
              <a:rPr lang="sr-Latn-RS" altLang="en-US" dirty="0" smtClean="0"/>
              <a:t>(počinje </a:t>
            </a:r>
            <a:r>
              <a:rPr lang="sr-Latn-RS" altLang="en-US" dirty="0"/>
              <a:t>sa 10 </a:t>
            </a:r>
            <a:r>
              <a:rPr lang="sr-Latn-RS" altLang="en-US" dirty="0" smtClean="0"/>
              <a:t>- između </a:t>
            </a:r>
            <a:r>
              <a:rPr lang="sr-Latn-RS" altLang="en-US" dirty="0"/>
              <a:t>128.0.0.0 </a:t>
            </a:r>
            <a:r>
              <a:rPr lang="sr-Latn-RS" altLang="en-US" dirty="0" smtClean="0"/>
              <a:t>i 191.255.255.255) </a:t>
            </a:r>
            <a:r>
              <a:rPr lang="sr-Latn-RS" altLang="en-US" dirty="0"/>
              <a:t>su bile </a:t>
            </a:r>
            <a:r>
              <a:rPr lang="sr-Latn-RS" altLang="en-US" dirty="0" smtClean="0"/>
              <a:t>dodeljivane </a:t>
            </a:r>
            <a:r>
              <a:rPr lang="sr-Latn-RS" altLang="en-US" dirty="0"/>
              <a:t>srednjim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ama </a:t>
            </a:r>
            <a:r>
              <a:rPr lang="sr-Latn-RS" altLang="en-US" dirty="0"/>
              <a:t>(16+16 </a:t>
            </a:r>
            <a:r>
              <a:rPr lang="sr-Latn-RS" altLang="en-US" dirty="0" smtClean="0"/>
              <a:t>bita - preko 16 </a:t>
            </a:r>
            <a:r>
              <a:rPr lang="sr-Latn-RS" altLang="en-US" dirty="0"/>
              <a:t>hiljada </a:t>
            </a:r>
            <a:r>
              <a:rPr lang="sr-Latn-RS" altLang="en-US" dirty="0" smtClean="0"/>
              <a:t>mre</a:t>
            </a:r>
            <a:r>
              <a:rPr lang="sr-Latn-RS" altLang="en-US" dirty="0"/>
              <a:t>ž</a:t>
            </a:r>
            <a:r>
              <a:rPr lang="sr-Latn-RS" altLang="en-US" dirty="0" smtClean="0"/>
              <a:t>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65536 korisnika</a:t>
            </a:r>
            <a:r>
              <a:rPr lang="sr-Latn-RS" altLang="en-US" dirty="0" smtClean="0"/>
              <a:t>) </a:t>
            </a:r>
          </a:p>
          <a:p>
            <a:pPr marL="1257300" lvl="2" indent="-457200" eaLnBrk="1" hangingPunct="1"/>
            <a:r>
              <a:rPr lang="sr-Latn-RS" altLang="en-US" dirty="0" smtClean="0"/>
              <a:t>Adrese </a:t>
            </a:r>
            <a:r>
              <a:rPr lang="sr-Latn-RS" altLang="en-US" dirty="0"/>
              <a:t>klase C (</a:t>
            </a:r>
            <a:r>
              <a:rPr lang="sr-Latn-RS" altLang="en-US" dirty="0" err="1" smtClean="0"/>
              <a:t>poćinje</a:t>
            </a:r>
            <a:r>
              <a:rPr lang="sr-Latn-RS" altLang="en-US" dirty="0" smtClean="0"/>
              <a:t> </a:t>
            </a:r>
            <a:r>
              <a:rPr lang="sr-Latn-RS" altLang="en-US" dirty="0"/>
              <a:t>sa 110 </a:t>
            </a:r>
            <a:r>
              <a:rPr lang="sr-Latn-RS" altLang="en-US" dirty="0" smtClean="0"/>
              <a:t>- izmeđ</a:t>
            </a:r>
            <a:r>
              <a:rPr lang="sr-Latn-RS" altLang="en-US" dirty="0"/>
              <a:t>u 192.0.0.0 </a:t>
            </a:r>
            <a:r>
              <a:rPr lang="sr-Latn-RS" altLang="en-US" dirty="0" smtClean="0"/>
              <a:t>i 223.255.255.255) su </a:t>
            </a:r>
            <a:r>
              <a:rPr lang="sr-Latn-RS" altLang="en-US" dirty="0"/>
              <a:t>bile </a:t>
            </a:r>
            <a:r>
              <a:rPr lang="sr-Latn-RS" altLang="en-US" dirty="0" smtClean="0"/>
              <a:t>dodeljivane malim mrežama </a:t>
            </a:r>
            <a:r>
              <a:rPr lang="sr-Latn-RS" altLang="en-US" dirty="0"/>
              <a:t>(24+8 bita </a:t>
            </a:r>
            <a:r>
              <a:rPr lang="sr-Latn-RS" altLang="en-US" dirty="0" smtClean="0"/>
              <a:t>- </a:t>
            </a:r>
            <a:r>
              <a:rPr lang="sr-Latn-RS" altLang="en-US" dirty="0"/>
              <a:t>preko dva miliona </a:t>
            </a:r>
            <a:r>
              <a:rPr lang="sr-Latn-RS" altLang="en-US" dirty="0" smtClean="0"/>
              <a:t>mreža </a:t>
            </a:r>
            <a:r>
              <a:rPr lang="sr-Latn-RS" altLang="en-US" dirty="0"/>
              <a:t>sa </a:t>
            </a:r>
            <a:r>
              <a:rPr lang="sr-Latn-RS" altLang="en-US" dirty="0" smtClean="0"/>
              <a:t>mogućih </a:t>
            </a:r>
            <a:r>
              <a:rPr lang="sr-Latn-RS" altLang="en-US" dirty="0"/>
              <a:t>256 korisnika).</a:t>
            </a:r>
          </a:p>
          <a:p>
            <a:pPr marL="857250" lvl="1" indent="-457200" eaLnBrk="1" hangingPunct="1"/>
            <a:r>
              <a:rPr lang="sr-Latn-RS" altLang="en-US" dirty="0"/>
              <a:t>Vremenom se pokazalo da ovakva organizacija nije skalabilna </a:t>
            </a:r>
            <a:endParaRPr lang="sr-Latn-RS" altLang="en-US" dirty="0" smtClean="0"/>
          </a:p>
          <a:p>
            <a:pPr marL="1257300" lvl="2" indent="-457200" eaLnBrk="1" hangingPunct="1"/>
            <a:r>
              <a:rPr lang="sr-Latn-RS" altLang="en-US" dirty="0" smtClean="0"/>
              <a:t>Obično </a:t>
            </a:r>
            <a:r>
              <a:rPr lang="sr-Latn-RS" altLang="en-US" dirty="0"/>
              <a:t>su </a:t>
            </a:r>
            <a:r>
              <a:rPr lang="sr-Latn-RS" altLang="en-US" dirty="0" smtClean="0"/>
              <a:t>mreže kompanija </a:t>
            </a:r>
            <a:r>
              <a:rPr lang="sr-Latn-RS" altLang="en-US" dirty="0"/>
              <a:t>imale potrebu za </a:t>
            </a:r>
            <a:r>
              <a:rPr lang="sr-Latn-RS" altLang="en-US" dirty="0" smtClean="0"/>
              <a:t>više </a:t>
            </a:r>
            <a:r>
              <a:rPr lang="sr-Latn-RS" altLang="en-US" dirty="0"/>
              <a:t>od 256 uredaja, tako su uzimale adrese </a:t>
            </a:r>
            <a:r>
              <a:rPr lang="sr-Latn-RS" altLang="en-US" dirty="0" smtClean="0"/>
              <a:t>klase B</a:t>
            </a:r>
            <a:r>
              <a:rPr lang="sr-Latn-RS" altLang="en-US" dirty="0"/>
              <a:t>, </a:t>
            </a:r>
            <a:r>
              <a:rPr lang="sr-Latn-RS" altLang="en-US" dirty="0" smtClean="0"/>
              <a:t>pa </a:t>
            </a:r>
            <a:r>
              <a:rPr lang="sr-Latn-RS" altLang="en-US" dirty="0"/>
              <a:t>je veliki broj adresa ostajao </a:t>
            </a:r>
            <a:r>
              <a:rPr lang="sr-Latn-RS" altLang="en-US" dirty="0" smtClean="0"/>
              <a:t>nedodeljen</a:t>
            </a:r>
          </a:p>
        </p:txBody>
      </p:sp>
    </p:spTree>
    <p:extLst>
      <p:ext uri="{BB962C8B-B14F-4D97-AF65-F5344CB8AC3E}">
        <p14:creationId xmlns:p14="http://schemas.microsoft.com/office/powerpoint/2010/main" val="13853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75" y="333375"/>
            <a:ext cx="6980238" cy="1143000"/>
          </a:xfrm>
        </p:spPr>
        <p:txBody>
          <a:bodyPr/>
          <a:lstStyle/>
          <a:p>
            <a:pPr eaLnBrk="1" hangingPunct="1"/>
            <a:r>
              <a:rPr lang="sr-Latn-RS" altLang="en-US" sz="3200" dirty="0">
                <a:solidFill>
                  <a:schemeClr val="hlink"/>
                </a:solidFill>
              </a:rPr>
              <a:t>Hijerarhijska struktura </a:t>
            </a:r>
            <a:r>
              <a:rPr lang="sv-SE" altLang="en-US" sz="3200" dirty="0">
                <a:solidFill>
                  <a:schemeClr val="hlink"/>
                </a:solidFill>
              </a:rPr>
              <a:t>IP</a:t>
            </a:r>
            <a:r>
              <a:rPr lang="sr-Latn-RS" altLang="en-US" sz="3200" dirty="0">
                <a:solidFill>
                  <a:schemeClr val="hlink"/>
                </a:solidFill>
              </a:rPr>
              <a:t> </a:t>
            </a:r>
            <a:r>
              <a:rPr lang="sr-Latn-RS" altLang="en-US" sz="3200" dirty="0" smtClean="0">
                <a:solidFill>
                  <a:schemeClr val="hlink"/>
                </a:solidFill>
              </a:rPr>
              <a:t>adresa (3)</a:t>
            </a:r>
            <a:endParaRPr lang="en-US" altLang="en-US" b="1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323529" y="1476499"/>
            <a:ext cx="8712522" cy="2168525"/>
          </a:xfrm>
        </p:spPr>
        <p:txBody>
          <a:bodyPr/>
          <a:lstStyle/>
          <a:p>
            <a:pPr marL="857250" lvl="1" indent="-457200" eaLnBrk="1" hangingPunct="1"/>
            <a:r>
              <a:rPr lang="sr-Latn-RS" altLang="en-US" dirty="0"/>
              <a:t>Dva načina </a:t>
            </a:r>
            <a:r>
              <a:rPr lang="sr-Latn-RS" altLang="en-US" dirty="0" smtClean="0"/>
              <a:t>zapisa </a:t>
            </a:r>
            <a:r>
              <a:rPr lang="sr-Latn-RS" altLang="en-US" dirty="0" err="1" smtClean="0"/>
              <a:t>skalabilnog</a:t>
            </a:r>
            <a:r>
              <a:rPr lang="sr-Latn-RS" altLang="en-US" dirty="0" smtClean="0"/>
              <a:t> zapisa IP adresa:</a:t>
            </a:r>
            <a:endParaRPr lang="sr-Latn-RS" altLang="en-US" dirty="0"/>
          </a:p>
          <a:p>
            <a:pPr marL="1257300" lvl="2" indent="-457200" eaLnBrk="1" hangingPunct="1"/>
            <a:r>
              <a:rPr lang="sr-Latn-RS" altLang="en-US" dirty="0"/>
              <a:t>CIDR </a:t>
            </a:r>
            <a:r>
              <a:rPr lang="sr-Latn-RS" altLang="en-US" dirty="0" err="1"/>
              <a:t>notacija</a:t>
            </a:r>
            <a:r>
              <a:rPr lang="sr-Latn-RS" altLang="en-US" dirty="0"/>
              <a:t> - adresa 147.91.67.138/24</a:t>
            </a:r>
          </a:p>
          <a:p>
            <a:pPr marL="1257300" lvl="2" indent="-457200" eaLnBrk="1" hangingPunct="1"/>
            <a:r>
              <a:rPr lang="sr-Latn-RS" altLang="en-US" dirty="0"/>
              <a:t>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(</a:t>
            </a:r>
            <a:r>
              <a:rPr lang="sr-Latn-RS" altLang="en-US" dirty="0" err="1"/>
              <a:t>subnet</a:t>
            </a:r>
            <a:r>
              <a:rPr lang="sr-Latn-RS" altLang="en-US" dirty="0"/>
              <a:t> </a:t>
            </a:r>
            <a:r>
              <a:rPr lang="sr-Latn-RS" altLang="en-US" dirty="0" err="1"/>
              <a:t>mask</a:t>
            </a:r>
            <a:r>
              <a:rPr lang="sr-Latn-RS" altLang="en-US" dirty="0"/>
              <a:t>) - uz adresu 147.91.67.138  navodi se maska </a:t>
            </a:r>
            <a:r>
              <a:rPr lang="sr-Latn-RS" altLang="en-US" dirty="0" err="1"/>
              <a:t>podmreže</a:t>
            </a:r>
            <a:r>
              <a:rPr lang="sr-Latn-RS" altLang="en-US" dirty="0"/>
              <a:t> 255.255.255.0 (24 jedinice i 8 nula)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43351" y="6456945"/>
            <a:ext cx="8712522" cy="29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l"/>
              <a:defRPr sz="1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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2" indent="0" algn="ctr" eaLnBrk="1" hangingPunct="1">
              <a:buFont typeface="Wingdings" pitchFamily="2" charset="2"/>
              <a:buNone/>
            </a:pPr>
            <a:r>
              <a:rPr lang="sr-Latn-RS" altLang="en-US" sz="1200" kern="0" dirty="0" smtClean="0"/>
              <a:t>IP adresa studentskog servera Matematičkog fakulteta</a:t>
            </a:r>
          </a:p>
        </p:txBody>
      </p:sp>
      <p:pic>
        <p:nvPicPr>
          <p:cNvPr id="5" name="Picture 2" descr="C:\Courses\Matf UVIT 2015-16\Predavanja\slika0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10965"/>
          <a:stretch/>
        </p:blipFill>
        <p:spPr bwMode="auto">
          <a:xfrm>
            <a:off x="5097750" y="2821653"/>
            <a:ext cx="3146658" cy="349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Courses\Matf UVIT 2015-16\Predavanja\slika002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0" b="8986"/>
          <a:stretch/>
        </p:blipFill>
        <p:spPr bwMode="auto">
          <a:xfrm>
            <a:off x="1067268" y="2821653"/>
            <a:ext cx="4030482" cy="34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11780</TotalTime>
  <Words>1768</Words>
  <Application>Microsoft Office PowerPoint</Application>
  <PresentationFormat>On-screen Show (4:3)</PresentationFormat>
  <Paragraphs>151</Paragraphs>
  <Slides>22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4_Watermark</vt:lpstr>
      <vt:lpstr>Uvod u veb i internet tehnologije</vt:lpstr>
      <vt:lpstr>Slojevi kod računarskih mreža međumrežni sloj</vt:lpstr>
      <vt:lpstr>Protokoli i slojevi</vt:lpstr>
      <vt:lpstr>Međumrežni sloj</vt:lpstr>
      <vt:lpstr>IP protokol međumrežnog sloja </vt:lpstr>
      <vt:lpstr>IP protokol međumrežnog sloja (2) </vt:lpstr>
      <vt:lpstr>Hijerarhijska struktura IP adresa</vt:lpstr>
      <vt:lpstr>Hijerarhijska struktura IP adresa (2)</vt:lpstr>
      <vt:lpstr>Hijerarhijska struktura IP adresa (3)</vt:lpstr>
      <vt:lpstr>Povezivanje uređaja u lokalnoj mreži</vt:lpstr>
      <vt:lpstr>Povezivanje uređaja u lokalnoj mreži (2) </vt:lpstr>
      <vt:lpstr>Povezivanje uređaja u lokalnoj mreži (3) </vt:lpstr>
      <vt:lpstr>Povezivanje uređaja u lokalnoj mreži (4)</vt:lpstr>
      <vt:lpstr>Povezivanje uređaja u lokalnoj mreži (5) </vt:lpstr>
      <vt:lpstr>Povezivanje uređaja u lokalnoj mreži (6)</vt:lpstr>
      <vt:lpstr>IP adrese i DHCP</vt:lpstr>
      <vt:lpstr>Javne i privatne IP adrese</vt:lpstr>
      <vt:lpstr>Javne i privatne IP adrese (2)</vt:lpstr>
      <vt:lpstr>Javne i privatne IP adrese (3)</vt:lpstr>
      <vt:lpstr>Rutiranje</vt:lpstr>
      <vt:lpstr>Rutiranje (2)</vt:lpstr>
      <vt:lpstr>Zahvalnica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</dc:creator>
  <cp:lastModifiedBy>Vlado Filipovic</cp:lastModifiedBy>
  <cp:revision>888</cp:revision>
  <dcterms:created xsi:type="dcterms:W3CDTF">1601-01-01T00:00:00Z</dcterms:created>
  <dcterms:modified xsi:type="dcterms:W3CDTF">2021-02-27T13:45:37Z</dcterms:modified>
</cp:coreProperties>
</file>