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2"/>
  </p:notesMasterIdLst>
  <p:handoutMasterIdLst>
    <p:handoutMasterId r:id="rId23"/>
  </p:handoutMasterIdLst>
  <p:sldIdLst>
    <p:sldId id="296" r:id="rId2"/>
    <p:sldId id="493" r:id="rId3"/>
    <p:sldId id="502" r:id="rId4"/>
    <p:sldId id="499" r:id="rId5"/>
    <p:sldId id="500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401" r:id="rId14"/>
    <p:sldId id="402" r:id="rId15"/>
    <p:sldId id="534" r:id="rId16"/>
    <p:sldId id="535" r:id="rId17"/>
    <p:sldId id="367" r:id="rId18"/>
    <p:sldId id="368" r:id="rId19"/>
    <p:sldId id="369" r:id="rId20"/>
    <p:sldId id="30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2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3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20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Važna </a:t>
            </a:r>
            <a:r>
              <a:rPr lang="sr-Latn-RS" altLang="en-US" dirty="0"/>
              <a:t>odlika TCP protokola je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(congestion control)</a:t>
            </a:r>
          </a:p>
          <a:p>
            <a:pPr marL="857250" lvl="1" indent="-457200" eaLnBrk="1" hangingPunct="1"/>
            <a:r>
              <a:rPr lang="sr-Latn-RS" altLang="en-US" dirty="0" smtClean="0"/>
              <a:t>Pojava zagu</a:t>
            </a:r>
            <a:r>
              <a:rPr lang="sr-Latn-RS" altLang="en-US" dirty="0"/>
              <a:t>š</a:t>
            </a:r>
            <a:r>
              <a:rPr lang="sr-Latn-RS" altLang="en-US" dirty="0" smtClean="0"/>
              <a:t>enja </a:t>
            </a:r>
            <a:r>
              <a:rPr lang="sr-Latn-RS" altLang="en-US" dirty="0"/>
              <a:t>se javlja kada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pokušava da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podatke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koja 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na granicama svoje propusne </a:t>
            </a:r>
            <a:r>
              <a:rPr lang="sr-Latn-RS" altLang="en-US" dirty="0" smtClean="0"/>
              <a:t>moći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U takvim situacijama, </a:t>
            </a:r>
            <a:r>
              <a:rPr lang="sr-Latn-RS" altLang="en-US" dirty="0" smtClean="0"/>
              <a:t>de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se da brzina komunikacije u celoj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opada </a:t>
            </a:r>
            <a:r>
              <a:rPr lang="sr-Latn-RS" altLang="en-US" dirty="0" smtClean="0"/>
              <a:t>za nekoliko </a:t>
            </a:r>
            <a:r>
              <a:rPr lang="sr-Latn-RS" altLang="en-US" dirty="0"/>
              <a:t>redova </a:t>
            </a:r>
            <a:r>
              <a:rPr lang="sr-Latn-RS" altLang="en-US" dirty="0" smtClean="0"/>
              <a:t>veličina </a:t>
            </a:r>
          </a:p>
          <a:p>
            <a:pPr marL="857250" lvl="1" indent="-457200" eaLnBrk="1" hangingPunct="1"/>
            <a:r>
              <a:rPr lang="sr-Latn-RS" altLang="en-US" dirty="0" smtClean="0"/>
              <a:t>Naime</a:t>
            </a:r>
            <a:r>
              <a:rPr lang="sr-Latn-RS" altLang="en-US" dirty="0"/>
              <a:t>, broj izgubljenih paketa se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estruko povećava jer unutrašnji čvorovi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(ruteri) ne mogu da prihvate nove pakete </a:t>
            </a:r>
            <a:r>
              <a:rPr lang="sr-Latn-RS" altLang="en-US" dirty="0" smtClean="0"/>
              <a:t>zato što </a:t>
            </a:r>
            <a:r>
              <a:rPr lang="sr-Latn-RS" altLang="en-US" dirty="0"/>
              <a:t>su </a:t>
            </a:r>
            <a:r>
              <a:rPr lang="sr-Latn-RS" altLang="en-US" dirty="0" smtClean="0"/>
              <a:t>im prihvatni </a:t>
            </a:r>
            <a:r>
              <a:rPr lang="sr-Latn-RS" altLang="en-US" dirty="0"/>
              <a:t>baferi </a:t>
            </a:r>
            <a:r>
              <a:rPr lang="sr-Latn-RS" altLang="en-US" dirty="0" smtClean="0"/>
              <a:t>prepuni </a:t>
            </a:r>
          </a:p>
          <a:p>
            <a:pPr marL="857250" lvl="1" indent="-457200" eaLnBrk="1" hangingPunct="1"/>
            <a:r>
              <a:rPr lang="sr-Latn-RS" altLang="en-US" dirty="0" smtClean="0"/>
              <a:t>TCP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detektuje ovakve situacije i da </a:t>
            </a:r>
            <a:r>
              <a:rPr lang="sr-Latn-RS" altLang="en-US" dirty="0" smtClean="0"/>
              <a:t>u tim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ajevima </a:t>
            </a:r>
            <a:r>
              <a:rPr lang="sr-Latn-RS" altLang="en-US" dirty="0"/>
              <a:t>uspori sa slanjem paketa dok se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rastereti </a:t>
            </a:r>
          </a:p>
          <a:p>
            <a:pPr marL="857250" lvl="1" indent="-457200" eaLnBrk="1" hangingPunct="1"/>
            <a:r>
              <a:rPr lang="sr-Latn-RS" altLang="en-US" dirty="0" smtClean="0"/>
              <a:t>Jedna od tehnika </a:t>
            </a:r>
            <a:r>
              <a:rPr lang="sr-Latn-RS" altLang="en-US" dirty="0"/>
              <a:t>koje se koriste u cilju smanjenja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da se pri </a:t>
            </a:r>
            <a:r>
              <a:rPr lang="sr-Latn-RS" altLang="en-US" dirty="0" smtClean="0"/>
              <a:t>po</a:t>
            </a:r>
            <a:r>
              <a:rPr lang="sr-Latn-RS" altLang="en-US" dirty="0"/>
              <a:t>č</a:t>
            </a:r>
            <a:r>
              <a:rPr lang="sr-Latn-RS" altLang="en-US" dirty="0" smtClean="0"/>
              <a:t>etku komunikacije paketi šalju </a:t>
            </a:r>
            <a:r>
              <a:rPr lang="sr-Latn-RS" altLang="en-US" dirty="0"/>
              <a:t>sporije </a:t>
            </a:r>
            <a:r>
              <a:rPr lang="sr-Latn-RS" altLang="en-US" dirty="0" smtClean="0"/>
              <a:t>(slow-start</a:t>
            </a:r>
            <a:r>
              <a:rPr lang="sr-Latn-RS" altLang="en-US" dirty="0"/>
              <a:t>), a da se brzina slanja postepeno </a:t>
            </a:r>
            <a:r>
              <a:rPr lang="sr-Latn-RS" altLang="en-US" dirty="0" smtClean="0"/>
              <a:t>povećava </a:t>
            </a:r>
            <a:r>
              <a:rPr lang="sr-Latn-RS" altLang="en-US" dirty="0"/>
              <a:t>kada se utvrdi da paketi zaista i </a:t>
            </a:r>
            <a:r>
              <a:rPr lang="sr-Latn-RS" altLang="en-US" dirty="0" smtClean="0"/>
              <a:t>stižu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odredište </a:t>
            </a:r>
          </a:p>
        </p:txBody>
      </p:sp>
    </p:spTree>
    <p:extLst>
      <p:ext uri="{BB962C8B-B14F-4D97-AF65-F5344CB8AC3E}">
        <p14:creationId xmlns:p14="http://schemas.microsoft.com/office/powerpoint/2010/main" val="33613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Činjenica da TCP protokol </a:t>
            </a:r>
            <a:r>
              <a:rPr lang="sr-Latn-RS" altLang="en-US" dirty="0"/>
              <a:t>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zagušenja </a:t>
            </a:r>
            <a:r>
              <a:rPr lang="sr-Latn-RS" altLang="en-US" dirty="0"/>
              <a:t>je </a:t>
            </a:r>
            <a:r>
              <a:rPr lang="sr-Latn-RS" altLang="en-US" dirty="0" smtClean="0"/>
              <a:t>jedan od </a:t>
            </a:r>
            <a:r>
              <a:rPr lang="sr-Latn-RS" altLang="en-US" dirty="0"/>
              <a:t>razloga zbog </a:t>
            </a:r>
            <a:r>
              <a:rPr lang="sr-Latn-RS" altLang="en-US" dirty="0" smtClean="0"/>
              <a:t>čega </a:t>
            </a:r>
            <a:r>
              <a:rPr lang="sr-Latn-RS" altLang="en-US" dirty="0"/>
              <a:t>TCP spada u grupu sporijih protokola </a:t>
            </a:r>
            <a:endParaRPr lang="sr-Latn-RS" altLang="en-US" dirty="0" smtClean="0"/>
          </a:p>
          <a:p>
            <a:pPr marL="457200" indent="-457200" eaLnBrk="1" hangingPunct="1"/>
            <a:r>
              <a:rPr lang="sr-Latn-RS" altLang="en-US" dirty="0" smtClean="0"/>
              <a:t>Stoga se TCP ne </a:t>
            </a:r>
            <a:r>
              <a:rPr lang="sr-Latn-RS" altLang="en-US" dirty="0"/>
              <a:t>koristi se </a:t>
            </a:r>
            <a:r>
              <a:rPr lang="sr-Latn-RS" altLang="en-US" dirty="0" smtClean="0"/>
              <a:t>za aplikacije </a:t>
            </a:r>
            <a:r>
              <a:rPr lang="sr-Latn-RS" altLang="en-US" dirty="0"/>
              <a:t>kod kojih je brzina prenosa </a:t>
            </a:r>
            <a:r>
              <a:rPr lang="sr-Latn-RS" altLang="en-US" dirty="0" smtClean="0"/>
              <a:t>presudna</a:t>
            </a:r>
          </a:p>
        </p:txBody>
      </p:sp>
    </p:spTree>
    <p:extLst>
      <p:ext uri="{BB962C8B-B14F-4D97-AF65-F5344CB8AC3E}">
        <p14:creationId xmlns:p14="http://schemas.microsoft.com/office/powerpoint/2010/main" val="317191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UDP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UDP</a:t>
            </a:r>
            <a:r>
              <a:rPr lang="sr-Latn-RS" altLang="en-US" dirty="0"/>
              <a:t> (User Datagram protocol) je protokol transportnog sloja u okviru </a:t>
            </a:r>
            <a:r>
              <a:rPr lang="sr-Latn-RS" altLang="en-US" dirty="0" smtClean="0"/>
              <a:t>Interneta koji </a:t>
            </a:r>
            <a:r>
              <a:rPr lang="sr-Latn-RS" altLang="en-US" dirty="0"/>
              <a:t>ne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uspostavljanje konekcije pre </a:t>
            </a:r>
            <a:r>
              <a:rPr lang="sr-Latn-RS" altLang="en-US" dirty="0" smtClean="0"/>
              <a:t>započinjanja komunikacije</a:t>
            </a:r>
          </a:p>
          <a:p>
            <a:pPr marL="857250" lvl="1" indent="-457200" eaLnBrk="1" hangingPunct="1"/>
            <a:r>
              <a:rPr lang="sr-Latn-RS" altLang="en-US" dirty="0" smtClean="0"/>
              <a:t>Prilikom korišćenja </a:t>
            </a:r>
            <a:r>
              <a:rPr lang="sr-Latn-RS" altLang="en-US" dirty="0"/>
              <a:t>UDP protokola 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potvrda prijema poslatih paketa,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se komunikacija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smatrati </a:t>
            </a:r>
            <a:r>
              <a:rPr lang="sr-Latn-RS" altLang="en-US" dirty="0" smtClean="0"/>
              <a:t>nepouzdanom </a:t>
            </a:r>
          </a:p>
          <a:p>
            <a:pPr marL="857250" lvl="1" indent="-457200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razlozi </a:t>
            </a:r>
            <a:r>
              <a:rPr lang="sr-Latn-RS" altLang="en-US" dirty="0" smtClean="0"/>
              <a:t>korišćenja UDP </a:t>
            </a:r>
            <a:r>
              <a:rPr lang="sr-Latn-RS" altLang="en-US" dirty="0"/>
              <a:t>protokola su, pre svega, njegova brzina </a:t>
            </a:r>
            <a:r>
              <a:rPr lang="sr-Latn-RS" altLang="en-US" dirty="0" smtClean="0"/>
              <a:t>- </a:t>
            </a:r>
            <a:r>
              <a:rPr lang="sr-Latn-RS" altLang="en-US" dirty="0"/>
              <a:t>zbog toga se uglavnom </a:t>
            </a:r>
            <a:r>
              <a:rPr lang="sr-Latn-RS" altLang="en-US" dirty="0" smtClean="0"/>
              <a:t>koristi od </a:t>
            </a:r>
            <a:r>
              <a:rPr lang="sr-Latn-RS" altLang="en-US" dirty="0"/>
              <a:t>strane aplikacija koje imaju potrebu za komunikacijom u realnom </a:t>
            </a:r>
            <a:r>
              <a:rPr lang="sr-Latn-RS" altLang="en-US" dirty="0" smtClean="0"/>
              <a:t>vremenu (real </a:t>
            </a:r>
            <a:r>
              <a:rPr lang="sr-Latn-RS" altLang="en-US" dirty="0"/>
              <a:t>time), 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npr. audio-video prenosi, internet telefonija, igrice </a:t>
            </a:r>
            <a:r>
              <a:rPr lang="sr-Latn-RS" altLang="en-US" dirty="0" smtClean="0"/>
              <a:t>i sl.</a:t>
            </a:r>
          </a:p>
          <a:p>
            <a:pPr marL="857250" lvl="1" indent="-457200" eaLnBrk="1" hangingPunct="1"/>
            <a:r>
              <a:rPr lang="sr-Latn-RS" altLang="en-US" dirty="0" smtClean="0"/>
              <a:t>Takode</a:t>
            </a:r>
            <a:r>
              <a:rPr lang="sr-Latn-RS" altLang="en-US" dirty="0"/>
              <a:t>, UDP se koristi za aplikacione protokole koji daju </a:t>
            </a:r>
            <a:r>
              <a:rPr lang="sr-Latn-RS" altLang="en-US" dirty="0" smtClean="0"/>
              <a:t>elementarne mrežne </a:t>
            </a:r>
            <a:r>
              <a:rPr lang="sr-Latn-RS" altLang="en-US" dirty="0"/>
              <a:t>usluge i </a:t>
            </a:r>
            <a:r>
              <a:rPr lang="sr-Latn-RS" altLang="en-US" dirty="0" smtClean="0"/>
              <a:t>vrše </a:t>
            </a:r>
            <a:r>
              <a:rPr lang="sr-Latn-RS" altLang="en-US" dirty="0"/>
              <a:t>kontrolu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(npr. DHCP, DNS, SNMP)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44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pogodne za </a:t>
            </a:r>
            <a:r>
              <a:rPr lang="sr-Latn-RS" altLang="en-US" dirty="0" smtClean="0"/>
              <a:t>korišćenje od strane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</a:t>
            </a:r>
            <a:r>
              <a:rPr lang="sr-Latn-RS" altLang="en-US" dirty="0"/>
              <a:t>, ali nisu pogodne za ljudsku </a:t>
            </a:r>
            <a:r>
              <a:rPr lang="sr-Latn-RS" altLang="en-US" dirty="0" smtClean="0"/>
              <a:t>upotrebu </a:t>
            </a:r>
          </a:p>
          <a:p>
            <a:pPr marL="857250" lvl="1" indent="-457200" eaLnBrk="1" hangingPunct="1"/>
            <a:r>
              <a:rPr lang="sr-Latn-RS" altLang="en-US" dirty="0" smtClean="0"/>
              <a:t>Stoga je uveden je sistem imena domena (</a:t>
            </a:r>
            <a:r>
              <a:rPr lang="sr-Latn-RS" altLang="en-US" dirty="0" err="1" smtClean="0"/>
              <a:t>domain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name</a:t>
            </a:r>
            <a:r>
              <a:rPr lang="sr-Latn-RS" altLang="en-US" dirty="0" smtClean="0"/>
              <a:t> system - DNS) –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adrese</a:t>
            </a:r>
            <a:r>
              <a:rPr lang="pl-PL" altLang="en-US" dirty="0" smtClean="0"/>
              <a:t> </a:t>
            </a:r>
            <a:r>
              <a:rPr lang="pl-PL" altLang="en-US" dirty="0" err="1" smtClean="0"/>
              <a:t>hostova</a:t>
            </a:r>
            <a:r>
              <a:rPr lang="pl-PL" altLang="en-US" dirty="0" smtClean="0"/>
              <a:t> </a:t>
            </a:r>
            <a:r>
              <a:rPr lang="pl-PL" altLang="en-US" dirty="0"/>
              <a:t>(</a:t>
            </a:r>
            <a:r>
              <a:rPr lang="pl-PL" altLang="en-US" dirty="0" err="1"/>
              <a:t>servera</a:t>
            </a:r>
            <a:r>
              <a:rPr lang="pl-PL" altLang="en-US" dirty="0"/>
              <a:t>) </a:t>
            </a:r>
            <a:r>
              <a:rPr lang="pl-PL" altLang="en-US" dirty="0" err="1"/>
              <a:t>zadaju</a:t>
            </a:r>
            <a:r>
              <a:rPr lang="pl-PL" altLang="en-US" dirty="0"/>
              <a:t> </a:t>
            </a:r>
            <a:r>
              <a:rPr lang="pl-PL" altLang="en-US" dirty="0" err="1"/>
              <a:t>se</a:t>
            </a:r>
            <a:r>
              <a:rPr lang="pl-PL" altLang="en-US" dirty="0"/>
              <a:t> u </a:t>
            </a:r>
            <a:r>
              <a:rPr lang="pl-PL" altLang="en-US" dirty="0" err="1"/>
              <a:t>tekstualnom</a:t>
            </a:r>
            <a:r>
              <a:rPr lang="pl-PL" altLang="en-US" dirty="0"/>
              <a:t> </a:t>
            </a:r>
            <a:r>
              <a:rPr lang="pl-PL" altLang="en-US" dirty="0" err="1"/>
              <a:t>obliku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DNS </a:t>
            </a:r>
            <a:r>
              <a:rPr lang="sr-Latn-RS" altLang="en-US" dirty="0"/>
              <a:t>se smatra „telefonskim imenikom” </a:t>
            </a:r>
            <a:r>
              <a:rPr lang="sr-Latn-RS" altLang="en-US" dirty="0" smtClean="0"/>
              <a:t>Interneta, koje </a:t>
            </a:r>
            <a:r>
              <a:rPr lang="sr-Latn-RS" altLang="en-US" dirty="0"/>
              <a:t>imenima domena dodeljuje razne informacije 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IP adrese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Na primer, već </a:t>
            </a:r>
            <a:r>
              <a:rPr lang="sr-Latn-RS" altLang="en-US" dirty="0"/>
              <a:t>pomenuti studentski server </a:t>
            </a:r>
            <a:r>
              <a:rPr lang="sr-Latn-RS" altLang="en-US" dirty="0" smtClean="0"/>
              <a:t>Matemati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fakulteta u Beogradu </a:t>
            </a:r>
            <a:r>
              <a:rPr lang="sr-Latn-RS" altLang="en-US" dirty="0" smtClean="0"/>
              <a:t>ima domen alas.matf.bg.ac.rs</a:t>
            </a:r>
          </a:p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su hijerarhijski organizovani i č</a:t>
            </a:r>
            <a:r>
              <a:rPr lang="sr-Latn-RS" altLang="en-US" dirty="0" smtClean="0"/>
              <a:t>itaju </a:t>
            </a:r>
            <a:r>
              <a:rPr lang="sr-Latn-RS" altLang="en-US" dirty="0"/>
              <a:t>se </a:t>
            </a:r>
            <a:r>
              <a:rPr lang="sr-Latn-RS" altLang="en-US" dirty="0" smtClean="0"/>
              <a:t>s desna </a:t>
            </a:r>
            <a:r>
              <a:rPr lang="sr-Latn-RS" altLang="en-US" dirty="0"/>
              <a:t>na </a:t>
            </a:r>
            <a:r>
              <a:rPr lang="sr-Latn-RS" altLang="en-US" dirty="0" smtClean="0"/>
              <a:t>levo</a:t>
            </a:r>
          </a:p>
          <a:p>
            <a:pPr marL="1257300" lvl="2" indent="-457200"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domen 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Republiku Srbiju, ac.rs </a:t>
            </a:r>
            <a:r>
              <a:rPr lang="sr-Latn-RS" altLang="en-US" dirty="0" smtClean="0"/>
              <a:t>označava akademsku mrežu </a:t>
            </a:r>
            <a:r>
              <a:rPr lang="sr-Latn-RS" altLang="en-US" dirty="0"/>
              <a:t>u Srbiji, bg.ac.rs njen </a:t>
            </a:r>
            <a:r>
              <a:rPr lang="sr-Latn-RS" altLang="en-US" dirty="0" smtClean="0"/>
              <a:t>čvor </a:t>
            </a:r>
            <a:r>
              <a:rPr lang="sr-Latn-RS" altLang="en-US" dirty="0"/>
              <a:t>u Beogradu, </a:t>
            </a:r>
            <a:r>
              <a:rPr lang="sr-Latn-RS" altLang="en-US" dirty="0" smtClean="0"/>
              <a:t>matf.bg.ac.rs označava Matematički </a:t>
            </a:r>
            <a:r>
              <a:rPr lang="sr-Latn-RS" altLang="en-US" dirty="0"/>
              <a:t>fakultet, dok alas.matf.bg.ac.rs </a:t>
            </a:r>
            <a:r>
              <a:rPr lang="sr-Latn-RS" altLang="en-US" dirty="0" smtClean="0"/>
              <a:t>ozna</a:t>
            </a:r>
            <a:r>
              <a:rPr lang="sr-Latn-RS" altLang="en-US" dirty="0"/>
              <a:t>č</a:t>
            </a:r>
            <a:r>
              <a:rPr lang="sr-Latn-RS" altLang="en-US" dirty="0" smtClean="0"/>
              <a:t>ava </a:t>
            </a:r>
            <a:r>
              <a:rPr lang="sr-Latn-RS" altLang="en-US" dirty="0"/>
              <a:t>konkretan </a:t>
            </a:r>
            <a:r>
              <a:rPr lang="sr-Latn-RS" altLang="en-US" dirty="0" smtClean="0"/>
              <a:t>studentski server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tako imenovan </a:t>
            </a:r>
            <a:r>
              <a:rPr lang="sr-Latn-RS" altLang="en-US" dirty="0"/>
              <a:t>u </a:t>
            </a:r>
            <a:r>
              <a:rPr lang="sr-Latn-RS" altLang="en-US" dirty="0" smtClean="0"/>
              <a:t>čast </a:t>
            </a:r>
            <a:r>
              <a:rPr lang="sr-Latn-RS" altLang="en-US" dirty="0"/>
              <a:t>velikog </a:t>
            </a:r>
            <a:r>
              <a:rPr lang="sr-Latn-RS" altLang="en-US" dirty="0" smtClean="0"/>
              <a:t>matematičara </a:t>
            </a:r>
            <a:r>
              <a:rPr lang="sr-Latn-RS" altLang="en-US" dirty="0"/>
              <a:t>Mihaila </a:t>
            </a:r>
            <a:r>
              <a:rPr lang="sr-Latn-RS" altLang="en-US" dirty="0" smtClean="0"/>
              <a:t>Petrovića Alasa</a:t>
            </a:r>
          </a:p>
          <a:p>
            <a:pPr marL="857250" lvl="1" indent="-457200" eaLnBrk="1" hangingPunct="1"/>
            <a:r>
              <a:rPr lang="sr-Latn-RS" altLang="en-US" dirty="0"/>
              <a:t>Domeni </a:t>
            </a:r>
            <a:r>
              <a:rPr lang="sr-Latn-RS" altLang="en-US" dirty="0" smtClean="0"/>
              <a:t>najvi</a:t>
            </a:r>
            <a:r>
              <a:rPr lang="sr-Latn-RS" altLang="en-US" dirty="0"/>
              <a:t>š</a:t>
            </a:r>
            <a:r>
              <a:rPr lang="sr-Latn-RS" altLang="en-US" dirty="0" smtClean="0"/>
              <a:t>eg </a:t>
            </a:r>
            <a:r>
              <a:rPr lang="sr-Latn-RS" altLang="en-US" dirty="0"/>
              <a:t>nivoa mogu biti bilo nacionalni (kao u navedenom primeru</a:t>
            </a:r>
            <a:r>
              <a:rPr lang="sr-Latn-RS" altLang="en-US" dirty="0" smtClean="0"/>
              <a:t>), bilo generi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(npr. .com, .org, .net</a:t>
            </a:r>
            <a:r>
              <a:rPr lang="sr-Latn-RS" altLang="en-US" dirty="0" smtClean="0"/>
              <a:t>), a novom regulativom je liberalizovano korišćenje domena najvišeg nivoa</a:t>
            </a:r>
          </a:p>
        </p:txBody>
      </p:sp>
    </p:spTree>
    <p:extLst>
      <p:ext uri="{BB962C8B-B14F-4D97-AF65-F5344CB8AC3E}">
        <p14:creationId xmlns:p14="http://schemas.microsoft.com/office/powerpoint/2010/main" val="17614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Sistem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mena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d</a:t>
            </a:r>
            <a:r>
              <a:rPr lang="sv-SE" altLang="en-US" sz="3200" dirty="0" smtClean="0">
                <a:solidFill>
                  <a:schemeClr val="hlink"/>
                </a:solidFill>
              </a:rPr>
              <a:t>omena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Domeni </a:t>
            </a:r>
            <a:r>
              <a:rPr lang="sr-Latn-RS" altLang="en-US" dirty="0"/>
              <a:t>se koriste u okviru </a:t>
            </a:r>
            <a:r>
              <a:rPr lang="sr-Latn-RS" altLang="en-US" dirty="0" smtClean="0"/>
              <a:t>jedinstvenih lokatora </a:t>
            </a:r>
            <a:r>
              <a:rPr lang="sr-Latn-RS" altLang="en-US" dirty="0"/>
              <a:t>resursa na Vebu (URL), u okviru adresa elektronske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te</a:t>
            </a:r>
            <a:r>
              <a:rPr lang="sr-Latn-RS" altLang="en-US" dirty="0"/>
              <a:t>, itd</a:t>
            </a:r>
            <a:r>
              <a:rPr lang="sr-Latn-RS" altLang="en-US" dirty="0" smtClean="0"/>
              <a:t>.</a:t>
            </a:r>
          </a:p>
          <a:p>
            <a:pPr marL="857250" lvl="1" indent="-457200" eaLnBrk="1" hangingPunct="1"/>
            <a:r>
              <a:rPr lang="sr-Latn-RS" altLang="en-US" dirty="0"/>
              <a:t>Prilikom preslikavanja domena u adrese, koriste se usluge distribuirane </a:t>
            </a:r>
            <a:r>
              <a:rPr lang="sr-Latn-RS" altLang="en-US" dirty="0" smtClean="0"/>
              <a:t>DNS baze podataka</a:t>
            </a:r>
          </a:p>
          <a:p>
            <a:pPr marL="1257300" lvl="2" indent="-457200" eaLnBrk="1" hangingPunct="1"/>
            <a:r>
              <a:rPr lang="sr-Latn-RS" altLang="en-US" dirty="0" smtClean="0"/>
              <a:t>Specijalizovani </a:t>
            </a:r>
            <a:r>
              <a:rPr lang="sr-Latn-RS" altLang="en-US" dirty="0"/>
              <a:t>DNS serveri č</a:t>
            </a:r>
            <a:r>
              <a:rPr lang="sr-Latn-RS" altLang="en-US" dirty="0" smtClean="0"/>
              <a:t>uvaju </a:t>
            </a:r>
            <a:r>
              <a:rPr lang="sr-Latn-RS" altLang="en-US" dirty="0"/>
              <a:t>delove ove </a:t>
            </a:r>
            <a:r>
              <a:rPr lang="sr-Latn-RS" altLang="en-US" dirty="0" smtClean="0"/>
              <a:t>baze </a:t>
            </a:r>
          </a:p>
          <a:p>
            <a:pPr marL="1257300" lvl="2" indent="-457200" eaLnBrk="1" hangingPunct="1"/>
            <a:r>
              <a:rPr lang="sr-Latn-RS" altLang="en-US" dirty="0" smtClean="0"/>
              <a:t>Ovi serveri su </a:t>
            </a:r>
            <a:r>
              <a:rPr lang="sr-Latn-RS" altLang="en-US" dirty="0"/>
              <a:t>hijerarhijski organizovani i </a:t>
            </a:r>
            <a:r>
              <a:rPr lang="sr-Latn-RS" altLang="en-US" dirty="0" smtClean="0"/>
              <a:t>njihova </a:t>
            </a:r>
            <a:r>
              <a:rPr lang="sr-Latn-RS" altLang="en-US" dirty="0"/>
              <a:t>hijerarhija uglavnom prati hijerarhiju </a:t>
            </a:r>
            <a:r>
              <a:rPr lang="sr-Latn-RS" altLang="en-US" dirty="0" smtClean="0"/>
              <a:t>domena</a:t>
            </a:r>
          </a:p>
        </p:txBody>
      </p:sp>
      <p:pic>
        <p:nvPicPr>
          <p:cNvPr id="4098" name="Picture 2" descr="C:\Courses\Matf UVIT 2015-16\Predavanja\slika003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77" b="38616"/>
          <a:stretch/>
        </p:blipFill>
        <p:spPr bwMode="auto">
          <a:xfrm>
            <a:off x="3773694" y="3717032"/>
            <a:ext cx="5375532" cy="312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5"/>
          <a:stretch/>
        </p:blipFill>
        <p:spPr bwMode="auto">
          <a:xfrm>
            <a:off x="6444208" y="3123164"/>
            <a:ext cx="271199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6840760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Различите апликације користе различите портове </a:t>
            </a:r>
          </a:p>
          <a:p>
            <a:pPr lvl="1" eaLnBrk="1" hangingPunct="1"/>
            <a:r>
              <a:rPr lang="sr-Latn-RS" altLang="en-US" dirty="0" smtClean="0"/>
              <a:t>HTTP </a:t>
            </a:r>
            <a:r>
              <a:rPr lang="sr-Cyrl-RS" altLang="en-US" dirty="0" smtClean="0"/>
              <a:t>сервер подразумевано користи порт 80</a:t>
            </a:r>
          </a:p>
          <a:p>
            <a:pPr lvl="1" eaLnBrk="1" hangingPunct="1"/>
            <a:r>
              <a:rPr lang="sr-Latn-RS" altLang="en-US" dirty="0" smtClean="0"/>
              <a:t>Telnet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23</a:t>
            </a:r>
          </a:p>
          <a:p>
            <a:pPr lvl="1" eaLnBrk="1" hangingPunct="1"/>
            <a:r>
              <a:rPr lang="sr-Latn-RS" altLang="en-US" dirty="0" smtClean="0"/>
              <a:t>FTP </a:t>
            </a:r>
            <a:r>
              <a:rPr lang="sr-Cyrl-RS" altLang="en-US" dirty="0" smtClean="0"/>
              <a:t> </a:t>
            </a:r>
            <a:r>
              <a:rPr lang="sr-Cyrl-RS" altLang="en-US" dirty="0"/>
              <a:t>сервер подразумевано користи порт </a:t>
            </a:r>
            <a:r>
              <a:rPr lang="en-US" altLang="en-US" dirty="0" smtClean="0"/>
              <a:t>21</a:t>
            </a:r>
            <a:endParaRPr lang="en-US" altLang="en-US" dirty="0"/>
          </a:p>
          <a:p>
            <a:pPr lvl="1" eaLnBrk="1" hangingPunct="1"/>
            <a:r>
              <a:rPr lang="sr-Latn-RS" altLang="en-US" dirty="0" smtClean="0"/>
              <a:t>POP3 </a:t>
            </a:r>
            <a:r>
              <a:rPr lang="sr-Cyrl-RS" altLang="en-US" dirty="0" smtClean="0"/>
              <a:t>порт 110, а </a:t>
            </a:r>
            <a:r>
              <a:rPr lang="en-US" altLang="en-US" dirty="0" smtClean="0"/>
              <a:t>SMTP </a:t>
            </a:r>
            <a:r>
              <a:rPr lang="sr-Cyrl-RS" altLang="en-US" dirty="0" smtClean="0"/>
              <a:t>порт 25</a:t>
            </a:r>
          </a:p>
          <a:p>
            <a:pPr lvl="1" eaLnBrk="1" hangingPunct="1"/>
            <a:r>
              <a:rPr lang="sr-Cyrl-RS" altLang="en-US" dirty="0" smtClean="0"/>
              <a:t>Сервер за време порт 37</a:t>
            </a:r>
            <a:endParaRPr lang="en-US" altLang="en-US" dirty="0" smtClean="0"/>
          </a:p>
          <a:p>
            <a:pPr eaLnBrk="1" hangingPunct="1"/>
            <a:r>
              <a:rPr lang="sr-Cyrl-RS" altLang="en-US" dirty="0" smtClean="0"/>
              <a:t>Порт представља једнозначни </a:t>
            </a:r>
            <a:br>
              <a:rPr lang="sr-Cyrl-RS" altLang="en-US" dirty="0" smtClean="0"/>
            </a:br>
            <a:r>
              <a:rPr lang="sr-Cyrl-RS" altLang="en-US" dirty="0" smtClean="0"/>
              <a:t>идентификатор</a:t>
            </a:r>
            <a:r>
              <a:rPr lang="en-US" altLang="en-US" dirty="0" smtClean="0"/>
              <a:t> – </a:t>
            </a:r>
            <a:r>
              <a:rPr lang="sr-Cyrl-RS" altLang="en-US" dirty="0" smtClean="0"/>
              <a:t>број између 0 и 65535</a:t>
            </a:r>
          </a:p>
          <a:p>
            <a:pPr eaLnBrk="1" hangingPunct="1"/>
            <a:r>
              <a:rPr lang="sr-Cyrl-RS" altLang="en-US" dirty="0" smtClean="0"/>
              <a:t>Порт представља логичку везу између</a:t>
            </a:r>
            <a:br>
              <a:rPr lang="sr-Cyrl-RS" altLang="en-US" dirty="0" smtClean="0"/>
            </a:br>
            <a:r>
              <a:rPr lang="sr-Cyrl-RS" altLang="en-US" dirty="0" smtClean="0"/>
              <a:t>конкретног софтвера и хардвера на ком </a:t>
            </a:r>
            <a:br>
              <a:rPr lang="sr-Cyrl-RS" altLang="en-US" dirty="0" smtClean="0"/>
            </a:br>
            <a:r>
              <a:rPr lang="sr-Cyrl-RS" altLang="en-US" dirty="0" smtClean="0"/>
              <a:t>се тај софтвер извршава</a:t>
            </a:r>
          </a:p>
          <a:p>
            <a:pPr eaLnBrk="1" hangingPunct="1"/>
            <a:r>
              <a:rPr lang="sr-Cyrl-RS" altLang="en-US" dirty="0" smtClean="0"/>
              <a:t>Порт не представља место на које се прикључује уређај, већ број који означава приступну тачку за комуникацију са сервером</a:t>
            </a:r>
            <a:r>
              <a:rPr lang="sr-Cyrl-RS" altLang="en-US" dirty="0"/>
              <a:t/>
            </a:r>
            <a:br>
              <a:rPr lang="sr-Cyrl-RS" altLang="en-US" dirty="0"/>
            </a:br>
            <a:r>
              <a:rPr lang="sr-Cyrl-RS" altLang="en-US" dirty="0" smtClean="0"/>
              <a:t> 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98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3375"/>
            <a:ext cx="7704855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hlink"/>
                </a:solidFill>
              </a:rPr>
              <a:t>TCP </a:t>
            </a:r>
            <a:r>
              <a:rPr lang="sr-Cyrl-RS" sz="3200" dirty="0" smtClean="0">
                <a:solidFill>
                  <a:schemeClr val="hlink"/>
                </a:solidFill>
              </a:rPr>
              <a:t>порт (2)</a:t>
            </a:r>
            <a:endParaRPr lang="en-US" altLang="en-US" sz="3200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412875"/>
            <a:ext cx="8568952" cy="2168525"/>
          </a:xfrm>
        </p:spPr>
        <p:txBody>
          <a:bodyPr/>
          <a:lstStyle/>
          <a:p>
            <a:pPr eaLnBrk="1" hangingPunct="1"/>
            <a:r>
              <a:rPr lang="sr-Cyrl-RS" altLang="en-US" dirty="0" smtClean="0"/>
              <a:t>Ако не би било броја порта, онда сервер не би знао са којом клијентском апликацијом комуницира, нити по ком се протоклу та комуникација реализује</a:t>
            </a:r>
          </a:p>
          <a:p>
            <a:pPr lvl="1" eaLnBrk="1" hangingPunct="1"/>
            <a:r>
              <a:rPr lang="sr-Cyrl-RS" altLang="en-US" dirty="0" smtClean="0"/>
              <a:t>Могло би се догодити, на пример, да прегледач, уместо да комуницира са веб сервером, покушава успостави комуникацију са сервером електронске поште</a:t>
            </a:r>
          </a:p>
          <a:p>
            <a:pPr eaLnBrk="1" hangingPunct="1"/>
            <a:r>
              <a:rPr lang="en-US" altLang="en-US" dirty="0" smtClean="0"/>
              <a:t>TCP</a:t>
            </a:r>
            <a:r>
              <a:rPr lang="sr-Cyrl-RS" altLang="en-US" dirty="0" smtClean="0"/>
              <a:t> портови између 0 и 1023 су резервисани за познате сервисе и не препоручује се да се ти портови користе за „нове“ серверске програме</a:t>
            </a:r>
          </a:p>
          <a:p>
            <a:pPr eaLnBrk="1" hangingPunct="1"/>
            <a:r>
              <a:rPr lang="sr-Cyrl-RS" altLang="en-US" dirty="0" smtClean="0"/>
              <a:t>Ако се извршавају серверски програми на рачунарској мрежи компаније, тада са администратором система треба проверити који су портови слободни, а који заузети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59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interfejs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Većina </a:t>
            </a:r>
            <a:r>
              <a:rPr lang="sr-Latn-RS" altLang="en-US" dirty="0"/>
              <a:t>savremenih operativnih sistema i programskih jezika daje </a:t>
            </a:r>
            <a:r>
              <a:rPr lang="sr-Latn-RS" altLang="en-US" dirty="0" smtClean="0"/>
              <a:t>direktnu podršku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</a:t>
            </a:r>
            <a:r>
              <a:rPr lang="sr-Latn-RS" altLang="en-US" dirty="0"/>
              <a:t>Internet (TCP/IP familije) </a:t>
            </a:r>
            <a:r>
              <a:rPr lang="sr-Latn-RS" altLang="en-US" dirty="0" smtClean="0"/>
              <a:t>protokola</a:t>
            </a:r>
          </a:p>
          <a:p>
            <a:pPr marL="457200" indent="-457200" eaLnBrk="1" hangingPunct="1"/>
            <a:r>
              <a:rPr lang="sr-Latn-RS" altLang="en-US" dirty="0" smtClean="0"/>
              <a:t>Podrška </a:t>
            </a:r>
            <a:r>
              <a:rPr lang="sr-Latn-RS" altLang="en-US" dirty="0"/>
              <a:t>za </a:t>
            </a:r>
            <a:r>
              <a:rPr lang="sr-Latn-RS" altLang="en-US" dirty="0" smtClean="0"/>
              <a:t>korišćenje ovih </a:t>
            </a:r>
            <a:r>
              <a:rPr lang="sr-Latn-RS" altLang="en-US" dirty="0"/>
              <a:t>protokola u okviru programa se realizuje kroz koncept soketa </a:t>
            </a:r>
            <a:r>
              <a:rPr lang="sr-Latn-RS" altLang="en-US" dirty="0" smtClean="0"/>
              <a:t>(socket)</a:t>
            </a:r>
            <a:endParaRPr lang="sr-Latn-RS" altLang="en-US" dirty="0"/>
          </a:p>
          <a:p>
            <a:pPr marL="457200" indent="-457200" eaLnBrk="1" hangingPunct="1"/>
            <a:r>
              <a:rPr lang="sr-Latn-RS" altLang="en-US" dirty="0" smtClean="0"/>
              <a:t>Soket </a:t>
            </a:r>
            <a:r>
              <a:rPr lang="sr-Latn-RS" altLang="en-US" dirty="0"/>
              <a:t>je apstrakcija kojom se programeru predstavlja kanal </a:t>
            </a:r>
            <a:r>
              <a:rPr lang="sr-Latn-RS" altLang="en-US" dirty="0" smtClean="0"/>
              <a:t>komunikacije (</a:t>
            </a:r>
            <a:r>
              <a:rPr lang="sr-Latn-RS" altLang="en-US" dirty="0"/>
              <a:t>zasnovan bilo na TCP bilo na UDP protokolu</a:t>
            </a:r>
            <a:r>
              <a:rPr lang="sr-Latn-RS" altLang="en-US" dirty="0" smtClean="0"/>
              <a:t>)</a:t>
            </a:r>
          </a:p>
          <a:p>
            <a:pPr marL="457200" indent="-457200" eaLnBrk="1" hangingPunct="1"/>
            <a:r>
              <a:rPr lang="sr-Latn-RS" altLang="en-US" dirty="0" smtClean="0"/>
              <a:t>Programer pi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podatke u </a:t>
            </a:r>
            <a:r>
              <a:rPr lang="sr-Latn-RS" altLang="en-US" dirty="0" smtClean="0"/>
              <a:t>soket ili čita </a:t>
            </a:r>
            <a:r>
              <a:rPr lang="sr-Latn-RS" altLang="en-US" dirty="0"/>
              <a:t>podatke iz soketa,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kao da je u pitanju </a:t>
            </a:r>
            <a:r>
              <a:rPr lang="sr-Latn-RS" altLang="en-US" dirty="0" smtClean="0"/>
              <a:t>obična datoteka</a:t>
            </a:r>
            <a:r>
              <a:rPr lang="sr-Latn-RS" altLang="en-US" dirty="0"/>
              <a:t>, </a:t>
            </a:r>
            <a:r>
              <a:rPr lang="sr-Latn-RS" altLang="en-US" dirty="0" smtClean="0"/>
              <a:t>a </a:t>
            </a:r>
            <a:r>
              <a:rPr lang="sr-Latn-RS" altLang="en-US" dirty="0"/>
              <a:t>operativni sistem </a:t>
            </a:r>
            <a:r>
              <a:rPr lang="sr-Latn-RS" altLang="en-US" dirty="0" smtClean="0"/>
              <a:t>se brine </a:t>
            </a:r>
            <a:r>
              <a:rPr lang="sr-Latn-RS" altLang="en-US" dirty="0"/>
              <a:t>o svim aspektima stvarne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komunikacije</a:t>
            </a:r>
          </a:p>
        </p:txBody>
      </p:sp>
    </p:spTree>
    <p:extLst>
      <p:ext uri="{BB962C8B-B14F-4D97-AF65-F5344CB8AC3E}">
        <p14:creationId xmlns:p14="http://schemas.microsoft.com/office/powerpoint/2010/main" val="21347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360920" cy="413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TCP/IP programski </a:t>
            </a:r>
            <a:r>
              <a:rPr lang="sv-SE" altLang="en-US" sz="3200" dirty="0" smtClean="0">
                <a:solidFill>
                  <a:schemeClr val="hlink"/>
                </a:solidFill>
              </a:rPr>
              <a:t>interfejs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200"/>
            <a:ext cx="7338060" cy="377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1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br>
              <a:rPr lang="sr-Latn-RS" altLang="en-US" sz="5400" dirty="0" smtClean="0">
                <a:solidFill>
                  <a:schemeClr val="hlink"/>
                </a:solidFill>
              </a:rPr>
            </a:br>
            <a:r>
              <a:rPr lang="sr-Latn-RS" altLang="en-US" sz="5400" dirty="0" smtClean="0">
                <a:solidFill>
                  <a:schemeClr val="hlink"/>
                </a:solidFill>
              </a:rPr>
              <a:t>transportni sloj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Transportni sloj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>
                <a:solidFill>
                  <a:srgbClr val="002060"/>
                </a:solidFill>
              </a:rPr>
              <a:t>Transportni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slojeva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26869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Transportni </a:t>
            </a:r>
            <a:r>
              <a:rPr lang="pl-PL" altLang="en-US" sz="3200" dirty="0" smtClean="0">
                <a:solidFill>
                  <a:schemeClr val="hlink"/>
                </a:solidFill>
              </a:rPr>
              <a:t>sloj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err="1" smtClean="0">
                <a:solidFill>
                  <a:schemeClr val="accent1">
                    <a:lumMod val="25000"/>
                  </a:schemeClr>
                </a:solidFill>
              </a:rPr>
              <a:t>multipleksovanje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 lvl="2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>
                <a:solidFill>
                  <a:schemeClr val="accent1">
                    <a:lumMod val="25000"/>
                  </a:schemeClr>
                </a:solidFill>
              </a:rPr>
              <a:t>portova</a:t>
            </a:r>
            <a:r>
              <a:rPr lang="sr-Latn-RS" altLang="en-US" dirty="0" smtClean="0"/>
              <a:t>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8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Protokol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i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Poruka se deli 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pakete</a:t>
            </a:r>
            <a:r>
              <a:rPr lang="sr-Latn-RS" altLang="en-US" dirty="0">
                <a:solidFill>
                  <a:srgbClr val="002060"/>
                </a:solidFill>
              </a:rPr>
              <a:t> koji se nezavisno š</a:t>
            </a:r>
            <a:r>
              <a:rPr lang="sr-Latn-RS" altLang="en-US" dirty="0" smtClean="0">
                <a:solidFill>
                  <a:srgbClr val="002060"/>
                </a:solidFill>
              </a:rPr>
              <a:t>alju </a:t>
            </a:r>
            <a:r>
              <a:rPr lang="sr-Latn-RS" altLang="en-US" dirty="0">
                <a:solidFill>
                  <a:srgbClr val="002060"/>
                </a:solidFill>
              </a:rPr>
              <a:t>(komutiranje paketa)</a:t>
            </a:r>
          </a:p>
          <a:p>
            <a:pPr marL="457200" indent="-457200" eaLnBrk="1" hangingPunct="1"/>
            <a:r>
              <a:rPr lang="sr-Latn-RS" altLang="en-US" dirty="0" smtClean="0">
                <a:solidFill>
                  <a:srgbClr val="002060"/>
                </a:solidFill>
              </a:rPr>
              <a:t>Vi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delova iste poruke </a:t>
            </a:r>
            <a:r>
              <a:rPr lang="sr-Latn-RS" altLang="en-US" dirty="0" smtClean="0">
                <a:solidFill>
                  <a:srgbClr val="002060"/>
                </a:solidFill>
              </a:rPr>
              <a:t>mo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e </a:t>
            </a:r>
            <a:r>
              <a:rPr lang="sr-Latn-RS" altLang="en-US" dirty="0">
                <a:solidFill>
                  <a:srgbClr val="002060"/>
                </a:solidFill>
              </a:rPr>
              <a:t>paralelno da putuje kroz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Svaki paket se dopunjuje informacijama potrebnim za njegovu dostavu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sloju paketi se nazivaju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segmenti</a:t>
            </a: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Komunikacija se organizuje ne samo kao komunikacija izme</a:t>
            </a:r>
            <a:r>
              <a:rPr lang="sr-Latn-RS" altLang="en-US" dirty="0" smtClean="0">
                <a:solidFill>
                  <a:srgbClr val="002060"/>
                </a:solidFill>
              </a:rPr>
              <a:t>đu dva uređaja</a:t>
            </a:r>
            <a:r>
              <a:rPr lang="sr-Latn-RS" altLang="en-US" dirty="0">
                <a:solidFill>
                  <a:srgbClr val="002060"/>
                </a:solidFill>
              </a:rPr>
              <a:t>, </a:t>
            </a:r>
            <a:r>
              <a:rPr lang="sr-Latn-RS" altLang="en-US" dirty="0" smtClean="0">
                <a:solidFill>
                  <a:srgbClr val="002060"/>
                </a:solidFill>
              </a:rPr>
              <a:t>već izmeđ</a:t>
            </a:r>
            <a:r>
              <a:rPr lang="sr-Latn-RS" altLang="en-US" dirty="0">
                <a:solidFill>
                  <a:srgbClr val="002060"/>
                </a:solidFill>
              </a:rPr>
              <a:t>u dva programa koji se na njima </a:t>
            </a:r>
            <a:r>
              <a:rPr lang="sr-Latn-RS" altLang="en-US" dirty="0" smtClean="0">
                <a:solidFill>
                  <a:srgbClr val="002060"/>
                </a:solidFill>
              </a:rPr>
              <a:t>izvr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avaju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Paket mora da </a:t>
            </a:r>
            <a:r>
              <a:rPr lang="sr-Latn-RS" altLang="en-US" dirty="0" smtClean="0">
                <a:solidFill>
                  <a:srgbClr val="002060"/>
                </a:solidFill>
              </a:rPr>
              <a:t>sadr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i </a:t>
            </a:r>
            <a:r>
              <a:rPr lang="sr-Latn-RS" altLang="en-US" dirty="0">
                <a:solidFill>
                  <a:srgbClr val="002060"/>
                </a:solidFill>
              </a:rPr>
              <a:t>informaciju o </a:t>
            </a:r>
            <a:r>
              <a:rPr lang="sr-Latn-RS" altLang="en-US" dirty="0" smtClean="0">
                <a:solidFill>
                  <a:srgbClr val="002060"/>
                </a:solidFill>
              </a:rPr>
              <a:t>uređ</a:t>
            </a:r>
            <a:r>
              <a:rPr lang="sr-Latn-RS" altLang="en-US" dirty="0">
                <a:solidFill>
                  <a:srgbClr val="002060"/>
                </a:solidFill>
              </a:rPr>
              <a:t>aju i softveru koji paket </a:t>
            </a:r>
            <a:r>
              <a:rPr lang="sr-Latn-RS" altLang="en-US" dirty="0" smtClean="0">
                <a:solidFill>
                  <a:srgbClr val="002060"/>
                </a:solidFill>
              </a:rPr>
              <a:t>prima i </a:t>
            </a:r>
            <a:r>
              <a:rPr lang="sr-Latn-RS" altLang="en-US" dirty="0">
                <a:solidFill>
                  <a:srgbClr val="002060"/>
                </a:solidFill>
              </a:rPr>
              <a:t>koji paket š</a:t>
            </a:r>
            <a:r>
              <a:rPr lang="sr-Latn-RS" altLang="en-US" dirty="0" smtClean="0">
                <a:solidFill>
                  <a:srgbClr val="002060"/>
                </a:solidFill>
              </a:rPr>
              <a:t>alje</a:t>
            </a:r>
            <a:endParaRPr lang="sr-Latn-RS" altLang="en-US" dirty="0">
              <a:solidFill>
                <a:srgbClr val="002060"/>
              </a:solidFill>
            </a:endParaRPr>
          </a:p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Na transportnom nivou se paketima dodaju </a:t>
            </a:r>
            <a:r>
              <a:rPr lang="sr-Latn-RS" altLang="en-US" dirty="0" smtClean="0">
                <a:solidFill>
                  <a:srgbClr val="002060"/>
                </a:solidFill>
              </a:rPr>
              <a:t>identifikatori </a:t>
            </a:r>
            <a:r>
              <a:rPr lang="sr-Latn-RS" altLang="en-US" dirty="0">
                <a:solidFill>
                  <a:srgbClr val="002060"/>
                </a:solidFill>
              </a:rPr>
              <a:t>softvera </a:t>
            </a:r>
            <a:r>
              <a:rPr lang="sr-Latn-RS" altLang="en-US" dirty="0" smtClean="0">
                <a:solidFill>
                  <a:srgbClr val="002060"/>
                </a:solidFill>
              </a:rPr>
              <a:t>- </a:t>
            </a:r>
            <a:r>
              <a:rPr lang="sr-Latn-RS" altLang="en-US" dirty="0" err="1" smtClean="0">
                <a:solidFill>
                  <a:srgbClr val="002060"/>
                </a:solidFill>
              </a:rPr>
              <a:t>portovi</a:t>
            </a:r>
            <a:r>
              <a:rPr lang="sr-Latn-RS" altLang="en-US" dirty="0">
                <a:solidFill>
                  <a:srgbClr val="002060"/>
                </a:solidFill>
              </a:rPr>
              <a:t>, a adrese ure</a:t>
            </a:r>
            <a:r>
              <a:rPr lang="sr-Latn-RS" altLang="en-US" dirty="0" smtClean="0">
                <a:solidFill>
                  <a:srgbClr val="002060"/>
                </a:solidFill>
              </a:rPr>
              <a:t>đaja </a:t>
            </a:r>
            <a:r>
              <a:rPr lang="sr-Latn-RS" altLang="en-US" dirty="0">
                <a:solidFill>
                  <a:srgbClr val="002060"/>
                </a:solidFill>
              </a:rPr>
              <a:t>tek na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nom </a:t>
            </a:r>
            <a:r>
              <a:rPr lang="sr-Latn-RS" altLang="en-US" dirty="0">
                <a:solidFill>
                  <a:srgbClr val="002060"/>
                </a:solidFill>
              </a:rPr>
              <a:t>sloju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128074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rotokol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 smtClean="0">
                <a:solidFill>
                  <a:schemeClr val="hlink"/>
                </a:solidFill>
              </a:rPr>
              <a:t>sloja</a:t>
            </a:r>
            <a:endParaRPr lang="en-US" altLang="en-US" b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" r="2166"/>
          <a:stretch/>
        </p:blipFill>
        <p:spPr bwMode="auto">
          <a:xfrm>
            <a:off x="4644008" y="4340888"/>
            <a:ext cx="4461468" cy="24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TCP</a:t>
            </a:r>
            <a:r>
              <a:rPr lang="sr-Latn-RS" altLang="en-US" dirty="0"/>
              <a:t> (Transmission Control Protocol) je protokol transportnog sloja u </a:t>
            </a:r>
            <a:r>
              <a:rPr lang="sr-Latn-RS" altLang="en-US" dirty="0" smtClean="0"/>
              <a:t>okviru Interneta </a:t>
            </a:r>
            <a:r>
              <a:rPr lang="sr-Latn-RS" altLang="en-US" dirty="0"/>
              <a:t>koji pre komunikacije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pouzdane konekcije </a:t>
            </a:r>
            <a:r>
              <a:rPr lang="sr-Latn-RS" altLang="en-US" dirty="0" smtClean="0"/>
              <a:t>izmedu dva hosta</a:t>
            </a:r>
          </a:p>
          <a:p>
            <a:pPr marL="857250" lvl="1" indent="-457200" eaLnBrk="1" hangingPunct="1"/>
            <a:r>
              <a:rPr lang="sr-Latn-RS" altLang="en-US" dirty="0"/>
              <a:t>Kanal komunikacije je dvosmeran (eng. full </a:t>
            </a:r>
            <a:r>
              <a:rPr lang="sr-Latn-RS" altLang="en-US" dirty="0" smtClean="0"/>
              <a:t>duplex)</a:t>
            </a:r>
          </a:p>
          <a:p>
            <a:pPr marL="857250" lvl="1" indent="-457200" eaLnBrk="1" hangingPunct="1"/>
            <a:r>
              <a:rPr lang="sr-Latn-RS" altLang="en-US" dirty="0" smtClean="0"/>
              <a:t>Konekcija se uspostavlja </a:t>
            </a:r>
            <a:r>
              <a:rPr lang="sr-Latn-RS" altLang="en-US" dirty="0"/>
              <a:t>tako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klijent i server razmene tri poruke </a:t>
            </a:r>
            <a:r>
              <a:rPr lang="sr-Latn-RS" altLang="en-US" dirty="0" smtClean="0"/>
              <a:t>(three </a:t>
            </a:r>
            <a:r>
              <a:rPr lang="sr-Latn-RS" altLang="en-US" dirty="0"/>
              <a:t>way handshake</a:t>
            </a:r>
            <a:r>
              <a:rPr lang="sr-Latn-RS" altLang="en-US" dirty="0" smtClean="0"/>
              <a:t>):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Klijent 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uspostavljanje konekcije, server </a:t>
            </a:r>
            <a:r>
              <a:rPr lang="sr-Latn-RS" altLang="en-US" dirty="0" smtClean="0"/>
              <a:t>potvrđuje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prihvata konekciju </a:t>
            </a:r>
            <a:r>
              <a:rPr lang="sr-Latn-RS" altLang="en-US" dirty="0"/>
              <a:t>i </a:t>
            </a:r>
            <a:r>
              <a:rPr lang="sr-Latn-RS" altLang="en-US" dirty="0" smtClean="0"/>
              <a:t>kona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klijent potvrduje da je konekcija </a:t>
            </a:r>
            <a:r>
              <a:rPr lang="sr-Latn-RS" altLang="en-US" dirty="0" smtClean="0"/>
              <a:t>uspostavljena</a:t>
            </a:r>
          </a:p>
          <a:p>
            <a:pPr marL="857250" lvl="1" indent="-457200" eaLnBrk="1" hangingPunct="1"/>
            <a:r>
              <a:rPr lang="sr-Latn-RS" altLang="en-US" dirty="0" smtClean="0"/>
              <a:t>Prava komunikacija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da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tek nakon š</a:t>
            </a:r>
            <a:r>
              <a:rPr lang="sr-Latn-RS" altLang="en-US" dirty="0" smtClean="0"/>
              <a:t>to </a:t>
            </a:r>
            <a:r>
              <a:rPr lang="sr-Latn-RS" altLang="en-US" dirty="0"/>
              <a:t>je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konenkcija</a:t>
            </a:r>
            <a:r>
              <a:rPr lang="sr-Latn-RS" altLang="en-US" dirty="0" smtClean="0"/>
              <a:t> </a:t>
            </a:r>
            <a:r>
              <a:rPr lang="sr-Latn-RS" altLang="en-US" dirty="0"/>
              <a:t>uspostavljena,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što može </a:t>
            </a:r>
            <a:r>
              <a:rPr lang="sr-Latn-RS" altLang="en-US" dirty="0"/>
              <a:t>da traje neko </a:t>
            </a:r>
            <a:r>
              <a:rPr lang="sr-Latn-RS" altLang="en-US" dirty="0" smtClean="0"/>
              <a:t>vreme</a:t>
            </a:r>
          </a:p>
        </p:txBody>
      </p:sp>
    </p:spTree>
    <p:extLst>
      <p:ext uri="{BB962C8B-B14F-4D97-AF65-F5344CB8AC3E}">
        <p14:creationId xmlns:p14="http://schemas.microsoft.com/office/powerpoint/2010/main" val="38352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</a:t>
            </a:r>
            <a:r>
              <a:rPr lang="sr-Latn-RS" altLang="en-US" dirty="0"/>
              <a:t>garantuje pouzdanost prenosa podataka </a:t>
            </a:r>
            <a:r>
              <a:rPr lang="sr-Latn-RS" altLang="en-US" dirty="0" smtClean="0"/>
              <a:t>(reliable </a:t>
            </a:r>
            <a:r>
              <a:rPr lang="sr-Latn-RS" altLang="en-US" dirty="0"/>
              <a:t>transfer) č</a:t>
            </a:r>
            <a:r>
              <a:rPr lang="sr-Latn-RS" altLang="en-US" dirty="0" smtClean="0"/>
              <a:t>ime se garantuje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paketi koji su poslati biti primljeni (i to u istom redosledu </a:t>
            </a:r>
            <a:r>
              <a:rPr lang="sr-Latn-RS" altLang="en-US" dirty="0" smtClean="0"/>
              <a:t>u kojem </a:t>
            </a:r>
            <a:r>
              <a:rPr lang="sr-Latn-RS" altLang="en-US" dirty="0"/>
              <a:t>su poslati). S obzirom da </a:t>
            </a:r>
            <a:r>
              <a:rPr lang="sr-Latn-RS" altLang="en-US" dirty="0" smtClean="0"/>
              <a:t>niži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slojevi ne garantuju dostavu </a:t>
            </a:r>
            <a:r>
              <a:rPr lang="sr-Latn-RS" altLang="en-US" dirty="0" smtClean="0"/>
              <a:t>paketa: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TCP protokol mora da se stara o tome da paketi koji zalutaju </a:t>
            </a:r>
            <a:r>
              <a:rPr lang="sr-Latn-RS" altLang="en-US" dirty="0" smtClean="0"/>
              <a:t>automatski budu </a:t>
            </a:r>
            <a:r>
              <a:rPr lang="sr-Latn-RS" altLang="en-US" dirty="0"/>
              <a:t>ponovno poslati, kao i da na prihvatnoj strani automatski permutuje </a:t>
            </a:r>
            <a:r>
              <a:rPr lang="sr-Latn-RS" altLang="en-US" dirty="0" smtClean="0"/>
              <a:t>primljene pakete </a:t>
            </a:r>
            <a:r>
              <a:rPr lang="sr-Latn-RS" altLang="en-US" dirty="0"/>
              <a:t>tako da odgovaraju redosledu </a:t>
            </a:r>
            <a:r>
              <a:rPr lang="sr-Latn-RS" altLang="en-US" dirty="0" smtClean="0"/>
              <a:t>slanja</a:t>
            </a:r>
          </a:p>
          <a:p>
            <a:pPr marL="857250" lvl="1" indent="-457200" eaLnBrk="1" hangingPunct="1"/>
            <a:r>
              <a:rPr lang="sr-Latn-RS" altLang="en-US" dirty="0" smtClean="0"/>
              <a:t>Da </a:t>
            </a:r>
            <a:r>
              <a:rPr lang="sr-Latn-RS" altLang="en-US" dirty="0"/>
              <a:t>bi ovo moglo da </a:t>
            </a:r>
            <a:r>
              <a:rPr lang="sr-Latn-RS" altLang="en-US" dirty="0" smtClean="0"/>
              <a:t>bude realizovano</a:t>
            </a:r>
            <a:r>
              <a:rPr lang="sr-Latn-RS" altLang="en-US" dirty="0"/>
              <a:t>, uvodi se potvrda prijema paketa </a:t>
            </a:r>
            <a:r>
              <a:rPr lang="sr-Latn-RS" altLang="en-US" dirty="0" smtClean="0"/>
              <a:t>(acknowledgment</a:t>
            </a:r>
            <a:r>
              <a:rPr lang="sr-Latn-RS" altLang="en-US" dirty="0"/>
              <a:t>), tj. </a:t>
            </a:r>
            <a:r>
              <a:rPr lang="sr-Latn-RS" altLang="en-US" dirty="0" smtClean="0"/>
              <a:t>nakon prijema </a:t>
            </a:r>
            <a:r>
              <a:rPr lang="sr-Latn-RS" altLang="en-US" dirty="0"/>
              <a:t>jednog 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paketa,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slanje poruke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aljiocu </a:t>
            </a:r>
            <a:r>
              <a:rPr lang="sr-Latn-RS" altLang="en-US" dirty="0"/>
              <a:t>koja govori </a:t>
            </a:r>
            <a:r>
              <a:rPr lang="sr-Latn-RS" altLang="en-US" dirty="0" smtClean="0"/>
              <a:t>da su </a:t>
            </a:r>
            <a:r>
              <a:rPr lang="sr-Latn-RS" altLang="en-US" dirty="0"/>
              <a:t>ti paketi zaista </a:t>
            </a:r>
            <a:r>
              <a:rPr lang="sr-Latn-RS" altLang="en-US" dirty="0" smtClean="0"/>
              <a:t>primljeni </a:t>
            </a:r>
          </a:p>
          <a:p>
            <a:pPr marL="857250" lvl="1" indent="-457200" eaLnBrk="1" hangingPunct="1"/>
            <a:r>
              <a:rPr lang="sr-Latn-RS" altLang="en-US" dirty="0" smtClean="0"/>
              <a:t>Pošaljioc</a:t>
            </a:r>
            <a:r>
              <a:rPr lang="sr-Latn-RS" altLang="en-US" dirty="0"/>
              <a:t>, na osnovu ovoga,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</a:t>
            </a:r>
            <a:r>
              <a:rPr lang="sr-Latn-RS" altLang="en-US" dirty="0" smtClean="0"/>
              <a:t>odluči da ponovno 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paket koji je ranije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</a:t>
            </a:r>
            <a:r>
              <a:rPr lang="sr-Latn-RS" altLang="en-US" dirty="0"/>
              <a:t>bio poslat,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da u </a:t>
            </a:r>
            <a:r>
              <a:rPr lang="sr-Latn-RS" altLang="en-US" dirty="0" smtClean="0"/>
              <a:t>određenom vremenskom </a:t>
            </a:r>
            <a:r>
              <a:rPr lang="sr-Latn-RS" altLang="en-US" dirty="0"/>
              <a:t>periodu ne dobije potvrdu </a:t>
            </a:r>
            <a:r>
              <a:rPr lang="sr-Latn-RS" altLang="en-US" dirty="0" smtClean="0"/>
              <a:t>prijema</a:t>
            </a:r>
          </a:p>
        </p:txBody>
      </p:sp>
    </p:spTree>
    <p:extLst>
      <p:ext uri="{BB962C8B-B14F-4D97-AF65-F5344CB8AC3E}">
        <p14:creationId xmlns:p14="http://schemas.microsoft.com/office/powerpoint/2010/main" val="1962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272090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TCP p</a:t>
            </a:r>
            <a:r>
              <a:rPr lang="sv-SE" altLang="en-US" sz="3200" dirty="0" err="1">
                <a:solidFill>
                  <a:schemeClr val="hlink"/>
                </a:solidFill>
              </a:rPr>
              <a:t>rotokol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>
                <a:solidFill>
                  <a:schemeClr val="hlink"/>
                </a:solidFill>
              </a:rPr>
              <a:t>transportnog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indent="-457200" eaLnBrk="1" hangingPunct="1"/>
            <a:r>
              <a:rPr lang="sr-Latn-RS" altLang="en-US" dirty="0" smtClean="0"/>
              <a:t>TCP uvodi </a:t>
            </a:r>
            <a:r>
              <a:rPr lang="sr-Latn-RS" altLang="en-US" dirty="0"/>
              <a:t>kontrolu i korekciju </a:t>
            </a:r>
            <a:r>
              <a:rPr lang="sr-Latn-RS" altLang="en-US" dirty="0" smtClean="0"/>
              <a:t>grešaka (error corerection) </a:t>
            </a:r>
          </a:p>
          <a:p>
            <a:pPr marL="857250" lvl="1" indent="-457200" eaLnBrk="1" hangingPunct="1"/>
            <a:r>
              <a:rPr lang="sr-Latn-RS" altLang="en-US" dirty="0" smtClean="0"/>
              <a:t>Ovo </a:t>
            </a:r>
            <a:r>
              <a:rPr lang="sr-Latn-RS" altLang="en-US" dirty="0"/>
              <a:t>je dodatna slaba </a:t>
            </a:r>
            <a:r>
              <a:rPr lang="sr-Latn-RS" altLang="en-US" dirty="0" smtClean="0"/>
              <a:t>provera (vr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se samo kontrola parnosti), jer se pretpostavlja da se </a:t>
            </a:r>
            <a:r>
              <a:rPr lang="sr-Latn-RS" altLang="en-US" dirty="0" smtClean="0"/>
              <a:t>jača </a:t>
            </a:r>
            <a:r>
              <a:rPr lang="sr-Latn-RS" altLang="en-US" dirty="0"/>
              <a:t>provera (</a:t>
            </a:r>
            <a:r>
              <a:rPr lang="sr-Latn-RS" altLang="en-US" dirty="0" smtClean="0"/>
              <a:t>obično CRC</a:t>
            </a:r>
            <a:r>
              <a:rPr lang="sr-Latn-RS" altLang="en-US" dirty="0"/>
              <a:t>) </a:t>
            </a:r>
            <a:r>
              <a:rPr lang="sr-Latn-RS" altLang="en-US" dirty="0" smtClean="0"/>
              <a:t>vrši </a:t>
            </a:r>
            <a:r>
              <a:rPr lang="sr-Latn-RS" altLang="en-US" dirty="0"/>
              <a:t>na </a:t>
            </a:r>
            <a:r>
              <a:rPr lang="sr-Latn-RS" altLang="en-US" dirty="0" smtClean="0"/>
              <a:t>nižim slojevima</a:t>
            </a:r>
          </a:p>
          <a:p>
            <a:pPr marL="857250" lvl="1" indent="-457200" eaLnBrk="1" hangingPunct="1"/>
            <a:r>
              <a:rPr lang="sr-Latn-RS" altLang="en-US" dirty="0" smtClean="0"/>
              <a:t>Ipak</a:t>
            </a:r>
            <a:r>
              <a:rPr lang="sr-Latn-RS" altLang="en-US" dirty="0"/>
              <a:t>, u praksi se pokazuje da ova provera </a:t>
            </a:r>
            <a:r>
              <a:rPr lang="sr-Latn-RS" altLang="en-US" dirty="0" smtClean="0"/>
              <a:t>ima smisla </a:t>
            </a:r>
            <a:r>
              <a:rPr lang="sr-Latn-RS" altLang="en-US" dirty="0"/>
              <a:t>i uspeva da </a:t>
            </a:r>
            <a:r>
              <a:rPr lang="sr-Latn-RS" altLang="en-US" dirty="0" smtClean="0"/>
              <a:t>uoči </a:t>
            </a:r>
            <a:r>
              <a:rPr lang="sr-Latn-RS" altLang="en-US" dirty="0"/>
              <a:t>i ispravi veliki broj </a:t>
            </a:r>
            <a:r>
              <a:rPr lang="sr-Latn-RS" altLang="en-US" dirty="0" smtClean="0"/>
              <a:t>gre</a:t>
            </a:r>
            <a:r>
              <a:rPr lang="sr-Latn-RS" altLang="en-US" dirty="0"/>
              <a:t>š</a:t>
            </a:r>
            <a:r>
              <a:rPr lang="sr-Latn-RS" altLang="en-US" dirty="0" smtClean="0"/>
              <a:t>aka </a:t>
            </a:r>
            <a:r>
              <a:rPr lang="sr-Latn-RS" altLang="en-US" dirty="0"/>
              <a:t>koje promaknu </a:t>
            </a:r>
            <a:r>
              <a:rPr lang="sr-Latn-RS" altLang="en-US" dirty="0" smtClean="0"/>
              <a:t>ostalim kontrolama</a:t>
            </a:r>
          </a:p>
          <a:p>
            <a:pPr marL="857250" lvl="1" indent="-457200" eaLnBrk="1" hangingPunct="1"/>
            <a:endParaRPr lang="sr-Latn-RS" altLang="en-US" dirty="0"/>
          </a:p>
          <a:p>
            <a:pPr marL="457200" indent="-457200" eaLnBrk="1" hangingPunct="1"/>
            <a:r>
              <a:rPr lang="sr-Latn-RS" altLang="en-US" dirty="0"/>
              <a:t>TCP uvodi i </a:t>
            </a:r>
            <a:r>
              <a:rPr lang="sr-Latn-RS" altLang="en-US" dirty="0" smtClean="0"/>
              <a:t>kontrolu brzine </a:t>
            </a:r>
            <a:r>
              <a:rPr lang="sr-Latn-RS" altLang="en-US" dirty="0"/>
              <a:t>protoka </a:t>
            </a:r>
            <a:r>
              <a:rPr lang="sr-Latn-RS" altLang="en-US" dirty="0" smtClean="0"/>
              <a:t>(flow </a:t>
            </a:r>
            <a:r>
              <a:rPr lang="sr-Latn-RS" altLang="en-US" dirty="0"/>
              <a:t>control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 smtClean="0"/>
              <a:t>Njom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kontroli</a:t>
            </a:r>
            <a:r>
              <a:rPr lang="sr-Latn-RS" altLang="en-US" dirty="0"/>
              <a:t>š</a:t>
            </a:r>
            <a:r>
              <a:rPr lang="sr-Latn-RS" altLang="en-US" dirty="0" smtClean="0"/>
              <a:t>e brzina slanja </a:t>
            </a:r>
            <a:r>
              <a:rPr lang="sr-Latn-RS" altLang="en-US" dirty="0"/>
              <a:t>kako se ne bi desilo da brzi </a:t>
            </a:r>
            <a:r>
              <a:rPr lang="sr-Latn-RS" altLang="en-US" dirty="0" smtClean="0"/>
              <a:t>uređaji šalju </a:t>
            </a:r>
            <a:r>
              <a:rPr lang="sr-Latn-RS" altLang="en-US" dirty="0"/>
              <a:t>pakete brzinom </a:t>
            </a:r>
            <a:r>
              <a:rPr lang="sr-Latn-RS" altLang="en-US" dirty="0" smtClean="0"/>
              <a:t>većom </a:t>
            </a:r>
            <a:r>
              <a:rPr lang="sr-Latn-RS" altLang="en-US" dirty="0"/>
              <a:t>od </a:t>
            </a:r>
            <a:r>
              <a:rPr lang="sr-Latn-RS" altLang="en-US" dirty="0" smtClean="0"/>
              <a:t>one kojom </a:t>
            </a:r>
            <a:r>
              <a:rPr lang="sr-Latn-RS" altLang="en-US" dirty="0"/>
              <a:t>spori uredaji mogu da ih prime (npr. brz </a:t>
            </a:r>
            <a:r>
              <a:rPr lang="sr-Latn-RS" altLang="en-US" dirty="0" smtClean="0"/>
              <a:t>računar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podatke </a:t>
            </a:r>
            <a:r>
              <a:rPr lang="sr-Latn-RS" altLang="en-US" dirty="0" smtClean="0"/>
              <a:t>na spor </a:t>
            </a:r>
            <a:r>
              <a:rPr lang="sr-Latn-RS" altLang="en-US" dirty="0"/>
              <a:t>mobilni telefon)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1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1582</Words>
  <Application>Microsoft Office PowerPoint</Application>
  <PresentationFormat>On-screen Show (4:3)</PresentationFormat>
  <Paragraphs>109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4_Watermark</vt:lpstr>
      <vt:lpstr>Uvod u veb i internet tehnologije</vt:lpstr>
      <vt:lpstr>Slojevi kod računarskih mreža transportni sloj</vt:lpstr>
      <vt:lpstr>Protokoli i slojevi</vt:lpstr>
      <vt:lpstr>Transportni sloj</vt:lpstr>
      <vt:lpstr>Transportni sloj (2)</vt:lpstr>
      <vt:lpstr>Protokoli transportnog sloja</vt:lpstr>
      <vt:lpstr>TCP protokol transportnog sloja</vt:lpstr>
      <vt:lpstr>TCP protokol transportnog sloja (2)</vt:lpstr>
      <vt:lpstr>TCP protokol transportnog sloja (3)</vt:lpstr>
      <vt:lpstr>TCP protokol transportnog sloja (4)</vt:lpstr>
      <vt:lpstr>TCP protokol transportnog sloja (5)</vt:lpstr>
      <vt:lpstr>UDP protokol transportnog sloja</vt:lpstr>
      <vt:lpstr>Sistem imena domena</vt:lpstr>
      <vt:lpstr>Sistem imena domena (2)</vt:lpstr>
      <vt:lpstr>TCP порт</vt:lpstr>
      <vt:lpstr>TCP порт (2)</vt:lpstr>
      <vt:lpstr>TCP/IP programski interfejs</vt:lpstr>
      <vt:lpstr>TCP/IP programski interfejs (2)</vt:lpstr>
      <vt:lpstr>TCP/IP programski interfejs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889</cp:revision>
  <dcterms:created xsi:type="dcterms:W3CDTF">1601-01-01T00:00:00Z</dcterms:created>
  <dcterms:modified xsi:type="dcterms:W3CDTF">2021-02-27T13:49:09Z</dcterms:modified>
</cp:coreProperties>
</file>