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2"/>
  </p:notesMasterIdLst>
  <p:sldIdLst>
    <p:sldId id="296" r:id="rId2"/>
    <p:sldId id="297" r:id="rId3"/>
    <p:sldId id="309" r:id="rId4"/>
    <p:sldId id="310" r:id="rId5"/>
    <p:sldId id="345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1" r:id="rId35"/>
    <p:sldId id="340" r:id="rId36"/>
    <p:sldId id="339" r:id="rId37"/>
    <p:sldId id="342" r:id="rId38"/>
    <p:sldId id="343" r:id="rId39"/>
    <p:sldId id="344" r:id="rId40"/>
    <p:sldId id="307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005828"/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40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260648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Nasle</a:t>
            </a:r>
            <a:r>
              <a:rPr lang="sr-Latn-RS" dirty="0" smtClean="0"/>
              <a:t>đ</a:t>
            </a:r>
            <a:r>
              <a:rPr lang="fi-FI" dirty="0" err="1" smtClean="0"/>
              <a:t></a:t>
            </a:r>
            <a:r>
              <a:rPr lang="fi-FI" dirty="0" err="1"/>
              <a:t>ivanje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neka</a:t>
            </a:r>
            <a:r>
              <a:rPr lang="en-GB" dirty="0"/>
              <a:t> </a:t>
            </a:r>
            <a:r>
              <a:rPr lang="en-GB" dirty="0" err="1"/>
              <a:t>svojstva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da</a:t>
            </a:r>
            <a:r>
              <a:rPr lang="sr-Latn-RS" dirty="0" smtClean="0"/>
              <a:t>,</a:t>
            </a:r>
            <a:r>
              <a:rPr lang="en-GB" dirty="0" smtClean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elementu</a:t>
            </a:r>
            <a:r>
              <a:rPr lang="en-GB" dirty="0"/>
              <a:t> </a:t>
            </a:r>
            <a:r>
              <a:rPr lang="en-GB" dirty="0" err="1" smtClean="0"/>
              <a:t>pridru</a:t>
            </a:r>
            <a:r>
              <a:rPr lang="sr-Latn-RS" dirty="0"/>
              <a:t>ž</a:t>
            </a:r>
            <a:r>
              <a:rPr lang="en-GB" dirty="0" err="1" smtClean="0"/>
              <a:t>imo</a:t>
            </a:r>
            <a:r>
              <a:rPr lang="en-GB" dirty="0" smtClean="0"/>
              <a:t> </a:t>
            </a:r>
            <a:r>
              <a:rPr lang="en-GB" dirty="0" err="1"/>
              <a:t>neku</a:t>
            </a:r>
            <a:r>
              <a:rPr lang="en-GB" dirty="0"/>
              <a:t> </a:t>
            </a:r>
            <a:r>
              <a:rPr lang="en-GB" dirty="0" err="1" smtClean="0"/>
              <a:t>deklaraciju</a:t>
            </a:r>
            <a:r>
              <a:rPr lang="sr-Latn-RS" dirty="0" smtClean="0"/>
              <a:t> </a:t>
            </a:r>
            <a:r>
              <a:rPr lang="en-GB" dirty="0" err="1" smtClean="0"/>
              <a:t>stila</a:t>
            </a:r>
            <a:r>
              <a:rPr lang="en-GB" dirty="0"/>
              <a:t>, </a:t>
            </a:r>
            <a:r>
              <a:rPr lang="en-GB" dirty="0" err="1"/>
              <a:t>nju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nasle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en-GB" dirty="0" smtClean="0"/>
              <a:t> </a:t>
            </a:r>
            <a:r>
              <a:rPr lang="en-GB" dirty="0" err="1"/>
              <a:t>svi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ani</a:t>
            </a:r>
            <a:r>
              <a:rPr lang="en-GB" dirty="0" smtClean="0"/>
              <a:t> </a:t>
            </a:r>
            <a:r>
              <a:rPr lang="en-GB" dirty="0"/>
              <a:t>u tom </a:t>
            </a:r>
            <a:r>
              <a:rPr lang="en-GB" dirty="0" err="1" smtClean="0"/>
              <a:t>elementu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</a:t>
            </a:r>
            <a:r>
              <a:rPr lang="pt-BR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GB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it-IT" dirty="0" err="1"/>
              <a:t>Nasle</a:t>
            </a:r>
            <a:r>
              <a:rPr lang="it-IT" dirty="0" smtClean="0"/>
              <a:t></a:t>
            </a:r>
            <a:r>
              <a:rPr lang="sr-Latn-RS" dirty="0" smtClean="0"/>
              <a:t>đ</a:t>
            </a:r>
            <a:r>
              <a:rPr lang="it-IT" dirty="0" err="1" smtClean="0"/>
              <a:t>eno</a:t>
            </a:r>
            <a:r>
              <a:rPr lang="it-IT" dirty="0" smtClean="0"/>
              <a:t> </a:t>
            </a:r>
            <a:r>
              <a:rPr lang="it-IT" dirty="0" err="1"/>
              <a:t>svojstvo</a:t>
            </a:r>
            <a:r>
              <a:rPr lang="it-IT" dirty="0"/>
              <a:t> se </a:t>
            </a:r>
            <a:r>
              <a:rPr lang="it-IT" dirty="0" err="1" smtClean="0"/>
              <a:t>mo</a:t>
            </a:r>
            <a:r>
              <a:rPr lang="sr-Latn-RS" dirty="0"/>
              <a:t>ž</a:t>
            </a:r>
            <a:r>
              <a:rPr lang="it-IT" dirty="0" smtClean="0"/>
              <a:t>e </a:t>
            </a:r>
            <a:r>
              <a:rPr lang="it-IT" dirty="0" err="1"/>
              <a:t>promeniti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blue; 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fi-FI" dirty="0" err="1">
                <a:solidFill>
                  <a:srgbClr val="000000"/>
                </a:solidFill>
              </a:rPr>
              <a:t>Neka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svojstva</a:t>
            </a:r>
            <a:r>
              <a:rPr lang="fi-FI" dirty="0">
                <a:solidFill>
                  <a:srgbClr val="000000"/>
                </a:solidFill>
              </a:rPr>
              <a:t> se ne </a:t>
            </a:r>
            <a:r>
              <a:rPr lang="fi-FI" dirty="0" err="1" smtClean="0">
                <a:solidFill>
                  <a:srgbClr val="000000"/>
                </a:solidFill>
              </a:rPr>
              <a:t>nasle</a:t>
            </a:r>
            <a:r>
              <a:rPr lang="sr-Latn-RS" dirty="0" smtClean="0">
                <a:solidFill>
                  <a:srgbClr val="000000"/>
                </a:solidFill>
              </a:rPr>
              <a:t>đ</a:t>
            </a:r>
            <a:r>
              <a:rPr lang="fi-FI" dirty="0" err="1" smtClean="0">
                <a:solidFill>
                  <a:srgbClr val="000000"/>
                </a:solidFill>
              </a:rPr>
              <a:t></a:t>
            </a:r>
            <a:r>
              <a:rPr lang="fi-FI" dirty="0" err="1">
                <a:solidFill>
                  <a:srgbClr val="000000"/>
                </a:solidFill>
              </a:rPr>
              <a:t>uju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{ margin : 20px; 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Kaskada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opisa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opise</a:t>
            </a:r>
            <a:r>
              <a:rPr lang="en-GB" dirty="0"/>
              <a:t> </a:t>
            </a:r>
            <a:r>
              <a:rPr lang="en-GB" dirty="0" err="1" smtClean="0"/>
              <a:t>mogu</a:t>
            </a:r>
            <a:r>
              <a:rPr lang="sr-Latn-RS" dirty="0"/>
              <a:t>ć</a:t>
            </a:r>
            <a:r>
              <a:rPr lang="en-GB" dirty="0" smtClean="0"/>
              <a:t>e </a:t>
            </a:r>
            <a:r>
              <a:rPr lang="en-GB" dirty="0"/>
              <a:t>je </a:t>
            </a:r>
            <a:r>
              <a:rPr lang="en-GB" dirty="0" err="1"/>
              <a:t>istovremeno</a:t>
            </a:r>
            <a:r>
              <a:rPr lang="en-GB" dirty="0"/>
              <a:t> </a:t>
            </a:r>
            <a:r>
              <a:rPr lang="en-GB" dirty="0" err="1"/>
              <a:t>navesti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nekoliko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itih</a:t>
            </a:r>
            <a:r>
              <a:rPr lang="sr-Latn-RS" dirty="0" smtClean="0"/>
              <a:t> </a:t>
            </a:r>
            <a:r>
              <a:rPr lang="en-GB" dirty="0" err="1" smtClean="0"/>
              <a:t>mesta</a:t>
            </a:r>
            <a:r>
              <a:rPr lang="sr-Latn-RS" dirty="0" smtClean="0"/>
              <a:t>.  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Razlikujemo</a:t>
            </a:r>
            <a:r>
              <a:rPr lang="en-GB" dirty="0"/>
              <a:t>: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listove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 smtClean="0"/>
              <a:t> </a:t>
            </a:r>
            <a:r>
              <a:rPr lang="en-GB" dirty="0"/>
              <a:t>(date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neki</a:t>
            </a:r>
            <a:r>
              <a:rPr lang="en-GB" dirty="0"/>
              <a:t> od </a:t>
            </a:r>
            <a:r>
              <a:rPr lang="en-GB" dirty="0" err="1"/>
              <a:t>prethodna</a:t>
            </a:r>
            <a:r>
              <a:rPr lang="en-GB" dirty="0"/>
              <a:t> 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/>
              <a:t>)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listove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(</a:t>
            </a:r>
            <a:r>
              <a:rPr lang="en-GB" dirty="0" err="1"/>
              <a:t>zadaju</a:t>
            </a:r>
            <a:r>
              <a:rPr lang="en-GB" dirty="0"/>
              <a:t> se </a:t>
            </a:r>
            <a:r>
              <a:rPr lang="en-GB" dirty="0" err="1" smtClean="0"/>
              <a:t>pode</a:t>
            </a:r>
            <a:r>
              <a:rPr lang="sr-Latn-RS" dirty="0"/>
              <a:t>š</a:t>
            </a:r>
            <a:r>
              <a:rPr lang="en-GB" dirty="0" err="1" smtClean="0"/>
              <a:t>avanjima</a:t>
            </a:r>
            <a:r>
              <a:rPr lang="en-GB" dirty="0" smtClean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smtClean="0"/>
              <a:t>a)</a:t>
            </a:r>
            <a:endParaRPr lang="en-GB" dirty="0"/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podrazumevane</a:t>
            </a:r>
            <a:r>
              <a:rPr lang="en-GB" dirty="0"/>
              <a:t> </a:t>
            </a: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listove</a:t>
            </a:r>
            <a:r>
              <a:rPr lang="en-GB" dirty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pregleda</a:t>
            </a:r>
            <a:r>
              <a:rPr lang="sr-Latn-RS" dirty="0" smtClean="0"/>
              <a:t>č</a:t>
            </a:r>
            <a:r>
              <a:rPr lang="en-GB" dirty="0" smtClean="0"/>
              <a:t>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neki</a:t>
            </a:r>
            <a:r>
              <a:rPr lang="en-GB" dirty="0"/>
              <a:t> element se </a:t>
            </a:r>
            <a:r>
              <a:rPr lang="sr-Latn-RS" dirty="0" smtClean="0"/>
              <a:t>kumulativno obrađuju</a:t>
            </a:r>
            <a:r>
              <a:rPr lang="en-GB" dirty="0" smtClean="0"/>
              <a:t>;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smtClean="0"/>
              <a:t>do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do </a:t>
            </a:r>
            <a:r>
              <a:rPr lang="en-GB" dirty="0" err="1" smtClean="0"/>
              <a:t>kon</a:t>
            </a:r>
            <a:r>
              <a:rPr lang="sr-Latn-RS" dirty="0" err="1" smtClean="0"/>
              <a:t>fl</a:t>
            </a:r>
            <a:r>
              <a:rPr lang="en-GB" dirty="0" err="1" smtClean="0"/>
              <a:t>ikta</a:t>
            </a:r>
            <a:r>
              <a:rPr lang="sr-Latn-RS" dirty="0" smtClean="0"/>
              <a:t>, </a:t>
            </a:r>
            <a:r>
              <a:rPr lang="en-GB" dirty="0" err="1" smtClean="0"/>
              <a:t>prednost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daje</a:t>
            </a:r>
            <a:r>
              <a:rPr lang="en-GB" dirty="0"/>
              <a:t> u </a:t>
            </a:r>
            <a:r>
              <a:rPr lang="en-GB" dirty="0" err="1" smtClean="0"/>
              <a:t>opadaju</a:t>
            </a:r>
            <a:r>
              <a:rPr lang="sr-Latn-RS" dirty="0"/>
              <a:t>ć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/>
              <a:t>prioritetu</a:t>
            </a:r>
            <a:r>
              <a:rPr lang="en-GB" dirty="0"/>
              <a:t> gore </a:t>
            </a:r>
            <a:r>
              <a:rPr lang="en-GB" dirty="0" err="1"/>
              <a:t>navedenih</a:t>
            </a:r>
            <a:r>
              <a:rPr lang="en-GB" dirty="0"/>
              <a:t>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sr-Latn-RS" dirty="0" smtClean="0"/>
              <a:t> </a:t>
            </a:r>
            <a:r>
              <a:rPr lang="en-GB" dirty="0" err="1" smtClean="0"/>
              <a:t>zadavanja</a:t>
            </a:r>
            <a:r>
              <a:rPr lang="en-GB" dirty="0" smtClean="0"/>
              <a:t> </a:t>
            </a:r>
            <a:r>
              <a:rPr lang="en-GB" dirty="0" err="1"/>
              <a:t>stilskih</a:t>
            </a:r>
            <a:r>
              <a:rPr lang="en-GB" dirty="0"/>
              <a:t> </a:t>
            </a:r>
            <a:r>
              <a:rPr lang="en-GB" dirty="0" err="1"/>
              <a:t>listova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Ako</a:t>
            </a:r>
            <a:r>
              <a:rPr lang="en-GB" dirty="0"/>
              <a:t> do </a:t>
            </a:r>
            <a:r>
              <a:rPr lang="en-GB" dirty="0" err="1" smtClean="0"/>
              <a:t>kon</a:t>
            </a:r>
            <a:r>
              <a:rPr lang="sr-Latn-RS" dirty="0" err="1" smtClean="0"/>
              <a:t>fli</a:t>
            </a:r>
            <a:r>
              <a:rPr lang="en-GB" dirty="0" err="1" smtClean="0"/>
              <a:t>kta</a:t>
            </a:r>
            <a:r>
              <a:rPr lang="en-GB" dirty="0" smtClean="0"/>
              <a:t> do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stilskih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, </a:t>
            </a:r>
            <a:r>
              <a:rPr lang="en-GB" dirty="0" err="1" smtClean="0"/>
              <a:t>najve</a:t>
            </a:r>
            <a:r>
              <a:rPr lang="sr-Latn-RS" dirty="0"/>
              <a:t>ć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prioritet</a:t>
            </a:r>
            <a:r>
              <a:rPr lang="sr-Latn-RS" dirty="0" smtClean="0"/>
              <a:t> </a:t>
            </a:r>
            <a:r>
              <a:rPr lang="en-GB" dirty="0" err="1" smtClean="0"/>
              <a:t>imaju</a:t>
            </a:r>
            <a:r>
              <a:rPr lang="en-GB" dirty="0" smtClean="0"/>
              <a:t> </a:t>
            </a:r>
            <a:r>
              <a:rPr lang="en-GB" dirty="0" err="1"/>
              <a:t>pravila</a:t>
            </a:r>
            <a:r>
              <a:rPr lang="en-GB" dirty="0"/>
              <a:t> </a:t>
            </a:r>
            <a:r>
              <a:rPr lang="en-GB" dirty="0" err="1"/>
              <a:t>navedena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, </a:t>
            </a:r>
            <a:r>
              <a:rPr lang="en-GB" dirty="0" err="1"/>
              <a:t>zatim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nivou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r>
              <a:rPr lang="en-GB" dirty="0"/>
              <a:t>, a </a:t>
            </a:r>
            <a:r>
              <a:rPr lang="en-GB" dirty="0" err="1"/>
              <a:t>najmanji</a:t>
            </a:r>
            <a:r>
              <a:rPr lang="en-GB" dirty="0"/>
              <a:t> </a:t>
            </a:r>
            <a:r>
              <a:rPr lang="en-GB" dirty="0" err="1"/>
              <a:t>pravila</a:t>
            </a:r>
            <a:r>
              <a:rPr lang="en-GB" dirty="0"/>
              <a:t> u </a:t>
            </a:r>
            <a:r>
              <a:rPr lang="en-GB" dirty="0" err="1" smtClean="0"/>
              <a:t>spolja</a:t>
            </a:r>
            <a:r>
              <a:rPr lang="sr-Latn-RS" dirty="0"/>
              <a:t>š</a:t>
            </a:r>
            <a:r>
              <a:rPr lang="en-GB" dirty="0" err="1" smtClean="0"/>
              <a:t>njim</a:t>
            </a:r>
            <a:r>
              <a:rPr lang="en-GB" dirty="0" smtClean="0"/>
              <a:t> </a:t>
            </a:r>
            <a:r>
              <a:rPr lang="en-GB" dirty="0" err="1"/>
              <a:t>listovima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Selektori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Najjednostavniji</a:t>
            </a:r>
            <a:r>
              <a:rPr lang="pl-PL" dirty="0">
                <a:solidFill>
                  <a:srgbClr val="000000"/>
                </a:solidFill>
              </a:rPr>
              <a:t> selektor je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naziv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elementa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color : blue; }</a:t>
            </a:r>
            <a:endParaRPr lang="sr-Cyrl-RS" altLang="en-US" sz="18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rgbClr val="000000"/>
                </a:solidFill>
              </a:rPr>
              <a:t>Kao </a:t>
            </a:r>
            <a:r>
              <a:rPr lang="en-GB" dirty="0" err="1">
                <a:solidFill>
                  <a:srgbClr val="000000"/>
                </a:solidFill>
              </a:rPr>
              <a:t>selektor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 smtClean="0">
                <a:solidFill>
                  <a:srgbClr val="000000"/>
                </a:solidFill>
              </a:rPr>
              <a:t>mo</a:t>
            </a:r>
            <a:r>
              <a:rPr lang="sr-Latn-RS" dirty="0" err="1" smtClean="0">
                <a:solidFill>
                  <a:srgbClr val="000000"/>
                </a:solidFill>
              </a:rPr>
              <a:t>že</a:t>
            </a:r>
            <a:r>
              <a:rPr lang="en-GB" dirty="0" smtClean="0">
                <a:solidFill>
                  <a:srgbClr val="000000"/>
                </a:solidFill>
              </a:rPr>
              <a:t>e </a:t>
            </a:r>
            <a:r>
              <a:rPr lang="en-GB" dirty="0" err="1">
                <a:solidFill>
                  <a:srgbClr val="000000"/>
                </a:solidFill>
              </a:rPr>
              <a:t>koristiti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jedinstveni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identi</a:t>
            </a:r>
            <a:r>
              <a:rPr lang="sr-Latn-RS" dirty="0" err="1" smtClean="0">
                <a:solidFill>
                  <a:schemeClr val="accent5">
                    <a:lumMod val="50000"/>
                  </a:schemeClr>
                </a:solidFill>
              </a:rPr>
              <a:t>fi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kator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elementa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elementu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pridru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err="1" smtClean="0">
                <a:solidFill>
                  <a:srgbClr val="000000"/>
                </a:solidFill>
              </a:rPr>
              <a:t>ujemo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identi</a:t>
            </a:r>
            <a:r>
              <a:rPr lang="sr-Latn-RS" dirty="0" err="1" smtClean="0">
                <a:solidFill>
                  <a:srgbClr val="000000"/>
                </a:solidFill>
              </a:rPr>
              <a:t>fi</a:t>
            </a:r>
            <a:r>
              <a:rPr lang="en-GB" dirty="0" err="1" smtClean="0">
                <a:solidFill>
                  <a:srgbClr val="000000"/>
                </a:solidFill>
              </a:rPr>
              <a:t>kator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kori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atributa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5828"/>
                </a:solidFill>
              </a:rPr>
              <a:t>id</a:t>
            </a:r>
            <a:r>
              <a:rPr lang="en-GB" dirty="0">
                <a:solidFill>
                  <a:srgbClr val="000000"/>
                </a:solidFill>
              </a:rPr>
              <a:t>, a </a:t>
            </a:r>
            <a:r>
              <a:rPr lang="en-GB" dirty="0" err="1" smtClean="0">
                <a:solidFill>
                  <a:srgbClr val="000000"/>
                </a:solidFill>
              </a:rPr>
              <a:t>zatim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ga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koristimo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kao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selektor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oblika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5828"/>
                </a:solidFill>
              </a:rPr>
              <a:t>#</a:t>
            </a:r>
            <a:r>
              <a:rPr lang="en-GB" dirty="0" smtClean="0">
                <a:solidFill>
                  <a:srgbClr val="005828"/>
                </a:solidFill>
              </a:rPr>
              <a:t>id</a:t>
            </a:r>
            <a:endParaRPr lang="sr-Latn-RS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sr-Latn-RS" dirty="0" smtClean="0"/>
              <a:t>ako smo definisali pasus: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id="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"&gt;U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ovom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pasusu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</a:t>
            </a:r>
            <a:r>
              <a:rPr lang="sr-Latn-R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opisana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svojstva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...&lt;/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/>
              <a:t>tada pravilo:</a:t>
            </a:r>
            <a:r>
              <a:rPr lang="sr-Latn-RS" dirty="0"/>
              <a:t/>
            </a:r>
            <a:br>
              <a:rPr lang="sr-Latn-RS" dirty="0"/>
            </a:br>
            <a:r>
              <a:rPr lang="en-US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p#opis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color : blue;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CS" sz="1200" dirty="0" smtClean="0">
                <a:solidFill>
                  <a:srgbClr val="000000"/>
                </a:solidFill>
              </a:rPr>
              <a:t/>
            </a:r>
            <a:br>
              <a:rPr lang="sr-Latn-CS" sz="1200" dirty="0" smtClean="0">
                <a:solidFill>
                  <a:srgbClr val="000000"/>
                </a:solidFill>
              </a:rPr>
            </a:br>
            <a:r>
              <a:rPr lang="sr-Latn-CS" dirty="0">
                <a:solidFill>
                  <a:srgbClr val="000000"/>
                </a:solidFill>
              </a:rPr>
              <a:t>u ovom kontekstu </a:t>
            </a:r>
            <a:r>
              <a:rPr lang="sr-Latn-RS" dirty="0" smtClean="0">
                <a:solidFill>
                  <a:srgbClr val="000000"/>
                </a:solidFill>
              </a:rPr>
              <a:t>ima isti efekat kao: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}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337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Selektori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selektor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koristiti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naziv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klase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svakom</a:t>
            </a:r>
            <a:r>
              <a:rPr lang="pl-PL" dirty="0">
                <a:solidFill>
                  <a:srgbClr val="000000"/>
                </a:solidFill>
              </a:rPr>
              <a:t> elementu </a:t>
            </a:r>
            <a:r>
              <a:rPr lang="pl-PL" dirty="0" err="1" smtClean="0">
                <a:solidFill>
                  <a:srgbClr val="000000"/>
                </a:solidFill>
              </a:rPr>
              <a:t>koji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želimo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na </a:t>
            </a:r>
            <a:r>
              <a:rPr lang="pl-PL" dirty="0" err="1">
                <a:solidFill>
                  <a:srgbClr val="000000"/>
                </a:solidFill>
              </a:rPr>
              <a:t>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da </a:t>
            </a:r>
            <a:r>
              <a:rPr lang="pl-PL" dirty="0" err="1">
                <a:solidFill>
                  <a:srgbClr val="000000"/>
                </a:solidFill>
              </a:rPr>
              <a:t>stilizujemo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dodeljuje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klasa </a:t>
            </a: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atributa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class</a:t>
            </a:r>
            <a:r>
              <a:rPr lang="pl-PL" dirty="0">
                <a:solidFill>
                  <a:srgbClr val="000000"/>
                </a:solidFill>
              </a:rPr>
              <a:t>, a </a:t>
            </a:r>
            <a:r>
              <a:rPr lang="pl-PL" dirty="0" err="1">
                <a:solidFill>
                  <a:srgbClr val="000000"/>
                </a:solidFill>
              </a:rPr>
              <a:t>zatim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ta klasa </a:t>
            </a:r>
            <a:r>
              <a:rPr lang="pl-PL" dirty="0" err="1">
                <a:solidFill>
                  <a:srgbClr val="000000"/>
                </a:solidFill>
              </a:rPr>
              <a:t>koristi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selektor </a:t>
            </a:r>
            <a:r>
              <a:rPr lang="pl-PL" dirty="0" err="1">
                <a:solidFill>
                  <a:srgbClr val="000000"/>
                </a:solidFill>
              </a:rPr>
              <a:t>oblika</a:t>
            </a:r>
            <a:r>
              <a:rPr lang="pl-PL" dirty="0">
                <a:solidFill>
                  <a:srgbClr val="000000"/>
                </a:solidFill>
              </a:rPr>
              <a:t> .</a:t>
            </a:r>
            <a:r>
              <a:rPr lang="pl-PL" dirty="0" err="1">
                <a:solidFill>
                  <a:srgbClr val="000000"/>
                </a:solidFill>
              </a:rPr>
              <a:t>class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sr-Latn-RS" dirty="0" smtClean="0"/>
              <a:t>ako segment HTML dokumenta ima sledeći oblik: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class="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Jezik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HTML je...&lt;/p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class="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Jezik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CSS je...&lt;/p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/>
              <a:t>tada pravilo:</a:t>
            </a:r>
            <a:r>
              <a:rPr lang="sr-Latn-RS" dirty="0"/>
              <a:t/>
            </a:r>
            <a:br>
              <a:rPr lang="sr-Latn-RS" dirty="0"/>
            </a:b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border: 1px solid black;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dirty="0" smtClean="0">
                <a:solidFill>
                  <a:srgbClr val="000000"/>
                </a:solidFill>
              </a:rPr>
              <a:t>ne mora da </a:t>
            </a:r>
            <a:r>
              <a:rPr lang="sr-Latn-RS" dirty="0" smtClean="0">
                <a:solidFill>
                  <a:srgbClr val="000000"/>
                </a:solidFill>
              </a:rPr>
              <a:t>ima isti efekat kao pravilo: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border: 1px solid black; }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757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Pseudoklase</a:t>
            </a:r>
            <a:r>
              <a:rPr lang="sr-Latn-RS" dirty="0"/>
              <a:t> i </a:t>
            </a:r>
            <a:r>
              <a:rPr lang="sr-Latn-RS" dirty="0" err="1"/>
              <a:t>pseudoelementi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Pseudoklase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pseudoelementi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slu</a:t>
            </a:r>
            <a:r>
              <a:rPr lang="sr-Latn-RS" dirty="0" smtClean="0">
                <a:solidFill>
                  <a:srgbClr val="000000"/>
                </a:solidFill>
              </a:rPr>
              <a:t>ž</a:t>
            </a:r>
            <a:r>
              <a:rPr lang="pl-PL" dirty="0" smtClean="0">
                <a:solidFill>
                  <a:srgbClr val="000000"/>
                </a:solidFill>
              </a:rPr>
              <a:t>e za </a:t>
            </a:r>
            <a:r>
              <a:rPr lang="pl-PL" dirty="0" err="1" smtClean="0">
                <a:solidFill>
                  <a:srgbClr val="000000"/>
                </a:solidFill>
              </a:rPr>
              <a:t>finija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>
                <a:solidFill>
                  <a:srgbClr val="000000"/>
                </a:solidFill>
              </a:rPr>
              <a:t>jeziku</a:t>
            </a:r>
            <a:r>
              <a:rPr lang="pl-PL" dirty="0">
                <a:solidFill>
                  <a:srgbClr val="000000"/>
                </a:solidFill>
              </a:rPr>
              <a:t> CSS</a:t>
            </a: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Unapred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definisani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0000"/>
                </a:solidFill>
              </a:rPr>
              <a:t>nipo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to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treba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dodeljivati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elementima</a:t>
            </a:r>
            <a:r>
              <a:rPr lang="pl-PL" dirty="0" smtClean="0">
                <a:solidFill>
                  <a:srgbClr val="000000"/>
                </a:solidFill>
              </a:rPr>
              <a:t> u </a:t>
            </a:r>
            <a:r>
              <a:rPr lang="pl-PL" dirty="0" err="1" smtClean="0">
                <a:solidFill>
                  <a:srgbClr val="000000"/>
                </a:solidFill>
              </a:rPr>
              <a:t>sklopu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HTML </a:t>
            </a:r>
            <a:r>
              <a:rPr lang="pl-PL" dirty="0" err="1">
                <a:solidFill>
                  <a:srgbClr val="000000"/>
                </a:solidFill>
              </a:rPr>
              <a:t>opisa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FF0000"/>
                </a:solidFill>
              </a:rPr>
              <a:t>Pseudoklase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 </a:t>
            </a:r>
            <a:r>
              <a:rPr lang="pl-PL" dirty="0" err="1">
                <a:solidFill>
                  <a:srgbClr val="000000"/>
                </a:solidFill>
              </a:rPr>
              <a:t>stilizovanje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elemenata</a:t>
            </a:r>
            <a:r>
              <a:rPr lang="pl-PL" dirty="0">
                <a:solidFill>
                  <a:srgbClr val="000000"/>
                </a:solidFill>
              </a:rPr>
              <a:t> dok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 smtClean="0">
                <a:solidFill>
                  <a:srgbClr val="000000"/>
                </a:solidFill>
              </a:rPr>
              <a:t>posebnom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stanju</a:t>
            </a:r>
            <a:r>
              <a:rPr lang="pl-PL" dirty="0">
                <a:solidFill>
                  <a:srgbClr val="000000"/>
                </a:solidFill>
              </a:rPr>
              <a:t>, dok </a:t>
            </a:r>
            <a:r>
              <a:rPr lang="pl-PL" dirty="0" err="1">
                <a:solidFill>
                  <a:srgbClr val="FF0000"/>
                </a:solidFill>
              </a:rPr>
              <a:t>pseudoelementi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 </a:t>
            </a:r>
            <a:r>
              <a:rPr lang="pl-PL" dirty="0" err="1">
                <a:solidFill>
                  <a:srgbClr val="000000"/>
                </a:solidFill>
              </a:rPr>
              <a:t>stilizaciju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dela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nekog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Pseudoklase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ozna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avaju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pomo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dvota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npr</a:t>
            </a:r>
            <a:r>
              <a:rPr lang="pl-PL" dirty="0" smtClean="0">
                <a:solidFill>
                  <a:srgbClr val="000000"/>
                </a:solidFill>
              </a:rPr>
              <a:t>. </a:t>
            </a:r>
            <a:r>
              <a:rPr lang="pl-PL" dirty="0" smtClean="0">
                <a:solidFill>
                  <a:srgbClr val="005828"/>
                </a:solidFill>
              </a:rPr>
              <a:t>:</a:t>
            </a:r>
            <a:r>
              <a:rPr lang="pl-PL" dirty="0" err="1" smtClean="0">
                <a:solidFill>
                  <a:srgbClr val="005828"/>
                </a:solidFill>
              </a:rPr>
              <a:t>hover</a:t>
            </a:r>
            <a:r>
              <a:rPr lang="pl-PL" dirty="0">
                <a:solidFill>
                  <a:srgbClr val="000000"/>
                </a:solidFill>
              </a:rPr>
              <a:t>), </a:t>
            </a:r>
            <a:r>
              <a:rPr lang="pl-PL" dirty="0" smtClean="0">
                <a:solidFill>
                  <a:srgbClr val="000000"/>
                </a:solidFill>
              </a:rPr>
              <a:t>a </a:t>
            </a:r>
            <a:r>
              <a:rPr lang="pl-PL" dirty="0" err="1" smtClean="0">
                <a:solidFill>
                  <a:srgbClr val="000000"/>
                </a:solidFill>
              </a:rPr>
              <a:t>pseudoelementi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pomo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dvostruke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dvota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npr</a:t>
            </a:r>
            <a:r>
              <a:rPr lang="pl-PL" dirty="0" smtClean="0">
                <a:solidFill>
                  <a:srgbClr val="000000"/>
                </a:solidFill>
              </a:rPr>
              <a:t>. </a:t>
            </a:r>
            <a:r>
              <a:rPr lang="pl-PL" dirty="0" smtClean="0">
                <a:solidFill>
                  <a:srgbClr val="005828"/>
                </a:solidFill>
              </a:rPr>
              <a:t>::</a:t>
            </a:r>
            <a:r>
              <a:rPr lang="pl-PL" dirty="0" err="1" smtClean="0">
                <a:solidFill>
                  <a:srgbClr val="005828"/>
                </a:solidFill>
              </a:rPr>
              <a:t>first-line</a:t>
            </a:r>
            <a:r>
              <a:rPr lang="pl-PL" dirty="0">
                <a:solidFill>
                  <a:srgbClr val="000000"/>
                </a:solidFill>
              </a:rPr>
              <a:t>)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183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Pseudoklase</a:t>
            </a:r>
            <a:r>
              <a:rPr lang="sr-Latn-RS" dirty="0"/>
              <a:t> i </a:t>
            </a:r>
            <a:r>
              <a:rPr lang="sr-Latn-RS" dirty="0" err="1" smtClean="0"/>
              <a:t>pseudoelementi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Najčešće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pseudoklase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pseudoelementi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b="1" dirty="0">
                <a:solidFill>
                  <a:srgbClr val="005828"/>
                </a:solidFill>
              </a:rPr>
              <a:t>:link</a:t>
            </a:r>
          </a:p>
          <a:p>
            <a:pPr lvl="1">
              <a:spcBef>
                <a:spcPts val="1200"/>
              </a:spcBef>
            </a:pPr>
            <a:r>
              <a:rPr lang="pl-PL" b="1" dirty="0">
                <a:solidFill>
                  <a:srgbClr val="005828"/>
                </a:solidFill>
              </a:rPr>
              <a:t>:</a:t>
            </a:r>
            <a:r>
              <a:rPr lang="pl-PL" b="1" dirty="0" err="1">
                <a:solidFill>
                  <a:srgbClr val="005828"/>
                </a:solidFill>
              </a:rPr>
              <a:t>visited</a:t>
            </a:r>
            <a:endParaRPr lang="pl-PL" b="1" dirty="0">
              <a:solidFill>
                <a:srgbClr val="005828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b="1" dirty="0">
                <a:solidFill>
                  <a:srgbClr val="005828"/>
                </a:solidFill>
              </a:rPr>
              <a:t>:</a:t>
            </a:r>
            <a:r>
              <a:rPr lang="pl-PL" b="1" dirty="0" err="1">
                <a:solidFill>
                  <a:srgbClr val="005828"/>
                </a:solidFill>
              </a:rPr>
              <a:t>hover</a:t>
            </a:r>
            <a:endParaRPr lang="pl-PL" b="1" dirty="0">
              <a:solidFill>
                <a:srgbClr val="005828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b="1" dirty="0" smtClean="0">
                <a:solidFill>
                  <a:srgbClr val="005828"/>
                </a:solidFill>
              </a:rPr>
              <a:t>:</a:t>
            </a:r>
            <a:r>
              <a:rPr lang="pl-PL" b="1" dirty="0" err="1" smtClean="0">
                <a:solidFill>
                  <a:srgbClr val="005828"/>
                </a:solidFill>
              </a:rPr>
              <a:t>first-child</a:t>
            </a:r>
            <a:endParaRPr lang="pl-PL" b="1" dirty="0">
              <a:solidFill>
                <a:srgbClr val="005828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b="1" dirty="0" smtClean="0">
                <a:solidFill>
                  <a:srgbClr val="005828"/>
                </a:solidFill>
              </a:rPr>
              <a:t>::</a:t>
            </a:r>
            <a:r>
              <a:rPr lang="pl-PL" b="1" dirty="0" err="1" smtClean="0">
                <a:solidFill>
                  <a:srgbClr val="005828"/>
                </a:solidFill>
              </a:rPr>
              <a:t>first-line</a:t>
            </a:r>
            <a:endParaRPr lang="pl-PL" b="1" dirty="0">
              <a:solidFill>
                <a:srgbClr val="005828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b="1" dirty="0" smtClean="0">
                <a:solidFill>
                  <a:srgbClr val="005828"/>
                </a:solidFill>
              </a:rPr>
              <a:t>::</a:t>
            </a:r>
            <a:r>
              <a:rPr lang="pl-PL" b="1" dirty="0" err="1" smtClean="0">
                <a:solidFill>
                  <a:srgbClr val="005828"/>
                </a:solidFill>
              </a:rPr>
              <a:t>first-letter</a:t>
            </a:r>
            <a:endParaRPr lang="pl-PL" b="1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/>
              <a:t>Primer</a:t>
            </a:r>
            <a:r>
              <a:rPr lang="pl-PL" dirty="0" smtClean="0"/>
              <a:t>:</a:t>
            </a:r>
            <a:br>
              <a:rPr lang="pl-PL" dirty="0" smtClean="0"/>
            </a:br>
            <a:r>
              <a:rPr lang="pl-PL" dirty="0" smtClean="0"/>
              <a:t>   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sr-Latn-CS" altLang="en-U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Ugnježdeni </a:t>
            </a:r>
            <a:r>
              <a:rPr lang="sr-Latn-RS" dirty="0"/>
              <a:t>elementi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Ugnježd</a:t>
            </a:r>
            <a:r>
              <a:rPr lang="pl-PL" dirty="0" err="1">
                <a:solidFill>
                  <a:srgbClr val="000000"/>
                </a:solidFill>
              </a:rPr>
              <a:t>eni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koriste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kada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>
                <a:solidFill>
                  <a:srgbClr val="000000"/>
                </a:solidFill>
              </a:rPr>
              <a:t>potrebno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promeniti</a:t>
            </a:r>
            <a:r>
              <a:rPr lang="pl-PL" dirty="0">
                <a:solidFill>
                  <a:srgbClr val="000000"/>
                </a:solidFill>
              </a:rPr>
              <a:t> stil </a:t>
            </a:r>
            <a:r>
              <a:rPr lang="pl-PL" dirty="0" smtClean="0">
                <a:solidFill>
                  <a:srgbClr val="000000"/>
                </a:solidFill>
              </a:rPr>
              <a:t>samo </a:t>
            </a:r>
            <a:r>
              <a:rPr lang="pl-PL" dirty="0" err="1" smtClean="0">
                <a:solidFill>
                  <a:srgbClr val="000000"/>
                </a:solidFill>
              </a:rPr>
              <a:t>onih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elemenata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obuhvaćeni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nekim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širim</a:t>
            </a:r>
            <a:r>
              <a:rPr lang="pl-PL" dirty="0" smtClean="0">
                <a:solidFill>
                  <a:srgbClr val="000000"/>
                </a:solidFill>
              </a:rPr>
              <a:t> elementom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Sintaksa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>
                <a:solidFill>
                  <a:srgbClr val="005828"/>
                </a:solidFill>
              </a:rPr>
              <a:t>selector1 selector2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 err="1">
                <a:solidFill>
                  <a:srgbClr val="000000"/>
                </a:solidFill>
              </a:rPr>
              <a:t>ovim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ozna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avaju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samo </a:t>
            </a:r>
            <a:r>
              <a:rPr lang="pl-PL" dirty="0" err="1" smtClean="0">
                <a:solidFill>
                  <a:srgbClr val="000000"/>
                </a:solidFill>
              </a:rPr>
              <a:t>elementi</a:t>
            </a:r>
            <a:r>
              <a:rPr lang="pl-PL" dirty="0" smtClean="0">
                <a:solidFill>
                  <a:srgbClr val="000000"/>
                </a:solidFill>
              </a:rPr>
              <a:t> opisani </a:t>
            </a:r>
            <a:r>
              <a:rPr lang="pl-PL" dirty="0">
                <a:solidFill>
                  <a:srgbClr val="000000"/>
                </a:solidFill>
              </a:rPr>
              <a:t>selektorom selector2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nalaze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okviru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selektora selector1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Primeri</a:t>
            </a:r>
            <a:r>
              <a:rPr lang="pl-PL" dirty="0" smtClean="0">
                <a:solidFill>
                  <a:srgbClr val="000000"/>
                </a:solidFill>
              </a:rPr>
              <a:t>: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 </a:t>
            </a:r>
            <a:r>
              <a:rPr lang="pl-PL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div#gallery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img.small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50px; }</a:t>
            </a:r>
            <a:endParaRPr lang="sr-Latn-CS" altLang="en-U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Fontovi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smtClean="0">
                <a:solidFill>
                  <a:srgbClr val="000000"/>
                </a:solidFill>
              </a:rPr>
              <a:t>Font </a:t>
            </a:r>
            <a:r>
              <a:rPr lang="pl-PL" dirty="0" err="1" smtClean="0">
                <a:solidFill>
                  <a:srgbClr val="000000"/>
                </a:solidFill>
              </a:rPr>
              <a:t>predstavlja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oblik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znakova</a:t>
            </a:r>
            <a:endParaRPr lang="pl-PL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Naziv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familija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</a:t>
            </a:r>
            <a:r>
              <a:rPr lang="pl-PL" dirty="0">
                <a:solidFill>
                  <a:srgbClr val="000000"/>
                </a:solidFill>
              </a:rPr>
              <a:t>-family;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navesti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tačan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naziv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imena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fontova</a:t>
            </a:r>
            <a:r>
              <a:rPr lang="pl-PL" dirty="0">
                <a:solidFill>
                  <a:srgbClr val="000000"/>
                </a:solidFill>
              </a:rPr>
              <a:t> od </a:t>
            </a:r>
            <a:r>
              <a:rPr lang="pl-PL" dirty="0" err="1" smtClean="0">
                <a:solidFill>
                  <a:srgbClr val="000000"/>
                </a:solidFill>
              </a:rPr>
              <a:t>vi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re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navode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pod </a:t>
            </a:r>
            <a:r>
              <a:rPr lang="pl-PL" dirty="0" err="1" smtClean="0">
                <a:solidFill>
                  <a:srgbClr val="000000"/>
                </a:solidFill>
              </a:rPr>
              <a:t>navodnicima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npr</a:t>
            </a:r>
            <a:r>
              <a:rPr lang="pl-PL" dirty="0">
                <a:solidFill>
                  <a:srgbClr val="000000"/>
                </a:solidFill>
              </a:rPr>
              <a:t>. "Times New Roman")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ime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familije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fontova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npr</a:t>
            </a:r>
            <a:r>
              <a:rPr lang="pl-PL" dirty="0">
                <a:solidFill>
                  <a:srgbClr val="000000"/>
                </a:solidFill>
              </a:rPr>
              <a:t>. Times)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ime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vrste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fontova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npr</a:t>
            </a:r>
            <a:r>
              <a:rPr lang="pl-PL" dirty="0">
                <a:solidFill>
                  <a:srgbClr val="000000"/>
                </a:solidFill>
              </a:rPr>
              <a:t>. </a:t>
            </a:r>
            <a:r>
              <a:rPr lang="pl-PL" dirty="0" err="1">
                <a:solidFill>
                  <a:srgbClr val="000000"/>
                </a:solidFill>
              </a:rPr>
              <a:t>serif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Razlikujemo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serifne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fontove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serif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>
                <a:solidFill>
                  <a:srgbClr val="000000"/>
                </a:solidFill>
              </a:rPr>
              <a:t>ivicama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znakova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imaju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detalje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neserifne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fontove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sans-serif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to </a:t>
            </a:r>
            <a:r>
              <a:rPr lang="pl-PL" dirty="0" err="1">
                <a:solidFill>
                  <a:srgbClr val="000000"/>
                </a:solidFill>
              </a:rPr>
              <a:t>nemaju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neproporcionalne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fontove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monospace</a:t>
            </a:r>
            <a:r>
              <a:rPr lang="pl-PL" dirty="0">
                <a:solidFill>
                  <a:srgbClr val="000000"/>
                </a:solidFill>
              </a:rPr>
              <a:t>) kod </a:t>
            </a:r>
            <a:r>
              <a:rPr lang="pl-PL" dirty="0" err="1">
                <a:solidFill>
                  <a:srgbClr val="000000"/>
                </a:solidFill>
              </a:rPr>
              <a:t>kojih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slova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iste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širine</a:t>
            </a:r>
            <a:endParaRPr lang="pl-P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Fontovi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je </a:t>
            </a:r>
            <a:r>
              <a:rPr lang="pl-PL" dirty="0" err="1">
                <a:solidFill>
                  <a:srgbClr val="000000"/>
                </a:solidFill>
              </a:rPr>
              <a:t>navesti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vi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opisa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 smtClean="0">
                <a:solidFill>
                  <a:srgbClr val="000000"/>
                </a:solidFill>
              </a:rPr>
              <a:t>opadaju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prioritetu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-family: "New Century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Schoolbook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Times,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Veli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 (1px=1/96 </a:t>
            </a:r>
            <a:r>
              <a:rPr lang="pl-PL" dirty="0" err="1">
                <a:solidFill>
                  <a:srgbClr val="000000"/>
                </a:solidFill>
              </a:rPr>
              <a:t>deo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a</a:t>
            </a:r>
            <a:r>
              <a:rPr lang="pl-PL" dirty="0">
                <a:solidFill>
                  <a:srgbClr val="000000"/>
                </a:solidFill>
              </a:rPr>
              <a:t>, 1pt=1/72 </a:t>
            </a:r>
            <a:r>
              <a:rPr lang="pl-PL" dirty="0" err="1">
                <a:solidFill>
                  <a:srgbClr val="000000"/>
                </a:solidFill>
              </a:rPr>
              <a:t>deo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a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zadaje </a:t>
            </a:r>
            <a:r>
              <a:rPr lang="pl-PL" dirty="0" err="1" smtClean="0">
                <a:solidFill>
                  <a:srgbClr val="000000"/>
                </a:solidFill>
              </a:rPr>
              <a:t>svojstvom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font-size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12pt; }</a:t>
            </a:r>
            <a:b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120%; }</a:t>
            </a:r>
            <a:b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1.2em; }</a:t>
            </a:r>
          </a:p>
          <a:p>
            <a:pPr lvl="0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Varijante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font</a:t>
            </a:r>
            <a:r>
              <a:rPr lang="pl-PL" dirty="0">
                <a:solidFill>
                  <a:srgbClr val="000000"/>
                </a:solidFill>
              </a:rPr>
              <a:t>-style </a:t>
            </a:r>
            <a:r>
              <a:rPr lang="pl-PL" dirty="0" err="1">
                <a:solidFill>
                  <a:srgbClr val="000000"/>
                </a:solidFill>
              </a:rPr>
              <a:t>odre</a:t>
            </a:r>
            <a:r>
              <a:rPr lang="pl-PL" dirty="0" err="1" smtClean="0">
                <a:solidFill>
                  <a:srgbClr val="000000"/>
                </a:solidFill>
              </a:rPr>
              <a:t>đuje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isko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enost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znakova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normal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italic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oblique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font-weight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određ</a:t>
            </a:r>
            <a:r>
              <a:rPr lang="pl-PL" dirty="0" err="1">
                <a:solidFill>
                  <a:srgbClr val="000000"/>
                </a:solidFill>
              </a:rPr>
              <a:t>uje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debljinu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slova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najčešće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normal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bold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lighter</a:t>
            </a:r>
            <a:endParaRPr lang="pl-PL" dirty="0">
              <a:solidFill>
                <a:srgbClr val="00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Dozvoljeno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 smtClean="0">
                <a:solidFill>
                  <a:srgbClr val="000000"/>
                </a:solidFill>
              </a:rPr>
              <a:t>vi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karakteristika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dati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jednom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deklaracijom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12pt Times,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sr-Latn-CS" altLang="en-U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teksta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U CSS-u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(za </a:t>
            </a:r>
            <a:r>
              <a:rPr lang="pl-PL" dirty="0" err="1">
                <a:solidFill>
                  <a:srgbClr val="000000"/>
                </a:solidFill>
              </a:rPr>
              <a:t>razliku</a:t>
            </a:r>
            <a:r>
              <a:rPr lang="pl-PL" dirty="0">
                <a:solidFill>
                  <a:srgbClr val="000000"/>
                </a:solidFill>
              </a:rPr>
              <a:t> od procesora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teksta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razlikuje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od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 smtClean="0">
                <a:solidFill>
                  <a:srgbClr val="000000"/>
                </a:solidFill>
              </a:rPr>
              <a:t>podešavanje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stilizovanje</a:t>
            </a:r>
            <a:r>
              <a:rPr lang="pl-PL" dirty="0" smtClean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spadaju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 smtClean="0">
                <a:solidFill>
                  <a:srgbClr val="000000"/>
                </a:solidFill>
              </a:rPr>
              <a:t>podvla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enje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precrtavanje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uvlačenje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prve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linije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poravnanje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podešavanje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između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reči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0000"/>
                </a:solidFill>
              </a:rPr>
              <a:t>slova</a:t>
            </a:r>
            <a:r>
              <a:rPr lang="pl-PL" dirty="0" smtClean="0">
                <a:solidFill>
                  <a:srgbClr val="000000"/>
                </a:solidFill>
              </a:rPr>
              <a:t>, itd.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U CSS-u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svojstvima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odreuje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izbor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slike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glyph</a:t>
            </a:r>
            <a:r>
              <a:rPr lang="pl-PL" dirty="0" smtClean="0">
                <a:solidFill>
                  <a:srgbClr val="000000"/>
                </a:solidFill>
              </a:rPr>
              <a:t>) za </a:t>
            </a:r>
            <a:r>
              <a:rPr lang="pl-PL" dirty="0" err="1">
                <a:solidFill>
                  <a:srgbClr val="000000"/>
                </a:solidFill>
              </a:rPr>
              <a:t>ispis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znaka</a:t>
            </a:r>
            <a:r>
              <a:rPr lang="pl-PL" dirty="0" smtClean="0">
                <a:solidFill>
                  <a:srgbClr val="000000"/>
                </a:solidFill>
              </a:rPr>
              <a:t>, a </a:t>
            </a:r>
            <a:r>
              <a:rPr lang="pl-PL" dirty="0" err="1" smtClean="0">
                <a:solidFill>
                  <a:srgbClr val="000000"/>
                </a:solidFill>
              </a:rPr>
              <a:t>svojstvima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definiše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kako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oni </a:t>
            </a:r>
            <a:r>
              <a:rPr lang="pl-PL" dirty="0" err="1" smtClean="0">
                <a:solidFill>
                  <a:srgbClr val="000000"/>
                </a:solidFill>
              </a:rPr>
              <a:t>raspoređ</a:t>
            </a:r>
            <a:r>
              <a:rPr lang="pl-PL" dirty="0" err="1">
                <a:solidFill>
                  <a:srgbClr val="000000"/>
                </a:solidFill>
              </a:rPr>
              <a:t>uju</a:t>
            </a:r>
            <a:r>
              <a:rPr lang="pl-PL" dirty="0">
                <a:solidFill>
                  <a:srgbClr val="000000"/>
                </a:solidFill>
              </a:rPr>
              <a:t> i da li je </a:t>
            </a:r>
            <a:r>
              <a:rPr lang="pl-PL" dirty="0" err="1">
                <a:solidFill>
                  <a:srgbClr val="000000"/>
                </a:solidFill>
              </a:rPr>
              <a:t>potrebno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još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nešto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docrtati</a:t>
            </a:r>
            <a:endParaRPr lang="pl-P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err="1" smtClean="0">
                <a:solidFill>
                  <a:schemeClr val="hlink"/>
                </a:solidFill>
              </a:rPr>
              <a:t>Stilovi</a:t>
            </a:r>
            <a:r>
              <a:rPr lang="en-US" altLang="en-US" sz="5400" dirty="0" smtClean="0">
                <a:solidFill>
                  <a:schemeClr val="hlink"/>
                </a:solidFill>
              </a:rPr>
              <a:t> 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i</a:t>
            </a:r>
            <a:r>
              <a:rPr lang="en-US" altLang="en-US" sz="54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CSS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teksta – dekoracija 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Dodatno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ukra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err="1" smtClean="0">
                <a:solidFill>
                  <a:srgbClr val="005828"/>
                </a:solidFill>
              </a:rPr>
              <a:t>text-decoration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none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underline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overline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line-through</a:t>
            </a:r>
            <a:endParaRPr lang="pl-PL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Primer</a:t>
            </a:r>
            <a:r>
              <a:rPr lang="pl-PL" dirty="0" smtClean="0">
                <a:solidFill>
                  <a:srgbClr val="000000"/>
                </a:solidFill>
              </a:rPr>
              <a:t>: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a:hover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3206" b="3534"/>
          <a:stretch/>
        </p:blipFill>
        <p:spPr bwMode="auto">
          <a:xfrm>
            <a:off x="5004048" y="4293096"/>
            <a:ext cx="3912468" cy="176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7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teksta – razmaci 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U CSS-u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je </a:t>
            </a:r>
            <a:r>
              <a:rPr lang="pl-PL" dirty="0" err="1" smtClean="0">
                <a:solidFill>
                  <a:srgbClr val="000000"/>
                </a:solidFill>
              </a:rPr>
              <a:t>fino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horizontalnog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izme</a:t>
            </a:r>
            <a:r>
              <a:rPr lang="pl-PL" dirty="0" err="1" smtClean="0">
                <a:solidFill>
                  <a:srgbClr val="000000"/>
                </a:solidFill>
              </a:rPr>
              <a:t>đu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znakova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Za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izmeđ</a:t>
            </a:r>
            <a:r>
              <a:rPr lang="pl-PL" dirty="0" err="1">
                <a:solidFill>
                  <a:srgbClr val="000000"/>
                </a:solidFill>
              </a:rPr>
              <a:t>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znakova</a:t>
            </a:r>
            <a:r>
              <a:rPr lang="pl-PL" dirty="0" smtClean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jednoj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re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koristi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svojstvo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letter-spacing</a:t>
            </a:r>
            <a:r>
              <a:rPr lang="pl-PL" dirty="0">
                <a:solidFill>
                  <a:srgbClr val="000000"/>
                </a:solidFill>
              </a:rPr>
              <a:t>, a za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izmeđ</a:t>
            </a:r>
            <a:r>
              <a:rPr lang="pl-PL" dirty="0" err="1">
                <a:solidFill>
                  <a:srgbClr val="000000"/>
                </a:solidFill>
              </a:rPr>
              <a:t>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susednih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reči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word-spacing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vrednosti</a:t>
            </a:r>
            <a:r>
              <a:rPr lang="pl-PL" dirty="0" smtClean="0">
                <a:solidFill>
                  <a:srgbClr val="000000"/>
                </a:solidFill>
              </a:rPr>
              <a:t> za </a:t>
            </a:r>
            <a:r>
              <a:rPr lang="pl-PL" dirty="0" err="1" smtClean="0">
                <a:solidFill>
                  <a:srgbClr val="000000"/>
                </a:solidFill>
              </a:rPr>
              <a:t>ova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svojstava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zadaju</a:t>
            </a:r>
            <a:r>
              <a:rPr lang="pl-PL" dirty="0" smtClean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pt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px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em</a:t>
            </a:r>
          </a:p>
          <a:p>
            <a:pPr>
              <a:spcBef>
                <a:spcPts val="1200"/>
              </a:spcBef>
            </a:pPr>
            <a:endParaRPr lang="pl-PL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Vertikalni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nazivamo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prored</a:t>
            </a:r>
            <a:r>
              <a:rPr lang="pl-PL" dirty="0">
                <a:solidFill>
                  <a:srgbClr val="000000"/>
                </a:solidFill>
              </a:rPr>
              <a:t> i on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podešavati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line-height</a:t>
            </a:r>
            <a:r>
              <a:rPr lang="pl-PL" dirty="0">
                <a:solidFill>
                  <a:srgbClr val="000000"/>
                </a:solidFill>
              </a:rPr>
              <a:t>; 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decimalni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broj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kao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procenat</a:t>
            </a:r>
            <a:r>
              <a:rPr lang="pl-PL" dirty="0">
                <a:solidFill>
                  <a:srgbClr val="000000"/>
                </a:solidFill>
              </a:rPr>
              <a:t/>
            </a:r>
            <a:br>
              <a:rPr lang="pl-PL" dirty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line-height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1.5; 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16308" r="3418" b="16737"/>
          <a:stretch/>
        </p:blipFill>
        <p:spPr bwMode="auto">
          <a:xfrm>
            <a:off x="5580112" y="3717032"/>
            <a:ext cx="3337560" cy="53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5494" r="3062" b="5416"/>
          <a:stretch/>
        </p:blipFill>
        <p:spPr bwMode="auto">
          <a:xfrm>
            <a:off x="5669279" y="5312665"/>
            <a:ext cx="3145537" cy="135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1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teksta – uvlačenje i poravnanje 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Uvla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enje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prve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linije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text-indent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vrednost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zadaje u </a:t>
            </a:r>
            <a:r>
              <a:rPr lang="pl-PL" dirty="0" err="1">
                <a:solidFill>
                  <a:srgbClr val="000000"/>
                </a:solidFill>
              </a:rPr>
              <a:t>px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procentima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odnosno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smtClean="0">
                <a:solidFill>
                  <a:srgbClr val="000000"/>
                </a:solidFill>
              </a:rPr>
              <a:t>em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text-indent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3em;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endParaRPr lang="pl-PL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Poravnanje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okviru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err="1" smtClean="0">
                <a:solidFill>
                  <a:srgbClr val="005828"/>
                </a:solidFill>
              </a:rPr>
              <a:t>text-align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left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right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center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5828"/>
                </a:solidFill>
              </a:rPr>
              <a:t>justify</a:t>
            </a:r>
            <a:endParaRPr lang="pl-PL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pl-PL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pl-PL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pl-PL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pl-PL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Poravnanje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jednog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odnosu</a:t>
            </a:r>
            <a:r>
              <a:rPr lang="pl-PL" dirty="0">
                <a:solidFill>
                  <a:srgbClr val="000000"/>
                </a:solidFill>
              </a:rPr>
              <a:t> na drugi element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ga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obuhvata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na drugi </a:t>
            </a:r>
            <a:r>
              <a:rPr lang="pl-PL" dirty="0" err="1" smtClean="0">
                <a:solidFill>
                  <a:srgbClr val="000000"/>
                </a:solidFill>
              </a:rPr>
              <a:t>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endParaRPr lang="pl-PL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 t="8325" r="2248" b="7644"/>
          <a:stretch/>
        </p:blipFill>
        <p:spPr bwMode="auto">
          <a:xfrm>
            <a:off x="4788025" y="2350351"/>
            <a:ext cx="3551304" cy="82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" t="3802" r="431" b="1176"/>
          <a:stretch/>
        </p:blipFill>
        <p:spPr bwMode="auto">
          <a:xfrm>
            <a:off x="2980944" y="4069080"/>
            <a:ext cx="544068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Boja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Boja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color</a:t>
            </a:r>
            <a:endParaRPr lang="pl-PL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Boje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mogu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zadati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 smtClean="0">
                <a:solidFill>
                  <a:srgbClr val="000000"/>
                </a:solidFill>
              </a:rPr>
              <a:t>vi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ina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imena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color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red; }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heksadekadnim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kodom </a:t>
            </a:r>
            <a:r>
              <a:rPr lang="pl-PL" dirty="0" err="1">
                <a:solidFill>
                  <a:srgbClr val="000000"/>
                </a:solidFill>
              </a:rPr>
              <a:t>oblika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5828"/>
                </a:solidFill>
              </a:rPr>
              <a:t>#</a:t>
            </a:r>
            <a:r>
              <a:rPr lang="pl-PL" dirty="0" err="1">
                <a:solidFill>
                  <a:srgbClr val="005828"/>
                </a:solidFill>
              </a:rPr>
              <a:t>rrggbb</a:t>
            </a:r>
            <a:r>
              <a:rPr lang="pl-PL" dirty="0">
                <a:solidFill>
                  <a:srgbClr val="005828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tri </a:t>
            </a:r>
            <a:r>
              <a:rPr lang="pl-PL" dirty="0" err="1">
                <a:solidFill>
                  <a:srgbClr val="000000"/>
                </a:solidFill>
              </a:rPr>
              <a:t>dvocifrena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heksadekadna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broja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{ </a:t>
            </a:r>
            <a:r>
              <a:rPr lang="pl-PL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color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#00ff00;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dekadnom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specfikacijom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oblika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rgb</a:t>
            </a:r>
            <a:r>
              <a:rPr lang="pl-PL" dirty="0">
                <a:solidFill>
                  <a:srgbClr val="005828"/>
                </a:solidFill>
              </a:rPr>
              <a:t>(</a:t>
            </a:r>
            <a:r>
              <a:rPr lang="pl-PL" dirty="0" err="1">
                <a:solidFill>
                  <a:srgbClr val="005828"/>
                </a:solidFill>
              </a:rPr>
              <a:t>r,g,b</a:t>
            </a:r>
            <a:r>
              <a:rPr lang="pl-PL" dirty="0">
                <a:solidFill>
                  <a:srgbClr val="005828"/>
                </a:solidFill>
              </a:rPr>
              <a:t>)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tri </a:t>
            </a:r>
            <a:r>
              <a:rPr lang="pl-PL" dirty="0" err="1">
                <a:solidFill>
                  <a:srgbClr val="000000"/>
                </a:solidFill>
              </a:rPr>
              <a:t>dekadna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broja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color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rgb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(0,0,255); 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" t="3943" r="1708" b="4184"/>
          <a:stretch/>
        </p:blipFill>
        <p:spPr bwMode="auto">
          <a:xfrm>
            <a:off x="1775386" y="4974020"/>
            <a:ext cx="4956853" cy="188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7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 kutije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HTML </a:t>
            </a:r>
            <a:r>
              <a:rPr lang="pl-PL" dirty="0" err="1">
                <a:solidFill>
                  <a:srgbClr val="000000"/>
                </a:solidFill>
              </a:rPr>
              <a:t>elementi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mogu</a:t>
            </a:r>
            <a:r>
              <a:rPr lang="pl-PL" dirty="0">
                <a:solidFill>
                  <a:srgbClr val="000000"/>
                </a:solidFill>
              </a:rPr>
              <a:t> da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posmatraju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pravougaone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površine</a:t>
            </a:r>
            <a:r>
              <a:rPr lang="pl-PL" dirty="0" smtClean="0">
                <a:solidFill>
                  <a:srgbClr val="000000"/>
                </a:solidFill>
              </a:rPr>
              <a:t> - </a:t>
            </a:r>
            <a:r>
              <a:rPr lang="pl-PL" dirty="0" err="1">
                <a:solidFill>
                  <a:srgbClr val="002060"/>
                </a:solidFill>
              </a:rPr>
              <a:t>kutije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box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Svaka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kutija</a:t>
            </a:r>
            <a:r>
              <a:rPr lang="pl-PL" dirty="0">
                <a:solidFill>
                  <a:srgbClr val="000000"/>
                </a:solidFill>
              </a:rPr>
              <a:t> ima </a:t>
            </a:r>
            <a:r>
              <a:rPr lang="pl-PL" dirty="0" err="1" smtClean="0">
                <a:solidFill>
                  <a:srgbClr val="002060"/>
                </a:solidFill>
              </a:rPr>
              <a:t>sadr</a:t>
            </a:r>
            <a:r>
              <a:rPr lang="pl-PL" dirty="0" err="1">
                <a:solidFill>
                  <a:srgbClr val="002060"/>
                </a:solidFill>
              </a:rPr>
              <a:t>ž</a:t>
            </a:r>
            <a:r>
              <a:rPr lang="pl-PL" dirty="0" err="1" smtClean="0">
                <a:solidFill>
                  <a:srgbClr val="002060"/>
                </a:solidFill>
              </a:rPr>
              <a:t>aj</a:t>
            </a:r>
            <a:r>
              <a:rPr lang="pl-PL" dirty="0" smtClean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content</a:t>
            </a:r>
            <a:r>
              <a:rPr lang="pl-PL" dirty="0">
                <a:solidFill>
                  <a:srgbClr val="000000"/>
                </a:solidFill>
              </a:rPr>
              <a:t>) i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da ima </a:t>
            </a:r>
            <a:r>
              <a:rPr lang="pl-PL" dirty="0" err="1">
                <a:solidFill>
                  <a:srgbClr val="002060"/>
                </a:solidFill>
              </a:rPr>
              <a:t>okvir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border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Okvir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>
                <a:solidFill>
                  <a:srgbClr val="000000"/>
                </a:solidFill>
              </a:rPr>
              <a:t>razdvojen</a:t>
            </a:r>
            <a:r>
              <a:rPr lang="pl-PL" dirty="0">
                <a:solidFill>
                  <a:srgbClr val="000000"/>
                </a:solidFill>
              </a:rPr>
              <a:t> od </a:t>
            </a:r>
            <a:r>
              <a:rPr lang="pl-PL" dirty="0" err="1" smtClean="0">
                <a:solidFill>
                  <a:srgbClr val="000000"/>
                </a:solidFill>
              </a:rPr>
              <a:t>sadr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aja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unutrašnjom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marginom</a:t>
            </a:r>
            <a:r>
              <a:rPr lang="pl-PL" dirty="0">
                <a:solidFill>
                  <a:srgbClr val="000000"/>
                </a:solidFill>
              </a:rPr>
              <a:t>, tj. </a:t>
            </a:r>
            <a:r>
              <a:rPr lang="pl-PL" dirty="0" err="1" smtClean="0">
                <a:solidFill>
                  <a:srgbClr val="002060"/>
                </a:solidFill>
              </a:rPr>
              <a:t>punjenjem</a:t>
            </a:r>
            <a:r>
              <a:rPr lang="pl-PL" dirty="0" smtClean="0">
                <a:solidFill>
                  <a:srgbClr val="00206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padding</a:t>
            </a:r>
            <a:r>
              <a:rPr lang="pl-PL" dirty="0">
                <a:solidFill>
                  <a:srgbClr val="000000"/>
                </a:solidFill>
              </a:rPr>
              <a:t>), a od </a:t>
            </a:r>
            <a:r>
              <a:rPr lang="pl-PL" dirty="0" err="1">
                <a:solidFill>
                  <a:srgbClr val="000000"/>
                </a:solidFill>
              </a:rPr>
              <a:t>okolnih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elemenata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2060"/>
                </a:solidFill>
              </a:rPr>
              <a:t>spolja</a:t>
            </a:r>
            <a:r>
              <a:rPr lang="pl-PL" dirty="0" err="1">
                <a:solidFill>
                  <a:srgbClr val="002060"/>
                </a:solidFill>
              </a:rPr>
              <a:t>š</a:t>
            </a:r>
            <a:r>
              <a:rPr lang="pl-PL" dirty="0" err="1" smtClean="0">
                <a:solidFill>
                  <a:srgbClr val="002060"/>
                </a:solidFill>
              </a:rPr>
              <a:t>njom</a:t>
            </a:r>
            <a:r>
              <a:rPr lang="pl-PL" dirty="0" smtClean="0">
                <a:solidFill>
                  <a:srgbClr val="00206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marginom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margin</a:t>
            </a:r>
            <a:r>
              <a:rPr lang="pl-PL" dirty="0">
                <a:solidFill>
                  <a:srgbClr val="000000"/>
                </a:solidFill>
              </a:rPr>
              <a:t>)</a:t>
            </a:r>
            <a:endParaRPr lang="pl-PL" sz="1800" b="1" dirty="0">
              <a:solidFill>
                <a:srgbClr val="005828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" t="2707" r="2376" b="8156"/>
          <a:stretch/>
        </p:blipFill>
        <p:spPr bwMode="auto">
          <a:xfrm>
            <a:off x="3347864" y="3803904"/>
            <a:ext cx="3367264" cy="30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0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širina </a:t>
            </a:r>
            <a:r>
              <a:rPr lang="sr-Latn-RS" dirty="0"/>
              <a:t>i visina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0000"/>
                </a:solidFill>
              </a:rPr>
              <a:t>visina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zadaju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svojstvima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width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2060"/>
                </a:solidFill>
              </a:rPr>
              <a:t>height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vrednost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zadaje u </a:t>
            </a:r>
            <a:r>
              <a:rPr lang="pl-PL" dirty="0" err="1">
                <a:solidFill>
                  <a:srgbClr val="000000"/>
                </a:solidFill>
              </a:rPr>
              <a:t>px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Podrazumevano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je da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punjenje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okvir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margine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unaju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irinu</a:t>
            </a:r>
            <a:r>
              <a:rPr lang="pl-PL" dirty="0" smtClean="0">
                <a:solidFill>
                  <a:srgbClr val="000000"/>
                </a:solidFill>
              </a:rPr>
              <a:t> i </a:t>
            </a:r>
            <a:r>
              <a:rPr lang="pl-PL" dirty="0" err="1" smtClean="0">
                <a:solidFill>
                  <a:srgbClr val="000000"/>
                </a:solidFill>
              </a:rPr>
              <a:t>visinu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box-sizing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šta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una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0000"/>
                </a:solidFill>
              </a:rPr>
              <a:t>visinu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podrazumevana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>
                <a:solidFill>
                  <a:srgbClr val="005828"/>
                </a:solidFill>
              </a:rPr>
              <a:t>content-box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tada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računa</a:t>
            </a:r>
            <a:r>
              <a:rPr lang="pl-PL" dirty="0" smtClean="0">
                <a:solidFill>
                  <a:srgbClr val="000000"/>
                </a:solidFill>
              </a:rPr>
              <a:t> samo </a:t>
            </a:r>
            <a:r>
              <a:rPr lang="pl-PL" dirty="0" err="1" smtClean="0">
                <a:solidFill>
                  <a:srgbClr val="000000"/>
                </a:solidFill>
              </a:rPr>
              <a:t>sadr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aj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border-box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onda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una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visina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 smtClean="0">
                <a:solidFill>
                  <a:srgbClr val="000000"/>
                </a:solidFill>
              </a:rPr>
              <a:t>širina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sadržaja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punjenja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okvira</a:t>
            </a:r>
            <a:r>
              <a:rPr lang="pl-PL" dirty="0">
                <a:solidFill>
                  <a:srgbClr val="000000"/>
                </a:solidFill>
              </a:rPr>
              <a:t> (bez </a:t>
            </a:r>
            <a:r>
              <a:rPr lang="pl-PL" dirty="0" err="1" smtClean="0">
                <a:solidFill>
                  <a:srgbClr val="000000"/>
                </a:solidFill>
              </a:rPr>
              <a:t>spolja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njih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margina</a:t>
            </a:r>
            <a:r>
              <a:rPr lang="pl-PL" dirty="0">
                <a:solidFill>
                  <a:srgbClr val="000000"/>
                </a:solidFill>
              </a:rPr>
              <a:t>)</a:t>
            </a:r>
            <a:endParaRPr lang="pl-PL" sz="1600" b="1" dirty="0">
              <a:solidFill>
                <a:srgbClr val="005828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 t="3173" r="2076" b="5426"/>
          <a:stretch/>
        </p:blipFill>
        <p:spPr bwMode="auto">
          <a:xfrm>
            <a:off x="2267744" y="4509120"/>
            <a:ext cx="4682164" cy="23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3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širina </a:t>
            </a:r>
            <a:r>
              <a:rPr lang="sr-Latn-RS" dirty="0"/>
              <a:t>i </a:t>
            </a:r>
            <a:r>
              <a:rPr lang="sr-Latn-RS" dirty="0" smtClean="0"/>
              <a:t>visina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Nekada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>
                <a:solidFill>
                  <a:srgbClr val="000000"/>
                </a:solidFill>
              </a:rPr>
              <a:t>zgodno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fiksirati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širinu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0000"/>
                </a:solidFill>
              </a:rPr>
              <a:t>visinu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ve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samo </a:t>
            </a:r>
            <a:r>
              <a:rPr lang="pl-PL" dirty="0" err="1">
                <a:solidFill>
                  <a:srgbClr val="000000"/>
                </a:solidFill>
              </a:rPr>
              <a:t>zadati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najmanje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ili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najve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dopu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tene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vrednosti</a:t>
            </a:r>
            <a:r>
              <a:rPr lang="pl-PL" dirty="0" smtClean="0">
                <a:solidFill>
                  <a:srgbClr val="000000"/>
                </a:solidFill>
              </a:rPr>
              <a:t>; to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posti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svojstvima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2060"/>
                </a:solidFill>
              </a:rPr>
              <a:t>max-</a:t>
            </a:r>
            <a:r>
              <a:rPr lang="pl-PL" dirty="0" err="1">
                <a:solidFill>
                  <a:srgbClr val="002060"/>
                </a:solidFill>
              </a:rPr>
              <a:t>width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smtClean="0">
                <a:solidFill>
                  <a:srgbClr val="002060"/>
                </a:solidFill>
              </a:rPr>
              <a:t>min-</a:t>
            </a:r>
            <a:r>
              <a:rPr lang="pl-PL" dirty="0" err="1" smtClean="0">
                <a:solidFill>
                  <a:srgbClr val="002060"/>
                </a:solidFill>
              </a:rPr>
              <a:t>width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smtClean="0">
                <a:solidFill>
                  <a:srgbClr val="002060"/>
                </a:solidFill>
              </a:rPr>
              <a:t>max-</a:t>
            </a:r>
            <a:r>
              <a:rPr lang="pl-PL" dirty="0" err="1" smtClean="0">
                <a:solidFill>
                  <a:srgbClr val="002060"/>
                </a:solidFill>
              </a:rPr>
              <a:t>height</a:t>
            </a:r>
            <a:r>
              <a:rPr lang="pl-PL" dirty="0" smtClean="0">
                <a:solidFill>
                  <a:srgbClr val="000000"/>
                </a:solidFill>
              </a:rPr>
              <a:t> i </a:t>
            </a:r>
            <a:r>
              <a:rPr lang="pl-PL" dirty="0">
                <a:solidFill>
                  <a:srgbClr val="002060"/>
                </a:solidFill>
              </a:rPr>
              <a:t>min-</a:t>
            </a:r>
            <a:r>
              <a:rPr lang="pl-PL" dirty="0" err="1">
                <a:solidFill>
                  <a:srgbClr val="002060"/>
                </a:solidFill>
              </a:rPr>
              <a:t>height</a:t>
            </a:r>
            <a:endParaRPr lang="pl-PL" sz="1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spoljašnje </a:t>
            </a:r>
            <a:r>
              <a:rPr lang="sr-Latn-RS" dirty="0"/>
              <a:t>margine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Elementima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podesiti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spolja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0000"/>
                </a:solidFill>
              </a:rPr>
              <a:t>unutra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margine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Spolja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nju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marginu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podesiti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margin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navede</a:t>
            </a:r>
            <a:r>
              <a:rPr lang="pl-PL" dirty="0">
                <a:solidFill>
                  <a:srgbClr val="000000"/>
                </a:solidFill>
              </a:rPr>
              <a:t> samo jedna </a:t>
            </a:r>
            <a:r>
              <a:rPr lang="pl-PL" dirty="0" err="1">
                <a:solidFill>
                  <a:srgbClr val="000000"/>
                </a:solidFill>
              </a:rPr>
              <a:t>vrednost</a:t>
            </a:r>
            <a:r>
              <a:rPr lang="pl-PL" dirty="0">
                <a:solidFill>
                  <a:srgbClr val="000000"/>
                </a:solidFill>
              </a:rPr>
              <a:t>, ona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odnosi na </a:t>
            </a:r>
            <a:r>
              <a:rPr lang="pl-PL" dirty="0" err="1">
                <a:solidFill>
                  <a:srgbClr val="000000"/>
                </a:solidFill>
              </a:rPr>
              <a:t>sve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margine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prva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odnosi na </a:t>
            </a:r>
            <a:r>
              <a:rPr lang="pl-PL" dirty="0" err="1">
                <a:solidFill>
                  <a:srgbClr val="000000"/>
                </a:solidFill>
              </a:rPr>
              <a:t>levu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desnu</a:t>
            </a:r>
            <a:r>
              <a:rPr lang="pl-PL" dirty="0">
                <a:solidFill>
                  <a:srgbClr val="000000"/>
                </a:solidFill>
              </a:rPr>
              <a:t>, a druga </a:t>
            </a:r>
            <a:r>
              <a:rPr lang="pl-PL" dirty="0" smtClean="0">
                <a:solidFill>
                  <a:srgbClr val="000000"/>
                </a:solidFill>
              </a:rPr>
              <a:t>na </a:t>
            </a:r>
            <a:r>
              <a:rPr lang="pl-PL" dirty="0" err="1" smtClean="0">
                <a:solidFill>
                  <a:srgbClr val="000000"/>
                </a:solidFill>
              </a:rPr>
              <a:t>gornju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0000"/>
                </a:solidFill>
              </a:rPr>
              <a:t>donju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marginu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etiri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, one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odnose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>
                <a:solidFill>
                  <a:srgbClr val="000000"/>
                </a:solidFill>
              </a:rPr>
              <a:t>levu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gornju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desnu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donju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marginu</a:t>
            </a:r>
            <a:r>
              <a:rPr lang="pl-PL" dirty="0">
                <a:solidFill>
                  <a:srgbClr val="000000"/>
                </a:solidFill>
              </a:rPr>
              <a:t> redom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navede</a:t>
            </a:r>
            <a:r>
              <a:rPr lang="pl-PL" dirty="0">
                <a:solidFill>
                  <a:srgbClr val="000000"/>
                </a:solidFill>
              </a:rPr>
              <a:t> auto, </a:t>
            </a:r>
            <a:r>
              <a:rPr lang="pl-PL" dirty="0" err="1">
                <a:solidFill>
                  <a:srgbClr val="000000"/>
                </a:solidFill>
              </a:rPr>
              <a:t>margine</a:t>
            </a:r>
            <a:r>
              <a:rPr lang="pl-PL" dirty="0">
                <a:solidFill>
                  <a:srgbClr val="000000"/>
                </a:solidFill>
              </a:rPr>
              <a:t>  </a:t>
            </a:r>
            <a:r>
              <a:rPr lang="pl-PL" dirty="0" err="1" smtClean="0">
                <a:solidFill>
                  <a:srgbClr val="000000"/>
                </a:solidFill>
              </a:rPr>
              <a:t>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automatski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rasporediti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podjednako</a:t>
            </a:r>
            <a:endParaRPr lang="pl-PL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spoljašnje margine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>
                <a:solidFill>
                  <a:srgbClr val="000000"/>
                </a:solidFill>
              </a:rPr>
              <a:t>Margine </a:t>
            </a:r>
            <a:r>
              <a:rPr lang="it-IT" dirty="0" err="1">
                <a:solidFill>
                  <a:srgbClr val="000000"/>
                </a:solidFill>
              </a:rPr>
              <a:t>susednih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elemenata</a:t>
            </a:r>
            <a:r>
              <a:rPr lang="it-IT" dirty="0">
                <a:solidFill>
                  <a:srgbClr val="000000"/>
                </a:solidFill>
              </a:rPr>
              <a:t> se ne </a:t>
            </a:r>
            <a:r>
              <a:rPr lang="it-IT" dirty="0" err="1">
                <a:solidFill>
                  <a:srgbClr val="000000"/>
                </a:solidFill>
              </a:rPr>
              <a:t>sabiraju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0000"/>
                </a:solidFill>
              </a:rPr>
              <a:t>ra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it-IT" dirty="0" smtClean="0">
                <a:solidFill>
                  <a:srgbClr val="000000"/>
                </a:solidFill>
              </a:rPr>
              <a:t>una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smtClean="0">
                <a:solidFill>
                  <a:srgbClr val="000000"/>
                </a:solidFill>
              </a:rPr>
              <a:t>ve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a od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vrednosti</a:t>
            </a:r>
            <a:endParaRPr lang="pl-PL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" t="2253" r="2236" b="2175"/>
          <a:stretch/>
        </p:blipFill>
        <p:spPr bwMode="auto">
          <a:xfrm>
            <a:off x="3200399" y="2157984"/>
            <a:ext cx="3081529" cy="286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1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unutrašnje margine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 smtClean="0">
                <a:solidFill>
                  <a:srgbClr val="000000"/>
                </a:solidFill>
              </a:rPr>
              <a:t>Unutra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it-IT" dirty="0" err="1" smtClean="0">
                <a:solidFill>
                  <a:srgbClr val="000000"/>
                </a:solidFill>
              </a:rPr>
              <a:t>nju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marginu</a:t>
            </a:r>
            <a:r>
              <a:rPr lang="it-IT" dirty="0">
                <a:solidFill>
                  <a:srgbClr val="000000"/>
                </a:solidFill>
              </a:rPr>
              <a:t> je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 err="1">
                <a:solidFill>
                  <a:srgbClr val="000000"/>
                </a:solidFill>
              </a:rPr>
              <a:t>podesiti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padding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Koristi</a:t>
            </a:r>
            <a:r>
              <a:rPr lang="it-IT" dirty="0">
                <a:solidFill>
                  <a:srgbClr val="000000"/>
                </a:solidFill>
              </a:rPr>
              <a:t> se </a:t>
            </a:r>
            <a:r>
              <a:rPr lang="it-IT" dirty="0" err="1">
                <a:solidFill>
                  <a:srgbClr val="000000"/>
                </a:solidFill>
              </a:rPr>
              <a:t>analogno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svojstvu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margin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Postoje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 smtClean="0">
                <a:solidFill>
                  <a:srgbClr val="000000"/>
                </a:solidFill>
              </a:rPr>
              <a:t>pojedina</a:t>
            </a:r>
            <a:r>
              <a:rPr lang="sr-Latn-RS" dirty="0" smtClean="0">
                <a:solidFill>
                  <a:srgbClr val="000000"/>
                </a:solidFill>
              </a:rPr>
              <a:t>č</a:t>
            </a:r>
            <a:r>
              <a:rPr lang="it-IT" dirty="0" err="1" smtClean="0">
                <a:solidFill>
                  <a:srgbClr val="000000"/>
                </a:solidFill>
              </a:rPr>
              <a:t>na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svojstva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>
                <a:solidFill>
                  <a:srgbClr val="002060"/>
                </a:solidFill>
              </a:rPr>
              <a:t>padding</a:t>
            </a:r>
            <a:r>
              <a:rPr lang="it-IT" dirty="0">
                <a:solidFill>
                  <a:srgbClr val="002060"/>
                </a:solidFill>
              </a:rPr>
              <a:t>-top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padding</a:t>
            </a:r>
            <a:r>
              <a:rPr lang="it-IT" dirty="0">
                <a:solidFill>
                  <a:srgbClr val="002060"/>
                </a:solidFill>
              </a:rPr>
              <a:t>-right</a:t>
            </a:r>
            <a:r>
              <a:rPr lang="it-IT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it-IT" dirty="0" err="1" smtClean="0">
                <a:solidFill>
                  <a:srgbClr val="002060"/>
                </a:solidFill>
              </a:rPr>
              <a:t>padding</a:t>
            </a:r>
            <a:r>
              <a:rPr lang="it-IT" dirty="0" smtClean="0">
                <a:solidFill>
                  <a:srgbClr val="002060"/>
                </a:solidFill>
              </a:rPr>
              <a:t>-bottom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sr-Latn-RS" dirty="0">
                <a:solidFill>
                  <a:srgbClr val="000000"/>
                </a:solidFill>
              </a:rPr>
              <a:t>i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padding-left</a:t>
            </a:r>
            <a:endParaRPr lang="pl-PL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2" r="4096"/>
          <a:stretch/>
        </p:blipFill>
        <p:spPr bwMode="auto">
          <a:xfrm>
            <a:off x="6228184" y="3212976"/>
            <a:ext cx="1645166" cy="153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2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Stilski listovi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Vizuelna</a:t>
            </a:r>
            <a:r>
              <a:rPr lang="en-GB" dirty="0"/>
              <a:t> </a:t>
            </a:r>
            <a:r>
              <a:rPr lang="en-GB" dirty="0" err="1"/>
              <a:t>prezentacija</a:t>
            </a:r>
            <a:r>
              <a:rPr lang="en-GB" dirty="0"/>
              <a:t> HTML </a:t>
            </a:r>
            <a:r>
              <a:rPr lang="en-GB" dirty="0" err="1"/>
              <a:t>dokumenata</a:t>
            </a:r>
            <a:r>
              <a:rPr lang="en-GB" dirty="0"/>
              <a:t> </a:t>
            </a:r>
            <a:r>
              <a:rPr lang="en-GB" dirty="0" err="1" smtClean="0"/>
              <a:t>pode</a:t>
            </a:r>
            <a:r>
              <a:rPr lang="sr-Latn-RS" dirty="0"/>
              <a:t>š</a:t>
            </a:r>
            <a:r>
              <a:rPr lang="en-GB" dirty="0" smtClean="0"/>
              <a:t>ava </a:t>
            </a:r>
            <a:r>
              <a:rPr lang="en-GB" dirty="0"/>
              <a:t>se </a:t>
            </a:r>
            <a:r>
              <a:rPr lang="en-GB" dirty="0" err="1" smtClean="0"/>
              <a:t>kor</a:t>
            </a:r>
            <a:r>
              <a:rPr lang="sr-Latn-RS" dirty="0" err="1" smtClean="0"/>
              <a:t>išć</a:t>
            </a:r>
            <a:r>
              <a:rPr lang="en-GB" dirty="0" err="1" smtClean="0"/>
              <a:t>enjem</a:t>
            </a:r>
            <a:r>
              <a:rPr lang="sr-Latn-RS" dirty="0" smtClean="0"/>
              <a:t> 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stilskih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listova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/>
              <a:t>(stylesheets) </a:t>
            </a:r>
            <a:r>
              <a:rPr lang="en-GB" dirty="0" err="1"/>
              <a:t>opisanih</a:t>
            </a:r>
            <a:r>
              <a:rPr lang="en-GB" dirty="0"/>
              <a:t> u </a:t>
            </a:r>
            <a:r>
              <a:rPr lang="en-GB" dirty="0" err="1"/>
              <a:t>jeziku</a:t>
            </a:r>
            <a:r>
              <a:rPr lang="en-GB" dirty="0"/>
              <a:t> CSS (Cascading </a:t>
            </a:r>
            <a:r>
              <a:rPr lang="en-GB" dirty="0" smtClean="0"/>
              <a:t>Style</a:t>
            </a:r>
            <a:r>
              <a:rPr lang="sr-Latn-RS" dirty="0" smtClean="0"/>
              <a:t> </a:t>
            </a:r>
            <a:r>
              <a:rPr lang="en-GB" dirty="0" smtClean="0"/>
              <a:t>Sheets</a:t>
            </a:r>
            <a:r>
              <a:rPr lang="en-GB" dirty="0"/>
              <a:t>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Prva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objavljena</a:t>
            </a:r>
            <a:r>
              <a:rPr lang="en-GB" dirty="0"/>
              <a:t> 1996. </a:t>
            </a:r>
            <a:r>
              <a:rPr lang="en-GB" dirty="0" err="1"/>
              <a:t>godine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je CSS3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3551" b="3350"/>
          <a:stretch/>
        </p:blipFill>
        <p:spPr bwMode="auto">
          <a:xfrm>
            <a:off x="5998464" y="3840480"/>
            <a:ext cx="1701874" cy="191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7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okviri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Oko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svakog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>
                <a:solidFill>
                  <a:srgbClr val="000000"/>
                </a:solidFill>
              </a:rPr>
              <a:t>je </a:t>
            </a:r>
            <a:r>
              <a:rPr lang="it-IT" dirty="0" err="1">
                <a:solidFill>
                  <a:srgbClr val="000000"/>
                </a:solidFill>
              </a:rPr>
              <a:t>prikazati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okvir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Debljina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okvira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pode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it-IT" dirty="0" smtClean="0">
                <a:solidFill>
                  <a:srgbClr val="000000"/>
                </a:solidFill>
              </a:rPr>
              <a:t>ava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border-width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Tip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linije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okvira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pode</a:t>
            </a:r>
            <a:r>
              <a:rPr lang="sr-Latn-RS" dirty="0" smtClean="0">
                <a:solidFill>
                  <a:srgbClr val="000000"/>
                </a:solidFill>
              </a:rPr>
              <a:t>š</a:t>
            </a:r>
            <a:r>
              <a:rPr lang="it-IT" dirty="0" smtClean="0">
                <a:solidFill>
                  <a:srgbClr val="000000"/>
                </a:solidFill>
              </a:rPr>
              <a:t>ava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</a:t>
            </a:r>
            <a:r>
              <a:rPr lang="it-IT" dirty="0">
                <a:solidFill>
                  <a:srgbClr val="002060"/>
                </a:solidFill>
              </a:rPr>
              <a:t>-style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vrednosti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su </a:t>
            </a:r>
            <a:r>
              <a:rPr lang="it-IT" dirty="0" err="1">
                <a:solidFill>
                  <a:srgbClr val="005828"/>
                </a:solidFill>
              </a:rPr>
              <a:t>solid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dashed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5828"/>
                </a:solidFill>
              </a:rPr>
              <a:t>dotted</a:t>
            </a:r>
            <a:r>
              <a:rPr lang="sr-Latn-RS" dirty="0" smtClean="0">
                <a:solidFill>
                  <a:srgbClr val="000000"/>
                </a:solidFill>
              </a:rPr>
              <a:t>, itd</a:t>
            </a:r>
            <a:r>
              <a:rPr lang="it-IT" dirty="0" smtClean="0">
                <a:solidFill>
                  <a:srgbClr val="000000"/>
                </a:solidFill>
              </a:rPr>
              <a:t>.</a:t>
            </a:r>
            <a:endParaRPr lang="it-IT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Boja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okvira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pode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it-IT" dirty="0" smtClean="0">
                <a:solidFill>
                  <a:srgbClr val="000000"/>
                </a:solidFill>
              </a:rPr>
              <a:t>ava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</a:t>
            </a:r>
            <a:r>
              <a:rPr lang="it-IT" dirty="0">
                <a:solidFill>
                  <a:srgbClr val="002060"/>
                </a:solidFill>
              </a:rPr>
              <a:t>-color</a:t>
            </a: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Sva</a:t>
            </a:r>
            <a:r>
              <a:rPr lang="it-IT" dirty="0">
                <a:solidFill>
                  <a:srgbClr val="000000"/>
                </a:solidFill>
              </a:rPr>
              <a:t> tri </a:t>
            </a:r>
            <a:r>
              <a:rPr lang="it-IT" dirty="0" err="1">
                <a:solidFill>
                  <a:srgbClr val="000000"/>
                </a:solidFill>
              </a:rPr>
              <a:t>svojstva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>
                <a:solidFill>
                  <a:srgbClr val="000000"/>
                </a:solidFill>
              </a:rPr>
              <a:t>je </a:t>
            </a:r>
            <a:r>
              <a:rPr lang="it-IT" dirty="0" err="1">
                <a:solidFill>
                  <a:srgbClr val="000000"/>
                </a:solidFill>
              </a:rPr>
              <a:t>zadati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odjednom, </a:t>
            </a:r>
            <a:r>
              <a:rPr lang="it-IT" dirty="0" smtClean="0">
                <a:solidFill>
                  <a:srgbClr val="000000"/>
                </a:solidFill>
              </a:rPr>
              <a:t>kori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it-IT" dirty="0" err="1" smtClean="0">
                <a:solidFill>
                  <a:srgbClr val="000000"/>
                </a:solidFill>
              </a:rPr>
              <a:t>enjem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border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sr-Latn-RS" dirty="0" smtClean="0">
                <a:solidFill>
                  <a:srgbClr val="000000"/>
                </a:solidFill>
              </a:rPr>
              <a:t>   </a:t>
            </a:r>
            <a:r>
              <a:rPr lang="it-IT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it-IT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it-IT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1px </a:t>
            </a:r>
            <a:r>
              <a:rPr lang="it-IT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it-IT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it-IT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it-IT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v-SE" dirty="0" err="1">
                <a:solidFill>
                  <a:srgbClr val="000000"/>
                </a:solidFill>
              </a:rPr>
              <a:t>Postoje</a:t>
            </a:r>
            <a:r>
              <a:rPr lang="sv-SE" dirty="0">
                <a:solidFill>
                  <a:srgbClr val="000000"/>
                </a:solidFill>
              </a:rPr>
              <a:t> i </a:t>
            </a:r>
            <a:r>
              <a:rPr lang="sv-SE" dirty="0" err="1">
                <a:solidFill>
                  <a:srgbClr val="000000"/>
                </a:solidFill>
              </a:rPr>
              <a:t>svojstva</a:t>
            </a:r>
            <a:r>
              <a:rPr lang="sv-SE" dirty="0">
                <a:solidFill>
                  <a:srgbClr val="000000"/>
                </a:solidFill>
              </a:rPr>
              <a:t> </a:t>
            </a:r>
            <a:r>
              <a:rPr lang="sv-SE" dirty="0" err="1">
                <a:solidFill>
                  <a:srgbClr val="002060"/>
                </a:solidFill>
              </a:rPr>
              <a:t>border-top</a:t>
            </a:r>
            <a:r>
              <a:rPr lang="sv-SE" dirty="0">
                <a:solidFill>
                  <a:srgbClr val="000000"/>
                </a:solidFill>
              </a:rPr>
              <a:t>, </a:t>
            </a:r>
            <a:r>
              <a:rPr lang="sv-SE" dirty="0" err="1">
                <a:solidFill>
                  <a:srgbClr val="002060"/>
                </a:solidFill>
              </a:rPr>
              <a:t>border</a:t>
            </a:r>
            <a:r>
              <a:rPr lang="sv-SE" dirty="0">
                <a:solidFill>
                  <a:srgbClr val="002060"/>
                </a:solidFill>
              </a:rPr>
              <a:t>-right</a:t>
            </a:r>
            <a:r>
              <a:rPr lang="sv-SE" dirty="0">
                <a:solidFill>
                  <a:srgbClr val="000000"/>
                </a:solidFill>
              </a:rPr>
              <a:t>, </a:t>
            </a:r>
            <a:r>
              <a:rPr lang="sv-SE" dirty="0" err="1" smtClean="0">
                <a:solidFill>
                  <a:srgbClr val="002060"/>
                </a:solidFill>
              </a:rPr>
              <a:t>border-bottom</a:t>
            </a:r>
            <a:r>
              <a:rPr lang="sr-Latn-RS" dirty="0" smtClean="0">
                <a:solidFill>
                  <a:srgbClr val="000000"/>
                </a:solidFill>
              </a:rPr>
              <a:t> i</a:t>
            </a:r>
            <a:r>
              <a:rPr lang="sv-SE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sv-SE" dirty="0" err="1">
                <a:solidFill>
                  <a:srgbClr val="002060"/>
                </a:solidFill>
              </a:rPr>
              <a:t>border-left</a:t>
            </a:r>
            <a:endParaRPr lang="pl-P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– okviri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Zaobljenost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okvira</a:t>
            </a:r>
            <a:r>
              <a:rPr lang="it-IT" dirty="0">
                <a:solidFill>
                  <a:srgbClr val="000000"/>
                </a:solidFill>
              </a:rPr>
              <a:t> se </a:t>
            </a:r>
            <a:r>
              <a:rPr lang="it-IT" dirty="0" err="1" smtClean="0">
                <a:solidFill>
                  <a:srgbClr val="000000"/>
                </a:solidFill>
              </a:rPr>
              <a:t>mo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 err="1">
                <a:solidFill>
                  <a:srgbClr val="000000"/>
                </a:solidFill>
              </a:rPr>
              <a:t>zadati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border-radius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 smtClean="0">
                <a:solidFill>
                  <a:srgbClr val="000000"/>
                </a:solidFill>
              </a:rPr>
              <a:t>vrednost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odgovara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polupre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it-IT" dirty="0" err="1" smtClean="0">
                <a:solidFill>
                  <a:srgbClr val="000000"/>
                </a:solidFill>
              </a:rPr>
              <a:t>niku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krugova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pomoću kojih se postiže </a:t>
            </a:r>
            <a:r>
              <a:rPr lang="sr-Latn-RS" dirty="0" err="1" smtClean="0">
                <a:solidFill>
                  <a:srgbClr val="000000"/>
                </a:solidFill>
              </a:rPr>
              <a:t>zaobljenost</a:t>
            </a:r>
            <a:r>
              <a:rPr lang="sr-Latn-RS" dirty="0" smtClean="0">
                <a:solidFill>
                  <a:srgbClr val="000000"/>
                </a:solidFill>
              </a:rPr>
              <a:t> okvira</a:t>
            </a:r>
            <a:endParaRPr lang="pl-PL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t="2327" b="2359"/>
          <a:stretch/>
        </p:blipFill>
        <p:spPr bwMode="auto">
          <a:xfrm>
            <a:off x="3614184" y="2780928"/>
            <a:ext cx="1753245" cy="29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4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Pozadina elementa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Svakom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elementu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>
                <a:solidFill>
                  <a:srgbClr val="000000"/>
                </a:solidFill>
              </a:rPr>
              <a:t>je </a:t>
            </a:r>
            <a:r>
              <a:rPr lang="it-IT" dirty="0" err="1">
                <a:solidFill>
                  <a:srgbClr val="000000"/>
                </a:solidFill>
              </a:rPr>
              <a:t>podesiti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pozadinu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>
                <a:solidFill>
                  <a:srgbClr val="000000"/>
                </a:solidFill>
              </a:rPr>
              <a:t>boju</a:t>
            </a:r>
            <a:r>
              <a:rPr lang="it-IT" dirty="0">
                <a:solidFill>
                  <a:srgbClr val="000000"/>
                </a:solidFill>
              </a:rPr>
              <a:t> ili </a:t>
            </a:r>
            <a:r>
              <a:rPr lang="it-IT" dirty="0" err="1">
                <a:solidFill>
                  <a:srgbClr val="000000"/>
                </a:solidFill>
              </a:rPr>
              <a:t>sliku</a:t>
            </a:r>
            <a:endParaRPr lang="it-IT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Boja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pozadine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mo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podesiti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svojstvom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2060"/>
                </a:solidFill>
              </a:rPr>
              <a:t>background-color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>
                <a:solidFill>
                  <a:srgbClr val="000000"/>
                </a:solidFill>
              </a:rPr>
              <a:t>vrednost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tog svojstva </a:t>
            </a:r>
            <a:r>
              <a:rPr lang="it-IT" dirty="0" smtClean="0">
                <a:solidFill>
                  <a:srgbClr val="000000"/>
                </a:solidFill>
              </a:rPr>
              <a:t>je </a:t>
            </a:r>
            <a:r>
              <a:rPr lang="it-IT" dirty="0" err="1">
                <a:solidFill>
                  <a:srgbClr val="000000"/>
                </a:solidFill>
              </a:rPr>
              <a:t>boja</a:t>
            </a:r>
            <a:r>
              <a:rPr lang="it-IT" dirty="0">
                <a:solidFill>
                  <a:srgbClr val="000000"/>
                </a:solidFill>
              </a:rPr>
              <a:t> ili </a:t>
            </a:r>
            <a:r>
              <a:rPr lang="it-IT" dirty="0" err="1" smtClean="0">
                <a:solidFill>
                  <a:srgbClr val="005828"/>
                </a:solidFill>
              </a:rPr>
              <a:t>transparent</a:t>
            </a:r>
            <a:endParaRPr lang="sr-Latn-RS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sr-Latn-R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sr-Latn-RS" sz="18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sr-Latn-R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pozadina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postaviti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svojstvom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2060"/>
                </a:solidFill>
              </a:rPr>
              <a:t>background</a:t>
            </a:r>
            <a:r>
              <a:rPr lang="pl-PL" dirty="0" smtClean="0">
                <a:solidFill>
                  <a:srgbClr val="002060"/>
                </a:solidFill>
              </a:rPr>
              <a:t>-image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vrednost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zadaje u </a:t>
            </a:r>
            <a:r>
              <a:rPr lang="pl-PL" dirty="0" err="1">
                <a:solidFill>
                  <a:srgbClr val="000000"/>
                </a:solidFill>
              </a:rPr>
              <a:t>obliku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url</a:t>
            </a:r>
            <a:r>
              <a:rPr lang="pl-PL" dirty="0" smtClean="0">
                <a:solidFill>
                  <a:srgbClr val="000000"/>
                </a:solidFill>
              </a:rPr>
              <a:t>(...)</a:t>
            </a:r>
            <a:endParaRPr lang="pl-PL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" b="6348"/>
          <a:stretch/>
        </p:blipFill>
        <p:spPr bwMode="auto">
          <a:xfrm>
            <a:off x="2743199" y="2852936"/>
            <a:ext cx="3195639" cy="107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2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Pozadina elementa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Svojstvom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background-repeat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kontroli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da li da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ponavlja</a:t>
            </a:r>
            <a:r>
              <a:rPr lang="pl-PL" dirty="0" smtClean="0">
                <a:solidFill>
                  <a:srgbClr val="000000"/>
                </a:solidFill>
              </a:rPr>
              <a:t> dok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ispuni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irinu</a:t>
            </a:r>
            <a:r>
              <a:rPr lang="pl-PL" dirty="0" smtClean="0">
                <a:solidFill>
                  <a:srgbClr val="000000"/>
                </a:solidFill>
              </a:rPr>
              <a:t>/</a:t>
            </a:r>
            <a:r>
              <a:rPr lang="pl-PL" dirty="0" err="1" smtClean="0">
                <a:solidFill>
                  <a:srgbClr val="000000"/>
                </a:solidFill>
              </a:rPr>
              <a:t>visinu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su</a:t>
            </a:r>
            <a:r>
              <a:rPr lang="pl-PL" dirty="0" smtClean="0">
                <a:solidFill>
                  <a:srgbClr val="000000"/>
                </a:solidFill>
              </a:rPr>
              <a:t>: </a:t>
            </a:r>
            <a:r>
              <a:rPr lang="pl-PL" dirty="0" err="1" smtClean="0">
                <a:solidFill>
                  <a:srgbClr val="005828"/>
                </a:solidFill>
              </a:rPr>
              <a:t>repeat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repeat</a:t>
            </a:r>
            <a:r>
              <a:rPr lang="pl-PL" dirty="0">
                <a:solidFill>
                  <a:srgbClr val="005828"/>
                </a:solidFill>
              </a:rPr>
              <a:t>-x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5828"/>
                </a:solidFill>
              </a:rPr>
              <a:t>repeat</a:t>
            </a:r>
            <a:r>
              <a:rPr lang="pl-PL" dirty="0" smtClean="0">
                <a:solidFill>
                  <a:srgbClr val="005828"/>
                </a:solidFill>
              </a:rPr>
              <a:t>-y</a:t>
            </a:r>
            <a:r>
              <a:rPr lang="pl-PL" dirty="0" smtClean="0">
                <a:solidFill>
                  <a:srgbClr val="000000"/>
                </a:solidFill>
              </a:rPr>
              <a:t> i </a:t>
            </a:r>
            <a:r>
              <a:rPr lang="pl-PL" dirty="0">
                <a:solidFill>
                  <a:srgbClr val="005828"/>
                </a:solidFill>
              </a:rPr>
              <a:t>no-</a:t>
            </a:r>
            <a:r>
              <a:rPr lang="pl-PL" dirty="0" err="1">
                <a:solidFill>
                  <a:srgbClr val="005828"/>
                </a:solidFill>
              </a:rPr>
              <a:t>repeat</a:t>
            </a:r>
            <a:endParaRPr lang="pl-PL" dirty="0">
              <a:solidFill>
                <a:srgbClr val="005828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r="1667" b="2943"/>
          <a:stretch/>
        </p:blipFill>
        <p:spPr bwMode="auto">
          <a:xfrm>
            <a:off x="2012760" y="2897226"/>
            <a:ext cx="4719480" cy="326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Pozadina elementa (3)</a:t>
            </a:r>
            <a:endParaRPr lang="sr-Latn-R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" t="50000" r="50000" b="2227"/>
          <a:stretch/>
        </p:blipFill>
        <p:spPr bwMode="auto">
          <a:xfrm>
            <a:off x="6012160" y="4869160"/>
            <a:ext cx="2995564" cy="198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Pozicija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slike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pozadini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podesiti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svojstvom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2060"/>
                </a:solidFill>
              </a:rPr>
              <a:t>background-position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</a:p>
          <a:p>
            <a:pPr marL="548640" lvl="1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je </a:t>
            </a:r>
            <a:r>
              <a:rPr lang="pl-PL" dirty="0" err="1">
                <a:solidFill>
                  <a:srgbClr val="000000"/>
                </a:solidFill>
              </a:rPr>
              <a:t>navesti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horizontalna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vertikalna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samo </a:t>
            </a:r>
            <a:r>
              <a:rPr lang="pl-PL" dirty="0" err="1">
                <a:solidFill>
                  <a:srgbClr val="000000"/>
                </a:solidFill>
              </a:rPr>
              <a:t>jednu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horizontalna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podrazumevano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center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 marL="548640"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mogu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biti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date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marL="548640" lvl="2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procenat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x% </a:t>
            </a:r>
            <a:r>
              <a:rPr lang="pl-PL" dirty="0" err="1" smtClean="0">
                <a:solidFill>
                  <a:srgbClr val="000000"/>
                </a:solidFill>
              </a:rPr>
              <a:t>znači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da </a:t>
            </a:r>
            <a:r>
              <a:rPr lang="pl-PL" dirty="0" err="1">
                <a:solidFill>
                  <a:srgbClr val="000000"/>
                </a:solidFill>
              </a:rPr>
              <a:t>poravnava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koja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nalazi</a:t>
            </a:r>
            <a:r>
              <a:rPr lang="pl-PL" dirty="0">
                <a:solidFill>
                  <a:srgbClr val="000000"/>
                </a:solidFill>
              </a:rPr>
              <a:t> na x% </a:t>
            </a:r>
            <a:r>
              <a:rPr lang="pl-PL" dirty="0" err="1" smtClean="0">
                <a:solidFill>
                  <a:srgbClr val="000000"/>
                </a:solidFill>
              </a:rPr>
              <a:t>širine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du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ine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slike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koja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nalazi</a:t>
            </a:r>
            <a:r>
              <a:rPr lang="pl-PL" dirty="0">
                <a:solidFill>
                  <a:srgbClr val="000000"/>
                </a:solidFill>
              </a:rPr>
              <a:t> na x% 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 smtClean="0">
                <a:solidFill>
                  <a:srgbClr val="000000"/>
                </a:solidFill>
              </a:rPr>
              <a:t>du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ine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endParaRPr lang="pl-PL" dirty="0">
              <a:solidFill>
                <a:srgbClr val="000000"/>
              </a:solidFill>
            </a:endParaRPr>
          </a:p>
          <a:p>
            <a:pPr marL="548640" lvl="2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du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ina</a:t>
            </a:r>
            <a:r>
              <a:rPr lang="pl-PL" dirty="0" smtClean="0">
                <a:solidFill>
                  <a:srgbClr val="000000"/>
                </a:solidFill>
              </a:rPr>
              <a:t> - </a:t>
            </a:r>
            <a:r>
              <a:rPr lang="pl-PL" dirty="0" err="1">
                <a:solidFill>
                  <a:srgbClr val="000000"/>
                </a:solidFill>
              </a:rPr>
              <a:t>gornje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levo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teme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postavlja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 smtClean="0">
                <a:solidFill>
                  <a:srgbClr val="000000"/>
                </a:solidFill>
              </a:rPr>
              <a:t>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pomerenu</a:t>
            </a:r>
            <a:r>
              <a:rPr lang="pl-PL" dirty="0">
                <a:solidFill>
                  <a:srgbClr val="000000"/>
                </a:solidFill>
              </a:rPr>
              <a:t> za </a:t>
            </a:r>
            <a:r>
              <a:rPr lang="pl-PL" dirty="0" err="1" smtClean="0">
                <a:solidFill>
                  <a:srgbClr val="000000"/>
                </a:solidFill>
              </a:rPr>
              <a:t>ovu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vrednost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>
                <a:solidFill>
                  <a:srgbClr val="000000"/>
                </a:solidFill>
              </a:rPr>
              <a:t>odnosu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>
                <a:solidFill>
                  <a:srgbClr val="000000"/>
                </a:solidFill>
              </a:rPr>
              <a:t>gornje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levo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teme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endParaRPr lang="pl-PL" dirty="0">
              <a:solidFill>
                <a:srgbClr val="000000"/>
              </a:solidFill>
            </a:endParaRPr>
          </a:p>
          <a:p>
            <a:pPr marL="548640" lvl="2"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top, </a:t>
            </a:r>
            <a:r>
              <a:rPr lang="pl-PL" dirty="0" err="1">
                <a:solidFill>
                  <a:srgbClr val="000000"/>
                </a:solidFill>
              </a:rPr>
              <a:t>bottom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0% (100%) za </a:t>
            </a:r>
            <a:r>
              <a:rPr lang="pl-PL" dirty="0" err="1">
                <a:solidFill>
                  <a:srgbClr val="000000"/>
                </a:solidFill>
              </a:rPr>
              <a:t>vertikalnu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poziciju</a:t>
            </a:r>
            <a:endParaRPr lang="pl-PL" dirty="0">
              <a:solidFill>
                <a:srgbClr val="000000"/>
              </a:solidFill>
            </a:endParaRPr>
          </a:p>
          <a:p>
            <a:pPr marL="548640" lvl="2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left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right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0% (100%) za </a:t>
            </a:r>
            <a:r>
              <a:rPr lang="pl-PL" dirty="0" err="1">
                <a:solidFill>
                  <a:srgbClr val="000000"/>
                </a:solidFill>
              </a:rPr>
              <a:t>horizontalnu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poziciju</a:t>
            </a:r>
            <a:endParaRPr lang="pl-PL" dirty="0">
              <a:solidFill>
                <a:srgbClr val="000000"/>
              </a:solidFill>
            </a:endParaRPr>
          </a:p>
          <a:p>
            <a:pPr marL="548640" lvl="2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center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50% za </a:t>
            </a:r>
            <a:r>
              <a:rPr lang="pl-PL" dirty="0" err="1">
                <a:solidFill>
                  <a:srgbClr val="000000"/>
                </a:solidFill>
              </a:rPr>
              <a:t>horizontalnu</a:t>
            </a:r>
            <a:r>
              <a:rPr lang="pl-PL" dirty="0">
                <a:solidFill>
                  <a:srgbClr val="000000"/>
                </a:solidFill>
              </a:rPr>
              <a:t>/</a:t>
            </a:r>
            <a:r>
              <a:rPr lang="pl-PL" dirty="0" err="1">
                <a:solidFill>
                  <a:srgbClr val="000000"/>
                </a:solidFill>
              </a:rPr>
              <a:t>vertikalnu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poziciju</a:t>
            </a:r>
            <a:endParaRPr lang="pl-PL" dirty="0">
              <a:solidFill>
                <a:srgbClr val="005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1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lista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Najčešće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stilizuju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oznake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stavke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liste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oblik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znaka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ispred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stavki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nabrajanja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nenumerisanoj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broja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u </a:t>
            </a:r>
            <a:r>
              <a:rPr lang="pl-PL" dirty="0" err="1" smtClean="0">
                <a:solidFill>
                  <a:srgbClr val="000000"/>
                </a:solidFill>
              </a:rPr>
              <a:t>numerisanoj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2060"/>
                </a:solidFill>
              </a:rPr>
              <a:t>list-style-</a:t>
            </a:r>
            <a:r>
              <a:rPr lang="pl-PL" dirty="0" err="1">
                <a:solidFill>
                  <a:srgbClr val="002060"/>
                </a:solidFill>
              </a:rPr>
              <a:t>type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vrednosti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>
                <a:solidFill>
                  <a:srgbClr val="005828"/>
                </a:solidFill>
              </a:rPr>
              <a:t>disc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circle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square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none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decimal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lower-alpha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err="1" smtClean="0">
                <a:solidFill>
                  <a:srgbClr val="005828"/>
                </a:solidFill>
              </a:rPr>
              <a:t>lower-roman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upper-alpha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upper-roman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smtClean="0">
                <a:solidFill>
                  <a:srgbClr val="000000"/>
                </a:solidFill>
              </a:rPr>
              <a:t>itd.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endParaRPr lang="pl-PL" dirty="0" smtClean="0">
              <a:solidFill>
                <a:srgbClr val="0000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pl-PL" dirty="0" smtClean="0">
              <a:solidFill>
                <a:srgbClr val="0000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pl-PL" sz="1000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smtClean="0">
                <a:solidFill>
                  <a:srgbClr val="000000"/>
                </a:solidFill>
              </a:rPr>
              <a:t>kod </a:t>
            </a:r>
            <a:r>
              <a:rPr lang="pl-PL" dirty="0" err="1">
                <a:solidFill>
                  <a:srgbClr val="000000"/>
                </a:solidFill>
              </a:rPr>
              <a:t>nenumerisanih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umesto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znaka</a:t>
            </a:r>
            <a:r>
              <a:rPr lang="pl-PL" dirty="0">
                <a:solidFill>
                  <a:srgbClr val="000000"/>
                </a:solidFill>
              </a:rPr>
              <a:t> za </a:t>
            </a:r>
            <a:r>
              <a:rPr lang="pl-PL" dirty="0" err="1">
                <a:solidFill>
                  <a:srgbClr val="000000"/>
                </a:solidFill>
              </a:rPr>
              <a:t>nabrajanje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postaviti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slika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2060"/>
                </a:solidFill>
              </a:rPr>
              <a:t>list-style-image </a:t>
            </a:r>
            <a:br>
              <a:rPr lang="pl-PL" dirty="0" smtClean="0">
                <a:solidFill>
                  <a:srgbClr val="002060"/>
                </a:solidFill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ul { list-style-image: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url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("slika.png"); }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b="5795"/>
          <a:stretch/>
        </p:blipFill>
        <p:spPr bwMode="auto">
          <a:xfrm>
            <a:off x="3429178" y="5610484"/>
            <a:ext cx="2211542" cy="124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t="568" r="3153" b="67046"/>
          <a:stretch/>
        </p:blipFill>
        <p:spPr bwMode="auto">
          <a:xfrm>
            <a:off x="827584" y="3594740"/>
            <a:ext cx="2210098" cy="104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t="33025" r="3153" b="33914"/>
          <a:stretch/>
        </p:blipFill>
        <p:spPr bwMode="auto">
          <a:xfrm>
            <a:off x="3430622" y="3573016"/>
            <a:ext cx="2210098" cy="106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t="65304" r="3153" b="853"/>
          <a:stretch/>
        </p:blipFill>
        <p:spPr bwMode="auto">
          <a:xfrm>
            <a:off x="5940152" y="3547860"/>
            <a:ext cx="2210098" cy="108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5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Stilizovanje tabela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6371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Postoje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>
                <a:solidFill>
                  <a:srgbClr val="000000"/>
                </a:solidFill>
              </a:rPr>
              <a:t>svojstva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koja</a:t>
            </a:r>
            <a:r>
              <a:rPr lang="it-IT" dirty="0">
                <a:solidFill>
                  <a:srgbClr val="000000"/>
                </a:solidFill>
              </a:rPr>
              <a:t> su </a:t>
            </a:r>
            <a:r>
              <a:rPr lang="it-IT" dirty="0" err="1" smtClean="0">
                <a:solidFill>
                  <a:srgbClr val="000000"/>
                </a:solidFill>
              </a:rPr>
              <a:t>karakteristi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it-IT" dirty="0" err="1" smtClean="0">
                <a:solidFill>
                  <a:srgbClr val="000000"/>
                </a:solidFill>
              </a:rPr>
              <a:t>na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samo</a:t>
            </a:r>
            <a:r>
              <a:rPr lang="it-IT" dirty="0">
                <a:solidFill>
                  <a:srgbClr val="000000"/>
                </a:solidFill>
              </a:rPr>
              <a:t> za </a:t>
            </a:r>
            <a:r>
              <a:rPr lang="it-IT" dirty="0" err="1">
                <a:solidFill>
                  <a:srgbClr val="000000"/>
                </a:solidFill>
              </a:rPr>
              <a:t>tabele</a:t>
            </a:r>
            <a:endParaRPr lang="it-IT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border-collapse</a:t>
            </a:r>
            <a:r>
              <a:rPr lang="it-IT" dirty="0">
                <a:solidFill>
                  <a:srgbClr val="000000"/>
                </a:solidFill>
              </a:rPr>
              <a:t> sa </a:t>
            </a:r>
            <a:r>
              <a:rPr lang="it-IT" dirty="0" err="1" smtClean="0">
                <a:solidFill>
                  <a:srgbClr val="000000"/>
                </a:solidFill>
              </a:rPr>
              <a:t>vredno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it-IT" dirty="0" smtClean="0">
                <a:solidFill>
                  <a:srgbClr val="000000"/>
                </a:solidFill>
              </a:rPr>
              <a:t>u </a:t>
            </a:r>
            <a:r>
              <a:rPr lang="it-IT" dirty="0" err="1">
                <a:solidFill>
                  <a:srgbClr val="000000"/>
                </a:solidFill>
              </a:rPr>
              <a:t>collapse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postavlja</a:t>
            </a:r>
            <a:r>
              <a:rPr lang="it-IT" dirty="0">
                <a:solidFill>
                  <a:srgbClr val="000000"/>
                </a:solidFill>
              </a:rPr>
              <a:t> se da </a:t>
            </a:r>
            <a:r>
              <a:rPr lang="it-IT" dirty="0" smtClean="0">
                <a:solidFill>
                  <a:srgbClr val="000000"/>
                </a:solidFill>
              </a:rPr>
              <a:t>se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susedne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ć</a:t>
            </a:r>
            <a:r>
              <a:rPr lang="it-IT" dirty="0" err="1" smtClean="0">
                <a:solidFill>
                  <a:srgbClr val="000000"/>
                </a:solidFill>
              </a:rPr>
              <a:t>elije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„</a:t>
            </a:r>
            <a:r>
              <a:rPr lang="it-IT" dirty="0" err="1" smtClean="0">
                <a:solidFill>
                  <a:srgbClr val="000000"/>
                </a:solidFill>
              </a:rPr>
              <a:t>slepe</a:t>
            </a:r>
            <a:r>
              <a:rPr lang="sr-Latn-RS" dirty="0" smtClean="0">
                <a:solidFill>
                  <a:srgbClr val="000000"/>
                </a:solidFill>
              </a:rPr>
              <a:t>“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tj.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da </a:t>
            </a:r>
            <a:r>
              <a:rPr lang="it-IT" dirty="0" err="1">
                <a:solidFill>
                  <a:srgbClr val="000000"/>
                </a:solidFill>
              </a:rPr>
              <a:t>imaju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jedinstveni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okvir</a:t>
            </a:r>
            <a:endParaRPr lang="sr-Latn-RS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endParaRPr lang="sr-Latn-RS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sr-Latn-RS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Za </a:t>
            </a:r>
            <a:r>
              <a:rPr lang="pl-PL" dirty="0" err="1">
                <a:solidFill>
                  <a:srgbClr val="000000"/>
                </a:solidFill>
              </a:rPr>
              <a:t>poravnanje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sadr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aja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ćelija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tabele </a:t>
            </a:r>
            <a:r>
              <a:rPr lang="pl-PL" dirty="0" err="1">
                <a:solidFill>
                  <a:srgbClr val="000000"/>
                </a:solidFill>
              </a:rPr>
              <a:t>koriste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text-align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2060"/>
                </a:solidFill>
              </a:rPr>
              <a:t>vertical-align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ovaj</a:t>
            </a:r>
            <a:r>
              <a:rPr lang="pl-PL" dirty="0" smtClean="0">
                <a:solidFill>
                  <a:srgbClr val="000000"/>
                </a:solidFill>
              </a:rPr>
              <a:t> drugi samo za </a:t>
            </a:r>
            <a:r>
              <a:rPr lang="pl-PL" dirty="0" err="1" smtClean="0">
                <a:solidFill>
                  <a:srgbClr val="000000"/>
                </a:solidFill>
              </a:rPr>
              <a:t>ćelije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tabele):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5828"/>
                </a:solidFill>
              </a:rPr>
              <a:t>top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5828"/>
                </a:solidFill>
              </a:rPr>
              <a:t>middle</a:t>
            </a:r>
            <a:r>
              <a:rPr lang="pl-PL" dirty="0">
                <a:solidFill>
                  <a:srgbClr val="005828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5828"/>
                </a:solidFill>
              </a:rPr>
              <a:t>bottom</a:t>
            </a:r>
            <a:endParaRPr lang="pl-PL" dirty="0">
              <a:solidFill>
                <a:srgbClr val="005828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2895" r="3605" b="49501"/>
          <a:stretch/>
        </p:blipFill>
        <p:spPr bwMode="auto">
          <a:xfrm>
            <a:off x="1907704" y="2780928"/>
            <a:ext cx="1728192" cy="100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49524" r="3605" b="3846"/>
          <a:stretch/>
        </p:blipFill>
        <p:spPr bwMode="auto">
          <a:xfrm>
            <a:off x="4932040" y="2857492"/>
            <a:ext cx="1630107" cy="92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r="1414" b="3035"/>
          <a:stretch/>
        </p:blipFill>
        <p:spPr bwMode="auto">
          <a:xfrm>
            <a:off x="1763688" y="4797152"/>
            <a:ext cx="5172144" cy="199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6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85313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Razlikujemo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na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it-IT" dirty="0" smtClean="0">
                <a:solidFill>
                  <a:srgbClr val="000000"/>
                </a:solidFill>
              </a:rPr>
              <a:t>ina </a:t>
            </a:r>
            <a:r>
              <a:rPr lang="it-IT" dirty="0" err="1">
                <a:solidFill>
                  <a:srgbClr val="000000"/>
                </a:solidFill>
              </a:rPr>
              <a:t>prikaza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elemenata</a:t>
            </a:r>
            <a:r>
              <a:rPr lang="it-IT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blok</a:t>
            </a:r>
            <a:r>
              <a:rPr lang="it-IT" dirty="0">
                <a:solidFill>
                  <a:srgbClr val="000000"/>
                </a:solidFill>
              </a:rPr>
              <a:t> elementi</a:t>
            </a:r>
          </a:p>
          <a:p>
            <a:pPr lvl="2">
              <a:spcBef>
                <a:spcPts val="1200"/>
              </a:spcBef>
            </a:pPr>
            <a:r>
              <a:rPr lang="it-IT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display: </a:t>
            </a:r>
            <a:r>
              <a:rPr lang="it-IT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block</a:t>
            </a:r>
            <a:r>
              <a:rPr lang="it-IT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mogu</a:t>
            </a:r>
            <a:r>
              <a:rPr lang="it-IT" dirty="0">
                <a:solidFill>
                  <a:srgbClr val="000000"/>
                </a:solidFill>
              </a:rPr>
              <a:t> da </a:t>
            </a:r>
            <a:r>
              <a:rPr lang="it-IT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 err="1">
                <a:solidFill>
                  <a:srgbClr val="000000"/>
                </a:solidFill>
              </a:rPr>
              <a:t>tekst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linijske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elemente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>
                <a:solidFill>
                  <a:srgbClr val="000000"/>
                </a:solidFill>
              </a:rPr>
              <a:t>druge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blok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elemente</a:t>
            </a:r>
            <a:endParaRPr lang="it-IT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prostiru</a:t>
            </a:r>
            <a:r>
              <a:rPr lang="it-IT" dirty="0">
                <a:solidFill>
                  <a:srgbClr val="000000"/>
                </a:solidFill>
              </a:rPr>
              <a:t> se </a:t>
            </a:r>
            <a:r>
              <a:rPr lang="it-IT" dirty="0" err="1">
                <a:solidFill>
                  <a:srgbClr val="000000"/>
                </a:solidFill>
              </a:rPr>
              <a:t>celom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it-IT" dirty="0" err="1" smtClean="0">
                <a:solidFill>
                  <a:srgbClr val="000000"/>
                </a:solidFill>
              </a:rPr>
              <a:t>irinom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bloka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0000"/>
                </a:solidFill>
              </a:rPr>
              <a:t>sla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u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jedan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ispod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drugog</a:t>
            </a:r>
            <a:endParaRPr lang="it-IT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it-IT" dirty="0">
                <a:solidFill>
                  <a:srgbClr val="005828"/>
                </a:solidFill>
              </a:rPr>
              <a:t>div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section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article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header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footer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aside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form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p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ul</a:t>
            </a:r>
            <a:r>
              <a:rPr lang="it-IT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5828"/>
                </a:solidFill>
              </a:rPr>
              <a:t>ol</a:t>
            </a:r>
            <a:r>
              <a:rPr lang="sr-Latn-RS" dirty="0" smtClean="0">
                <a:solidFill>
                  <a:srgbClr val="005828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i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5828"/>
                </a:solidFill>
              </a:rPr>
              <a:t>li</a:t>
            </a: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linijski</a:t>
            </a:r>
            <a:r>
              <a:rPr lang="it-IT" dirty="0">
                <a:solidFill>
                  <a:srgbClr val="000000"/>
                </a:solidFill>
              </a:rPr>
              <a:t> elementi</a:t>
            </a:r>
          </a:p>
          <a:p>
            <a:pPr lvl="2">
              <a:spcBef>
                <a:spcPts val="1200"/>
              </a:spcBef>
            </a:pPr>
            <a:r>
              <a:rPr lang="it-IT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display: </a:t>
            </a:r>
            <a:r>
              <a:rPr lang="it-IT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inline</a:t>
            </a:r>
            <a:r>
              <a:rPr lang="it-IT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mogu</a:t>
            </a:r>
            <a:r>
              <a:rPr lang="it-IT" dirty="0">
                <a:solidFill>
                  <a:srgbClr val="000000"/>
                </a:solidFill>
              </a:rPr>
              <a:t> da </a:t>
            </a:r>
            <a:r>
              <a:rPr lang="it-IT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 err="1">
                <a:solidFill>
                  <a:srgbClr val="000000"/>
                </a:solidFill>
              </a:rPr>
              <a:t>tekst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>
                <a:solidFill>
                  <a:srgbClr val="000000"/>
                </a:solidFill>
              </a:rPr>
              <a:t>linijske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elemente</a:t>
            </a:r>
            <a:endParaRPr lang="it-IT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zauzimaju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koliko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err="1" smtClean="0">
                <a:solidFill>
                  <a:srgbClr val="000000"/>
                </a:solidFill>
              </a:rPr>
              <a:t>aj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0000"/>
                </a:solidFill>
              </a:rPr>
              <a:t>sla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u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jedan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pored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drugog</a:t>
            </a:r>
            <a:endParaRPr lang="it-IT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5828"/>
                </a:solidFill>
              </a:rPr>
              <a:t>span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a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img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em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strong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small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b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sub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sup</a:t>
            </a:r>
            <a:endParaRPr lang="pl-PL" dirty="0">
              <a:solidFill>
                <a:srgbClr val="005828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t="8669" r="2356" b="62738"/>
          <a:stretch/>
        </p:blipFill>
        <p:spPr bwMode="auto">
          <a:xfrm>
            <a:off x="5209767" y="6399707"/>
            <a:ext cx="3682713" cy="45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t="37262" r="2356" b="34145"/>
          <a:stretch/>
        </p:blipFill>
        <p:spPr bwMode="auto">
          <a:xfrm>
            <a:off x="1115616" y="6351704"/>
            <a:ext cx="4068440" cy="50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5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853136"/>
          </a:xfrm>
        </p:spPr>
        <p:txBody>
          <a:bodyPr/>
          <a:lstStyle/>
          <a:p>
            <a:r>
              <a:rPr lang="sr-Latn-RS" dirty="0"/>
              <a:t>Svojstvo </a:t>
            </a:r>
            <a:r>
              <a:rPr lang="sr-Latn-RS" dirty="0" err="1">
                <a:solidFill>
                  <a:srgbClr val="002060"/>
                </a:solidFill>
              </a:rPr>
              <a:t>display</a:t>
            </a:r>
            <a:r>
              <a:rPr lang="sr-Latn-RS" dirty="0">
                <a:solidFill>
                  <a:srgbClr val="002060"/>
                </a:solidFill>
              </a:rPr>
              <a:t> </a:t>
            </a:r>
            <a:r>
              <a:rPr lang="sr-Latn-RS" dirty="0" smtClean="0"/>
              <a:t>može </a:t>
            </a:r>
            <a:r>
              <a:rPr lang="sr-Latn-RS" dirty="0"/>
              <a:t>imati </a:t>
            </a:r>
            <a:r>
              <a:rPr lang="sr-Latn-RS" dirty="0" smtClean="0"/>
              <a:t>različite </a:t>
            </a:r>
            <a:r>
              <a:rPr lang="sr-Latn-RS" dirty="0"/>
              <a:t>vrednosti:</a:t>
            </a:r>
          </a:p>
          <a:p>
            <a:pPr lvl="1"/>
            <a:r>
              <a:rPr lang="sr-Latn-RS" dirty="0" err="1">
                <a:solidFill>
                  <a:srgbClr val="005828"/>
                </a:solidFill>
              </a:rPr>
              <a:t>none</a:t>
            </a:r>
            <a:r>
              <a:rPr lang="sr-Latn-RS" dirty="0">
                <a:solidFill>
                  <a:srgbClr val="005828"/>
                </a:solidFill>
              </a:rPr>
              <a:t> </a:t>
            </a:r>
            <a:r>
              <a:rPr lang="sr-Latn-RS" dirty="0"/>
              <a:t>-</a:t>
            </a:r>
            <a:r>
              <a:rPr lang="sr-Latn-RS" dirty="0" smtClean="0"/>
              <a:t> </a:t>
            </a:r>
            <a:r>
              <a:rPr lang="sr-Latn-RS" dirty="0"/>
              <a:t>element se u potpunosti izostavlja iz prikaza (ne </a:t>
            </a:r>
            <a:r>
              <a:rPr lang="sr-Latn-RS" dirty="0" smtClean="0"/>
              <a:t>zauzima nikakav </a:t>
            </a:r>
            <a:r>
              <a:rPr lang="sr-Latn-RS" dirty="0"/>
              <a:t>prostor na strani)</a:t>
            </a:r>
          </a:p>
          <a:p>
            <a:pPr lvl="1"/>
            <a:r>
              <a:rPr lang="sr-Latn-RS" dirty="0" err="1">
                <a:solidFill>
                  <a:srgbClr val="005828"/>
                </a:solidFill>
              </a:rPr>
              <a:t>block</a:t>
            </a:r>
            <a:r>
              <a:rPr lang="sr-Latn-RS" dirty="0">
                <a:solidFill>
                  <a:srgbClr val="005828"/>
                </a:solidFill>
              </a:rPr>
              <a:t> </a:t>
            </a:r>
            <a:r>
              <a:rPr lang="sr-Latn-RS" dirty="0" smtClean="0"/>
              <a:t>- </a:t>
            </a:r>
            <a:r>
              <a:rPr lang="sr-Latn-RS" dirty="0"/>
              <a:t>element se prikazuje kao blok element; mogu mu se </a:t>
            </a:r>
            <a:r>
              <a:rPr lang="sr-Latn-RS" dirty="0" smtClean="0"/>
              <a:t>postavljati širina</a:t>
            </a:r>
            <a:r>
              <a:rPr lang="sr-Latn-RS" dirty="0"/>
              <a:t>, visina, okvir i margine</a:t>
            </a:r>
          </a:p>
          <a:p>
            <a:pPr lvl="1"/>
            <a:r>
              <a:rPr lang="sr-Latn-RS" dirty="0" err="1">
                <a:solidFill>
                  <a:srgbClr val="005828"/>
                </a:solidFill>
              </a:rPr>
              <a:t>inline</a:t>
            </a:r>
            <a:r>
              <a:rPr lang="sr-Latn-RS" dirty="0">
                <a:solidFill>
                  <a:srgbClr val="005828"/>
                </a:solidFill>
              </a:rPr>
              <a:t> </a:t>
            </a:r>
            <a:r>
              <a:rPr lang="sr-Latn-RS" dirty="0" smtClean="0"/>
              <a:t>- </a:t>
            </a:r>
            <a:r>
              <a:rPr lang="sr-Latn-RS" dirty="0"/>
              <a:t>element se prikazuje kao linijski element; </a:t>
            </a:r>
            <a:r>
              <a:rPr lang="sr-Latn-RS" dirty="0" smtClean="0"/>
              <a:t>može </a:t>
            </a:r>
            <a:r>
              <a:rPr lang="sr-Latn-RS" dirty="0"/>
              <a:t>se </a:t>
            </a:r>
            <a:r>
              <a:rPr lang="sr-Latn-RS" dirty="0" smtClean="0"/>
              <a:t>podešavati okvir</a:t>
            </a:r>
            <a:r>
              <a:rPr lang="sr-Latn-RS" dirty="0"/>
              <a:t>, margine, visina, ali ne i š</a:t>
            </a:r>
            <a:r>
              <a:rPr lang="sr-Latn-RS" dirty="0" smtClean="0"/>
              <a:t>irina</a:t>
            </a:r>
            <a:r>
              <a:rPr lang="sr-Latn-RS" dirty="0"/>
              <a:t>; </a:t>
            </a:r>
            <a:endParaRPr lang="sr-Latn-RS" dirty="0" smtClean="0"/>
          </a:p>
          <a:p>
            <a:pPr lvl="2"/>
            <a:r>
              <a:rPr lang="sr-Latn-RS" dirty="0" smtClean="0"/>
              <a:t>visina </a:t>
            </a:r>
            <a:r>
              <a:rPr lang="sr-Latn-RS" dirty="0"/>
              <a:t>se postavlja </a:t>
            </a:r>
            <a:r>
              <a:rPr lang="sr-Latn-RS" dirty="0" smtClean="0"/>
              <a:t>svojstvom </a:t>
            </a:r>
            <a:r>
              <a:rPr lang="it-IT" dirty="0" smtClean="0">
                <a:solidFill>
                  <a:srgbClr val="002060"/>
                </a:solidFill>
              </a:rPr>
              <a:t>line-</a:t>
            </a:r>
            <a:r>
              <a:rPr lang="it-IT" dirty="0" err="1" smtClean="0">
                <a:solidFill>
                  <a:srgbClr val="002060"/>
                </a:solidFill>
              </a:rPr>
              <a:t>height</a:t>
            </a:r>
            <a:r>
              <a:rPr lang="it-IT" dirty="0"/>
              <a:t>; ima </a:t>
            </a:r>
            <a:r>
              <a:rPr lang="it-IT" dirty="0" err="1"/>
              <a:t>smisla</a:t>
            </a:r>
            <a:r>
              <a:rPr lang="it-IT" dirty="0"/>
              <a:t> </a:t>
            </a:r>
            <a:r>
              <a:rPr lang="it-IT" dirty="0" err="1" smtClean="0"/>
              <a:t>pode</a:t>
            </a:r>
            <a:r>
              <a:rPr lang="sr-Latn-RS" dirty="0" smtClean="0"/>
              <a:t>š</a:t>
            </a:r>
            <a:r>
              <a:rPr lang="it-IT" dirty="0" err="1" smtClean="0"/>
              <a:t>avati</a:t>
            </a:r>
            <a:r>
              <a:rPr lang="it-IT" dirty="0" smtClean="0"/>
              <a:t> </a:t>
            </a:r>
            <a:r>
              <a:rPr lang="it-IT" dirty="0" err="1"/>
              <a:t>samo</a:t>
            </a:r>
            <a:r>
              <a:rPr lang="it-IT" dirty="0"/>
              <a:t> </a:t>
            </a:r>
            <a:r>
              <a:rPr lang="it-IT" dirty="0" err="1"/>
              <a:t>levu</a:t>
            </a:r>
            <a:r>
              <a:rPr lang="it-IT" dirty="0"/>
              <a:t> i </a:t>
            </a:r>
            <a:r>
              <a:rPr lang="it-IT" dirty="0" err="1"/>
              <a:t>desnu</a:t>
            </a:r>
            <a:r>
              <a:rPr lang="it-IT" dirty="0"/>
              <a:t> </a:t>
            </a:r>
            <a:r>
              <a:rPr lang="it-IT" dirty="0" err="1"/>
              <a:t>marginu</a:t>
            </a:r>
            <a:r>
              <a:rPr lang="it-IT" dirty="0"/>
              <a:t> </a:t>
            </a:r>
            <a:r>
              <a:rPr lang="it-IT" dirty="0" err="1"/>
              <a:t>jer</a:t>
            </a:r>
            <a:r>
              <a:rPr lang="it-IT" dirty="0"/>
              <a:t> </a:t>
            </a:r>
            <a:r>
              <a:rPr lang="it-IT" dirty="0" err="1" smtClean="0"/>
              <a:t>samo</a:t>
            </a:r>
            <a:r>
              <a:rPr lang="sr-Latn-RS" dirty="0" smtClean="0"/>
              <a:t> one </a:t>
            </a:r>
            <a:r>
              <a:rPr lang="sr-Latn-RS" dirty="0"/>
              <a:t>pomeraju okolni </a:t>
            </a:r>
            <a:r>
              <a:rPr lang="sr-Latn-RS" dirty="0" smtClean="0"/>
              <a:t>sadržaj</a:t>
            </a:r>
            <a:endParaRPr lang="sr-Latn-R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" r="1692" b="20986"/>
          <a:stretch/>
        </p:blipFill>
        <p:spPr bwMode="auto">
          <a:xfrm>
            <a:off x="2195736" y="4773112"/>
            <a:ext cx="4562856" cy="153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7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(3)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853136"/>
          </a:xfrm>
        </p:spPr>
        <p:txBody>
          <a:bodyPr/>
          <a:lstStyle/>
          <a:p>
            <a:r>
              <a:rPr lang="sr-Latn-RS" dirty="0"/>
              <a:t>Svojstvo </a:t>
            </a:r>
            <a:r>
              <a:rPr lang="sr-Latn-RS" dirty="0" err="1">
                <a:solidFill>
                  <a:srgbClr val="002060"/>
                </a:solidFill>
              </a:rPr>
              <a:t>display</a:t>
            </a:r>
            <a:r>
              <a:rPr lang="sr-Latn-RS" dirty="0">
                <a:solidFill>
                  <a:srgbClr val="002060"/>
                </a:solidFill>
              </a:rPr>
              <a:t> </a:t>
            </a:r>
            <a:r>
              <a:rPr lang="sr-Latn-RS" dirty="0" err="1"/>
              <a:t>moze</a:t>
            </a:r>
            <a:r>
              <a:rPr lang="sr-Latn-RS" dirty="0"/>
              <a:t> imati </a:t>
            </a:r>
            <a:r>
              <a:rPr lang="sr-Latn-RS" dirty="0" err="1"/>
              <a:t>razlicite</a:t>
            </a:r>
            <a:r>
              <a:rPr lang="sr-Latn-RS" dirty="0"/>
              <a:t> vrednosti:</a:t>
            </a:r>
          </a:p>
          <a:p>
            <a:pPr lvl="1"/>
            <a:r>
              <a:rPr lang="sr-Latn-RS" dirty="0" err="1">
                <a:solidFill>
                  <a:srgbClr val="005828"/>
                </a:solidFill>
              </a:rPr>
              <a:t>inline</a:t>
            </a:r>
            <a:r>
              <a:rPr lang="sr-Latn-RS" dirty="0">
                <a:solidFill>
                  <a:srgbClr val="005828"/>
                </a:solidFill>
              </a:rPr>
              <a:t>-</a:t>
            </a:r>
            <a:r>
              <a:rPr lang="sr-Latn-RS" dirty="0" err="1">
                <a:solidFill>
                  <a:srgbClr val="005828"/>
                </a:solidFill>
              </a:rPr>
              <a:t>block</a:t>
            </a:r>
            <a:r>
              <a:rPr lang="sr-Latn-RS" dirty="0">
                <a:solidFill>
                  <a:srgbClr val="005828"/>
                </a:solidFill>
              </a:rPr>
              <a:t> </a:t>
            </a:r>
            <a:r>
              <a:rPr lang="sr-Latn-RS" dirty="0" smtClean="0"/>
              <a:t>- </a:t>
            </a:r>
            <a:r>
              <a:rPr lang="sr-Latn-RS" dirty="0"/>
              <a:t>element se prikazuje kao linijski blok element; ne prostire </a:t>
            </a:r>
            <a:r>
              <a:rPr lang="sr-Latn-RS" dirty="0" smtClean="0"/>
              <a:t>se celom širinom</a:t>
            </a:r>
            <a:r>
              <a:rPr lang="sr-Latn-RS" dirty="0"/>
              <a:t>, ali mu se mogu </a:t>
            </a:r>
            <a:r>
              <a:rPr lang="sr-Latn-RS" dirty="0" smtClean="0"/>
              <a:t>pode</a:t>
            </a:r>
            <a:r>
              <a:rPr lang="sr-Latn-RS" dirty="0"/>
              <a:t>š</a:t>
            </a:r>
            <a:r>
              <a:rPr lang="sr-Latn-RS" dirty="0" smtClean="0"/>
              <a:t>avati </a:t>
            </a:r>
            <a:r>
              <a:rPr lang="sr-Latn-RS" dirty="0"/>
              <a:t>i š</a:t>
            </a:r>
            <a:r>
              <a:rPr lang="sr-Latn-RS" dirty="0" smtClean="0"/>
              <a:t>irina </a:t>
            </a:r>
            <a:r>
              <a:rPr lang="sr-Latn-RS" dirty="0"/>
              <a:t>i visina i </a:t>
            </a:r>
            <a:r>
              <a:rPr lang="sr-Latn-RS" dirty="0" smtClean="0"/>
              <a:t>margine</a:t>
            </a:r>
          </a:p>
          <a:p>
            <a:r>
              <a:rPr lang="sr-Latn-RS" dirty="0"/>
              <a:t>Primer:</a:t>
            </a:r>
            <a:br>
              <a:rPr lang="sr-Latn-RS" dirty="0"/>
            </a:b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solid red; 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div.inblock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100px;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50px;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div&gt;Ispred&lt;/div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"&gt;1&lt;/div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"&gt;2&lt;/div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"&gt;3&lt;/div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"&gt;4&lt;/div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"&gt;5&lt;/div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"&gt;6&lt;/div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div&gt;Iza&lt;/div&gt;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" r="1171" b="16958"/>
          <a:stretch/>
        </p:blipFill>
        <p:spPr bwMode="auto">
          <a:xfrm>
            <a:off x="4507009" y="4221088"/>
            <a:ext cx="4636991" cy="17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0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</a:t>
            </a:r>
            <a:r>
              <a:rPr lang="sr-Latn-RS" dirty="0"/>
              <a:t>š</a:t>
            </a:r>
            <a:r>
              <a:rPr lang="fi-FI" dirty="0" err="1" smtClean="0"/>
              <a:t>ta</a:t>
            </a:r>
            <a:r>
              <a:rPr lang="fi-FI" dirty="0" smtClean="0"/>
              <a:t> </a:t>
            </a:r>
            <a:r>
              <a:rPr lang="fi-FI" dirty="0" err="1"/>
              <a:t>sintaksa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zadavati</a:t>
            </a:r>
            <a:r>
              <a:rPr lang="en-GB" dirty="0"/>
              <a:t> u </a:t>
            </a:r>
            <a:r>
              <a:rPr lang="en-GB" dirty="0" err="1"/>
              <a:t>zaglavlju</a:t>
            </a:r>
            <a:r>
              <a:rPr lang="en-GB" dirty="0"/>
              <a:t> HTML </a:t>
            </a:r>
            <a:r>
              <a:rPr lang="en-GB" dirty="0" err="1"/>
              <a:t>dokumenata</a:t>
            </a:r>
            <a:r>
              <a:rPr lang="en-GB" dirty="0"/>
              <a:t>,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en-GB" dirty="0" smtClean="0">
                <a:solidFill>
                  <a:schemeClr val="accent5">
                    <a:lumMod val="25000"/>
                  </a:schemeClr>
                </a:solidFill>
              </a:rPr>
              <a:t>style</a:t>
            </a:r>
            <a:r>
              <a:rPr lang="en-GB" dirty="0" smtClean="0">
                <a:solidFill>
                  <a:srgbClr val="009A46"/>
                </a:solidFill>
              </a:rPr>
              <a:t> </a:t>
            </a:r>
            <a:r>
              <a:rPr lang="en-GB" dirty="0" err="1"/>
              <a:t>ili</a:t>
            </a:r>
            <a:r>
              <a:rPr lang="en-GB" dirty="0"/>
              <a:t> u </a:t>
            </a:r>
            <a:r>
              <a:rPr lang="en-GB" dirty="0" err="1"/>
              <a:t>posebnim</a:t>
            </a:r>
            <a:r>
              <a:rPr lang="en-GB" dirty="0"/>
              <a:t> CSS </a:t>
            </a:r>
            <a:r>
              <a:rPr lang="en-GB" dirty="0" err="1" smtClean="0"/>
              <a:t>dokumentima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list se </a:t>
            </a:r>
            <a:r>
              <a:rPr lang="en-GB" dirty="0" err="1"/>
              <a:t>sastoji</a:t>
            </a:r>
            <a:r>
              <a:rPr lang="en-GB" dirty="0"/>
              <a:t> od </a:t>
            </a:r>
            <a:r>
              <a:rPr lang="en-GB" dirty="0" err="1"/>
              <a:t>niza</a:t>
            </a:r>
            <a:r>
              <a:rPr lang="en-GB" dirty="0"/>
              <a:t> </a:t>
            </a:r>
            <a:r>
              <a:rPr lang="en-GB" dirty="0" err="1" smtClean="0"/>
              <a:t>pravila</a:t>
            </a:r>
            <a:endParaRPr lang="sr-Latn-RS" dirty="0" smtClean="0"/>
          </a:p>
          <a:p>
            <a:pPr lvl="0">
              <a:spcBef>
                <a:spcPts val="1200"/>
              </a:spcBef>
            </a:pPr>
            <a:r>
              <a:rPr lang="sr-Latn-RS" dirty="0" smtClean="0"/>
              <a:t>Primer: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red;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font-family: Arial; margin: 20px; }</a:t>
            </a:r>
          </a:p>
          <a:p>
            <a:pPr lvl="0">
              <a:spcBef>
                <a:spcPts val="1200"/>
              </a:spcBef>
            </a:pPr>
            <a:r>
              <a:rPr lang="en-GB" dirty="0" err="1"/>
              <a:t>Beline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/>
              <a:t>uticaja</a:t>
            </a:r>
            <a:r>
              <a:rPr lang="en-GB" dirty="0"/>
              <a:t>; </a:t>
            </a:r>
            <a:r>
              <a:rPr lang="en-GB" dirty="0" err="1"/>
              <a:t>stilski</a:t>
            </a:r>
            <a:r>
              <a:rPr lang="en-GB" dirty="0"/>
              <a:t> list </a:t>
            </a:r>
            <a:r>
              <a:rPr lang="en-GB" dirty="0" smtClean="0"/>
              <a:t>se</a:t>
            </a:r>
            <a:r>
              <a:rPr lang="sr-Latn-RS" dirty="0" smtClean="0"/>
              <a:t> č</a:t>
            </a:r>
            <a:r>
              <a:rPr lang="en-GB" dirty="0" err="1" smtClean="0"/>
              <a:t>esto</a:t>
            </a:r>
            <a:r>
              <a:rPr lang="en-GB" dirty="0" smtClean="0"/>
              <a:t> </a:t>
            </a:r>
            <a:r>
              <a:rPr lang="en-GB" dirty="0" err="1"/>
              <a:t>nazubljuje</a:t>
            </a:r>
            <a:r>
              <a:rPr lang="en-GB" dirty="0"/>
              <a:t> </a:t>
            </a:r>
            <a:r>
              <a:rPr lang="en-GB" dirty="0" err="1"/>
              <a:t>radi</a:t>
            </a:r>
            <a:r>
              <a:rPr lang="en-GB" dirty="0"/>
              <a:t> </a:t>
            </a:r>
            <a:r>
              <a:rPr lang="en-GB" dirty="0" err="1" smtClean="0"/>
              <a:t>preglednosti</a:t>
            </a:r>
            <a:endParaRPr lang="sr-Latn-RS" dirty="0" smtClean="0"/>
          </a:p>
          <a:p>
            <a:pPr lvl="0">
              <a:spcBef>
                <a:spcPts val="1200"/>
              </a:spcBef>
            </a:pPr>
            <a:r>
              <a:rPr lang="sr-Latn-RS" dirty="0" smtClean="0"/>
              <a:t>Primer: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Arial;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9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dirty="0" smtClean="0"/>
              <a:t>ć</a:t>
            </a:r>
            <a:endParaRPr lang="en-U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</a:t>
            </a:r>
            <a:r>
              <a:rPr lang="sr-Latn-RS" dirty="0"/>
              <a:t>š</a:t>
            </a:r>
            <a:r>
              <a:rPr lang="fi-FI" dirty="0" err="1" smtClean="0"/>
              <a:t>ta</a:t>
            </a:r>
            <a:r>
              <a:rPr lang="fi-FI" dirty="0" smtClean="0"/>
              <a:t> </a:t>
            </a:r>
            <a:r>
              <a:rPr lang="fi-FI" dirty="0" err="1"/>
              <a:t>sintaksa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 smtClean="0"/>
              <a:t>listova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sr-Latn-RS" dirty="0" smtClean="0">
                <a:solidFill>
                  <a:srgbClr val="000000"/>
                </a:solidFill>
              </a:rPr>
              <a:t>Stilski list se sastoji od pravila</a:t>
            </a:r>
          </a:p>
          <a:p>
            <a:pPr lvl="1">
              <a:spcBef>
                <a:spcPts val="1200"/>
              </a:spcBef>
            </a:pPr>
            <a:r>
              <a:rPr lang="en-GB" sz="2200" dirty="0" err="1" smtClean="0">
                <a:solidFill>
                  <a:srgbClr val="000000"/>
                </a:solidFill>
              </a:rPr>
              <a:t>Svako</a:t>
            </a:r>
            <a:r>
              <a:rPr lang="en-GB" sz="2200" dirty="0" smtClean="0">
                <a:solidFill>
                  <a:srgbClr val="000000"/>
                </a:solidFill>
              </a:rPr>
              <a:t> </a:t>
            </a:r>
            <a:r>
              <a:rPr lang="en-GB" sz="2200" dirty="0" err="1">
                <a:solidFill>
                  <a:srgbClr val="0070C0"/>
                </a:solidFill>
              </a:rPr>
              <a:t>pravilo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  <a:r>
              <a:rPr lang="en-GB" sz="2200" dirty="0">
                <a:solidFill>
                  <a:srgbClr val="000000"/>
                </a:solidFill>
              </a:rPr>
              <a:t>je </a:t>
            </a:r>
            <a:r>
              <a:rPr lang="en-GB" sz="2200" dirty="0" err="1" smtClean="0">
                <a:solidFill>
                  <a:srgbClr val="000000"/>
                </a:solidFill>
              </a:rPr>
              <a:t>oblika</a:t>
            </a:r>
            <a:r>
              <a:rPr lang="en-GB" sz="2200" dirty="0" smtClean="0">
                <a:solidFill>
                  <a:srgbClr val="000000"/>
                </a:solidFill>
              </a:rPr>
              <a:t>:</a:t>
            </a:r>
            <a:r>
              <a:rPr lang="sr-Latn-R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/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selektor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</a:t>
            </a:r>
            <a:endParaRPr lang="en-GB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GB" sz="2200" dirty="0" err="1" smtClean="0">
                <a:solidFill>
                  <a:srgbClr val="000000"/>
                </a:solidFill>
              </a:rPr>
              <a:t>Svak</a:t>
            </a:r>
            <a:r>
              <a:rPr lang="sr-Latn-RS" sz="2200" dirty="0" smtClean="0">
                <a:solidFill>
                  <a:srgbClr val="000000"/>
                </a:solidFill>
              </a:rPr>
              <a:t>i</a:t>
            </a:r>
            <a:r>
              <a:rPr lang="en-GB" sz="2200" dirty="0" smtClean="0">
                <a:solidFill>
                  <a:srgbClr val="000000"/>
                </a:solidFill>
              </a:rPr>
              <a:t> </a:t>
            </a:r>
            <a:r>
              <a:rPr lang="sr-Latn-RS" sz="2200" dirty="0" smtClean="0">
                <a:solidFill>
                  <a:srgbClr val="0070C0"/>
                </a:solidFill>
              </a:rPr>
              <a:t>opis</a:t>
            </a:r>
            <a:r>
              <a:rPr lang="en-GB" sz="2200" dirty="0" smtClean="0">
                <a:solidFill>
                  <a:srgbClr val="0070C0"/>
                </a:solidFill>
              </a:rPr>
              <a:t> </a:t>
            </a:r>
            <a:r>
              <a:rPr lang="en-GB" sz="2200" dirty="0">
                <a:solidFill>
                  <a:srgbClr val="000000"/>
                </a:solidFill>
              </a:rPr>
              <a:t>je </a:t>
            </a:r>
            <a:r>
              <a:rPr lang="en-GB" sz="2200" dirty="0" err="1">
                <a:solidFill>
                  <a:srgbClr val="000000"/>
                </a:solidFill>
              </a:rPr>
              <a:t>oblika</a:t>
            </a:r>
            <a:r>
              <a:rPr lang="en-GB" sz="2200" dirty="0">
                <a:solidFill>
                  <a:srgbClr val="000000"/>
                </a:solidFill>
              </a:rPr>
              <a:t>:</a:t>
            </a:r>
            <a:r>
              <a:rPr lang="sr-Latn-RS" sz="22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niz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deklaracija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me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usobno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razdvojenih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znakom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';'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400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sz="2200" dirty="0" err="1" smtClean="0">
                <a:solidFill>
                  <a:srgbClr val="000000"/>
                </a:solidFill>
              </a:rPr>
              <a:t>Svaka</a:t>
            </a:r>
            <a:r>
              <a:rPr lang="en-GB" sz="2200" dirty="0" smtClean="0">
                <a:solidFill>
                  <a:srgbClr val="000000"/>
                </a:solidFill>
              </a:rPr>
              <a:t> </a:t>
            </a:r>
            <a:r>
              <a:rPr lang="en-GB" sz="2200" dirty="0" err="1" smtClean="0">
                <a:solidFill>
                  <a:srgbClr val="0070C0"/>
                </a:solidFill>
              </a:rPr>
              <a:t>deklaracija</a:t>
            </a:r>
            <a:r>
              <a:rPr lang="en-GB" sz="2200" dirty="0" smtClean="0">
                <a:solidFill>
                  <a:srgbClr val="0070C0"/>
                </a:solidFill>
              </a:rPr>
              <a:t> </a:t>
            </a:r>
            <a:r>
              <a:rPr lang="en-GB" sz="2200" dirty="0" smtClean="0">
                <a:solidFill>
                  <a:srgbClr val="000000"/>
                </a:solidFill>
              </a:rPr>
              <a:t>je </a:t>
            </a:r>
            <a:r>
              <a:rPr lang="en-GB" sz="2200" dirty="0" err="1" smtClean="0">
                <a:solidFill>
                  <a:srgbClr val="000000"/>
                </a:solidFill>
              </a:rPr>
              <a:t>oblika</a:t>
            </a:r>
            <a:r>
              <a:rPr lang="en-GB" sz="2200" dirty="0" smtClean="0">
                <a:solidFill>
                  <a:srgbClr val="000000"/>
                </a:solidFill>
              </a:rPr>
              <a:t>:</a:t>
            </a:r>
            <a:br>
              <a:rPr lang="en-GB" sz="2200" dirty="0" smtClean="0">
                <a:solidFill>
                  <a:srgbClr val="000000"/>
                </a:solidFill>
              </a:rPr>
            </a:b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svojstvo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endParaRPr lang="sr-Cyrl-RS" altLang="en-US" sz="16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lvl="0">
              <a:spcBef>
                <a:spcPts val="1200"/>
              </a:spcBef>
            </a:pPr>
            <a:r>
              <a:rPr lang="sr-Latn-RS" dirty="0" smtClean="0">
                <a:solidFill>
                  <a:srgbClr val="000000"/>
                </a:solidFill>
              </a:rPr>
              <a:t>Pojedinačni opis se pomoću atributa </a:t>
            </a:r>
            <a:r>
              <a:rPr lang="en-GB" dirty="0" smtClean="0">
                <a:solidFill>
                  <a:srgbClr val="009A46"/>
                </a:solidFill>
              </a:rPr>
              <a:t>style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može dodeliti ma kom elementu, bez korišćenja stilskih listova</a:t>
            </a:r>
            <a:endParaRPr lang="sr-Latn-C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</a:t>
            </a:r>
            <a:r>
              <a:rPr lang="sr-Latn-RS" dirty="0"/>
              <a:t>š</a:t>
            </a:r>
            <a:r>
              <a:rPr lang="fi-FI" dirty="0" err="1" smtClean="0"/>
              <a:t>ta</a:t>
            </a:r>
            <a:r>
              <a:rPr lang="fi-FI" dirty="0" smtClean="0"/>
              <a:t> </a:t>
            </a:r>
            <a:r>
              <a:rPr lang="fi-FI" dirty="0" err="1"/>
              <a:t>sintaksa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 smtClean="0"/>
              <a:t>listova</a:t>
            </a:r>
            <a:r>
              <a:rPr lang="fi-FI" dirty="0" smtClean="0"/>
              <a:t> </a:t>
            </a:r>
            <a:r>
              <a:rPr lang="fi-FI" dirty="0" smtClean="0"/>
              <a:t>(</a:t>
            </a:r>
            <a:r>
              <a:rPr lang="sr-Latn-RS" dirty="0" smtClean="0"/>
              <a:t>3</a:t>
            </a:r>
            <a:r>
              <a:rPr lang="fi-FI" dirty="0" smtClean="0"/>
              <a:t>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Selektori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 smtClean="0"/>
              <a:t>slo</a:t>
            </a:r>
            <a:r>
              <a:rPr lang="sr-Latn-RS" dirty="0"/>
              <a:t>ž</a:t>
            </a:r>
            <a:r>
              <a:rPr lang="en-GB" dirty="0" err="1" smtClean="0"/>
              <a:t>eniji</a:t>
            </a:r>
            <a:r>
              <a:rPr lang="en-GB" dirty="0" smtClean="0"/>
              <a:t> </a:t>
            </a:r>
            <a:r>
              <a:rPr lang="en-GB" dirty="0" err="1"/>
              <a:t>nego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navo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enje</a:t>
            </a:r>
            <a:r>
              <a:rPr lang="en-GB" dirty="0" smtClean="0"/>
              <a:t> </a:t>
            </a:r>
            <a:r>
              <a:rPr lang="en-GB" dirty="0" err="1"/>
              <a:t>imena</a:t>
            </a:r>
            <a:r>
              <a:rPr lang="en-GB" dirty="0"/>
              <a:t> </a:t>
            </a:r>
            <a:r>
              <a:rPr lang="en-GB" dirty="0" err="1"/>
              <a:t>elemenata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smtClean="0"/>
              <a:t>Vi</a:t>
            </a:r>
            <a:r>
              <a:rPr lang="sr-Latn-RS" dirty="0"/>
              <a:t>š</a:t>
            </a:r>
            <a:r>
              <a:rPr lang="en-GB" dirty="0" smtClean="0"/>
              <a:t>e </a:t>
            </a:r>
            <a:r>
              <a:rPr lang="en-GB" dirty="0" err="1"/>
              <a:t>selektora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se </a:t>
            </a:r>
            <a:r>
              <a:rPr lang="en-GB" dirty="0" err="1"/>
              <a:t>navesti</a:t>
            </a:r>
            <a:r>
              <a:rPr lang="en-GB" dirty="0"/>
              <a:t> </a:t>
            </a:r>
            <a:r>
              <a:rPr lang="en-GB" dirty="0" err="1"/>
              <a:t>zajedno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sr-Latn-RS" dirty="0" smtClean="0"/>
              <a:t>u tom slučaju, selektori se </a:t>
            </a:r>
            <a:r>
              <a:rPr lang="en-GB" dirty="0" err="1" smtClean="0"/>
              <a:t>razdvajaju</a:t>
            </a:r>
            <a:r>
              <a:rPr lang="en-GB" dirty="0" smtClean="0"/>
              <a:t> </a:t>
            </a:r>
            <a:r>
              <a:rPr lang="en-GB" dirty="0" err="1"/>
              <a:t>zapetama</a:t>
            </a:r>
            <a:r>
              <a:rPr lang="en-GB" dirty="0"/>
              <a:t>)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h1, h2, h3 { color: blue; }</a:t>
            </a:r>
            <a:endParaRPr lang="en-GB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it-IT" dirty="0" err="1"/>
              <a:t>Komentari</a:t>
            </a:r>
            <a:r>
              <a:rPr lang="it-IT" dirty="0"/>
              <a:t> se </a:t>
            </a:r>
            <a:r>
              <a:rPr lang="it-IT" dirty="0" err="1"/>
              <a:t>navode</a:t>
            </a:r>
            <a:r>
              <a:rPr lang="it-IT" dirty="0"/>
              <a:t> </a:t>
            </a:r>
            <a:r>
              <a:rPr lang="it-IT" dirty="0" err="1"/>
              <a:t>izme</a:t>
            </a:r>
            <a:r>
              <a:rPr lang="it-IT" dirty="0" smtClean="0"/>
              <a:t></a:t>
            </a:r>
            <a:r>
              <a:rPr lang="sr-Latn-RS" dirty="0" smtClean="0"/>
              <a:t>đ</a:t>
            </a:r>
            <a:r>
              <a:rPr lang="it-IT" dirty="0" smtClean="0"/>
              <a:t>u </a:t>
            </a:r>
            <a:r>
              <a:rPr lang="it-IT" dirty="0" err="1"/>
              <a:t>simbola</a:t>
            </a:r>
            <a:r>
              <a:rPr lang="it-IT" dirty="0"/>
              <a:t> </a:t>
            </a:r>
            <a:r>
              <a:rPr lang="it-IT" b="1" dirty="0">
                <a:solidFill>
                  <a:srgbClr val="009A46"/>
                </a:solidFill>
              </a:rPr>
              <a:t>/*</a:t>
            </a:r>
            <a:r>
              <a:rPr lang="it-IT" dirty="0"/>
              <a:t> i </a:t>
            </a:r>
            <a:r>
              <a:rPr lang="it-IT" b="1" dirty="0" smtClean="0">
                <a:solidFill>
                  <a:srgbClr val="009A46"/>
                </a:solidFill>
              </a:rPr>
              <a:t>*/</a:t>
            </a:r>
            <a:endParaRPr lang="sr-Latn-RS" b="1" dirty="0" smtClean="0">
              <a:solidFill>
                <a:srgbClr val="009A46"/>
              </a:solidFill>
            </a:endParaRPr>
          </a:p>
          <a:p>
            <a:pPr lvl="0">
              <a:spcBef>
                <a:spcPts val="1200"/>
              </a:spcBef>
            </a:pPr>
            <a:r>
              <a:rPr lang="sr-Latn-RS" dirty="0" smtClean="0"/>
              <a:t>Primer: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podesavamo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sve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pasuse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red;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crvena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od 10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3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549275"/>
            <a:ext cx="6985322" cy="868363"/>
          </a:xfrm>
        </p:spPr>
        <p:txBody>
          <a:bodyPr/>
          <a:lstStyle/>
          <a:p>
            <a:r>
              <a:rPr lang="fi-FI" dirty="0" err="1" smtClean="0"/>
              <a:t>Uklju</a:t>
            </a:r>
            <a:r>
              <a:rPr lang="sr-Latn-RS" dirty="0"/>
              <a:t>č</a:t>
            </a:r>
            <a:r>
              <a:rPr lang="fi-FI" dirty="0" err="1" smtClean="0"/>
              <a:t>ivanje</a:t>
            </a:r>
            <a:r>
              <a:rPr lang="fi-FI" dirty="0" smtClean="0"/>
              <a:t> </a:t>
            </a:r>
            <a:r>
              <a:rPr lang="sr-Latn-RS" dirty="0" smtClean="0"/>
              <a:t>stilskih opisa </a:t>
            </a:r>
            <a:r>
              <a:rPr lang="fi-FI" dirty="0" smtClean="0"/>
              <a:t>u HTML</a:t>
            </a:r>
            <a:r>
              <a:rPr lang="sr-Latn-RS" dirty="0" smtClean="0"/>
              <a:t> </a:t>
            </a:r>
            <a:r>
              <a:rPr lang="fi-FI" dirty="0" err="1" smtClean="0"/>
              <a:t>dokumente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en-GB" dirty="0"/>
              <a:t>CSS </a:t>
            </a:r>
            <a:r>
              <a:rPr lang="en-GB" dirty="0" err="1"/>
              <a:t>opisa</a:t>
            </a:r>
            <a:r>
              <a:rPr lang="en-GB" dirty="0"/>
              <a:t> u HTML </a:t>
            </a:r>
            <a:r>
              <a:rPr lang="en-GB" dirty="0" err="1" smtClean="0"/>
              <a:t>dokument</a:t>
            </a:r>
            <a:r>
              <a:rPr lang="sr-Latn-RS" dirty="0" smtClean="0"/>
              <a:t>:</a:t>
            </a:r>
            <a:endParaRPr lang="en-GB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 (</a:t>
            </a:r>
            <a:r>
              <a:rPr lang="en-GB" dirty="0" err="1"/>
              <a:t>atribut</a:t>
            </a:r>
            <a:r>
              <a:rPr lang="en-GB" dirty="0"/>
              <a:t> </a:t>
            </a:r>
            <a:r>
              <a:rPr lang="en-GB" dirty="0">
                <a:solidFill>
                  <a:srgbClr val="009A46"/>
                </a:solidFill>
              </a:rPr>
              <a:t>style</a:t>
            </a:r>
            <a:r>
              <a:rPr lang="en-GB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GB" dirty="0" err="1" smtClean="0"/>
              <a:t>pojedina</a:t>
            </a:r>
            <a:r>
              <a:rPr lang="sr-Latn-RS" dirty="0"/>
              <a:t>č</a:t>
            </a:r>
            <a:r>
              <a:rPr lang="en-GB" dirty="0" smtClean="0"/>
              <a:t>nom </a:t>
            </a:r>
            <a:r>
              <a:rPr lang="en-GB" dirty="0" err="1"/>
              <a:t>elementu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se </a:t>
            </a:r>
            <a:r>
              <a:rPr lang="en-GB" dirty="0" err="1"/>
              <a:t>promeniti</a:t>
            </a:r>
            <a:r>
              <a:rPr lang="en-GB" dirty="0"/>
              <a:t> </a:t>
            </a:r>
            <a:r>
              <a:rPr lang="en-GB" dirty="0" err="1"/>
              <a:t>stil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enjem</a:t>
            </a:r>
            <a:r>
              <a:rPr lang="en-GB" dirty="0"/>
              <a:t> </a:t>
            </a:r>
            <a:r>
              <a:rPr lang="en-GB" dirty="0" err="1" smtClean="0"/>
              <a:t>atributa</a:t>
            </a:r>
            <a:r>
              <a:rPr lang="sr-Latn-RS" dirty="0" smtClean="0"/>
              <a:t> </a:t>
            </a:r>
            <a:r>
              <a:rPr lang="en-GB" dirty="0" smtClean="0">
                <a:solidFill>
                  <a:srgbClr val="009A46"/>
                </a:solidFill>
              </a:rPr>
              <a:t>style</a:t>
            </a:r>
            <a:r>
              <a:rPr lang="sr-Latn-RS" dirty="0" smtClean="0"/>
              <a:t>, č</a:t>
            </a:r>
            <a:r>
              <a:rPr lang="en-GB" dirty="0" err="1" smtClean="0"/>
              <a:t>ija</a:t>
            </a:r>
            <a:r>
              <a:rPr lang="en-GB" dirty="0" smtClean="0"/>
              <a:t> </a:t>
            </a:r>
            <a:r>
              <a:rPr lang="en-GB" dirty="0"/>
              <a:t>je </a:t>
            </a:r>
            <a:r>
              <a:rPr lang="en-GB" dirty="0" err="1"/>
              <a:t>vrednost</a:t>
            </a:r>
            <a:r>
              <a:rPr lang="en-GB" dirty="0"/>
              <a:t> </a:t>
            </a:r>
            <a:r>
              <a:rPr lang="en-GB" dirty="0" err="1"/>
              <a:t>niz</a:t>
            </a:r>
            <a:r>
              <a:rPr lang="en-GB" dirty="0"/>
              <a:t> CSS </a:t>
            </a:r>
            <a:r>
              <a:rPr lang="en-GB" dirty="0" err="1"/>
              <a:t>svojstava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njihovih</a:t>
            </a:r>
            <a:r>
              <a:rPr lang="en-GB" dirty="0"/>
              <a:t> </a:t>
            </a:r>
            <a:r>
              <a:rPr lang="en-GB" dirty="0" err="1"/>
              <a:t>vrednosti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vizuelne</a:t>
            </a:r>
            <a:r>
              <a:rPr lang="en-GB" dirty="0"/>
              <a:t> </a:t>
            </a:r>
            <a:r>
              <a:rPr lang="en-GB" dirty="0" err="1"/>
              <a:t>prezentacije</a:t>
            </a:r>
            <a:r>
              <a:rPr lang="en-GB" dirty="0"/>
              <a:t> je </a:t>
            </a:r>
            <a:r>
              <a:rPr lang="en-GB" dirty="0" err="1"/>
              <a:t>isprepleten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opisom</a:t>
            </a:r>
            <a:r>
              <a:rPr lang="en-GB" dirty="0"/>
              <a:t> </a:t>
            </a:r>
            <a:r>
              <a:rPr lang="en-GB" dirty="0" err="1"/>
              <a:t>njene</a:t>
            </a:r>
            <a:r>
              <a:rPr lang="en-GB" dirty="0"/>
              <a:t> </a:t>
            </a:r>
            <a:r>
              <a:rPr lang="en-GB" dirty="0" err="1" smtClean="0"/>
              <a:t>strukture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margin-left:10px;"&gt;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430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Uklju</a:t>
            </a:r>
            <a:r>
              <a:rPr lang="sr-Latn-RS" dirty="0"/>
              <a:t>č</a:t>
            </a:r>
            <a:r>
              <a:rPr lang="fi-FI" dirty="0" err="1" smtClean="0"/>
              <a:t>ivanje</a:t>
            </a:r>
            <a:r>
              <a:rPr lang="fi-FI" dirty="0" smtClean="0"/>
              <a:t> </a:t>
            </a:r>
            <a:r>
              <a:rPr lang="sr-Latn-RS" dirty="0"/>
              <a:t>stilskih opisa </a:t>
            </a:r>
            <a:r>
              <a:rPr lang="fi-FI" dirty="0" smtClean="0"/>
              <a:t>u </a:t>
            </a:r>
            <a:r>
              <a:rPr lang="fi-FI" dirty="0"/>
              <a:t>HTML </a:t>
            </a:r>
            <a:r>
              <a:rPr lang="fi-FI" dirty="0" err="1" smtClean="0"/>
              <a:t>dokumente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en-GB" dirty="0"/>
              <a:t>CSS </a:t>
            </a:r>
            <a:r>
              <a:rPr lang="en-GB" dirty="0" err="1"/>
              <a:t>opisa</a:t>
            </a:r>
            <a:r>
              <a:rPr lang="en-GB" dirty="0"/>
              <a:t> u HTML </a:t>
            </a:r>
            <a:r>
              <a:rPr lang="en-GB" dirty="0" err="1" smtClean="0"/>
              <a:t>dokument</a:t>
            </a:r>
            <a:r>
              <a:rPr lang="sr-Latn-RS" dirty="0" smtClean="0"/>
              <a:t>: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2"/>
            </a:pPr>
            <a:r>
              <a:rPr lang="en-GB" dirty="0" err="1">
                <a:solidFill>
                  <a:srgbClr val="000000"/>
                </a:solidFill>
              </a:rPr>
              <a:t>Opisi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nivou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dokumenta </a:t>
            </a:r>
            <a:r>
              <a:rPr lang="en-GB" dirty="0" smtClean="0">
                <a:solidFill>
                  <a:srgbClr val="000000"/>
                </a:solidFill>
              </a:rPr>
              <a:t>(</a:t>
            </a:r>
            <a:r>
              <a:rPr lang="en-GB" dirty="0" err="1" smtClean="0">
                <a:solidFill>
                  <a:srgbClr val="000000"/>
                </a:solidFill>
              </a:rPr>
              <a:t>atribut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9A46"/>
                </a:solidFill>
              </a:rPr>
              <a:t>style</a:t>
            </a:r>
            <a:r>
              <a:rPr lang="en-GB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GB" dirty="0">
                <a:solidFill>
                  <a:srgbClr val="000000"/>
                </a:solidFill>
              </a:rPr>
              <a:t>CSS </a:t>
            </a:r>
            <a:r>
              <a:rPr lang="en-GB" dirty="0" err="1">
                <a:solidFill>
                  <a:srgbClr val="000000"/>
                </a:solidFill>
              </a:rPr>
              <a:t>opis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 smtClean="0">
                <a:solidFill>
                  <a:srgbClr val="000000"/>
                </a:solidFill>
              </a:rPr>
              <a:t>mo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smtClean="0">
                <a:solidFill>
                  <a:srgbClr val="000000"/>
                </a:solidFill>
              </a:rPr>
              <a:t>e </a:t>
            </a:r>
            <a:r>
              <a:rPr lang="en-GB" dirty="0" err="1">
                <a:solidFill>
                  <a:srgbClr val="000000"/>
                </a:solidFill>
              </a:rPr>
              <a:t>navesti</a:t>
            </a:r>
            <a:r>
              <a:rPr lang="en-GB" dirty="0">
                <a:solidFill>
                  <a:srgbClr val="000000"/>
                </a:solidFill>
              </a:rPr>
              <a:t> u </a:t>
            </a:r>
            <a:r>
              <a:rPr lang="en-GB" dirty="0" err="1">
                <a:solidFill>
                  <a:srgbClr val="000000"/>
                </a:solidFill>
              </a:rPr>
              <a:t>zaglavlju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dokumenta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000000"/>
                </a:solidFill>
              </a:rPr>
              <a:t>kao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err="1" smtClean="0">
                <a:solidFill>
                  <a:srgbClr val="000000"/>
                </a:solidFill>
              </a:rPr>
              <a:t>aj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elementa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2060"/>
                </a:solidFill>
              </a:rPr>
              <a:t>style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color : blue;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244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Uklju</a:t>
            </a:r>
            <a:r>
              <a:rPr lang="sr-Latn-RS" dirty="0"/>
              <a:t>č</a:t>
            </a:r>
            <a:r>
              <a:rPr lang="fi-FI" dirty="0" err="1" smtClean="0"/>
              <a:t>ivanje</a:t>
            </a:r>
            <a:r>
              <a:rPr lang="fi-FI" dirty="0" smtClean="0"/>
              <a:t> </a:t>
            </a:r>
            <a:r>
              <a:rPr lang="sr-Latn-RS" dirty="0"/>
              <a:t>stilskih opisa </a:t>
            </a:r>
            <a:r>
              <a:rPr lang="fi-FI" dirty="0" smtClean="0"/>
              <a:t>u </a:t>
            </a:r>
            <a:r>
              <a:rPr lang="fi-FI" dirty="0"/>
              <a:t>HTML </a:t>
            </a:r>
            <a:r>
              <a:rPr lang="fi-FI" dirty="0" err="1" smtClean="0"/>
              <a:t>dokumente</a:t>
            </a:r>
            <a:r>
              <a:rPr lang="sr-Latn-RS" dirty="0" smtClean="0"/>
              <a:t> (3)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en-GB" dirty="0"/>
              <a:t>CSS </a:t>
            </a:r>
            <a:r>
              <a:rPr lang="en-GB" dirty="0" err="1"/>
              <a:t>opisa</a:t>
            </a:r>
            <a:r>
              <a:rPr lang="en-GB" dirty="0"/>
              <a:t> u HTML </a:t>
            </a:r>
            <a:r>
              <a:rPr lang="en-GB" dirty="0" err="1" smtClean="0"/>
              <a:t>dokument</a:t>
            </a:r>
            <a:r>
              <a:rPr lang="sr-Latn-RS" dirty="0" smtClean="0"/>
              <a:t>: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3"/>
            </a:pPr>
            <a:r>
              <a:rPr lang="en-GB" dirty="0" err="1" smtClean="0">
                <a:solidFill>
                  <a:srgbClr val="000000"/>
                </a:solidFill>
              </a:rPr>
              <a:t>Spolja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en-GB" dirty="0" err="1" smtClean="0">
                <a:solidFill>
                  <a:srgbClr val="000000"/>
                </a:solidFill>
              </a:rPr>
              <a:t>nji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opisi</a:t>
            </a:r>
            <a:endParaRPr lang="en-GB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Koriste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>
                <a:solidFill>
                  <a:srgbClr val="000000"/>
                </a:solidFill>
              </a:rPr>
              <a:t>za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stilizaciju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en-GB" dirty="0" err="1" smtClean="0">
                <a:solidFill>
                  <a:srgbClr val="000000"/>
                </a:solidFill>
              </a:rPr>
              <a:t>eg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broja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veb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strana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isti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na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en-GB" dirty="0" smtClean="0">
                <a:solidFill>
                  <a:srgbClr val="000000"/>
                </a:solidFill>
              </a:rPr>
              <a:t>in</a:t>
            </a: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Zapisuju</a:t>
            </a:r>
            <a:r>
              <a:rPr lang="en-GB" dirty="0">
                <a:solidFill>
                  <a:srgbClr val="000000"/>
                </a:solidFill>
              </a:rPr>
              <a:t> se u </a:t>
            </a:r>
            <a:r>
              <a:rPr lang="en-GB" dirty="0" err="1">
                <a:solidFill>
                  <a:srgbClr val="000000"/>
                </a:solidFill>
              </a:rPr>
              <a:t>vidu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tekstualne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datoteke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ekstenzijom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.</a:t>
            </a:r>
            <a:r>
              <a:rPr lang="en-GB" dirty="0" err="1">
                <a:solidFill>
                  <a:srgbClr val="002060"/>
                </a:solidFill>
              </a:rPr>
              <a:t>css</a:t>
            </a:r>
            <a:endParaRPr lang="en-GB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Pojednostavljuje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izmenu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vizuelne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prezentacije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celog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veb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sajta</a:t>
            </a: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 smtClean="0">
                <a:solidFill>
                  <a:srgbClr val="000000"/>
                </a:solidFill>
              </a:rPr>
              <a:t>Uklju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en-GB" dirty="0" err="1" smtClean="0">
                <a:solidFill>
                  <a:srgbClr val="000000"/>
                </a:solidFill>
              </a:rPr>
              <a:t>uje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se </a:t>
            </a:r>
            <a:r>
              <a:rPr lang="en-GB" dirty="0" err="1" smtClean="0">
                <a:solidFill>
                  <a:srgbClr val="000000"/>
                </a:solidFill>
              </a:rPr>
              <a:t>kori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elementa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link</a:t>
            </a:r>
            <a:r>
              <a:rPr lang="en-GB" dirty="0">
                <a:solidFill>
                  <a:srgbClr val="009A46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u </a:t>
            </a:r>
            <a:r>
              <a:rPr lang="en-GB" dirty="0" err="1">
                <a:solidFill>
                  <a:srgbClr val="000000"/>
                </a:solidFill>
              </a:rPr>
              <a:t>zaglavlju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dokumenta</a:t>
            </a:r>
            <a:r>
              <a:rPr lang="en-GB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navo</a:t>
            </a:r>
            <a:r>
              <a:rPr lang="sr-Latn-RS" dirty="0" smtClean="0">
                <a:solidFill>
                  <a:srgbClr val="000000"/>
                </a:solidFill>
              </a:rPr>
              <a:t>đ</a:t>
            </a:r>
            <a:r>
              <a:rPr lang="en-GB" dirty="0" smtClean="0">
                <a:solidFill>
                  <a:srgbClr val="000000"/>
                </a:solidFill>
              </a:rPr>
              <a:t></a:t>
            </a:r>
            <a:r>
              <a:rPr lang="en-GB" dirty="0" err="1">
                <a:solidFill>
                  <a:srgbClr val="000000"/>
                </a:solidFill>
              </a:rPr>
              <a:t>enjem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atributa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9A46"/>
                </a:solidFill>
              </a:rPr>
              <a:t>rel</a:t>
            </a:r>
            <a:r>
              <a:rPr lang="en-GB" dirty="0">
                <a:solidFill>
                  <a:srgbClr val="009A46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vredno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smtClean="0">
                <a:solidFill>
                  <a:srgbClr val="000000"/>
                </a:solidFill>
              </a:rPr>
              <a:t>u </a:t>
            </a:r>
            <a:r>
              <a:rPr lang="en-GB" dirty="0">
                <a:solidFill>
                  <a:srgbClr val="009A46"/>
                </a:solidFill>
              </a:rPr>
              <a:t>stylesheet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="stil.css" /&gt;</a:t>
            </a:r>
            <a:endParaRPr lang="sr-Cyrl-RS" altLang="en-US" sz="16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Jezik</a:t>
            </a:r>
            <a:r>
              <a:rPr lang="en-GB" dirty="0">
                <a:solidFill>
                  <a:srgbClr val="000000"/>
                </a:solidFill>
              </a:rPr>
              <a:t> CSS </a:t>
            </a:r>
            <a:r>
              <a:rPr lang="en-GB" dirty="0" err="1">
                <a:solidFill>
                  <a:srgbClr val="000000"/>
                </a:solidFill>
              </a:rPr>
              <a:t>dozvoljava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uvoz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nekog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drugog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stilskog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lista</a:t>
            </a:r>
            <a:r>
              <a:rPr lang="en-GB" dirty="0">
                <a:solidFill>
                  <a:srgbClr val="000000"/>
                </a:solidFill>
              </a:rPr>
              <a:t> u </a:t>
            </a:r>
            <a:r>
              <a:rPr lang="en-GB" dirty="0" err="1">
                <a:solidFill>
                  <a:srgbClr val="000000"/>
                </a:solidFill>
              </a:rPr>
              <a:t>dati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stilski</a:t>
            </a:r>
            <a:r>
              <a:rPr lang="en-GB" dirty="0">
                <a:solidFill>
                  <a:srgbClr val="000000"/>
                </a:solidFill>
              </a:rPr>
              <a:t> list</a:t>
            </a:r>
            <a:r>
              <a:rPr lang="en-GB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kor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direktive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@import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@import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("stil.css"); &lt;/style&gt;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531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13286</TotalTime>
  <Words>2055</Words>
  <Application>Microsoft Office PowerPoint</Application>
  <PresentationFormat>On-screen Show (4:3)</PresentationFormat>
  <Paragraphs>215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4_Watermark</vt:lpstr>
      <vt:lpstr>Uvod u veb i internet tehnologije</vt:lpstr>
      <vt:lpstr>Stilovi i CSS</vt:lpstr>
      <vt:lpstr>Stilski listovi</vt:lpstr>
      <vt:lpstr>Opšta sintaksa stilskih listova</vt:lpstr>
      <vt:lpstr>Opšta sintaksa stilskih listova (2)</vt:lpstr>
      <vt:lpstr>Opšta sintaksa stilskih listova (3)</vt:lpstr>
      <vt:lpstr>Uključivanje stilskih opisa u HTML dokumente</vt:lpstr>
      <vt:lpstr>Uključivanje stilskih opisa u HTML dokumente (2)</vt:lpstr>
      <vt:lpstr>Uključivanje stilskih opisa u HTML dokumente (3)</vt:lpstr>
      <vt:lpstr>Nasleđivanje stilskih listova</vt:lpstr>
      <vt:lpstr>Kaskada stilskih opisa</vt:lpstr>
      <vt:lpstr>Selektori</vt:lpstr>
      <vt:lpstr>Selektori (2)</vt:lpstr>
      <vt:lpstr>Pseudoklase i pseudoelementi</vt:lpstr>
      <vt:lpstr>Pseudoklase i pseudoelementi (2)</vt:lpstr>
      <vt:lpstr>Ugnježdeni elementi</vt:lpstr>
      <vt:lpstr>Fontovi</vt:lpstr>
      <vt:lpstr>Fontovi (2)</vt:lpstr>
      <vt:lpstr>Stilizovanje teksta</vt:lpstr>
      <vt:lpstr>Stilizovanje teksta – dekoracija </vt:lpstr>
      <vt:lpstr>Stilizovanje teksta – razmaci </vt:lpstr>
      <vt:lpstr>Stilizovanje teksta – uvlačenje i poravnanje </vt:lpstr>
      <vt:lpstr>Boja</vt:lpstr>
      <vt:lpstr>Model kutije</vt:lpstr>
      <vt:lpstr>Model kutije - širina i visina</vt:lpstr>
      <vt:lpstr>Model kutije - širina i visina (2)</vt:lpstr>
      <vt:lpstr>Model kutije - spoljašnje margine</vt:lpstr>
      <vt:lpstr>Model kutije - spoljašnje margine (2)</vt:lpstr>
      <vt:lpstr>Model kutije - unutrašnje margine</vt:lpstr>
      <vt:lpstr>Model kutije - okviri</vt:lpstr>
      <vt:lpstr>Model kutije – okviri (2)</vt:lpstr>
      <vt:lpstr>Pozadina elementa</vt:lpstr>
      <vt:lpstr>Pozadina elementa (2)</vt:lpstr>
      <vt:lpstr>Pozadina elementa (3)</vt:lpstr>
      <vt:lpstr>Stilizovanje lista</vt:lpstr>
      <vt:lpstr>Stilizovanje tabela</vt:lpstr>
      <vt:lpstr>Prikaz</vt:lpstr>
      <vt:lpstr>Prikaz (2)</vt:lpstr>
      <vt:lpstr>Prikaz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911</cp:revision>
  <dcterms:created xsi:type="dcterms:W3CDTF">1601-01-01T00:00:00Z</dcterms:created>
  <dcterms:modified xsi:type="dcterms:W3CDTF">2018-11-01T07:30:26Z</dcterms:modified>
</cp:coreProperties>
</file>