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21"/>
  </p:notesMasterIdLst>
  <p:sldIdLst>
    <p:sldId id="296" r:id="rId2"/>
    <p:sldId id="297" r:id="rId3"/>
    <p:sldId id="343" r:id="rId4"/>
    <p:sldId id="299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359" r:id="rId21"/>
    <p:sldId id="360" r:id="rId22"/>
    <p:sldId id="361" r:id="rId23"/>
    <p:sldId id="362" r:id="rId24"/>
    <p:sldId id="363" r:id="rId25"/>
    <p:sldId id="364" r:id="rId26"/>
    <p:sldId id="365" r:id="rId27"/>
    <p:sldId id="366" r:id="rId28"/>
    <p:sldId id="367" r:id="rId29"/>
    <p:sldId id="369" r:id="rId30"/>
    <p:sldId id="370" r:id="rId31"/>
    <p:sldId id="371" r:id="rId32"/>
    <p:sldId id="372" r:id="rId33"/>
    <p:sldId id="373" r:id="rId34"/>
    <p:sldId id="374" r:id="rId35"/>
    <p:sldId id="375" r:id="rId36"/>
    <p:sldId id="376" r:id="rId37"/>
    <p:sldId id="377" r:id="rId38"/>
    <p:sldId id="378" r:id="rId39"/>
    <p:sldId id="379" r:id="rId40"/>
    <p:sldId id="380" r:id="rId41"/>
    <p:sldId id="383" r:id="rId42"/>
    <p:sldId id="381" r:id="rId43"/>
    <p:sldId id="382" r:id="rId44"/>
    <p:sldId id="384" r:id="rId45"/>
    <p:sldId id="385" r:id="rId46"/>
    <p:sldId id="386" r:id="rId47"/>
    <p:sldId id="387" r:id="rId48"/>
    <p:sldId id="388" r:id="rId49"/>
    <p:sldId id="389" r:id="rId50"/>
    <p:sldId id="390" r:id="rId51"/>
    <p:sldId id="391" r:id="rId52"/>
    <p:sldId id="392" r:id="rId53"/>
    <p:sldId id="393" r:id="rId54"/>
    <p:sldId id="394" r:id="rId55"/>
    <p:sldId id="395" r:id="rId56"/>
    <p:sldId id="396" r:id="rId57"/>
    <p:sldId id="397" r:id="rId58"/>
    <p:sldId id="398" r:id="rId59"/>
    <p:sldId id="399" r:id="rId60"/>
    <p:sldId id="400" r:id="rId61"/>
    <p:sldId id="401" r:id="rId62"/>
    <p:sldId id="402" r:id="rId63"/>
    <p:sldId id="403" r:id="rId64"/>
    <p:sldId id="404" r:id="rId65"/>
    <p:sldId id="405" r:id="rId66"/>
    <p:sldId id="406" r:id="rId67"/>
    <p:sldId id="407" r:id="rId68"/>
    <p:sldId id="408" r:id="rId69"/>
    <p:sldId id="409" r:id="rId70"/>
    <p:sldId id="410" r:id="rId71"/>
    <p:sldId id="411" r:id="rId72"/>
    <p:sldId id="412" r:id="rId73"/>
    <p:sldId id="413" r:id="rId74"/>
    <p:sldId id="414" r:id="rId75"/>
    <p:sldId id="415" r:id="rId76"/>
    <p:sldId id="416" r:id="rId77"/>
    <p:sldId id="417" r:id="rId78"/>
    <p:sldId id="418" r:id="rId79"/>
    <p:sldId id="419" r:id="rId80"/>
    <p:sldId id="420" r:id="rId81"/>
    <p:sldId id="421" r:id="rId82"/>
    <p:sldId id="422" r:id="rId83"/>
    <p:sldId id="423" r:id="rId84"/>
    <p:sldId id="424" r:id="rId85"/>
    <p:sldId id="425" r:id="rId86"/>
    <p:sldId id="426" r:id="rId87"/>
    <p:sldId id="427" r:id="rId88"/>
    <p:sldId id="428" r:id="rId89"/>
    <p:sldId id="429" r:id="rId90"/>
    <p:sldId id="430" r:id="rId91"/>
    <p:sldId id="431" r:id="rId92"/>
    <p:sldId id="432" r:id="rId93"/>
    <p:sldId id="433" r:id="rId94"/>
    <p:sldId id="434" r:id="rId95"/>
    <p:sldId id="435" r:id="rId96"/>
    <p:sldId id="436" r:id="rId97"/>
    <p:sldId id="437" r:id="rId98"/>
    <p:sldId id="438" r:id="rId99"/>
    <p:sldId id="439" r:id="rId100"/>
    <p:sldId id="440" r:id="rId101"/>
    <p:sldId id="441" r:id="rId102"/>
    <p:sldId id="442" r:id="rId103"/>
    <p:sldId id="443" r:id="rId104"/>
    <p:sldId id="444" r:id="rId105"/>
    <p:sldId id="445" r:id="rId106"/>
    <p:sldId id="446" r:id="rId107"/>
    <p:sldId id="447" r:id="rId108"/>
    <p:sldId id="448" r:id="rId109"/>
    <p:sldId id="449" r:id="rId110"/>
    <p:sldId id="450" r:id="rId111"/>
    <p:sldId id="451" r:id="rId112"/>
    <p:sldId id="452" r:id="rId113"/>
    <p:sldId id="453" r:id="rId114"/>
    <p:sldId id="454" r:id="rId115"/>
    <p:sldId id="455" r:id="rId116"/>
    <p:sldId id="456" r:id="rId117"/>
    <p:sldId id="457" r:id="rId118"/>
    <p:sldId id="458" r:id="rId119"/>
    <p:sldId id="306" r:id="rId1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67FF"/>
    <a:srgbClr val="FFCC66"/>
    <a:srgbClr val="FFFFFF"/>
    <a:srgbClr val="FFFFCC"/>
    <a:srgbClr val="FFFF00"/>
    <a:srgbClr val="FFCC00"/>
    <a:srgbClr val="FFCC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683FA-0560-4266-A2CA-8A7D404C35FD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7076B-8A0A-4D88-8A59-70E1D744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3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D9A3A-7C14-48A5-867D-1A044A1BE361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168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3817FB-7612-4A65-8834-B8FFF33C5DCC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129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0225"/>
            <a:ext cx="5026025" cy="41179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345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0766" indent="-281064" algn="r" defTabSz="91345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4255" indent="-224851" algn="r" defTabSz="91345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3957" indent="-224851" algn="r" defTabSz="91345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23659" indent="-224851" algn="r" defTabSz="91345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73361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23062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2764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22466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13B3610-765E-414B-84D0-D289B412562A}" type="slidenum">
              <a:rPr lang="en-US" altLang="en-US" sz="1200"/>
              <a:pPr/>
              <a:t>50</a:t>
            </a:fld>
            <a:endParaRPr lang="en-US" altLang="en-US" sz="120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F0B161-534E-4738-9D6B-349D22F8060B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163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73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0225"/>
            <a:ext cx="5026025" cy="41179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EB629F-89FB-4801-9DD6-01F45F9DFFC7}" type="slidenum">
              <a:rPr lang="en-US" altLang="en-US"/>
              <a:pPr/>
              <a:t>84</a:t>
            </a:fld>
            <a:endParaRPr lang="en-US" altLang="en-US"/>
          </a:p>
        </p:txBody>
      </p:sp>
      <p:sp>
        <p:nvSpPr>
          <p:cNvPr id="162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5D2A89-0C9F-479A-94B5-C74463A6E869}" type="slidenum">
              <a:rPr lang="en-US" altLang="en-US"/>
              <a:pPr/>
              <a:t>85</a:t>
            </a:fld>
            <a:endParaRPr lang="en-US" altLang="en-US"/>
          </a:p>
        </p:txBody>
      </p:sp>
      <p:sp>
        <p:nvSpPr>
          <p:cNvPr id="162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FA8E46-6912-4EA2-BD40-BEF23C2E0C5C}" type="slidenum">
              <a:rPr lang="en-US" altLang="en-US"/>
              <a:pPr/>
              <a:t>86</a:t>
            </a:fld>
            <a:endParaRPr lang="en-US" altLang="en-US"/>
          </a:p>
        </p:txBody>
      </p:sp>
      <p:sp>
        <p:nvSpPr>
          <p:cNvPr id="163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335D56-F454-441C-9BEF-53311A829C3E}" type="slidenum">
              <a:rPr lang="en-US" altLang="en-US"/>
              <a:pPr/>
              <a:t>87</a:t>
            </a:fld>
            <a:endParaRPr lang="en-US" altLang="en-US"/>
          </a:p>
        </p:txBody>
      </p:sp>
      <p:sp>
        <p:nvSpPr>
          <p:cNvPr id="163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4722AB-C90D-4CB6-9B7A-6AC8D215B555}" type="slidenum">
              <a:rPr lang="en-US" altLang="en-US"/>
              <a:pPr/>
              <a:t>88</a:t>
            </a:fld>
            <a:endParaRPr lang="en-US" altLang="en-US"/>
          </a:p>
        </p:txBody>
      </p:sp>
      <p:sp>
        <p:nvSpPr>
          <p:cNvPr id="163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AE7D7C-6FAD-4170-81E4-DEA67874C29F}" type="slidenum">
              <a:rPr lang="en-US" altLang="en-US"/>
              <a:pPr/>
              <a:t>89</a:t>
            </a:fld>
            <a:endParaRPr lang="en-US" altLang="en-US"/>
          </a:p>
        </p:txBody>
      </p:sp>
      <p:sp>
        <p:nvSpPr>
          <p:cNvPr id="163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32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5DA508-8685-4A17-B0F5-6852A94708CB}" type="slidenum">
              <a:rPr lang="en-US" altLang="en-US"/>
              <a:pPr/>
              <a:t>90</a:t>
            </a:fld>
            <a:endParaRPr lang="en-US" altLang="en-US"/>
          </a:p>
        </p:txBody>
      </p:sp>
      <p:sp>
        <p:nvSpPr>
          <p:cNvPr id="163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E240C0-B852-493D-B8EA-5E145DF8A299}" type="slidenum">
              <a:rPr lang="en-US" altLang="en-US"/>
              <a:pPr/>
              <a:t>91</a:t>
            </a:fld>
            <a:endParaRPr lang="en-US" altLang="en-US"/>
          </a:p>
        </p:txBody>
      </p:sp>
      <p:sp>
        <p:nvSpPr>
          <p:cNvPr id="163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8E0CD-286C-4ED8-883E-F119E2F9098E}" type="slidenum">
              <a:rPr lang="en-US" altLang="en-US"/>
              <a:pPr/>
              <a:t>92</a:t>
            </a:fld>
            <a:endParaRPr lang="en-US" altLang="en-US"/>
          </a:p>
        </p:txBody>
      </p:sp>
      <p:sp>
        <p:nvSpPr>
          <p:cNvPr id="163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EB629F-89FB-4801-9DD6-01F45F9DFFC7}" type="slidenum">
              <a:rPr lang="en-US" altLang="en-US"/>
              <a:pPr/>
              <a:t>93</a:t>
            </a:fld>
            <a:endParaRPr lang="en-US" altLang="en-US"/>
          </a:p>
        </p:txBody>
      </p:sp>
      <p:sp>
        <p:nvSpPr>
          <p:cNvPr id="162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0D4BA3-817E-4737-9EF0-689D8BE572A6}" type="slidenum">
              <a:rPr lang="en-US" altLang="en-US"/>
              <a:pPr/>
              <a:t>94</a:t>
            </a:fld>
            <a:endParaRPr lang="en-US" altLang="en-US"/>
          </a:p>
        </p:txBody>
      </p:sp>
      <p:sp>
        <p:nvSpPr>
          <p:cNvPr id="169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D2D4E1-5B01-4223-B0D5-77BCEDBE35C4}" type="slidenum">
              <a:rPr lang="en-US" altLang="en-US"/>
              <a:pPr/>
              <a:t>96</a:t>
            </a:fld>
            <a:endParaRPr lang="en-US" altLang="en-US"/>
          </a:p>
        </p:txBody>
      </p:sp>
      <p:sp>
        <p:nvSpPr>
          <p:cNvPr id="164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A1F56E-33F4-48AF-B0FB-62CE4BD34494}" type="slidenum">
              <a:rPr lang="en-US" altLang="en-US"/>
              <a:pPr/>
              <a:t>97</a:t>
            </a:fld>
            <a:endParaRPr lang="en-US" altLang="en-US"/>
          </a:p>
        </p:txBody>
      </p:sp>
      <p:sp>
        <p:nvSpPr>
          <p:cNvPr id="164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BF2A1C-8848-473E-B4E8-36D1BDE11005}" type="slidenum">
              <a:rPr lang="en-US" altLang="en-US"/>
              <a:pPr/>
              <a:t>98</a:t>
            </a:fld>
            <a:endParaRPr lang="en-US" altLang="en-US"/>
          </a:p>
        </p:txBody>
      </p:sp>
      <p:sp>
        <p:nvSpPr>
          <p:cNvPr id="164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987DBB-D4FB-43A6-9234-365720BC766F}" type="slidenum">
              <a:rPr lang="en-US" altLang="en-US"/>
              <a:pPr/>
              <a:t>99</a:t>
            </a:fld>
            <a:endParaRPr lang="en-US" altLang="en-US"/>
          </a:p>
        </p:txBody>
      </p:sp>
      <p:sp>
        <p:nvSpPr>
          <p:cNvPr id="164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D1C281-02D2-4260-AA1F-C2E79C0015CA}" type="slidenum">
              <a:rPr lang="en-US" altLang="en-US"/>
              <a:pPr/>
              <a:t>100</a:t>
            </a:fld>
            <a:endParaRPr lang="en-US" altLang="en-US"/>
          </a:p>
        </p:txBody>
      </p:sp>
      <p:sp>
        <p:nvSpPr>
          <p:cNvPr id="164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32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B4B582-A55A-47F2-A92C-37286CA3B7EF}" type="slidenum">
              <a:rPr lang="en-US" altLang="en-US"/>
              <a:pPr/>
              <a:t>101</a:t>
            </a:fld>
            <a:endParaRPr lang="en-US" altLang="en-US"/>
          </a:p>
        </p:txBody>
      </p:sp>
      <p:sp>
        <p:nvSpPr>
          <p:cNvPr id="164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A544B7-E92D-4474-9CA3-72ABAC59F14A}" type="slidenum">
              <a:rPr lang="en-US" altLang="en-US"/>
              <a:pPr/>
              <a:t>102</a:t>
            </a:fld>
            <a:endParaRPr lang="en-US" altLang="en-US"/>
          </a:p>
        </p:txBody>
      </p:sp>
      <p:sp>
        <p:nvSpPr>
          <p:cNvPr id="164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3E0455-0577-462A-A1F4-77A67B606436}" type="slidenum">
              <a:rPr lang="en-US" altLang="en-US"/>
              <a:pPr/>
              <a:t>103</a:t>
            </a:fld>
            <a:endParaRPr lang="en-US" altLang="en-US"/>
          </a:p>
        </p:txBody>
      </p:sp>
      <p:sp>
        <p:nvSpPr>
          <p:cNvPr id="164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F48363-ABC0-47B0-8D92-C32E9AEF0CF2}" type="slidenum">
              <a:rPr lang="en-US" altLang="en-US"/>
              <a:pPr/>
              <a:t>104</a:t>
            </a:fld>
            <a:endParaRPr lang="en-US" altLang="en-US"/>
          </a:p>
        </p:txBody>
      </p:sp>
      <p:sp>
        <p:nvSpPr>
          <p:cNvPr id="165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230B66-0E44-4906-90C9-8B5829B46F8E}" type="slidenum">
              <a:rPr lang="en-US" altLang="en-US"/>
              <a:pPr/>
              <a:t>105</a:t>
            </a:fld>
            <a:endParaRPr lang="en-US" altLang="en-US"/>
          </a:p>
        </p:txBody>
      </p:sp>
      <p:sp>
        <p:nvSpPr>
          <p:cNvPr id="165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991BFE-8AE9-4D2B-A911-9AB9DBD290A2}" type="slidenum">
              <a:rPr lang="en-US" altLang="en-US"/>
              <a:pPr/>
              <a:t>106</a:t>
            </a:fld>
            <a:endParaRPr lang="en-US" altLang="en-US"/>
          </a:p>
        </p:txBody>
      </p:sp>
      <p:sp>
        <p:nvSpPr>
          <p:cNvPr id="165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5AAD5D-C8E5-432D-B161-48BA232BF56E}" type="slidenum">
              <a:rPr lang="en-US" altLang="en-US"/>
              <a:pPr/>
              <a:t>107</a:t>
            </a:fld>
            <a:endParaRPr lang="en-US" altLang="en-US"/>
          </a:p>
        </p:txBody>
      </p:sp>
      <p:sp>
        <p:nvSpPr>
          <p:cNvPr id="165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EDBB6B-51E9-42B4-B5C8-6022DD9EDF5B}" type="slidenum">
              <a:rPr lang="en-US" altLang="en-US"/>
              <a:pPr/>
              <a:t>108</a:t>
            </a:fld>
            <a:endParaRPr lang="en-US" altLang="en-US"/>
          </a:p>
        </p:txBody>
      </p:sp>
      <p:sp>
        <p:nvSpPr>
          <p:cNvPr id="165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ECF409-9F07-4288-9DAB-5553FE192500}" type="slidenum">
              <a:rPr lang="en-US" altLang="en-US"/>
              <a:pPr/>
              <a:t>109</a:t>
            </a:fld>
            <a:endParaRPr lang="en-US" altLang="en-US"/>
          </a:p>
        </p:txBody>
      </p:sp>
      <p:sp>
        <p:nvSpPr>
          <p:cNvPr id="165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73040D-EF1B-41F7-97C0-1634731FC418}" type="slidenum">
              <a:rPr lang="en-US" altLang="en-US"/>
              <a:pPr/>
              <a:t>110</a:t>
            </a:fld>
            <a:endParaRPr lang="en-US" altLang="en-US"/>
          </a:p>
        </p:txBody>
      </p:sp>
      <p:sp>
        <p:nvSpPr>
          <p:cNvPr id="165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327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462846-8487-4296-85D2-E74C36D491EC}" type="slidenum">
              <a:rPr lang="en-US" altLang="en-US"/>
              <a:pPr/>
              <a:t>111</a:t>
            </a:fld>
            <a:endParaRPr lang="en-US" altLang="en-US"/>
          </a:p>
        </p:txBody>
      </p:sp>
      <p:sp>
        <p:nvSpPr>
          <p:cNvPr id="165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91B72D-FF5A-43AD-BB5D-BA0883B68B91}" type="slidenum">
              <a:rPr lang="en-US" altLang="en-US"/>
              <a:pPr/>
              <a:t>112</a:t>
            </a:fld>
            <a:endParaRPr lang="en-US" altLang="en-US"/>
          </a:p>
        </p:txBody>
      </p:sp>
      <p:sp>
        <p:nvSpPr>
          <p:cNvPr id="165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2DC529-2C2A-46D3-98E1-BC329EFCC587}" type="slidenum">
              <a:rPr lang="en-US" altLang="en-US"/>
              <a:pPr/>
              <a:t>114</a:t>
            </a:fld>
            <a:endParaRPr lang="en-US" altLang="en-US"/>
          </a:p>
        </p:txBody>
      </p:sp>
      <p:sp>
        <p:nvSpPr>
          <p:cNvPr id="168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350C16-5599-4C6B-A573-8F8F3C5CF28A}" type="slidenum">
              <a:rPr lang="en-US" altLang="en-US"/>
              <a:pPr/>
              <a:t>115</a:t>
            </a:fld>
            <a:endParaRPr lang="en-US" altLang="en-US"/>
          </a:p>
        </p:txBody>
      </p:sp>
      <p:sp>
        <p:nvSpPr>
          <p:cNvPr id="168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3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3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3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3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3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113" y="-53517"/>
            <a:ext cx="9286225" cy="6965034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065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8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284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6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9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7772400" cy="1143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78800" cy="215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05250"/>
            <a:ext cx="8178800" cy="215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DE9888-CAD3-479D-BDBE-839A0DDC4F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7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text styles</a:t>
            </a:r>
          </a:p>
          <a:p>
            <a:pPr lvl="1"/>
            <a:r>
              <a:rPr lang="sr-Latn-CS" altLang="en-US" dirty="0" smtClean="0"/>
              <a:t>Second level</a:t>
            </a:r>
          </a:p>
          <a:p>
            <a:pPr lvl="2"/>
            <a:r>
              <a:rPr lang="sr-Latn-CS" altLang="en-US" dirty="0" smtClean="0"/>
              <a:t>Third level</a:t>
            </a:r>
          </a:p>
          <a:p>
            <a:pPr lvl="3"/>
            <a:r>
              <a:rPr lang="sr-Latn-CS" altLang="en-US" dirty="0" smtClean="0"/>
              <a:t>Fourth level</a:t>
            </a:r>
          </a:p>
          <a:p>
            <a:pPr lvl="4"/>
            <a:r>
              <a:rPr lang="sr-Latn-CS" altLang="en-US" dirty="0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67473" y="274072"/>
            <a:ext cx="51168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 </a:t>
            </a:r>
            <a:fld id="{93284C93-C029-4748-816A-4A0F29322A2B}" type="slidenum">
              <a:rPr lang="en-US" sz="80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/119</a:t>
            </a: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dirty="0" smtClean="0">
                <a:solidFill>
                  <a:srgbClr val="000000"/>
                </a:solidFill>
                <a:latin typeface="+mn-lt"/>
                <a:cs typeface="Arial" charset="0"/>
              </a:rPr>
              <a:t>vladaf@matf.bg.ac.</a:t>
            </a:r>
            <a:r>
              <a:rPr lang="en-US" altLang="en-US" sz="80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443812" y="260350"/>
            <a:ext cx="10951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Latn-RS" sz="800" dirty="0" smtClean="0"/>
              <a:t>Matematički fakultet</a:t>
            </a:r>
            <a:endParaRPr lang="en-US" sz="800" dirty="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Latn-RS" dirty="0" smtClean="0"/>
              <a:t>Uvod u veb</a:t>
            </a:r>
            <a:r>
              <a:rPr lang="sr-Latn-RS" baseline="0" dirty="0" smtClean="0"/>
              <a:t> i internet tehnologije</a:t>
            </a:r>
            <a:endParaRPr lang="sr-Latn-C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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html4/strict.dtd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ctitious.com/mypath" TargetMode="External"/><Relationship Id="rId2" Type="http://schemas.openxmlformats.org/officeDocument/2006/relationships/hyperlink" Target="http://www.first.com/aspace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08520" y="404664"/>
            <a:ext cx="8062913" cy="1144588"/>
          </a:xfrm>
        </p:spPr>
        <p:txBody>
          <a:bodyPr/>
          <a:lstStyle/>
          <a:p>
            <a:pPr eaLnBrk="1" hangingPunct="1"/>
            <a:r>
              <a:rPr lang="sr-Latn-RS" altLang="en-US" sz="4800" dirty="0" smtClean="0">
                <a:solidFill>
                  <a:srgbClr val="3366FF"/>
                </a:solidFill>
              </a:rPr>
              <a:t>Uvod u veb i internet tehnologije</a:t>
            </a:r>
            <a:endParaRPr lang="sr-Latn-CS" altLang="en-US" sz="4800" dirty="0" smtClean="0">
              <a:solidFill>
                <a:srgbClr val="3366FF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547813" y="4365625"/>
            <a:ext cx="6400800" cy="1752600"/>
          </a:xfrm>
        </p:spPr>
        <p:txBody>
          <a:bodyPr/>
          <a:lstStyle/>
          <a:p>
            <a:pPr eaLnBrk="1" hangingPunct="1"/>
            <a:endParaRPr lang="sr-Latn-C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Karakteristike i istorijat SGML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Standardni </a:t>
            </a:r>
            <a:r>
              <a:rPr lang="sr-Latn-RS" altLang="en-US" dirty="0" smtClean="0"/>
              <a:t>op</a:t>
            </a:r>
            <a:r>
              <a:rPr lang="sr-Latn-RS" altLang="en-US" dirty="0"/>
              <a:t>š</a:t>
            </a:r>
            <a:r>
              <a:rPr lang="sr-Latn-RS" altLang="en-US" dirty="0" smtClean="0"/>
              <a:t>ti </a:t>
            </a:r>
            <a:r>
              <a:rPr lang="sr-Latn-RS" altLang="en-US" dirty="0"/>
              <a:t>jezik za </a:t>
            </a:r>
            <a:r>
              <a:rPr lang="sr-Latn-RS" altLang="en-US" dirty="0" smtClean="0"/>
              <a:t>obele</a:t>
            </a:r>
            <a:r>
              <a:rPr lang="sr-Latn-RS" altLang="en-US" dirty="0"/>
              <a:t>ž</a:t>
            </a:r>
            <a:r>
              <a:rPr lang="sr-Latn-RS" altLang="en-US" dirty="0" smtClean="0"/>
              <a:t>avanje </a:t>
            </a:r>
            <a:r>
              <a:rPr lang="sr-Latn-RS" altLang="en-US" dirty="0"/>
              <a:t>(Standard Generalized Markup Language</a:t>
            </a:r>
            <a:r>
              <a:rPr lang="sr-Latn-RS" altLang="en-US" dirty="0" smtClean="0"/>
              <a:t>) je </a:t>
            </a:r>
            <a:r>
              <a:rPr lang="sr-Latn-RS" altLang="en-US" dirty="0"/>
              <a:t>meta jezik za </a:t>
            </a:r>
            <a:r>
              <a:rPr lang="sr-Latn-RS" altLang="en-US" dirty="0" smtClean="0"/>
              <a:t>obele</a:t>
            </a:r>
            <a:r>
              <a:rPr lang="sr-Latn-RS" altLang="en-US" dirty="0"/>
              <a:t>ž</a:t>
            </a:r>
            <a:r>
              <a:rPr lang="sr-Latn-RS" altLang="en-US" dirty="0" smtClean="0"/>
              <a:t>avnje </a:t>
            </a:r>
            <a:r>
              <a:rPr lang="sr-Latn-RS" altLang="en-US" dirty="0"/>
              <a:t>standardizovan od strane medunarodne </a:t>
            </a:r>
            <a:r>
              <a:rPr lang="sr-Latn-RS" altLang="en-US" dirty="0" smtClean="0"/>
              <a:t>organizacije za </a:t>
            </a:r>
            <a:r>
              <a:rPr lang="sr-Latn-RS" altLang="en-US" dirty="0"/>
              <a:t>standarde (pod oznakom „ISO 8879:1986 SGML</a:t>
            </a:r>
            <a:r>
              <a:rPr lang="sr-Latn-RS" altLang="en-US" dirty="0" smtClean="0"/>
              <a:t>”)</a:t>
            </a:r>
          </a:p>
          <a:p>
            <a:pPr eaLnBrk="1" hangingPunct="1"/>
            <a:r>
              <a:rPr lang="sr-Latn-RS" altLang="en-US" dirty="0" smtClean="0"/>
              <a:t>Jezik </a:t>
            </a:r>
            <a:r>
              <a:rPr lang="sr-Latn-RS" altLang="en-US" dirty="0"/>
              <a:t>je razvijen </a:t>
            </a:r>
            <a:r>
              <a:rPr lang="sr-Latn-RS" altLang="en-US" dirty="0" smtClean="0"/>
              <a:t>za potrebe </a:t>
            </a:r>
            <a:r>
              <a:rPr lang="sr-Latn-RS" altLang="en-US" dirty="0"/>
              <a:t>kreiranja </a:t>
            </a:r>
            <a:r>
              <a:rPr lang="sr-Latn-RS" altLang="en-US" dirty="0" smtClean="0"/>
              <a:t>ma</a:t>
            </a:r>
            <a:r>
              <a:rPr lang="sr-Latn-RS" altLang="en-US" dirty="0"/>
              <a:t>š</a:t>
            </a:r>
            <a:r>
              <a:rPr lang="sr-Latn-RS" altLang="en-US" dirty="0" smtClean="0"/>
              <a:t>inski čitljivih </a:t>
            </a:r>
            <a:r>
              <a:rPr lang="sr-Latn-RS" altLang="en-US" dirty="0"/>
              <a:t>dokumenata u velikim projektima industrije</a:t>
            </a:r>
            <a:r>
              <a:rPr lang="sr-Latn-RS" altLang="en-US" dirty="0" smtClean="0"/>
              <a:t>, državne </a:t>
            </a:r>
            <a:r>
              <a:rPr lang="sr-Latn-RS" altLang="en-US" dirty="0"/>
              <a:t>uprave, vojske itd. </a:t>
            </a:r>
            <a:endParaRPr lang="sr-Latn-RS" altLang="en-US" dirty="0" smtClean="0"/>
          </a:p>
          <a:p>
            <a:pPr eaLnBrk="1" hangingPunct="1"/>
            <a:r>
              <a:rPr lang="sr-Latn-RS" altLang="en-US" dirty="0" smtClean="0"/>
              <a:t>Osnovna </a:t>
            </a:r>
            <a:r>
              <a:rPr lang="sr-Latn-RS" altLang="en-US" dirty="0"/>
              <a:t>motivacije prilikom </a:t>
            </a:r>
            <a:r>
              <a:rPr lang="sr-Latn-RS" altLang="en-US" dirty="0" smtClean="0"/>
              <a:t>standardizovanja ovog </a:t>
            </a:r>
            <a:r>
              <a:rPr lang="sr-Latn-RS" altLang="en-US" dirty="0"/>
              <a:t>jezika je bila da se obezbedi trajnost dokumentima i njihova </a:t>
            </a:r>
            <a:r>
              <a:rPr lang="sr-Latn-RS" altLang="en-US" dirty="0" smtClean="0"/>
              <a:t>nezavisnost od </a:t>
            </a:r>
            <a:r>
              <a:rPr lang="sr-Latn-RS" altLang="en-US" dirty="0"/>
              <a:t>aplikacija kojima su </a:t>
            </a:r>
            <a:r>
              <a:rPr lang="sr-Latn-RS" altLang="en-US" dirty="0" smtClean="0"/>
              <a:t>kreirani </a:t>
            </a:r>
          </a:p>
          <a:p>
            <a:pPr eaLnBrk="1" hangingPunct="1"/>
            <a:r>
              <a:rPr lang="sr-Latn-RS" altLang="en-US" dirty="0" smtClean="0"/>
              <a:t>Informacije skladištene </a:t>
            </a:r>
            <a:r>
              <a:rPr lang="sr-Latn-RS" altLang="en-US" dirty="0"/>
              <a:t>u okviru SGML </a:t>
            </a:r>
            <a:r>
              <a:rPr lang="sr-Latn-RS" altLang="en-US" dirty="0" smtClean="0"/>
              <a:t>dokumenta su </a:t>
            </a:r>
            <a:r>
              <a:rPr lang="sr-Latn-RS" altLang="en-US" dirty="0"/>
              <a:t>nezavisne od platforme tj. od softvera i </a:t>
            </a:r>
            <a:r>
              <a:rPr lang="sr-Latn-RS" altLang="en-US" dirty="0" smtClean="0"/>
              <a:t>hardvera</a:t>
            </a:r>
          </a:p>
          <a:p>
            <a:pPr eaLnBrk="1" hangingPunct="1"/>
            <a:r>
              <a:rPr lang="sr-Latn-RS" altLang="en-US" dirty="0" smtClean="0"/>
              <a:t>Pretečom jezika SGML </a:t>
            </a:r>
            <a:r>
              <a:rPr lang="sr-Latn-RS" altLang="en-US" dirty="0"/>
              <a:t>smatra se jezik GML (Generalized Markup Language) nastao u </a:t>
            </a:r>
            <a:r>
              <a:rPr lang="sr-Latn-RS" altLang="en-US" dirty="0" smtClean="0"/>
              <a:t>kompaniji IBM 1960-tih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987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8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3568" y="1484784"/>
            <a:ext cx="8136904" cy="5095404"/>
          </a:xfrm>
        </p:spPr>
        <p:txBody>
          <a:bodyPr/>
          <a:lstStyle/>
          <a:p>
            <a:pPr marL="0" lvl="0" indent="0"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dela sheme koji opisuje strukturu </a:t>
            </a:r>
            <a:r>
              <a:rPr lang="en-US" altLang="en-US" sz="2000" dirty="0" err="1">
                <a:solidFill>
                  <a:srgbClr val="000000"/>
                </a:solidFill>
              </a:rPr>
              <a:t>cene</a:t>
            </a:r>
            <a:r>
              <a:rPr lang="en-US" altLang="en-US" sz="2000" dirty="0">
                <a:solidFill>
                  <a:srgbClr val="000000"/>
                </a:solidFill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name=“price“&gt;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xsd:attribute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type=“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xsd:attribute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type=“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xsd:decimal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en-US" dirty="0"/>
              <a:t/>
            </a:r>
            <a:br>
              <a:rPr lang="de-DE" altLang="en-US" dirty="0"/>
            </a:br>
            <a:endParaRPr lang="de-DE" altLang="en-US" dirty="0"/>
          </a:p>
          <a:p>
            <a:pPr marL="0" indent="0"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</a:rPr>
              <a:t>za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</a:rPr>
              <a:t>validan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</a:rPr>
              <a:t>primerak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</a:rPr>
              <a:t>cene</a:t>
            </a:r>
            <a:r>
              <a:rPr lang="en-US" altLang="en-US" sz="2000" dirty="0">
                <a:solidFill>
                  <a:srgbClr val="000000"/>
                </a:solidFill>
              </a:rPr>
              <a:t>:</a:t>
            </a:r>
            <a:r>
              <a:rPr lang="de-DE" altLang="en-US" dirty="0">
                <a:solidFill>
                  <a:srgbClr val="000000"/>
                </a:solidFill>
              </a:rPr>
              <a:t/>
            </a:r>
            <a:br>
              <a:rPr lang="de-DE" altLang="en-US" dirty="0">
                <a:solidFill>
                  <a:srgbClr val="000000"/>
                </a:solidFill>
              </a:rPr>
            </a:b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&lt;price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=“USD“ 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=“69.95“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648" y="332656"/>
            <a:ext cx="7634238" cy="1143000"/>
          </a:xfrm>
        </p:spPr>
        <p:txBody>
          <a:bodyPr/>
          <a:lstStyle/>
          <a:p>
            <a:r>
              <a:rPr lang="de-DE" altLang="en-US" dirty="0" smtClean="0"/>
              <a:t>Elementi i </a:t>
            </a:r>
            <a:r>
              <a:rPr lang="sr-Latn-RS" altLang="en-US" dirty="0" smtClean="0"/>
              <a:t>a</a:t>
            </a:r>
            <a:r>
              <a:rPr lang="de-DE" altLang="en-US" dirty="0" smtClean="0"/>
              <a:t>tributi (2)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10213485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8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71600" y="548680"/>
            <a:ext cx="7772400" cy="838200"/>
          </a:xfrm>
        </p:spPr>
        <p:txBody>
          <a:bodyPr/>
          <a:lstStyle/>
          <a:p>
            <a:r>
              <a:rPr lang="de-DE" altLang="en-US" dirty="0" smtClean="0"/>
              <a:t>Predefinisani prosti tipovi</a:t>
            </a:r>
            <a:endParaRPr lang="de-DE" altLang="en-US" dirty="0"/>
          </a:p>
        </p:txBody>
      </p:sp>
      <p:sp>
        <p:nvSpPr>
          <p:cNvPr id="15728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484784"/>
            <a:ext cx="7992888" cy="5144616"/>
          </a:xfrm>
        </p:spPr>
        <p:txBody>
          <a:bodyPr/>
          <a:lstStyle/>
          <a:p>
            <a:r>
              <a:rPr lang="de-DE" altLang="en-US" dirty="0" smtClean="0">
                <a:solidFill>
                  <a:schemeClr val="hlink"/>
                </a:solidFill>
              </a:rPr>
              <a:t>Numeri</a:t>
            </a:r>
            <a:r>
              <a:rPr lang="sr-Latn-RS" altLang="en-US" dirty="0" smtClean="0">
                <a:solidFill>
                  <a:schemeClr val="hlink"/>
                </a:solidFill>
              </a:rPr>
              <a:t>č</a:t>
            </a:r>
            <a:r>
              <a:rPr lang="de-DE" altLang="en-US" dirty="0" smtClean="0">
                <a:solidFill>
                  <a:schemeClr val="hlink"/>
                </a:solidFill>
              </a:rPr>
              <a:t>ki tipovi</a:t>
            </a:r>
            <a:endParaRPr lang="de-DE" altLang="en-US" dirty="0"/>
          </a:p>
          <a:p>
            <a:pPr lvl="1">
              <a:buFont typeface="Wingdings" pitchFamily="2" charset="2"/>
              <a:buNone/>
            </a:pPr>
            <a:r>
              <a:rPr lang="de-DE" altLang="en-US" dirty="0"/>
              <a:t>Integer, Short, Decimal, Float, Double, HexBinary, ...</a:t>
            </a:r>
          </a:p>
          <a:p>
            <a:r>
              <a:rPr lang="sr-Latn-RS" altLang="en-US" dirty="0" smtClean="0">
                <a:solidFill>
                  <a:schemeClr val="hlink"/>
                </a:solidFill>
              </a:rPr>
              <a:t>Tipovi za datume i periode</a:t>
            </a:r>
            <a:endParaRPr lang="de-DE" altLang="en-US" dirty="0"/>
          </a:p>
          <a:p>
            <a:pPr lvl="1">
              <a:buFont typeface="Wingdings" pitchFamily="2" charset="2"/>
              <a:buNone/>
            </a:pPr>
            <a:r>
              <a:rPr lang="de-DE" altLang="en-US" dirty="0"/>
              <a:t>Duration, DateTime, Time, </a:t>
            </a:r>
            <a:r>
              <a:rPr lang="de-DE" altLang="en-US" dirty="0" smtClean="0"/>
              <a:t>Date, </a:t>
            </a:r>
            <a:r>
              <a:rPr lang="de-DE" altLang="en-US" dirty="0"/>
              <a:t>...</a:t>
            </a:r>
          </a:p>
          <a:p>
            <a:r>
              <a:rPr lang="sr-Latn-RS" altLang="en-US" dirty="0" smtClean="0">
                <a:solidFill>
                  <a:schemeClr val="hlink"/>
                </a:solidFill>
              </a:rPr>
              <a:t>Tipovi za niske </a:t>
            </a:r>
            <a:endParaRPr lang="de-DE" altLang="en-US" dirty="0"/>
          </a:p>
          <a:p>
            <a:pPr lvl="1">
              <a:buFont typeface="Wingdings" pitchFamily="2" charset="2"/>
              <a:buNone/>
            </a:pPr>
            <a:r>
              <a:rPr lang="de-DE" altLang="en-US" dirty="0"/>
              <a:t>String, NMTOKEN, NMTOKENS, NormalizedString</a:t>
            </a:r>
          </a:p>
          <a:p>
            <a:r>
              <a:rPr lang="de-DE" altLang="en-US" dirty="0" smtClean="0">
                <a:solidFill>
                  <a:schemeClr val="hlink"/>
                </a:solidFill>
              </a:rPr>
              <a:t>O</a:t>
            </a:r>
            <a:r>
              <a:rPr lang="sr-Latn-RS" altLang="en-US" dirty="0" smtClean="0">
                <a:solidFill>
                  <a:schemeClr val="hlink"/>
                </a:solidFill>
              </a:rPr>
              <a:t>stali tipovi</a:t>
            </a:r>
            <a:endParaRPr lang="de-DE" altLang="en-US" dirty="0"/>
          </a:p>
          <a:p>
            <a:pPr lvl="1">
              <a:buFont typeface="Wingdings" pitchFamily="2" charset="2"/>
              <a:buNone/>
            </a:pPr>
            <a:r>
              <a:rPr lang="de-DE" altLang="en-US" dirty="0"/>
              <a:t>Qname, AnyURI, ID, IDREFS, Language, Entity, ...</a:t>
            </a:r>
          </a:p>
          <a:p>
            <a:r>
              <a:rPr lang="sr-Latn-RS" altLang="en-US" dirty="0" smtClean="0">
                <a:solidFill>
                  <a:schemeClr val="hlink"/>
                </a:solidFill>
              </a:rPr>
              <a:t>Kao zaključak</a:t>
            </a:r>
            <a:r>
              <a:rPr lang="de-DE" altLang="en-US" dirty="0" smtClean="0">
                <a:solidFill>
                  <a:schemeClr val="hlink"/>
                </a:solidFill>
              </a:rPr>
              <a:t>, </a:t>
            </a:r>
            <a:r>
              <a:rPr lang="sr-Latn-RS" altLang="en-US" dirty="0" smtClean="0">
                <a:solidFill>
                  <a:schemeClr val="hlink"/>
                </a:solidFill>
              </a:rPr>
              <a:t>postoje </a:t>
            </a:r>
            <a:r>
              <a:rPr lang="de-DE" altLang="en-US" dirty="0" smtClean="0">
                <a:solidFill>
                  <a:schemeClr val="hlink"/>
                </a:solidFill>
              </a:rPr>
              <a:t>44 predefin</a:t>
            </a:r>
            <a:r>
              <a:rPr lang="sr-Latn-RS" altLang="en-US" dirty="0" smtClean="0">
                <a:solidFill>
                  <a:schemeClr val="hlink"/>
                </a:solidFill>
              </a:rPr>
              <a:t>isana prosta tipa</a:t>
            </a:r>
            <a:endParaRPr lang="de-DE" altLang="en-US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05475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8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404664"/>
            <a:ext cx="7092280" cy="1143000"/>
          </a:xfrm>
        </p:spPr>
        <p:txBody>
          <a:bodyPr/>
          <a:lstStyle/>
          <a:p>
            <a:r>
              <a:rPr lang="sr-Latn-RS" altLang="en-US" dirty="0" smtClean="0"/>
              <a:t>Izvedeni prosti tipovi</a:t>
            </a:r>
            <a:endParaRPr lang="de-DE" altLang="en-US" dirty="0"/>
          </a:p>
        </p:txBody>
      </p:sp>
      <p:sp>
        <p:nvSpPr>
          <p:cNvPr id="15738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484784"/>
            <a:ext cx="8447856" cy="4916016"/>
          </a:xfrm>
        </p:spPr>
        <p:txBody>
          <a:bodyPr/>
          <a:lstStyle/>
          <a:p>
            <a:pPr marL="0" indent="0"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dela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sheme sa tipom gde je izvršeno ograničavanje domena: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MyInteger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</a:p>
          <a:p>
            <a:pPr lvl="1"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xsd:restriction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xsd:integer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sr-Latn-R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xsd:minInclusive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value=“10000“/&gt;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sr-Latn-R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xsd:maxInclusive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value=“99999“/&gt;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xsd:restriction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sr-Latn-RS" altLang="en-US" sz="1800" dirty="0" smtClean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Font typeface="Wingdings" pitchFamily="2" charset="2"/>
              <a:buNone/>
            </a:pPr>
            <a:endParaRPr lang="sr-Latn-RS" altLang="en-US" sz="1800" dirty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definicije tipa gde je izvršeno ograničavanje domena preko regularnih izraza, tako da valute može biti zapisana samo pomoću tri velika slova:</a:t>
            </a:r>
            <a:endParaRPr lang="de-DE" altLang="en-US" dirty="0">
              <a:solidFill>
                <a:schemeClr val="hlink"/>
              </a:solidFill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name=“Currency“&gt;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xsd:restriction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base=“</a:t>
            </a:r>
            <a:r>
              <a:rPr lang="en-US" altLang="en-US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xsd:pattern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value=“[A-Z]{3}“/&gt;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xsd:restriction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buFont typeface="Wingdings" pitchFamily="2" charset="2"/>
              <a:buNone/>
            </a:pPr>
            <a:endParaRPr lang="en-US" altLang="en-US" sz="1800" dirty="0" smtClean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/>
            <a:endParaRPr lang="de-DE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30663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93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556792"/>
            <a:ext cx="8229600" cy="3384376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de-DE" altLang="en-US" sz="2000" dirty="0"/>
              <a:t>Primer definicije tipa gde je izvršeno ograničavanje domena preko </a:t>
            </a:r>
            <a:r>
              <a:rPr lang="de-DE" altLang="en-US" sz="2000" dirty="0" smtClean="0"/>
              <a:t>enumeracije: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name=“Currency“&gt;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xsd:restriction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xsd:enumeration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value=“ATS“/&gt;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xsd:enumeration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value=“EUR“/&gt;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xsd:enumeration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value=“GBP“/&gt;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xsd:enumeration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value=“USD“/&gt;</a:t>
            </a:r>
            <a:r>
              <a:rPr lang="en-US" altLang="en-US" sz="1800" dirty="0" smtClean="0">
                <a:solidFill>
                  <a:srgbClr val="7CFF5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xsd:restriction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sr-Latn-RS" altLang="en-US" sz="1800" dirty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/>
            <a:endParaRPr lang="sr-Latn-RS" altLang="en-US" dirty="0" smtClean="0"/>
          </a:p>
          <a:p>
            <a:pPr marL="285750"/>
            <a:r>
              <a:rPr lang="de-DE" altLang="en-US" dirty="0" smtClean="0"/>
              <a:t>Napomene</a:t>
            </a:r>
            <a:r>
              <a:rPr lang="de-DE" altLang="en-US" dirty="0"/>
              <a:t>: </a:t>
            </a:r>
          </a:p>
          <a:p>
            <a:pPr marL="685800" lvl="1"/>
            <a:r>
              <a:rPr lang="sr-Latn-RS" altLang="en-US" dirty="0"/>
              <a:t>Najveći broj predefinisanih tipova je izveden restrikcijom iz drugih predefinisanih tipova, npr</a:t>
            </a:r>
            <a:r>
              <a:rPr lang="en-US" altLang="en-US" dirty="0"/>
              <a:t> </a:t>
            </a:r>
            <a:r>
              <a:rPr lang="sr-Latn-RS" altLang="en-US" dirty="0"/>
              <a:t>tip </a:t>
            </a:r>
            <a:r>
              <a:rPr lang="en-US" altLang="en-US" dirty="0"/>
              <a:t>Integer </a:t>
            </a:r>
            <a:r>
              <a:rPr lang="sr-Latn-RS" altLang="en-US" dirty="0"/>
              <a:t>je izveden iz tipa</a:t>
            </a:r>
            <a:r>
              <a:rPr lang="en-US" altLang="en-US" dirty="0"/>
              <a:t> Decimal</a:t>
            </a:r>
          </a:p>
          <a:p>
            <a:pPr marL="685800" lvl="1"/>
            <a:r>
              <a:rPr lang="sr-Latn-RS" altLang="en-US" dirty="0"/>
              <a:t>Od 44 predefinisana tipa, samo njih </a:t>
            </a:r>
            <a:r>
              <a:rPr lang="en-US" altLang="en-US" dirty="0"/>
              <a:t>19 </a:t>
            </a:r>
            <a:r>
              <a:rPr lang="sr-Latn-RS" altLang="en-US" dirty="0"/>
              <a:t>su osnovni </a:t>
            </a:r>
            <a:r>
              <a:rPr lang="sr-Latn-RS" altLang="en-US" dirty="0" smtClean="0"/>
              <a:t>tipovi</a:t>
            </a:r>
            <a:endParaRPr lang="de-DE" altLang="en-US" dirty="0"/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404664"/>
            <a:ext cx="7092280" cy="1143000"/>
          </a:xfrm>
        </p:spPr>
        <p:txBody>
          <a:bodyPr/>
          <a:lstStyle/>
          <a:p>
            <a:r>
              <a:rPr lang="sr-Latn-RS" altLang="en-US" dirty="0" smtClean="0"/>
              <a:t>Izvedeni prosti tipovi</a:t>
            </a:r>
            <a:r>
              <a:rPr lang="en-US" altLang="en-US" dirty="0" smtClean="0"/>
              <a:t> (</a:t>
            </a:r>
            <a:r>
              <a:rPr lang="sr-Latn-RS" altLang="en-US" dirty="0" smtClean="0"/>
              <a:t>2</a:t>
            </a:r>
            <a:r>
              <a:rPr lang="en-US" altLang="en-US" dirty="0" smtClean="0"/>
              <a:t>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65197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9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35696" y="548680"/>
            <a:ext cx="7295745" cy="914400"/>
          </a:xfrm>
        </p:spPr>
        <p:txBody>
          <a:bodyPr/>
          <a:lstStyle/>
          <a:p>
            <a:r>
              <a:rPr lang="sr-Latn-RS" altLang="en-US" dirty="0" smtClean="0"/>
              <a:t>Prosti tip listi</a:t>
            </a:r>
            <a:endParaRPr lang="de-DE" altLang="en-US" dirty="0"/>
          </a:p>
        </p:txBody>
      </p:sp>
      <p:sp>
        <p:nvSpPr>
          <p:cNvPr id="157798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459676"/>
            <a:ext cx="8208912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Postoji više vrsta prostih tipova za liste: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Predefinisani tipovi listi</a:t>
            </a:r>
            <a:r>
              <a:rPr lang="de-DE" altLang="en-US" dirty="0" smtClean="0"/>
              <a:t>:  </a:t>
            </a:r>
            <a:r>
              <a:rPr lang="de-DE" altLang="en-US" dirty="0"/>
              <a:t>IDREFS, NMTOKENS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Korisnički definisani tipovi listi</a:t>
            </a:r>
            <a:br>
              <a:rPr lang="sr-Latn-RS" altLang="en-US" dirty="0" smtClean="0"/>
            </a:br>
            <a:r>
              <a:rPr lang="sr-Latn-RS" altLang="en-US" dirty="0" smtClean="0"/>
              <a:t>Primer sheme za korisnički definisan tip liste</a:t>
            </a:r>
            <a:endParaRPr lang="de-DE" altLang="en-US" dirty="0"/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”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intList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&gt;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xsd:list</a:t>
            </a:r>
            <a:r>
              <a:rPr lang="en-US" altLang="en-US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itemType</a:t>
            </a:r>
            <a:r>
              <a:rPr lang="en-US" altLang="en-US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</a:t>
            </a:r>
            <a:r>
              <a:rPr lang="en-US" altLang="en-US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xsd:integer</a:t>
            </a:r>
            <a:r>
              <a:rPr lang="en-US" altLang="en-US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/&gt;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de-DE" altLang="en-US" dirty="0" smtClean="0"/>
              <a:t>Karakteristike:</a:t>
            </a:r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Elementi u primerku takve</a:t>
            </a:r>
            <a:r>
              <a:rPr lang="sr-Latn-RS" altLang="en-US" dirty="0" smtClean="0"/>
              <a:t> liste su razdvojeni belinama</a:t>
            </a:r>
            <a:endParaRPr lang="de-DE" altLang="en-US" dirty="0"/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“5  -10  7       -20“</a:t>
            </a:r>
            <a:endParaRPr lang="en-US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Brušenja za restrikcije kod ovih listi su</a:t>
            </a:r>
            <a:r>
              <a:rPr lang="de-DE" altLang="en-US" dirty="0" smtClean="0"/>
              <a:t>:</a:t>
            </a:r>
            <a:r>
              <a:rPr lang="sr-Latn-RS" altLang="en-US" dirty="0" smtClean="0"/>
              <a:t> </a:t>
            </a:r>
            <a:r>
              <a:rPr lang="de-DE" altLang="en-US" dirty="0" smtClean="0"/>
              <a:t>length</a:t>
            </a:r>
            <a:r>
              <a:rPr lang="de-DE" altLang="en-US" dirty="0"/>
              <a:t>, minLength, maxLength, enumeration</a:t>
            </a:r>
          </a:p>
        </p:txBody>
      </p:sp>
    </p:spTree>
    <p:extLst>
      <p:ext uri="{BB962C8B-B14F-4D97-AF65-F5344CB8AC3E}">
        <p14:creationId xmlns:p14="http://schemas.microsoft.com/office/powerpoint/2010/main" val="419929175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01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5800" y="1484784"/>
            <a:ext cx="7772400" cy="4572000"/>
          </a:xfrm>
        </p:spPr>
        <p:txBody>
          <a:bodyPr/>
          <a:lstStyle/>
          <a:p>
            <a:pPr marL="457200" lvl="1" indent="0">
              <a:lnSpc>
                <a:spcPct val="90000"/>
              </a:lnSpc>
              <a:buNone/>
            </a:pPr>
            <a:r>
              <a:rPr lang="sr-Latn-RS" altLang="en-US" dirty="0">
                <a:solidFill>
                  <a:srgbClr val="000000"/>
                </a:solidFill>
              </a:rPr>
              <a:t>Primer sheme za korisnički definisan tip </a:t>
            </a:r>
            <a:r>
              <a:rPr lang="sr-Latn-RS" altLang="en-US" dirty="0" smtClean="0">
                <a:solidFill>
                  <a:srgbClr val="000000"/>
                </a:solidFill>
              </a:rPr>
              <a:t>liste sa restrikcijom:</a:t>
            </a:r>
            <a:endParaRPr lang="de-DE" altLang="en-US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“Participants“ 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xsd:list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itemType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“Medalists“ 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xsd:restriction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base = “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Participants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xsd:length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 = “3“ 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xsd:restriction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35696" y="548680"/>
            <a:ext cx="7295745" cy="914400"/>
          </a:xfrm>
        </p:spPr>
        <p:txBody>
          <a:bodyPr/>
          <a:lstStyle/>
          <a:p>
            <a:r>
              <a:rPr lang="sr-Latn-RS" altLang="en-US" dirty="0" smtClean="0"/>
              <a:t>Prosti tip listi sa restrikcijom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8135555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0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548680"/>
            <a:ext cx="7083635" cy="838200"/>
          </a:xfrm>
        </p:spPr>
        <p:txBody>
          <a:bodyPr/>
          <a:lstStyle/>
          <a:p>
            <a:r>
              <a:rPr lang="de-DE" altLang="en-US" dirty="0" smtClean="0"/>
              <a:t>Prosti tip unije</a:t>
            </a:r>
            <a:endParaRPr lang="de-DE" altLang="en-US" dirty="0"/>
          </a:p>
        </p:txBody>
      </p:sp>
      <p:sp>
        <p:nvSpPr>
          <p:cNvPr id="158003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484784"/>
            <a:ext cx="8064896" cy="4464496"/>
          </a:xfrm>
        </p:spPr>
        <p:txBody>
          <a:bodyPr/>
          <a:lstStyle/>
          <a:p>
            <a:r>
              <a:rPr lang="de-DE" altLang="en-US" dirty="0" smtClean="0"/>
              <a:t>Odgovara znaku </a:t>
            </a:r>
            <a:r>
              <a:rPr lang="de-DE" altLang="en-US" dirty="0" smtClean="0">
                <a:solidFill>
                  <a:srgbClr val="7030A0"/>
                </a:solidFill>
              </a:rPr>
              <a:t>|</a:t>
            </a:r>
            <a:r>
              <a:rPr lang="de-DE" altLang="en-US" dirty="0" smtClean="0"/>
              <a:t> kod DTD</a:t>
            </a:r>
          </a:p>
          <a:p>
            <a:r>
              <a:rPr lang="de-DE" altLang="en-US" dirty="0" smtClean="0"/>
              <a:t>Ima isto </a:t>
            </a:r>
            <a:r>
              <a:rPr lang="sr-Latn-RS" altLang="en-US" dirty="0"/>
              <a:t>z</a:t>
            </a:r>
            <a:r>
              <a:rPr lang="de-DE" altLang="en-US" dirty="0" smtClean="0"/>
              <a:t>na</a:t>
            </a:r>
            <a:r>
              <a:rPr lang="sr-Latn-RS" altLang="en-US" dirty="0" smtClean="0"/>
              <a:t>č</a:t>
            </a:r>
            <a:r>
              <a:rPr lang="de-DE" altLang="en-US" dirty="0" smtClean="0"/>
              <a:t>enje</a:t>
            </a:r>
            <a:r>
              <a:rPr lang="sr-Latn-RS" altLang="en-US" dirty="0" smtClean="0"/>
              <a:t> kao slogovi sa promenljivim delom u Pascal-u ili kao unije u C-u</a:t>
            </a:r>
            <a:r>
              <a:rPr lang="de-DE" altLang="en-US" dirty="0" smtClean="0"/>
              <a:t> </a:t>
            </a:r>
            <a:endParaRPr lang="de-DE" altLang="en-US" dirty="0"/>
          </a:p>
          <a:p>
            <a:r>
              <a:rPr lang="sr-Latn-RS" altLang="en-US" dirty="0" smtClean="0"/>
              <a:t>Instance su  validne ako su validne za jedan od pobrojanih tipova</a:t>
            </a:r>
            <a:br>
              <a:rPr lang="sr-Latn-RS" altLang="en-US" dirty="0" smtClean="0"/>
            </a:br>
            <a:r>
              <a:rPr lang="sr-Latn-RS" altLang="en-US" sz="2000" dirty="0" smtClean="0"/>
              <a:t>Primer sheme sa prostim tipom unije:</a:t>
            </a:r>
            <a:endParaRPr lang="de-DE" altLang="en-US" sz="2000" dirty="0"/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Potpurri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xsd:union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memberTypes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intList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buFont typeface="Wingdings" pitchFamily="2" charset="2"/>
              <a:buNone/>
            </a:pPr>
            <a:r>
              <a:rPr lang="sr-Latn-RS" altLang="en-US" sz="2000" dirty="0" smtClean="0"/>
              <a:t>Primer </a:t>
            </a:r>
            <a:r>
              <a:rPr lang="en-US" altLang="en-US" sz="2000" dirty="0" smtClean="0"/>
              <a:t>XML </a:t>
            </a:r>
            <a:r>
              <a:rPr lang="sr-Latn-RS" altLang="en-US" sz="2000" dirty="0" smtClean="0"/>
              <a:t>instanc</a:t>
            </a:r>
            <a:r>
              <a:rPr lang="en-US" altLang="en-US" sz="2000" dirty="0" err="1" smtClean="0"/>
              <a:t>i</a:t>
            </a:r>
            <a:r>
              <a:rPr lang="sr-Latn-RS" altLang="en-US" sz="2000" dirty="0" smtClean="0"/>
              <a:t> validn</a:t>
            </a:r>
            <a:r>
              <a:rPr lang="en-US" altLang="en-US" sz="2000" dirty="0" err="1" smtClean="0"/>
              <a:t>ih</a:t>
            </a:r>
            <a:r>
              <a:rPr lang="sr-Latn-RS" altLang="en-US" sz="2000" dirty="0" smtClean="0"/>
              <a:t> za gornju shemu:</a:t>
            </a:r>
            <a:endParaRPr lang="de-DE" altLang="en-US" sz="2000" dirty="0"/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fünfzig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 “1 3 17“  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wunderbar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  “15“</a:t>
            </a:r>
          </a:p>
          <a:p>
            <a:r>
              <a:rPr lang="sr-Latn-RS" altLang="en-US" dirty="0" smtClean="0"/>
              <a:t>Za prosti tip unije su podržana brušenja </a:t>
            </a:r>
            <a:r>
              <a:rPr lang="de-DE" altLang="en-US" dirty="0" smtClean="0">
                <a:solidFill>
                  <a:srgbClr val="002060"/>
                </a:solidFill>
              </a:rPr>
              <a:t>pattern</a:t>
            </a:r>
            <a:r>
              <a:rPr lang="sr-Latn-RS" altLang="en-US" dirty="0">
                <a:solidFill>
                  <a:srgbClr val="002060"/>
                </a:solidFill>
              </a:rPr>
              <a:t> </a:t>
            </a:r>
            <a:r>
              <a:rPr lang="sr-Latn-RS" altLang="en-US" dirty="0" smtClean="0"/>
              <a:t>i</a:t>
            </a:r>
            <a:r>
              <a:rPr lang="de-DE" altLang="en-US" dirty="0" smtClean="0"/>
              <a:t> </a:t>
            </a:r>
            <a:r>
              <a:rPr lang="de-DE" altLang="en-US" dirty="0">
                <a:solidFill>
                  <a:srgbClr val="002060"/>
                </a:solidFill>
              </a:rPr>
              <a:t>enumeration</a:t>
            </a:r>
          </a:p>
        </p:txBody>
      </p:sp>
    </p:spTree>
    <p:extLst>
      <p:ext uri="{BB962C8B-B14F-4D97-AF65-F5344CB8AC3E}">
        <p14:creationId xmlns:p14="http://schemas.microsoft.com/office/powerpoint/2010/main" val="322238431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0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79712" y="413792"/>
            <a:ext cx="7164288" cy="1143000"/>
          </a:xfrm>
        </p:spPr>
        <p:txBody>
          <a:bodyPr/>
          <a:lstStyle/>
          <a:p>
            <a:r>
              <a:rPr lang="sr-Latn-RS" altLang="en-US" dirty="0" smtClean="0"/>
              <a:t>Element c</a:t>
            </a:r>
            <a:r>
              <a:rPr lang="de-DE" altLang="en-US" dirty="0" smtClean="0"/>
              <a:t>hoice</a:t>
            </a:r>
            <a:endParaRPr lang="de-DE" altLang="en-US" dirty="0"/>
          </a:p>
        </p:txBody>
      </p:sp>
      <p:sp>
        <p:nvSpPr>
          <p:cNvPr id="15810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517104"/>
            <a:ext cx="7992888" cy="4648200"/>
          </a:xfrm>
        </p:spPr>
        <p:txBody>
          <a:bodyPr/>
          <a:lstStyle/>
          <a:p>
            <a:pPr marL="0" indent="0">
              <a:buNone/>
            </a:pPr>
            <a:r>
              <a:rPr lang="sr-Latn-RS" altLang="en-US" sz="2000" dirty="0" smtClean="0"/>
              <a:t>Primer sheme za knjigu koja ima ili element</a:t>
            </a:r>
            <a:r>
              <a:rPr lang="de-DE" altLang="en-US" sz="2000" dirty="0" smtClean="0"/>
              <a:t> </a:t>
            </a:r>
            <a:r>
              <a:rPr lang="de-DE" altLang="en-US" sz="2000" dirty="0" smtClean="0">
                <a:solidFill>
                  <a:srgbClr val="00B050"/>
                </a:solidFill>
              </a:rPr>
              <a:t>author</a:t>
            </a:r>
            <a:r>
              <a:rPr lang="de-DE" altLang="en-US" sz="2000" dirty="0" smtClean="0"/>
              <a:t> </a:t>
            </a:r>
            <a:r>
              <a:rPr lang="sr-Latn-RS" altLang="en-US" sz="2000" dirty="0" smtClean="0"/>
              <a:t>ili</a:t>
            </a:r>
            <a:r>
              <a:rPr lang="de-DE" altLang="en-US" sz="2000" dirty="0" smtClean="0"/>
              <a:t> </a:t>
            </a:r>
            <a:r>
              <a:rPr lang="sr-Latn-RS" altLang="en-US" sz="2000" dirty="0" smtClean="0"/>
              <a:t>element</a:t>
            </a:r>
            <a:r>
              <a:rPr lang="de-DE" altLang="en-US" sz="2000" dirty="0" smtClean="0"/>
              <a:t> </a:t>
            </a:r>
            <a:r>
              <a:rPr lang="de-DE" altLang="en-US" sz="2000" dirty="0" smtClean="0">
                <a:solidFill>
                  <a:schemeClr val="folHlink"/>
                </a:solidFill>
              </a:rPr>
              <a:t>editor</a:t>
            </a:r>
            <a:r>
              <a:rPr lang="sr-Latn-RS" altLang="en-US" sz="2000" dirty="0" smtClean="0"/>
              <a:t>:</a:t>
            </a:r>
            <a:endParaRPr lang="de-DE" altLang="en-US" sz="2000" dirty="0"/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“Book“ &gt;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xsd:choice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“author“ type = “Person“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maxOccurs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“unbounded“ /&gt;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“editor“ type = “Person“ /&gt;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xsd:choice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04081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0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35696" y="404664"/>
            <a:ext cx="7303573" cy="1143000"/>
          </a:xfrm>
        </p:spPr>
        <p:txBody>
          <a:bodyPr/>
          <a:lstStyle/>
          <a:p>
            <a:r>
              <a:rPr lang="de-DE" altLang="en-US" dirty="0" smtClean="0"/>
              <a:t>Gr</a:t>
            </a:r>
            <a:r>
              <a:rPr lang="sr-Latn-RS" altLang="en-US" dirty="0" smtClean="0"/>
              <a:t>u</a:t>
            </a:r>
            <a:r>
              <a:rPr lang="de-DE" altLang="en-US" dirty="0" smtClean="0"/>
              <a:t>pe elemenata</a:t>
            </a:r>
            <a:endParaRPr lang="de-DE" altLang="en-US" dirty="0"/>
          </a:p>
        </p:txBody>
      </p:sp>
      <p:sp>
        <p:nvSpPr>
          <p:cNvPr id="15820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484784"/>
            <a:ext cx="8064896" cy="473008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de-DE" altLang="en-US" sz="2000" dirty="0" smtClean="0"/>
              <a:t>Opis sheme kada se tr</a:t>
            </a:r>
            <a:r>
              <a:rPr lang="sr-Latn-RS" altLang="en-US" sz="2000" dirty="0" smtClean="0"/>
              <a:t>e</a:t>
            </a:r>
            <a:r>
              <a:rPr lang="de-DE" altLang="en-US" sz="2000" dirty="0" smtClean="0"/>
              <a:t>ba posti</a:t>
            </a:r>
            <a:r>
              <a:rPr lang="sr-Latn-RS" altLang="en-US" sz="2000" dirty="0" smtClean="0"/>
              <a:t>ći</a:t>
            </a:r>
            <a:r>
              <a:rPr lang="de-DE" altLang="en-US" sz="2000" dirty="0" smtClean="0"/>
              <a:t> da </a:t>
            </a:r>
            <a:r>
              <a:rPr lang="sr-Latn-RS" altLang="en-US" sz="2000" dirty="0" smtClean="0"/>
              <a:t>ako element </a:t>
            </a:r>
            <a:r>
              <a:rPr lang="sr-Latn-RS" altLang="en-US" sz="2000" dirty="0" smtClean="0">
                <a:solidFill>
                  <a:schemeClr val="accent5">
                    <a:lumMod val="75000"/>
                  </a:schemeClr>
                </a:solidFill>
              </a:rPr>
              <a:t>book </a:t>
            </a:r>
            <a:r>
              <a:rPr lang="sr-Latn-RS" altLang="en-US" sz="2000" dirty="0" smtClean="0"/>
              <a:t>sadrži element </a:t>
            </a:r>
            <a:r>
              <a:rPr lang="de-DE" altLang="en-US" sz="2000" dirty="0" smtClean="0">
                <a:solidFill>
                  <a:srgbClr val="7030A0"/>
                </a:solidFill>
              </a:rPr>
              <a:t>editor</a:t>
            </a:r>
            <a:r>
              <a:rPr lang="de-DE" altLang="en-US" sz="2000" dirty="0" smtClean="0"/>
              <a:t>, t</a:t>
            </a:r>
            <a:r>
              <a:rPr lang="sr-Latn-RS" altLang="en-US" sz="2000" dirty="0" smtClean="0"/>
              <a:t>ada </a:t>
            </a:r>
            <a:r>
              <a:rPr lang="de-DE" altLang="en-US" sz="2000" dirty="0" smtClean="0">
                <a:solidFill>
                  <a:schemeClr val="accent5">
                    <a:lumMod val="75000"/>
                  </a:schemeClr>
                </a:solidFill>
              </a:rPr>
              <a:t>book </a:t>
            </a:r>
            <a:r>
              <a:rPr lang="sr-Latn-RS" altLang="en-US" sz="2000" dirty="0" smtClean="0"/>
              <a:t>takođe sadrži i element </a:t>
            </a:r>
            <a:r>
              <a:rPr lang="de-DE" altLang="en-US" sz="2000" dirty="0" smtClean="0">
                <a:solidFill>
                  <a:srgbClr val="7030A0"/>
                </a:solidFill>
              </a:rPr>
              <a:t>sponsor</a:t>
            </a:r>
            <a:r>
              <a:rPr lang="de-DE" altLang="en-US" sz="2000" dirty="0" smtClean="0"/>
              <a:t>:</a:t>
            </a:r>
            <a:endParaRPr lang="de-DE" altLang="en-US" sz="20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de-DE" altLang="en-US" dirty="0">
              <a:solidFill>
                <a:schemeClr val="hlink"/>
              </a:solidFill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&lt;xsd:complexType name = „Book“ &gt; &lt;xsd:sequence&gt;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&lt;xsd:choice&gt;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&lt;xsd:element name = „Author“ type = „Person“ .../&gt;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&lt;xsd:group</a:t>
            </a:r>
            <a:r>
              <a:rPr lang="de-DE" altLang="en-US" sz="1800" dirty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 = „EditorSponsor“</a:t>
            </a:r>
            <a:r>
              <a:rPr lang="de-DE" altLang="en-US" sz="1800" dirty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sr-Latn-R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xsd:choice&gt;</a:t>
            </a:r>
            <a:r>
              <a:rPr lang="de-DE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&lt;/xsd:sequence&gt; &lt;/xsd:complexType&gt;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de-DE" altLang="en-US" sz="1800" dirty="0">
              <a:solidFill>
                <a:srgbClr val="1D992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&lt;xsd:group name = „EditorSponsor“ &gt; &lt;xsd:sequence&gt;  &lt;xsd:element name =„Editor“ type=„Person“ 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&lt;xsd:element name = „Sponsor“ type = „Org“ 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&lt;/xsd:sequence&gt; &lt;/xsd:group&gt;</a:t>
            </a:r>
            <a:endParaRPr lang="de-DE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22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19484917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07704" y="332656"/>
            <a:ext cx="7236296" cy="1143000"/>
          </a:xfrm>
        </p:spPr>
        <p:txBody>
          <a:bodyPr/>
          <a:lstStyle/>
          <a:p>
            <a:r>
              <a:rPr lang="de-DE" altLang="en-US" dirty="0" smtClean="0"/>
              <a:t>Grup</a:t>
            </a:r>
            <a:r>
              <a:rPr lang="sr-Latn-RS" altLang="en-US" dirty="0" smtClean="0"/>
              <a:t>e atributa</a:t>
            </a:r>
            <a:endParaRPr lang="de-DE" altLang="en-US" dirty="0"/>
          </a:p>
        </p:txBody>
      </p:sp>
      <p:sp>
        <p:nvSpPr>
          <p:cNvPr id="15841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536" y="1484784"/>
            <a:ext cx="8352928" cy="3888432"/>
          </a:xfrm>
        </p:spPr>
        <p:txBody>
          <a:bodyPr/>
          <a:lstStyle/>
          <a:p>
            <a:pPr marL="0" lvl="0" indent="0">
              <a:lnSpc>
                <a:spcPct val="90000"/>
              </a:lnSpc>
              <a:buNone/>
            </a:pPr>
            <a:r>
              <a:rPr lang="de-DE" altLang="en-US" sz="2000" dirty="0">
                <a:solidFill>
                  <a:srgbClr val="000000"/>
                </a:solidFill>
              </a:rPr>
              <a:t>Opis sheme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sa grupom atributa</a:t>
            </a:r>
            <a:r>
              <a:rPr lang="de-DE" altLang="en-US" sz="2000" dirty="0" smtClean="0">
                <a:solidFill>
                  <a:srgbClr val="000000"/>
                </a:solidFill>
              </a:rPr>
              <a:t>:</a:t>
            </a:r>
            <a:endParaRPr lang="sr-Latn-RS" altLang="en-US" sz="2000" dirty="0" smtClean="0">
              <a:solidFill>
                <a:srgbClr val="000000"/>
              </a:solidFill>
            </a:endParaRPr>
          </a:p>
          <a:p>
            <a:pPr marL="0" lvl="0" indent="0">
              <a:lnSpc>
                <a:spcPct val="90000"/>
              </a:lnSpc>
              <a:buNone/>
            </a:pPr>
            <a:endParaRPr lang="de-DE" altLang="en-US" sz="2000" dirty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de-DE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xsd:attributeGroup name = „PriceInfo“ 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&lt;xsd:attribute name = „curr“ type = „xsd:string“ /&gt;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&lt;xsd:attribute name = „val“ type = „xsd:decimal“ /&gt;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&lt;/xsd:attributeGroup&gt;</a:t>
            </a:r>
          </a:p>
          <a:p>
            <a:pPr>
              <a:buFont typeface="Wingdings" pitchFamily="2" charset="2"/>
              <a:buNone/>
            </a:pPr>
            <a:endParaRPr lang="de-DE" altLang="en-US" sz="1800" dirty="0">
              <a:solidFill>
                <a:srgbClr val="FF33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&lt;xsd:complexType name = „Book“ 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&lt;xsd:attributeGroup </a:t>
            </a: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 = „PriceInfo“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&lt;/xsd:complexType&gt;</a:t>
            </a:r>
          </a:p>
        </p:txBody>
      </p:sp>
    </p:spTree>
    <p:extLst>
      <p:ext uri="{BB962C8B-B14F-4D97-AF65-F5344CB8AC3E}">
        <p14:creationId xmlns:p14="http://schemas.microsoft.com/office/powerpoint/2010/main" val="707967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Karakteristike i istorijat SGML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Jedna od </a:t>
            </a:r>
            <a:r>
              <a:rPr lang="sr-Latn-RS" altLang="en-US" dirty="0" smtClean="0"/>
              <a:t>zna</a:t>
            </a:r>
            <a:r>
              <a:rPr lang="sr-Latn-RS" altLang="en-US" dirty="0"/>
              <a:t>č</a:t>
            </a:r>
            <a:r>
              <a:rPr lang="sr-Latn-RS" altLang="en-US" dirty="0" smtClean="0"/>
              <a:t>ajnijih </a:t>
            </a:r>
            <a:r>
              <a:rPr lang="sr-Latn-RS" altLang="en-US" dirty="0"/>
              <a:t>primena jezika SGML je bila </a:t>
            </a:r>
            <a:r>
              <a:rPr lang="sr-Latn-RS" altLang="en-US" dirty="0" smtClean="0"/>
              <a:t>izrada drugog</a:t>
            </a:r>
            <a:r>
              <a:rPr lang="sr-Latn-RS" altLang="en-US" dirty="0"/>
              <a:t>, elektronskog, izdanja </a:t>
            </a:r>
            <a:r>
              <a:rPr lang="sr-Latn-RS" altLang="en-US" dirty="0" smtClean="0"/>
              <a:t>Oksfordskog re</a:t>
            </a:r>
            <a:r>
              <a:rPr lang="sr-Latn-RS" altLang="en-US" dirty="0"/>
              <a:t>č</a:t>
            </a:r>
            <a:r>
              <a:rPr lang="sr-Latn-RS" altLang="en-US" dirty="0" smtClean="0"/>
              <a:t>nika </a:t>
            </a:r>
            <a:r>
              <a:rPr lang="sr-Latn-RS" altLang="en-US" dirty="0"/>
              <a:t>engleskog jezika (OED</a:t>
            </a:r>
            <a:r>
              <a:rPr lang="sr-Latn-RS" altLang="en-US" dirty="0" smtClean="0"/>
              <a:t>)</a:t>
            </a:r>
            <a:endParaRPr lang="en-US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460" y="2348880"/>
            <a:ext cx="6334125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7504" y="5229200"/>
            <a:ext cx="24934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457200" algn="ctr" eaLnBrk="1" hangingPunct="1"/>
            <a:r>
              <a:rPr lang="sr-Latn-RS" altLang="en-US" sz="1600" dirty="0">
                <a:latin typeface="+mn-lt"/>
              </a:rPr>
              <a:t>Fragment oksfordskog </a:t>
            </a:r>
            <a:r>
              <a:rPr lang="sr-Latn-RS" altLang="en-US" sz="1600" dirty="0" smtClean="0">
                <a:latin typeface="+mn-lt"/>
              </a:rPr>
              <a:t>re</a:t>
            </a:r>
            <a:r>
              <a:rPr lang="sr-Latn-RS" altLang="en-US" sz="1600" dirty="0">
                <a:latin typeface="+mn-lt"/>
              </a:rPr>
              <a:t>č</a:t>
            </a:r>
            <a:r>
              <a:rPr lang="sr-Latn-RS" altLang="en-US" sz="1600" dirty="0" smtClean="0">
                <a:latin typeface="+mn-lt"/>
              </a:rPr>
              <a:t>nika obele</a:t>
            </a:r>
            <a:r>
              <a:rPr lang="sr-Latn-RS" altLang="en-US" sz="1600" dirty="0">
                <a:latin typeface="+mn-lt"/>
              </a:rPr>
              <a:t>ž</a:t>
            </a:r>
            <a:r>
              <a:rPr lang="sr-Latn-RS" altLang="en-US" sz="1600" dirty="0" smtClean="0">
                <a:latin typeface="+mn-lt"/>
              </a:rPr>
              <a:t>en </a:t>
            </a:r>
            <a:r>
              <a:rPr lang="sr-Latn-RS" altLang="en-US" sz="1600" dirty="0">
                <a:latin typeface="+mn-lt"/>
              </a:rPr>
              <a:t>SMGL elementima</a:t>
            </a:r>
          </a:p>
        </p:txBody>
      </p:sp>
    </p:spTree>
    <p:extLst>
      <p:ext uri="{BB962C8B-B14F-4D97-AF65-F5344CB8AC3E}">
        <p14:creationId xmlns:p14="http://schemas.microsoft.com/office/powerpoint/2010/main" val="134934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1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476672"/>
            <a:ext cx="7099876" cy="1143000"/>
          </a:xfrm>
        </p:spPr>
        <p:txBody>
          <a:bodyPr/>
          <a:lstStyle/>
          <a:p>
            <a:r>
              <a:rPr lang="de-DE" altLang="en-US" dirty="0" smtClean="0"/>
              <a:t>Defini</a:t>
            </a:r>
            <a:r>
              <a:rPr lang="sr-Latn-RS" altLang="en-US" dirty="0" smtClean="0"/>
              <a:t>cija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ključeva</a:t>
            </a:r>
            <a:endParaRPr lang="de-DE" altLang="en-US" dirty="0"/>
          </a:p>
        </p:txBody>
      </p:sp>
      <p:sp>
        <p:nvSpPr>
          <p:cNvPr id="158515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484784"/>
            <a:ext cx="8136904" cy="4536504"/>
          </a:xfrm>
        </p:spPr>
        <p:txBody>
          <a:bodyPr/>
          <a:lstStyle/>
          <a:p>
            <a:r>
              <a:rPr lang="de-DE" altLang="en-US" dirty="0" smtClean="0"/>
              <a:t>K</a:t>
            </a:r>
            <a:r>
              <a:rPr lang="sr-Latn-RS" altLang="en-US" dirty="0" smtClean="0"/>
              <a:t>ljučevi jednoznačno identifikuju element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i definisani su kao deo elementa</a:t>
            </a:r>
            <a:endParaRPr lang="de-DE" altLang="en-US" dirty="0"/>
          </a:p>
          <a:p>
            <a:r>
              <a:rPr lang="sr-Latn-RS" altLang="en-US" dirty="0" smtClean="0"/>
              <a:t>Uveden je specijalni</a:t>
            </a:r>
            <a:r>
              <a:rPr lang="de-DE" altLang="en-US" dirty="0" smtClean="0"/>
              <a:t> element</a:t>
            </a:r>
            <a:r>
              <a:rPr lang="sr-Latn-RS" altLang="en-US" dirty="0" smtClean="0"/>
              <a:t> koji se ugnježdava, nazvan</a:t>
            </a:r>
            <a:r>
              <a:rPr lang="de-DE" altLang="en-US" dirty="0" smtClean="0"/>
              <a:t> </a:t>
            </a:r>
            <a:r>
              <a:rPr lang="de-DE" altLang="en-US" dirty="0" smtClean="0">
                <a:solidFill>
                  <a:srgbClr val="002060"/>
                </a:solidFill>
              </a:rPr>
              <a:t>key</a:t>
            </a:r>
            <a:endParaRPr lang="de-DE" altLang="en-US" dirty="0">
              <a:solidFill>
                <a:srgbClr val="002060"/>
              </a:solidFill>
            </a:endParaRPr>
          </a:p>
          <a:p>
            <a:pPr lvl="1"/>
            <a:r>
              <a:rPr lang="sr-Latn-RS" altLang="en-US" dirty="0" smtClean="0"/>
              <a:t>U okviru tog novog elementa uvedeni su:</a:t>
            </a:r>
          </a:p>
          <a:p>
            <a:pPr lvl="2"/>
            <a:r>
              <a:rPr lang="de-DE" altLang="en-US" dirty="0" smtClean="0">
                <a:solidFill>
                  <a:srgbClr val="C00000"/>
                </a:solidFill>
              </a:rPr>
              <a:t>selector</a:t>
            </a:r>
            <a:r>
              <a:rPr lang="de-DE" altLang="en-US" dirty="0">
                <a:solidFill>
                  <a:srgbClr val="C00000"/>
                </a:solidFill>
              </a:rPr>
              <a:t>: </a:t>
            </a:r>
            <a:r>
              <a:rPr lang="sr-Latn-RS" altLang="en-US" dirty="0" smtClean="0">
                <a:solidFill>
                  <a:srgbClr val="C00000"/>
                </a:solidFill>
              </a:rPr>
              <a:t>opisuje kontekst na koji se odnosi ključ</a:t>
            </a:r>
            <a:endParaRPr lang="de-DE" altLang="en-US" dirty="0">
              <a:solidFill>
                <a:srgbClr val="C00000"/>
              </a:solidFill>
            </a:endParaRPr>
          </a:p>
          <a:p>
            <a:pPr lvl="2"/>
            <a:r>
              <a:rPr lang="de-DE" altLang="en-US" dirty="0">
                <a:solidFill>
                  <a:srgbClr val="00B050"/>
                </a:solidFill>
              </a:rPr>
              <a:t>field: </a:t>
            </a:r>
            <a:r>
              <a:rPr lang="sr-Latn-RS" altLang="en-US" dirty="0" smtClean="0">
                <a:solidFill>
                  <a:srgbClr val="00B050"/>
                </a:solidFill>
              </a:rPr>
              <a:t>opisuje koje je polje ključ u kontekstu opisanim selektorom</a:t>
            </a:r>
            <a:endParaRPr lang="de-DE" altLang="en-US" dirty="0">
              <a:solidFill>
                <a:srgbClr val="00B050"/>
              </a:solidFill>
            </a:endParaRPr>
          </a:p>
          <a:p>
            <a:pPr lvl="1"/>
            <a:r>
              <a:rPr lang="sr-Latn-RS" altLang="en-US" dirty="0" smtClean="0"/>
              <a:t>Ako ima više elemenata </a:t>
            </a:r>
            <a:r>
              <a:rPr lang="de-DE" altLang="en-US" dirty="0" smtClean="0">
                <a:solidFill>
                  <a:srgbClr val="C00000"/>
                </a:solidFill>
              </a:rPr>
              <a:t>field</a:t>
            </a:r>
            <a:r>
              <a:rPr lang="sr-Latn-RS" altLang="en-US" dirty="0" smtClean="0">
                <a:solidFill>
                  <a:srgbClr val="C00000"/>
                </a:solidFill>
              </a:rPr>
              <a:t> </a:t>
            </a:r>
            <a:r>
              <a:rPr lang="sr-Latn-RS" altLang="en-US" dirty="0" smtClean="0"/>
              <a:t>u okviru ključa,</a:t>
            </a:r>
            <a:r>
              <a:rPr lang="de-DE" altLang="en-US" dirty="0" smtClean="0"/>
              <a:t> </a:t>
            </a:r>
            <a:r>
              <a:rPr lang="sr-Latn-RS" altLang="ja-JP" dirty="0" smtClean="0">
                <a:ea typeface="MS PGothic" pitchFamily="34" charset="-128"/>
              </a:rPr>
              <a:t>tada se radi o tzv. kompozitnom ključu</a:t>
            </a:r>
            <a:endParaRPr lang="de-DE" altLang="en-US" dirty="0"/>
          </a:p>
          <a:p>
            <a:r>
              <a:rPr lang="sr-Latn-RS" altLang="en-US" dirty="0" smtClean="0"/>
              <a:t>Vrednosti za </a:t>
            </a:r>
            <a:r>
              <a:rPr lang="de-DE" altLang="en-US" dirty="0" smtClean="0"/>
              <a:t>selector </a:t>
            </a:r>
            <a:r>
              <a:rPr lang="sr-Latn-RS" altLang="en-US" dirty="0" smtClean="0"/>
              <a:t>i za</a:t>
            </a:r>
            <a:r>
              <a:rPr lang="de-DE" altLang="en-US" dirty="0" smtClean="0"/>
              <a:t> field </a:t>
            </a:r>
            <a:r>
              <a:rPr lang="sr-Latn-RS" altLang="en-US" dirty="0" smtClean="0"/>
              <a:t>su</a:t>
            </a:r>
            <a:r>
              <a:rPr lang="de-DE" altLang="en-US" dirty="0" smtClean="0"/>
              <a:t> </a:t>
            </a:r>
            <a:r>
              <a:rPr lang="de-DE" altLang="en-US" dirty="0"/>
              <a:t>XPath </a:t>
            </a:r>
            <a:r>
              <a:rPr lang="sr-Latn-RS" altLang="en-US" dirty="0" smtClean="0"/>
              <a:t>izrazi</a:t>
            </a:r>
            <a:endParaRPr lang="de-DE" altLang="en-US" dirty="0"/>
          </a:p>
          <a:p>
            <a:r>
              <a:rPr lang="de-DE" altLang="en-US" dirty="0"/>
              <a:t> </a:t>
            </a:r>
            <a:r>
              <a:rPr lang="de-DE" altLang="en-US" dirty="0" smtClean="0"/>
              <a:t>Va</a:t>
            </a:r>
            <a:r>
              <a:rPr lang="sr-Latn-RS" altLang="en-US" dirty="0" smtClean="0"/>
              <a:t>lidacija ključa u XML-u se realizje na sledeći način:</a:t>
            </a:r>
            <a:endParaRPr lang="de-DE" altLang="en-US" dirty="0"/>
          </a:p>
          <a:p>
            <a:pPr marL="914400" lvl="1" indent="-457200">
              <a:buFont typeface="+mj-lt"/>
              <a:buAutoNum type="arabicPeriod"/>
            </a:pPr>
            <a:r>
              <a:rPr lang="de-DE" altLang="en-US" dirty="0" smtClean="0"/>
              <a:t>Eval</a:t>
            </a:r>
            <a:r>
              <a:rPr lang="sr-Latn-RS" altLang="en-US" dirty="0" smtClean="0"/>
              <a:t>uira se</a:t>
            </a:r>
            <a:r>
              <a:rPr lang="de-DE" altLang="en-US" dirty="0" smtClean="0"/>
              <a:t> </a:t>
            </a:r>
            <a:r>
              <a:rPr lang="de-DE" altLang="en-US" dirty="0" smtClean="0">
                <a:solidFill>
                  <a:srgbClr val="C00000"/>
                </a:solidFill>
              </a:rPr>
              <a:t>selector </a:t>
            </a:r>
            <a:r>
              <a:rPr lang="sr-Latn-RS" altLang="en-US" dirty="0" smtClean="0"/>
              <a:t>i dobije</a:t>
            </a:r>
            <a:r>
              <a:rPr lang="de-DE" altLang="en-US" dirty="0" smtClean="0"/>
              <a:t>  </a:t>
            </a:r>
            <a:r>
              <a:rPr lang="sr-Latn-RS" altLang="en-US" dirty="0">
                <a:solidFill>
                  <a:srgbClr val="C00000"/>
                </a:solidFill>
              </a:rPr>
              <a:t>s</a:t>
            </a:r>
            <a:r>
              <a:rPr lang="de-DE" altLang="en-US" dirty="0" smtClean="0">
                <a:solidFill>
                  <a:srgbClr val="C00000"/>
                </a:solidFill>
              </a:rPr>
              <a:t>e</a:t>
            </a:r>
            <a:r>
              <a:rPr lang="sr-Latn-RS" altLang="en-US" dirty="0" smtClean="0">
                <a:solidFill>
                  <a:srgbClr val="C00000"/>
                </a:solidFill>
              </a:rPr>
              <a:t>kvenca čvorova</a:t>
            </a:r>
            <a:endParaRPr lang="de-DE" altLang="en-US" dirty="0">
              <a:solidFill>
                <a:srgbClr val="C0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de-DE" altLang="en-US" dirty="0" smtClean="0"/>
              <a:t>Eval</a:t>
            </a:r>
            <a:r>
              <a:rPr lang="sr-Latn-RS" altLang="en-US" dirty="0" smtClean="0"/>
              <a:t>iraju se vrednosti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 za </a:t>
            </a:r>
            <a:r>
              <a:rPr lang="de-DE" altLang="en-US" dirty="0" smtClean="0">
                <a:solidFill>
                  <a:srgbClr val="00B050"/>
                </a:solidFill>
              </a:rPr>
              <a:t>field</a:t>
            </a:r>
            <a:r>
              <a:rPr lang="de-DE" altLang="en-US" dirty="0" smtClean="0"/>
              <a:t> n</a:t>
            </a:r>
            <a:r>
              <a:rPr lang="sr-Latn-RS" altLang="en-US" dirty="0" smtClean="0"/>
              <a:t>a</a:t>
            </a:r>
            <a:r>
              <a:rPr lang="de-DE" altLang="en-US" dirty="0" smtClean="0"/>
              <a:t> </a:t>
            </a:r>
            <a:r>
              <a:rPr lang="sr-Latn-RS" altLang="en-US" dirty="0">
                <a:solidFill>
                  <a:srgbClr val="C00000"/>
                </a:solidFill>
              </a:rPr>
              <a:t>s</a:t>
            </a:r>
            <a:r>
              <a:rPr lang="de-DE" altLang="en-US" dirty="0">
                <a:solidFill>
                  <a:srgbClr val="C00000"/>
                </a:solidFill>
              </a:rPr>
              <a:t>e</a:t>
            </a:r>
            <a:r>
              <a:rPr lang="sr-Latn-RS" altLang="en-US" dirty="0" smtClean="0">
                <a:solidFill>
                  <a:srgbClr val="C00000"/>
                </a:solidFill>
              </a:rPr>
              <a:t>kvenci </a:t>
            </a:r>
            <a:r>
              <a:rPr lang="sr-Latn-RS" altLang="en-US" dirty="0">
                <a:solidFill>
                  <a:srgbClr val="C00000"/>
                </a:solidFill>
              </a:rPr>
              <a:t>čvorova</a:t>
            </a:r>
            <a:r>
              <a:rPr lang="de-DE" altLang="en-US" dirty="0" smtClean="0"/>
              <a:t>  </a:t>
            </a:r>
            <a:r>
              <a:rPr lang="sr-Latn-RS" altLang="en-US" dirty="0" smtClean="0"/>
              <a:t>i dobije se </a:t>
            </a:r>
            <a:r>
              <a:rPr lang="de-DE" altLang="en-US" dirty="0" smtClean="0">
                <a:solidFill>
                  <a:srgbClr val="1D9929"/>
                </a:solidFill>
              </a:rPr>
              <a:t> </a:t>
            </a:r>
            <a:r>
              <a:rPr lang="sr-Latn-RS" altLang="en-US" dirty="0" smtClean="0">
                <a:solidFill>
                  <a:srgbClr val="00B050"/>
                </a:solidFill>
              </a:rPr>
              <a:t>skup uređenih n-torki vrednosti</a:t>
            </a:r>
            <a:endParaRPr lang="de-DE" altLang="en-US" dirty="0">
              <a:solidFill>
                <a:srgbClr val="00B05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sr-Latn-RS" altLang="en-US" dirty="0" smtClean="0"/>
              <a:t>Proverava se da li ima duplikata u </a:t>
            </a:r>
            <a:r>
              <a:rPr lang="de-DE" altLang="en-US" dirty="0">
                <a:solidFill>
                  <a:srgbClr val="1D9929"/>
                </a:solidFill>
              </a:rPr>
              <a:t> </a:t>
            </a:r>
            <a:r>
              <a:rPr lang="sr-Latn-RS" altLang="en-US" dirty="0" smtClean="0">
                <a:solidFill>
                  <a:srgbClr val="00B050"/>
                </a:solidFill>
              </a:rPr>
              <a:t>skupu </a:t>
            </a:r>
            <a:r>
              <a:rPr lang="sr-Latn-RS" altLang="en-US" dirty="0">
                <a:solidFill>
                  <a:srgbClr val="00B050"/>
                </a:solidFill>
              </a:rPr>
              <a:t>uređenih n-torki vrednosti</a:t>
            </a:r>
            <a:endParaRPr lang="de-DE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61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1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484784"/>
            <a:ext cx="8136904" cy="4320480"/>
          </a:xfrm>
        </p:spPr>
        <p:txBody>
          <a:bodyPr/>
          <a:lstStyle/>
          <a:p>
            <a:pPr marL="0" indent="0">
              <a:buNone/>
            </a:pPr>
            <a:r>
              <a:rPr lang="sr-Latn-RS" altLang="en-US" sz="2000" dirty="0" smtClean="0"/>
              <a:t>Primer sheme u kojoj je </a:t>
            </a:r>
            <a:r>
              <a:rPr lang="de-DE" altLang="en-US" sz="2000" dirty="0" smtClean="0">
                <a:solidFill>
                  <a:srgbClr val="00B050"/>
                </a:solidFill>
              </a:rPr>
              <a:t>isbn</a:t>
            </a:r>
            <a:r>
              <a:rPr lang="de-DE" altLang="en-US" sz="2000" dirty="0" smtClean="0"/>
              <a:t> </a:t>
            </a:r>
            <a:r>
              <a:rPr lang="sr-Latn-RS" altLang="en-US" sz="2000" dirty="0" smtClean="0"/>
              <a:t>definisano kao ključ</a:t>
            </a:r>
            <a:r>
              <a:rPr lang="de-DE" altLang="en-US" sz="2000" dirty="0" smtClean="0"/>
              <a:t> </a:t>
            </a:r>
            <a:r>
              <a:rPr lang="sr-Latn-RS" altLang="en-US" sz="2000" dirty="0" smtClean="0"/>
              <a:t>za </a:t>
            </a:r>
            <a:r>
              <a:rPr lang="de-DE" altLang="en-US" sz="2000" dirty="0" smtClean="0">
                <a:solidFill>
                  <a:srgbClr val="FF3300"/>
                </a:solidFill>
              </a:rPr>
              <a:t>books</a:t>
            </a:r>
            <a:r>
              <a:rPr lang="de-DE" altLang="en-US" sz="2000" dirty="0" smtClean="0"/>
              <a:t> </a:t>
            </a:r>
            <a:r>
              <a:rPr lang="sr-Latn-RS" altLang="en-US" sz="2000" dirty="0" smtClean="0"/>
              <a:t>u</a:t>
            </a:r>
            <a:r>
              <a:rPr lang="de-DE" altLang="en-US" sz="2000" dirty="0" smtClean="0"/>
              <a:t> </a:t>
            </a:r>
            <a:r>
              <a:rPr lang="de-DE" altLang="en-US" sz="2000" dirty="0" smtClean="0">
                <a:solidFill>
                  <a:srgbClr val="0070C0"/>
                </a:solidFill>
              </a:rPr>
              <a:t>bib</a:t>
            </a:r>
            <a:r>
              <a:rPr lang="sr-Latn-RS" altLang="en-US" sz="2000" dirty="0"/>
              <a:t>:</a:t>
            </a:r>
            <a:endParaRPr lang="de-DE" altLang="en-US" sz="2000" dirty="0">
              <a:solidFill>
                <a:srgbClr val="FF3300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de-DE" altLang="en-US" dirty="0">
                <a:solidFill>
                  <a:srgbClr val="0070C0"/>
                </a:solidFill>
              </a:rPr>
              <a:t>&lt;element name = „bib“&gt; &lt;complexType&gt; &lt;sequence&gt;</a:t>
            </a:r>
          </a:p>
          <a:p>
            <a:pPr lvl="1">
              <a:buFont typeface="Wingdings" pitchFamily="2" charset="2"/>
              <a:buNone/>
            </a:pPr>
            <a:r>
              <a:rPr lang="de-DE" altLang="en-US" dirty="0"/>
              <a:t>    </a:t>
            </a:r>
            <a:r>
              <a:rPr lang="de-DE" altLang="en-US" dirty="0">
                <a:solidFill>
                  <a:schemeClr val="folHlink"/>
                </a:solidFill>
              </a:rPr>
              <a:t>&lt;element book maxOccurs = „unbounded&gt; </a:t>
            </a:r>
            <a:br>
              <a:rPr lang="de-DE" altLang="en-US" dirty="0">
                <a:solidFill>
                  <a:schemeClr val="folHlink"/>
                </a:solidFill>
              </a:rPr>
            </a:br>
            <a:r>
              <a:rPr lang="de-DE" altLang="en-US" dirty="0">
                <a:solidFill>
                  <a:schemeClr val="folHlink"/>
                </a:solidFill>
              </a:rPr>
              <a:t>   &lt;complexType&gt; &lt;sequence&gt; ... &lt;/sequence&gt;</a:t>
            </a:r>
          </a:p>
          <a:p>
            <a:pPr lvl="1">
              <a:buFont typeface="Wingdings" pitchFamily="2" charset="2"/>
              <a:buNone/>
            </a:pPr>
            <a:r>
              <a:rPr lang="de-DE" altLang="en-US" dirty="0">
                <a:solidFill>
                  <a:schemeClr val="folHlink"/>
                </a:solidFill>
              </a:rPr>
              <a:t>          &lt;attribute </a:t>
            </a:r>
            <a:r>
              <a:rPr lang="de-DE" altLang="en-US" dirty="0">
                <a:solidFill>
                  <a:srgbClr val="00B050"/>
                </a:solidFill>
              </a:rPr>
              <a:t>name = „isbn“ </a:t>
            </a:r>
            <a:r>
              <a:rPr lang="de-DE" altLang="en-US" dirty="0">
                <a:solidFill>
                  <a:schemeClr val="folHlink"/>
                </a:solidFill>
              </a:rPr>
              <a:t>type = „string“ /&gt;</a:t>
            </a:r>
          </a:p>
          <a:p>
            <a:pPr lvl="1">
              <a:buFont typeface="Wingdings" pitchFamily="2" charset="2"/>
              <a:buNone/>
            </a:pPr>
            <a:r>
              <a:rPr lang="de-DE" altLang="en-US" dirty="0">
                <a:solidFill>
                  <a:schemeClr val="folHlink"/>
                </a:solidFill>
              </a:rPr>
              <a:t>    &lt;/complexType&gt; &lt;/element&gt;</a:t>
            </a:r>
            <a:r>
              <a:rPr lang="de-DE" altLang="en-US" dirty="0"/>
              <a:t> </a:t>
            </a:r>
            <a:r>
              <a:rPr lang="de-DE" altLang="en-US" dirty="0">
                <a:solidFill>
                  <a:srgbClr val="0070C0"/>
                </a:solidFill>
              </a:rPr>
              <a:t>&lt;/sequence&gt;</a:t>
            </a:r>
          </a:p>
          <a:p>
            <a:pPr lvl="1">
              <a:buFont typeface="Wingdings" pitchFamily="2" charset="2"/>
              <a:buNone/>
            </a:pPr>
            <a:r>
              <a:rPr lang="de-DE" altLang="en-US" dirty="0">
                <a:solidFill>
                  <a:schemeClr val="accent1">
                    <a:lumMod val="75000"/>
                  </a:schemeClr>
                </a:solidFill>
              </a:rPr>
              <a:t>    &lt;key name = „constraintX“ &gt;</a:t>
            </a:r>
          </a:p>
          <a:p>
            <a:pPr lvl="1">
              <a:buFont typeface="Wingdings" pitchFamily="2" charset="2"/>
              <a:buNone/>
            </a:pPr>
            <a:r>
              <a:rPr lang="de-DE" altLang="en-US" dirty="0">
                <a:solidFill>
                  <a:srgbClr val="99118B"/>
                </a:solidFill>
              </a:rPr>
              <a:t>         </a:t>
            </a:r>
            <a:r>
              <a:rPr lang="de-DE" altLang="en-US" dirty="0">
                <a:solidFill>
                  <a:srgbClr val="FF3300"/>
                </a:solidFill>
              </a:rPr>
              <a:t>&lt;selector xpath = „book“ /&gt;  </a:t>
            </a:r>
            <a:br>
              <a:rPr lang="de-DE" altLang="en-US" dirty="0">
                <a:solidFill>
                  <a:srgbClr val="FF3300"/>
                </a:solidFill>
              </a:rPr>
            </a:br>
            <a:r>
              <a:rPr lang="de-DE" altLang="en-US" dirty="0">
                <a:solidFill>
                  <a:srgbClr val="00B050"/>
                </a:solidFill>
              </a:rPr>
              <a:t>     &lt;field xpath = „@isbn“ /&gt;      </a:t>
            </a:r>
            <a:r>
              <a:rPr lang="de-DE" altLang="en-US" dirty="0">
                <a:solidFill>
                  <a:srgbClr val="99118B"/>
                </a:solidFill>
              </a:rPr>
              <a:t>	</a:t>
            </a:r>
          </a:p>
          <a:p>
            <a:pPr lvl="1">
              <a:buFont typeface="Wingdings" pitchFamily="2" charset="2"/>
              <a:buNone/>
            </a:pPr>
            <a:r>
              <a:rPr lang="de-DE" altLang="en-US" dirty="0">
                <a:solidFill>
                  <a:schemeClr val="accent1">
                    <a:lumMod val="75000"/>
                  </a:schemeClr>
                </a:solidFill>
              </a:rPr>
              <a:t>    &lt;/key&gt;</a:t>
            </a:r>
          </a:p>
          <a:p>
            <a:pPr lvl="1">
              <a:buFont typeface="Wingdings" pitchFamily="2" charset="2"/>
              <a:buNone/>
            </a:pPr>
            <a:r>
              <a:rPr lang="de-DE" altLang="en-US" dirty="0">
                <a:solidFill>
                  <a:srgbClr val="0070C0"/>
                </a:solidFill>
              </a:rPr>
              <a:t>&lt;/complexType&gt; &lt;/element&gt;</a:t>
            </a: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476672"/>
            <a:ext cx="7099876" cy="1143000"/>
          </a:xfrm>
        </p:spPr>
        <p:txBody>
          <a:bodyPr/>
          <a:lstStyle/>
          <a:p>
            <a:r>
              <a:rPr lang="de-DE" altLang="en-US" dirty="0" smtClean="0"/>
              <a:t>Defini</a:t>
            </a:r>
            <a:r>
              <a:rPr lang="sr-Latn-RS" altLang="en-US" dirty="0" smtClean="0"/>
              <a:t>cija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ključeva (2)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96476166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35696" y="620688"/>
            <a:ext cx="7308304" cy="692150"/>
          </a:xfrm>
        </p:spPr>
        <p:txBody>
          <a:bodyPr/>
          <a:lstStyle/>
          <a:p>
            <a:r>
              <a:rPr lang="de-DE" altLang="en-US" dirty="0" smtClean="0"/>
              <a:t>Reference (</a:t>
            </a:r>
            <a:r>
              <a:rPr lang="sr-Latn-RS" altLang="en-US" dirty="0" smtClean="0"/>
              <a:t>strani ključevi</a:t>
            </a:r>
            <a:r>
              <a:rPr lang="de-DE" altLang="en-US" dirty="0" smtClean="0"/>
              <a:t>)</a:t>
            </a:r>
            <a:endParaRPr lang="de-DE" altLang="en-US" dirty="0"/>
          </a:p>
        </p:txBody>
      </p:sp>
      <p:sp>
        <p:nvSpPr>
          <p:cNvPr id="15872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412776"/>
            <a:ext cx="8208912" cy="4752528"/>
          </a:xfrm>
        </p:spPr>
        <p:txBody>
          <a:bodyPr/>
          <a:lstStyle/>
          <a:p>
            <a:r>
              <a:rPr lang="sr-Latn-RS" altLang="en-US" dirty="0" smtClean="0"/>
              <a:t>Strani ključevi predstavljaju deo definicije</a:t>
            </a:r>
            <a:r>
              <a:rPr lang="de-DE" altLang="en-US" dirty="0" smtClean="0"/>
              <a:t> element</a:t>
            </a:r>
            <a:r>
              <a:rPr lang="sr-Latn-RS" altLang="en-US" dirty="0" smtClean="0"/>
              <a:t>a</a:t>
            </a:r>
            <a:endParaRPr lang="de-DE" altLang="en-US" dirty="0"/>
          </a:p>
          <a:p>
            <a:r>
              <a:rPr lang="sr-Latn-RS" altLang="en-US" dirty="0"/>
              <a:t>Uveden je specijalni</a:t>
            </a:r>
            <a:r>
              <a:rPr lang="de-DE" altLang="en-US" dirty="0"/>
              <a:t> element</a:t>
            </a:r>
            <a:r>
              <a:rPr lang="sr-Latn-RS" altLang="en-US" dirty="0"/>
              <a:t> koji se ugnježdava, nazvan</a:t>
            </a:r>
            <a:r>
              <a:rPr lang="de-DE" altLang="en-US" dirty="0"/>
              <a:t> </a:t>
            </a:r>
            <a:r>
              <a:rPr lang="de-DE" altLang="en-US" dirty="0" smtClean="0">
                <a:solidFill>
                  <a:srgbClr val="002060"/>
                </a:solidFill>
              </a:rPr>
              <a:t>key</a:t>
            </a:r>
            <a:r>
              <a:rPr lang="sr-Latn-RS" altLang="en-US" dirty="0" smtClean="0">
                <a:solidFill>
                  <a:srgbClr val="002060"/>
                </a:solidFill>
              </a:rPr>
              <a:t>ref</a:t>
            </a:r>
            <a:r>
              <a:rPr lang="sr-Latn-RS" altLang="en-US" dirty="0"/>
              <a:t> </a:t>
            </a:r>
            <a:r>
              <a:rPr lang="sr-Latn-RS" altLang="en-US" dirty="0" smtClean="0"/>
              <a:t>(sa </a:t>
            </a:r>
            <a:r>
              <a:rPr lang="sr-Latn-RS" altLang="en-US" dirty="0"/>
              <a:t>atributom </a:t>
            </a:r>
            <a:r>
              <a:rPr lang="sr-Latn-RS" altLang="en-US" dirty="0" smtClean="0">
                <a:solidFill>
                  <a:srgbClr val="002060"/>
                </a:solidFill>
              </a:rPr>
              <a:t>refer</a:t>
            </a:r>
            <a:r>
              <a:rPr lang="sr-Latn-RS" altLang="en-US" dirty="0" smtClean="0"/>
              <a:t>) i u okviru njega elementi</a:t>
            </a:r>
            <a:r>
              <a:rPr lang="de-DE" altLang="en-US" dirty="0" smtClean="0"/>
              <a:t> </a:t>
            </a:r>
            <a:r>
              <a:rPr lang="de-DE" altLang="en-US" dirty="0" smtClean="0">
                <a:solidFill>
                  <a:srgbClr val="FF3300"/>
                </a:solidFill>
              </a:rPr>
              <a:t>selector</a:t>
            </a:r>
            <a:r>
              <a:rPr lang="de-DE" altLang="en-US" dirty="0" smtClean="0">
                <a:solidFill>
                  <a:srgbClr val="99118B"/>
                </a:solidFill>
              </a:rPr>
              <a:t> </a:t>
            </a:r>
            <a:r>
              <a:rPr lang="sr-Latn-RS" altLang="en-US" dirty="0" smtClean="0"/>
              <a:t>i</a:t>
            </a:r>
            <a:r>
              <a:rPr lang="de-DE" altLang="en-US" dirty="0" smtClean="0"/>
              <a:t> </a:t>
            </a:r>
            <a:r>
              <a:rPr lang="de-DE" altLang="en-US" dirty="0" smtClean="0">
                <a:solidFill>
                  <a:srgbClr val="00B050"/>
                </a:solidFill>
              </a:rPr>
              <a:t>field</a:t>
            </a:r>
            <a:r>
              <a:rPr lang="sr-Latn-RS" altLang="en-US" dirty="0" smtClean="0"/>
              <a:t> (sa atributom </a:t>
            </a:r>
            <a:r>
              <a:rPr lang="sr-Latn-RS" altLang="en-US" dirty="0" smtClean="0">
                <a:solidFill>
                  <a:srgbClr val="002060"/>
                </a:solidFill>
              </a:rPr>
              <a:t>xpath</a:t>
            </a:r>
            <a:r>
              <a:rPr lang="sr-Latn-RS" altLang="en-US" dirty="0" smtClean="0"/>
              <a:t>)</a:t>
            </a:r>
            <a:r>
              <a:rPr lang="de-DE" altLang="en-US" dirty="0" smtClean="0">
                <a:solidFill>
                  <a:srgbClr val="002060"/>
                </a:solidFill>
              </a:rPr>
              <a:t> </a:t>
            </a:r>
            <a:endParaRPr lang="de-DE" altLang="en-US" dirty="0">
              <a:solidFill>
                <a:srgbClr val="002060"/>
              </a:solidFill>
            </a:endParaRPr>
          </a:p>
          <a:p>
            <a:pPr lvl="1"/>
            <a:r>
              <a:rPr lang="de-DE" altLang="en-US" dirty="0">
                <a:solidFill>
                  <a:srgbClr val="C00000"/>
                </a:solidFill>
              </a:rPr>
              <a:t>selector: </a:t>
            </a:r>
            <a:r>
              <a:rPr lang="de-DE" altLang="en-US" dirty="0" smtClean="0">
                <a:solidFill>
                  <a:srgbClr val="C00000"/>
                </a:solidFill>
              </a:rPr>
              <a:t>odre</a:t>
            </a:r>
            <a:r>
              <a:rPr lang="sr-Latn-RS" altLang="en-US" dirty="0" smtClean="0">
                <a:solidFill>
                  <a:srgbClr val="C00000"/>
                </a:solidFill>
              </a:rPr>
              <a:t>đ</a:t>
            </a:r>
            <a:r>
              <a:rPr lang="de-DE" altLang="en-US" dirty="0" smtClean="0">
                <a:solidFill>
                  <a:srgbClr val="C00000"/>
                </a:solidFill>
              </a:rPr>
              <a:t>uje kontekst stranih klju</a:t>
            </a:r>
            <a:r>
              <a:rPr lang="sr-Latn-RS" altLang="en-US" dirty="0" smtClean="0">
                <a:solidFill>
                  <a:srgbClr val="C00000"/>
                </a:solidFill>
              </a:rPr>
              <a:t>č</a:t>
            </a:r>
            <a:r>
              <a:rPr lang="de-DE" altLang="en-US" dirty="0" smtClean="0">
                <a:solidFill>
                  <a:srgbClr val="C00000"/>
                </a:solidFill>
              </a:rPr>
              <a:t>eva</a:t>
            </a:r>
            <a:endParaRPr lang="de-DE" altLang="en-US" dirty="0">
              <a:solidFill>
                <a:srgbClr val="C00000"/>
              </a:solidFill>
            </a:endParaRPr>
          </a:p>
          <a:p>
            <a:pPr lvl="1"/>
            <a:r>
              <a:rPr lang="de-DE" altLang="en-US" dirty="0">
                <a:solidFill>
                  <a:srgbClr val="00B050"/>
                </a:solidFill>
              </a:rPr>
              <a:t>field(s): </a:t>
            </a:r>
            <a:r>
              <a:rPr lang="sr-Latn-RS" altLang="en-US" dirty="0" smtClean="0">
                <a:solidFill>
                  <a:srgbClr val="00B050"/>
                </a:solidFill>
              </a:rPr>
              <a:t>specificira strani ključ</a:t>
            </a:r>
            <a:endParaRPr lang="de-DE" altLang="en-US" dirty="0">
              <a:solidFill>
                <a:srgbClr val="00B050"/>
              </a:solidFill>
            </a:endParaRPr>
          </a:p>
          <a:p>
            <a:pPr lvl="1"/>
            <a:r>
              <a:rPr lang="de-DE" altLang="en-US" dirty="0">
                <a:solidFill>
                  <a:schemeClr val="hlink"/>
                </a:solidFill>
              </a:rPr>
              <a:t>refer: </a:t>
            </a:r>
            <a:r>
              <a:rPr lang="sr-Latn-RS" altLang="en-US" dirty="0" smtClean="0">
                <a:solidFill>
                  <a:schemeClr val="hlink"/>
                </a:solidFill>
              </a:rPr>
              <a:t>daje opseg za reference </a:t>
            </a:r>
            <a:r>
              <a:rPr lang="de-DE" altLang="en-US" dirty="0" smtClean="0">
                <a:solidFill>
                  <a:schemeClr val="hlink"/>
                </a:solidFill>
              </a:rPr>
              <a:t>(</a:t>
            </a:r>
            <a:r>
              <a:rPr lang="sr-Latn-RS" altLang="en-US" dirty="0" smtClean="0">
                <a:solidFill>
                  <a:schemeClr val="hlink"/>
                </a:solidFill>
              </a:rPr>
              <a:t>ograničenja za ključ</a:t>
            </a:r>
            <a:r>
              <a:rPr lang="de-DE" altLang="en-US" dirty="0" smtClean="0">
                <a:solidFill>
                  <a:schemeClr val="hlink"/>
                </a:solidFill>
              </a:rPr>
              <a:t>)</a:t>
            </a:r>
            <a:endParaRPr lang="sr-Latn-RS" altLang="en-US" dirty="0" smtClean="0">
              <a:solidFill>
                <a:schemeClr val="hlink"/>
              </a:solidFill>
            </a:endParaRPr>
          </a:p>
          <a:p>
            <a:pPr lvl="1"/>
            <a:endParaRPr lang="de-DE" altLang="en-US" dirty="0">
              <a:solidFill>
                <a:srgbClr val="7CFF54"/>
              </a:solidFill>
            </a:endParaRPr>
          </a:p>
          <a:p>
            <a:pPr marL="0" indent="0">
              <a:buNone/>
            </a:pPr>
            <a:r>
              <a:rPr lang="sr-Latn-RS" altLang="en-US" dirty="0" smtClean="0"/>
              <a:t>Primer sheme za knj</a:t>
            </a:r>
            <a:r>
              <a:rPr lang="en-US" altLang="en-US" dirty="0" err="1" smtClean="0"/>
              <a:t>i</a:t>
            </a:r>
            <a:r>
              <a:rPr lang="sr-Latn-RS" altLang="en-US" dirty="0" smtClean="0"/>
              <a:t>ge koje referišu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prema drugim kn</a:t>
            </a:r>
            <a:r>
              <a:rPr lang="en-US" altLang="en-US" dirty="0" smtClean="0"/>
              <a:t>j</a:t>
            </a:r>
            <a:r>
              <a:rPr lang="sr-Latn-RS" altLang="en-US" dirty="0" smtClean="0"/>
              <a:t>igama</a:t>
            </a:r>
            <a:r>
              <a:rPr lang="de-DE" altLang="en-US" dirty="0" smtClean="0"/>
              <a:t>:</a:t>
            </a:r>
            <a:endParaRPr lang="de-DE" altLang="en-US" dirty="0"/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keyref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constraintY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refer = 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constraintX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&lt;selector </a:t>
            </a:r>
            <a:r>
              <a:rPr lang="en-US" altLang="en-US" sz="1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xpath</a:t>
            </a:r>
            <a:r>
              <a:rPr lang="en-US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“book/references“ /&gt; 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&lt;field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xpath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“@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isbn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/&gt;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keyref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77330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XML i programerske paradigme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354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7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648" y="476672"/>
            <a:ext cx="7740352" cy="1143000"/>
          </a:xfrm>
        </p:spPr>
        <p:txBody>
          <a:bodyPr/>
          <a:lstStyle/>
          <a:p>
            <a:r>
              <a:rPr lang="de-DE" altLang="en-US" dirty="0"/>
              <a:t>XML </a:t>
            </a:r>
            <a:r>
              <a:rPr lang="sr-Latn-RS" altLang="en-US" dirty="0" smtClean="0"/>
              <a:t>i</a:t>
            </a:r>
            <a:r>
              <a:rPr lang="de-DE" altLang="en-US" dirty="0" smtClean="0"/>
              <a:t> </a:t>
            </a:r>
            <a:r>
              <a:rPr lang="de-DE" altLang="en-US" dirty="0"/>
              <a:t>OO</a:t>
            </a:r>
          </a:p>
        </p:txBody>
      </p:sp>
      <p:sp>
        <p:nvSpPr>
          <p:cNvPr id="16117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484784"/>
            <a:ext cx="7560840" cy="5111750"/>
          </a:xfrm>
        </p:spPr>
        <p:txBody>
          <a:bodyPr/>
          <a:lstStyle/>
          <a:p>
            <a:r>
              <a:rPr lang="de-DE" altLang="en-US" dirty="0" smtClean="0">
                <a:solidFill>
                  <a:schemeClr val="hlink"/>
                </a:solidFill>
              </a:rPr>
              <a:t>Encapsu</a:t>
            </a:r>
            <a:r>
              <a:rPr lang="sr-Latn-RS" altLang="en-US" dirty="0" smtClean="0">
                <a:solidFill>
                  <a:schemeClr val="hlink"/>
                </a:solidFill>
              </a:rPr>
              <a:t>lacija</a:t>
            </a:r>
            <a:endParaRPr lang="de-DE" altLang="en-US" dirty="0"/>
          </a:p>
          <a:p>
            <a:pPr lvl="1"/>
            <a:r>
              <a:rPr lang="de-DE" altLang="en-US" dirty="0"/>
              <a:t>OO </a:t>
            </a:r>
            <a:r>
              <a:rPr lang="sr-Latn-RS" altLang="en-US" dirty="0" smtClean="0"/>
              <a:t>sakriva podatke</a:t>
            </a:r>
            <a:endParaRPr lang="de-DE" altLang="en-US" dirty="0"/>
          </a:p>
          <a:p>
            <a:pPr lvl="1"/>
            <a:r>
              <a:rPr lang="de-DE" altLang="en-US" dirty="0"/>
              <a:t>XML </a:t>
            </a:r>
            <a:r>
              <a:rPr lang="sr-Latn-RS" altLang="en-US" dirty="0" smtClean="0"/>
              <a:t>čini da podaci budu eksplicitni</a:t>
            </a:r>
            <a:endParaRPr lang="de-DE" altLang="en-US" dirty="0"/>
          </a:p>
          <a:p>
            <a:r>
              <a:rPr lang="sr-Latn-RS" altLang="en-US" dirty="0" smtClean="0">
                <a:solidFill>
                  <a:schemeClr val="hlink"/>
                </a:solidFill>
              </a:rPr>
              <a:t>Hijerarhija tipova</a:t>
            </a:r>
            <a:endParaRPr lang="de-DE" altLang="en-US" dirty="0"/>
          </a:p>
          <a:p>
            <a:pPr lvl="1"/>
            <a:r>
              <a:rPr lang="de-DE" altLang="en-US" dirty="0"/>
              <a:t>OO </a:t>
            </a:r>
            <a:r>
              <a:rPr lang="sr-Latn-RS" altLang="en-US" dirty="0" smtClean="0"/>
              <a:t>definiše relacije podskup/nadskup</a:t>
            </a:r>
            <a:endParaRPr lang="de-DE" altLang="en-US" dirty="0"/>
          </a:p>
          <a:p>
            <a:pPr lvl="1"/>
            <a:r>
              <a:rPr lang="de-DE" altLang="en-US" dirty="0"/>
              <a:t>XML </a:t>
            </a:r>
            <a:r>
              <a:rPr lang="sr-Latn-RS" altLang="en-US" dirty="0" smtClean="0"/>
              <a:t>deli strukturu, pa skupovne relacije nemaju smisla</a:t>
            </a:r>
            <a:endParaRPr lang="de-DE" altLang="en-US" dirty="0"/>
          </a:p>
          <a:p>
            <a:r>
              <a:rPr lang="sr-Latn-RS" altLang="en-US" dirty="0" smtClean="0">
                <a:solidFill>
                  <a:schemeClr val="hlink"/>
                </a:solidFill>
              </a:rPr>
              <a:t>Podaci i ponašanje</a:t>
            </a:r>
            <a:endParaRPr lang="de-DE" altLang="en-US" dirty="0"/>
          </a:p>
          <a:p>
            <a:pPr lvl="1"/>
            <a:r>
              <a:rPr lang="de-DE" altLang="en-US" dirty="0"/>
              <a:t>OO </a:t>
            </a:r>
            <a:r>
              <a:rPr lang="sr-Latn-RS" altLang="en-US" dirty="0" smtClean="0"/>
              <a:t>ih pakuje zajedno u jednu celinu</a:t>
            </a:r>
            <a:endParaRPr lang="de-DE" altLang="en-US" dirty="0"/>
          </a:p>
          <a:p>
            <a:pPr lvl="1"/>
            <a:r>
              <a:rPr lang="de-DE" altLang="en-US" dirty="0"/>
              <a:t>XML </a:t>
            </a:r>
            <a:r>
              <a:rPr lang="sr-Latn-RS" altLang="en-US" dirty="0" smtClean="0"/>
              <a:t>razdvaja podatke od njihove interpretacije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765187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8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XML </a:t>
            </a:r>
            <a:r>
              <a:rPr lang="sr-Latn-RS" altLang="en-US" dirty="0" smtClean="0"/>
              <a:t>i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r</a:t>
            </a:r>
            <a:r>
              <a:rPr lang="de-DE" altLang="en-US" dirty="0" smtClean="0"/>
              <a:t>ela</a:t>
            </a:r>
            <a:r>
              <a:rPr lang="sr-Latn-RS" altLang="en-US" dirty="0" smtClean="0"/>
              <a:t>c</a:t>
            </a:r>
            <a:r>
              <a:rPr lang="de-DE" altLang="en-US" dirty="0" smtClean="0"/>
              <a:t>ion</a:t>
            </a:r>
            <a:r>
              <a:rPr lang="sr-Latn-RS" altLang="en-US" dirty="0" smtClean="0"/>
              <a:t>e baze podataka</a:t>
            </a:r>
            <a:endParaRPr lang="de-DE" altLang="en-US" dirty="0"/>
          </a:p>
        </p:txBody>
      </p:sp>
      <p:sp>
        <p:nvSpPr>
          <p:cNvPr id="161280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altLang="en-US" dirty="0" smtClean="0">
                <a:solidFill>
                  <a:srgbClr val="002060"/>
                </a:solidFill>
              </a:rPr>
              <a:t>Stru</a:t>
            </a:r>
            <a:r>
              <a:rPr lang="sr-Latn-RS" altLang="en-US" dirty="0" smtClean="0">
                <a:solidFill>
                  <a:srgbClr val="002060"/>
                </a:solidFill>
              </a:rPr>
              <a:t>kturne razlike</a:t>
            </a:r>
            <a:endParaRPr lang="de-DE" altLang="en-US" dirty="0">
              <a:solidFill>
                <a:srgbClr val="002060"/>
              </a:solidFill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Drvo naspram tabele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Heterogene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naspram homogenih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Opcionalni tipovi naspram striktnog tipiziranja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Nenormalizovani podaci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naspram normalizovanih</a:t>
            </a:r>
            <a:endParaRPr lang="de-DE" altLang="en-US" dirty="0" smtClean="0"/>
          </a:p>
          <a:p>
            <a:pPr>
              <a:lnSpc>
                <a:spcPct val="90000"/>
              </a:lnSpc>
            </a:pPr>
            <a:r>
              <a:rPr lang="sr-Latn-RS" altLang="en-US" dirty="0" smtClean="0">
                <a:solidFill>
                  <a:srgbClr val="002060"/>
                </a:solidFill>
              </a:rPr>
              <a:t>Neke od sličnosti</a:t>
            </a:r>
            <a:endParaRPr lang="de-DE" altLang="en-US" dirty="0" smtClean="0">
              <a:solidFill>
                <a:srgbClr val="002060"/>
              </a:solidFill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Logička i fizička nezavisnost podataka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De</a:t>
            </a:r>
            <a:r>
              <a:rPr lang="sr-Latn-RS" altLang="en-US" dirty="0" smtClean="0"/>
              <a:t>k</a:t>
            </a:r>
            <a:r>
              <a:rPr lang="de-DE" altLang="en-US" dirty="0" smtClean="0"/>
              <a:t>larativ</a:t>
            </a:r>
            <a:r>
              <a:rPr lang="sr-Latn-RS" altLang="en-US" dirty="0" smtClean="0"/>
              <a:t>na</a:t>
            </a:r>
            <a:r>
              <a:rPr lang="de-DE" altLang="en-US" dirty="0" smtClean="0"/>
              <a:t> semanti</a:t>
            </a:r>
            <a:r>
              <a:rPr lang="sr-Latn-RS" altLang="en-US" dirty="0" smtClean="0"/>
              <a:t>ka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Generi</a:t>
            </a:r>
            <a:r>
              <a:rPr lang="sr-Latn-RS" altLang="en-US" dirty="0" smtClean="0"/>
              <a:t>čki model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podataka</a:t>
            </a:r>
            <a:r>
              <a:rPr lang="de-DE" altLang="en-US" dirty="0" smtClean="0"/>
              <a:t> 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24962455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404664"/>
            <a:ext cx="7596336" cy="104457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Programerski modeli procesiranja XML-a</a:t>
            </a:r>
            <a:endParaRPr lang="en-US" dirty="0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675"/>
            <a:ext cx="8435280" cy="459422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sr-Latn-RS" dirty="0" smtClean="0">
                <a:solidFill>
                  <a:schemeClr val="tx1"/>
                </a:solidFill>
              </a:rPr>
              <a:t>Ogromna korist od </a:t>
            </a:r>
            <a:r>
              <a:rPr lang="en-US" dirty="0" smtClean="0">
                <a:solidFill>
                  <a:schemeClr val="tx1"/>
                </a:solidFill>
              </a:rPr>
              <a:t>XML</a:t>
            </a:r>
            <a:r>
              <a:rPr lang="sr-Latn-RS" dirty="0" smtClean="0">
                <a:solidFill>
                  <a:schemeClr val="tx1"/>
                </a:solidFill>
              </a:rPr>
              <a:t>-a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su standardni parseri i</a:t>
            </a:r>
            <a:r>
              <a:rPr lang="en-US" dirty="0" smtClean="0">
                <a:solidFill>
                  <a:schemeClr val="tx1"/>
                </a:solidFill>
              </a:rPr>
              <a:t> standard</a:t>
            </a:r>
            <a:r>
              <a:rPr lang="sr-Latn-RS" dirty="0" smtClean="0">
                <a:solidFill>
                  <a:schemeClr val="tx1"/>
                </a:solidFill>
              </a:rPr>
              <a:t>ni</a:t>
            </a:r>
            <a:r>
              <a:rPr lang="en-US" dirty="0" smtClean="0">
                <a:solidFill>
                  <a:schemeClr val="tx1"/>
                </a:solidFill>
              </a:rPr>
              <a:t> API</a:t>
            </a:r>
            <a:r>
              <a:rPr lang="sr-Latn-RS" dirty="0" smtClean="0">
                <a:solidFill>
                  <a:schemeClr val="tx1"/>
                </a:solidFill>
              </a:rPr>
              <a:t>-ji (nezavisni od jezika)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za njihovo procesiranje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tx1"/>
                </a:solidFill>
              </a:rPr>
              <a:t>DOM</a:t>
            </a:r>
            <a:r>
              <a:rPr lang="sr-Latn-RS" dirty="0"/>
              <a:t> </a:t>
            </a:r>
            <a:r>
              <a:rPr lang="sr-Latn-RS" dirty="0" smtClean="0"/>
              <a:t>je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objektno</a:t>
            </a:r>
            <a:r>
              <a:rPr lang="en-US" dirty="0" smtClean="0">
                <a:solidFill>
                  <a:schemeClr val="tx1"/>
                </a:solidFill>
              </a:rPr>
              <a:t>-or</a:t>
            </a:r>
            <a:r>
              <a:rPr lang="sr-Latn-RS" dirty="0" smtClean="0">
                <a:solidFill>
                  <a:schemeClr val="tx1"/>
                </a:solidFill>
              </a:rPr>
              <a:t>jentisana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reprezentacija</a:t>
            </a:r>
            <a:r>
              <a:rPr lang="en-US" dirty="0" smtClean="0">
                <a:solidFill>
                  <a:schemeClr val="tx1"/>
                </a:solidFill>
              </a:rPr>
              <a:t> XML </a:t>
            </a:r>
            <a:r>
              <a:rPr lang="sr-Latn-RS" dirty="0" smtClean="0">
                <a:solidFill>
                  <a:schemeClr val="tx1"/>
                </a:solidFill>
              </a:rPr>
              <a:t>drveta parsiranja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lvl="1">
              <a:lnSpc>
                <a:spcPct val="90000"/>
              </a:lnSpc>
              <a:defRPr/>
            </a:pPr>
            <a:r>
              <a:rPr lang="en-US" b="1" dirty="0" smtClean="0">
                <a:solidFill>
                  <a:schemeClr val="tx1"/>
                </a:solidFill>
              </a:rPr>
              <a:t>DOM </a:t>
            </a:r>
            <a:r>
              <a:rPr lang="en-US" b="1" dirty="0" err="1" smtClean="0">
                <a:solidFill>
                  <a:schemeClr val="tx1"/>
                </a:solidFill>
              </a:rPr>
              <a:t>obje</a:t>
            </a:r>
            <a:r>
              <a:rPr lang="sr-Latn-RS" b="1" dirty="0" smtClean="0">
                <a:solidFill>
                  <a:schemeClr val="tx1"/>
                </a:solidFill>
              </a:rPr>
              <a:t>kti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sadrže </a:t>
            </a:r>
          </a:p>
          <a:p>
            <a:pPr lvl="2">
              <a:lnSpc>
                <a:spcPct val="90000"/>
              </a:lnSpc>
              <a:defRPr/>
            </a:pPr>
            <a:r>
              <a:rPr lang="sr-Latn-RS" dirty="0" smtClean="0">
                <a:solidFill>
                  <a:schemeClr val="tx1"/>
                </a:solidFill>
              </a:rPr>
              <a:t>metode kao što su </a:t>
            </a:r>
            <a:r>
              <a:rPr lang="en-US" dirty="0" err="1" smtClean="0">
                <a:solidFill>
                  <a:schemeClr val="tx1"/>
                </a:solidFill>
              </a:rPr>
              <a:t>getFirstChild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sr-Latn-R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getNextSibling</a:t>
            </a:r>
            <a:r>
              <a:rPr lang="sr-Latn-RS" dirty="0" smtClean="0">
                <a:solidFill>
                  <a:schemeClr val="tx1"/>
                </a:solidFill>
              </a:rPr>
              <a:t>, koje predstavljaju uobičajen način prolaska kroz drvo</a:t>
            </a:r>
            <a:endParaRPr lang="en-US" dirty="0" smtClean="0">
              <a:solidFill>
                <a:schemeClr val="tx1"/>
              </a:solidFill>
            </a:endParaRPr>
          </a:p>
          <a:p>
            <a:pPr lvl="2">
              <a:lnSpc>
                <a:spcPct val="90000"/>
              </a:lnSpc>
              <a:defRPr/>
            </a:pPr>
            <a:r>
              <a:rPr lang="sr-Latn-RS" dirty="0" smtClean="0">
                <a:solidFill>
                  <a:schemeClr val="tx1"/>
                </a:solidFill>
              </a:rPr>
              <a:t>Takođe mogu da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modif</a:t>
            </a:r>
            <a:r>
              <a:rPr lang="sr-Latn-R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ikuju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samo</a:t>
            </a:r>
            <a:r>
              <a:rPr lang="en-US" dirty="0" smtClean="0">
                <a:solidFill>
                  <a:schemeClr val="tx1"/>
                </a:solidFill>
              </a:rPr>
              <a:t> DOM </a:t>
            </a:r>
            <a:r>
              <a:rPr lang="sr-Latn-RS" dirty="0" smtClean="0">
                <a:solidFill>
                  <a:schemeClr val="tx1"/>
                </a:solidFill>
              </a:rPr>
              <a:t>drvo, tj. 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izmene</a:t>
            </a:r>
            <a:r>
              <a:rPr lang="en-US" dirty="0" smtClean="0">
                <a:solidFill>
                  <a:schemeClr val="tx1"/>
                </a:solidFill>
              </a:rPr>
              <a:t> XML</a:t>
            </a:r>
            <a:r>
              <a:rPr lang="sr-Latn-RS" dirty="0" smtClean="0">
                <a:solidFill>
                  <a:schemeClr val="tx1"/>
                </a:solidFill>
              </a:rPr>
              <a:t>, korišćenjem metoda </a:t>
            </a:r>
            <a:r>
              <a:rPr lang="en-US" dirty="0" err="1" smtClean="0">
                <a:solidFill>
                  <a:schemeClr val="tx1"/>
                </a:solidFill>
              </a:rPr>
              <a:t>insertAfter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sr-Latn-RS" dirty="0" smtClean="0">
                <a:solidFill>
                  <a:schemeClr val="tx1"/>
                </a:solidFill>
              </a:rPr>
              <a:t>itd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tx1"/>
                </a:solidFill>
              </a:rPr>
              <a:t>SAX</a:t>
            </a:r>
            <a:r>
              <a:rPr lang="sr-Latn-RS" dirty="0" smtClean="0">
                <a:solidFill>
                  <a:schemeClr val="tx1"/>
                </a:solidFill>
              </a:rPr>
              <a:t> se koristi u situacijama kada nisu potrebni svi podaci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lvl="1">
              <a:lnSpc>
                <a:spcPct val="90000"/>
              </a:lnSpc>
              <a:defRPr/>
            </a:pPr>
            <a:r>
              <a:rPr lang="sr-Latn-RS" b="1" dirty="0" smtClean="0">
                <a:solidFill>
                  <a:schemeClr val="tx1"/>
                </a:solidFill>
              </a:rPr>
              <a:t>Interfejs za p</a:t>
            </a:r>
            <a:r>
              <a:rPr lang="en-US" b="1" dirty="0" err="1" smtClean="0">
                <a:solidFill>
                  <a:schemeClr val="tx1"/>
                </a:solidFill>
              </a:rPr>
              <a:t>arser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je ključan u ovom pristupu:</a:t>
            </a:r>
          </a:p>
          <a:p>
            <a:pPr lvl="2">
              <a:lnSpc>
                <a:spcPct val="90000"/>
              </a:lnSpc>
              <a:defRPr/>
            </a:pPr>
            <a:r>
              <a:rPr lang="sr-Latn-RS" dirty="0" smtClean="0"/>
              <a:t>On poziva funkciju svaki put kada parsira instrukciju procesiranja, element itd.</a:t>
            </a:r>
            <a:endParaRPr lang="en-US" dirty="0" smtClean="0">
              <a:solidFill>
                <a:schemeClr val="tx1"/>
              </a:solidFill>
            </a:endParaRPr>
          </a:p>
          <a:p>
            <a:pPr lvl="2">
              <a:lnSpc>
                <a:spcPct val="90000"/>
              </a:lnSpc>
              <a:defRPr/>
            </a:pPr>
            <a:r>
              <a:rPr lang="sr-Latn-RS" dirty="0" smtClean="0"/>
              <a:t>Razvijeni kod može odrediti šta treba raditi u datom slučaju, npr. modifikovati strukturu podataka ili ukloniti dete delove podataka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65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476672"/>
            <a:ext cx="7236296" cy="10445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XML</a:t>
            </a:r>
            <a:r>
              <a:rPr lang="sr-Latn-RS" dirty="0" smtClean="0"/>
              <a:t> upiti</a:t>
            </a:r>
            <a:endParaRPr lang="en-US" dirty="0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675"/>
            <a:ext cx="8178800" cy="45942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i="1" dirty="0" smtClean="0">
                <a:solidFill>
                  <a:srgbClr val="C00000"/>
                </a:solidFill>
              </a:rPr>
              <a:t>Upitni jezik </a:t>
            </a:r>
            <a:r>
              <a:rPr lang="sr-Latn-RS" altLang="en-US" dirty="0" smtClean="0">
                <a:solidFill>
                  <a:schemeClr val="tx1"/>
                </a:solidFill>
              </a:rPr>
              <a:t>predstavlja alternativni pristup procesiranju XML podataka</a:t>
            </a:r>
            <a:endParaRPr lang="en-US" altLang="en-US" dirty="0" smtClean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sr-Latn-RS" altLang="en-US" sz="2000" dirty="0" smtClean="0"/>
              <a:t>Definiše se neka vrsta </a:t>
            </a:r>
            <a:r>
              <a:rPr lang="sr-Latn-RS" altLang="en-US" sz="2000" i="1" dirty="0" smtClean="0">
                <a:solidFill>
                  <a:srgbClr val="990000"/>
                </a:solidFill>
              </a:rPr>
              <a:t>šablona</a:t>
            </a:r>
            <a:r>
              <a:rPr lang="en-US" altLang="en-US" sz="2000" dirty="0" smtClean="0"/>
              <a:t> </a:t>
            </a:r>
            <a:r>
              <a:rPr lang="sr-Latn-RS" altLang="en-US" sz="2000" dirty="0" smtClean="0"/>
              <a:t>koji opisuje prolaske (tj. putanje) od korenog čvora usmerenog grafa koji predstavlja XML</a:t>
            </a:r>
            <a:endParaRPr lang="en-US" altLang="en-US" sz="2000" dirty="0" smtClean="0"/>
          </a:p>
          <a:p>
            <a:pPr lvl="1">
              <a:lnSpc>
                <a:spcPct val="90000"/>
              </a:lnSpc>
            </a:pPr>
            <a:endParaRPr lang="en-US" altLang="en-US" sz="2000" dirty="0" smtClean="0"/>
          </a:p>
          <a:p>
            <a:pPr lvl="1">
              <a:lnSpc>
                <a:spcPct val="90000"/>
              </a:lnSpc>
            </a:pPr>
            <a:r>
              <a:rPr lang="en-US" altLang="en-US" sz="2000" dirty="0" err="1" smtClean="0"/>
              <a:t>Poten</a:t>
            </a:r>
            <a:r>
              <a:rPr lang="sr-Latn-RS" altLang="en-US" sz="2000" dirty="0" smtClean="0"/>
              <a:t>cijalna korist ovakvog pristupa ogleda se u eksploataciji paralalizma, pogleda, mapranja shema</a:t>
            </a:r>
            <a:r>
              <a:rPr lang="en-US" altLang="en-US" sz="2000" dirty="0" smtClean="0"/>
              <a:t> </a:t>
            </a:r>
            <a:r>
              <a:rPr lang="sr-Latn-RS" altLang="en-US" sz="2000" dirty="0" smtClean="0"/>
              <a:t>itd.</a:t>
            </a:r>
            <a:endParaRPr lang="en-US" altLang="en-US" sz="2000" dirty="0" smtClean="0"/>
          </a:p>
          <a:p>
            <a:pPr lvl="1">
              <a:lnSpc>
                <a:spcPct val="90000"/>
              </a:lnSpc>
            </a:pPr>
            <a:endParaRPr lang="en-US" altLang="en-US" sz="2000" dirty="0" smtClean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Kod jezika</a:t>
            </a:r>
            <a:r>
              <a:rPr lang="en-US" altLang="en-US" sz="2000" dirty="0" smtClean="0"/>
              <a:t> XML, </a:t>
            </a:r>
            <a:r>
              <a:rPr lang="sr-Latn-RS" altLang="en-US" sz="2000" dirty="0" smtClean="0"/>
              <a:t>osnova za ovakve šablone se naziva</a:t>
            </a:r>
            <a:r>
              <a:rPr lang="en-US" altLang="en-US" sz="2000" dirty="0" smtClean="0"/>
              <a:t> XPath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XPath </a:t>
            </a:r>
            <a:r>
              <a:rPr lang="sr-Latn-RS" altLang="en-US" sz="1800" dirty="0" smtClean="0"/>
              <a:t>takođe može deklarisati neka ogrnaučenja na vrednosti koje se traže</a:t>
            </a:r>
            <a:endParaRPr lang="en-US" altLang="en-US" sz="1800" dirty="0" smtClean="0"/>
          </a:p>
          <a:p>
            <a:pPr lvl="2">
              <a:lnSpc>
                <a:spcPct val="90000"/>
              </a:lnSpc>
            </a:pPr>
            <a:r>
              <a:rPr lang="en-US" altLang="en-US" sz="1800" dirty="0" smtClean="0"/>
              <a:t>XPath </a:t>
            </a:r>
            <a:r>
              <a:rPr lang="sr-Latn-RS" altLang="en-US" sz="1800" dirty="0" smtClean="0"/>
              <a:t>kao rezultat upita vraća</a:t>
            </a:r>
            <a:r>
              <a:rPr lang="en-US" altLang="en-US" sz="1800" dirty="0" smtClean="0"/>
              <a:t> </a:t>
            </a:r>
            <a:r>
              <a:rPr lang="sr-Latn-RS" altLang="en-US" sz="1800" i="1" dirty="0" smtClean="0">
                <a:solidFill>
                  <a:srgbClr val="990000"/>
                </a:solidFill>
              </a:rPr>
              <a:t>skup</a:t>
            </a:r>
            <a:r>
              <a:rPr lang="en-US" altLang="en-US" sz="1800" i="1" dirty="0" smtClean="0">
                <a:solidFill>
                  <a:srgbClr val="990000"/>
                </a:solidFill>
              </a:rPr>
              <a:t> </a:t>
            </a:r>
            <a:r>
              <a:rPr lang="sr-Latn-RS" altLang="en-US" sz="1800" i="1" dirty="0" smtClean="0">
                <a:solidFill>
                  <a:srgbClr val="990000"/>
                </a:solidFill>
              </a:rPr>
              <a:t>čvorova</a:t>
            </a:r>
            <a:r>
              <a:rPr lang="en-US" altLang="en-US" sz="1800" dirty="0" smtClean="0"/>
              <a:t> </a:t>
            </a:r>
            <a:r>
              <a:rPr lang="sr-Latn-RS" altLang="en-US" sz="1800" dirty="0" smtClean="0"/>
              <a:t>koji predstavlja poklapanja</a:t>
            </a:r>
            <a:endParaRPr lang="en-US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23398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19" y="476672"/>
            <a:ext cx="7069993" cy="10445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XPath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675"/>
            <a:ext cx="8178800" cy="45942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U svom najprostijem obliku</a:t>
            </a:r>
            <a:r>
              <a:rPr lang="en-US" altLang="en-US" dirty="0" smtClean="0"/>
              <a:t>, X</a:t>
            </a:r>
            <a:r>
              <a:rPr lang="sr-Latn-RS" altLang="en-US" dirty="0" smtClean="0"/>
              <a:t>P</a:t>
            </a:r>
            <a:r>
              <a:rPr lang="en-US" altLang="en-US" dirty="0" err="1" smtClean="0"/>
              <a:t>ath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liči na opis putanje u sistemu datoteka</a:t>
            </a:r>
            <a:r>
              <a:rPr lang="en-US" altLang="en-US" dirty="0" smtClean="0"/>
              <a:t>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rgbClr val="006699"/>
                </a:solidFill>
                <a:latin typeface="Consolas" pitchFamily="49" charset="0"/>
              </a:rPr>
              <a:t>/</a:t>
            </a:r>
            <a:r>
              <a:rPr lang="en-US" altLang="en-US" dirty="0" err="1" smtClean="0">
                <a:solidFill>
                  <a:srgbClr val="006699"/>
                </a:solidFill>
                <a:latin typeface="Consolas" pitchFamily="49" charset="0"/>
              </a:rPr>
              <a:t>mypath</a:t>
            </a:r>
            <a:r>
              <a:rPr lang="en-US" altLang="en-US" dirty="0" smtClean="0">
                <a:solidFill>
                  <a:srgbClr val="006699"/>
                </a:solidFill>
                <a:latin typeface="Consolas" pitchFamily="49" charset="0"/>
              </a:rPr>
              <a:t>/</a:t>
            </a:r>
            <a:r>
              <a:rPr lang="en-US" altLang="en-US" dirty="0" err="1" smtClean="0">
                <a:solidFill>
                  <a:srgbClr val="006699"/>
                </a:solidFill>
                <a:latin typeface="Consolas" pitchFamily="49" charset="0"/>
              </a:rPr>
              <a:t>subpath</a:t>
            </a:r>
            <a:r>
              <a:rPr lang="en-US" altLang="en-US" dirty="0" smtClean="0">
                <a:solidFill>
                  <a:srgbClr val="006699"/>
                </a:solidFill>
                <a:latin typeface="Consolas" pitchFamily="49" charset="0"/>
              </a:rPr>
              <a:t>/*/</a:t>
            </a:r>
            <a:r>
              <a:rPr lang="en-US" altLang="en-US" dirty="0" err="1" smtClean="0">
                <a:solidFill>
                  <a:srgbClr val="006699"/>
                </a:solidFill>
                <a:latin typeface="Consolas" pitchFamily="49" charset="0"/>
              </a:rPr>
              <a:t>morepath</a:t>
            </a:r>
            <a:endParaRPr lang="en-US" altLang="en-US" dirty="0" smtClean="0">
              <a:solidFill>
                <a:srgbClr val="006699"/>
              </a:solidFill>
            </a:endParaRP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Međutim,</a:t>
            </a:r>
            <a:r>
              <a:rPr lang="en-US" altLang="en-US" dirty="0" smtClean="0"/>
              <a:t> XPath </a:t>
            </a:r>
            <a:r>
              <a:rPr lang="sr-Latn-RS" altLang="en-US" dirty="0" smtClean="0"/>
              <a:t>vraće </a:t>
            </a:r>
            <a:r>
              <a:rPr lang="sr-Latn-RS" altLang="en-US" i="1" dirty="0" smtClean="0">
                <a:solidFill>
                  <a:srgbClr val="C00000"/>
                </a:solidFill>
              </a:rPr>
              <a:t>skup čvorova</a:t>
            </a:r>
            <a:r>
              <a:rPr lang="sr-Latn-RS" altLang="en-US" dirty="0" smtClean="0"/>
              <a:t> koji predstavljaju </a:t>
            </a:r>
            <a:r>
              <a:rPr lang="en-US" altLang="en-US" dirty="0" smtClean="0"/>
              <a:t>XML </a:t>
            </a:r>
            <a:r>
              <a:rPr lang="sr-Latn-RS" altLang="en-US" dirty="0" smtClean="0"/>
              <a:t>čvorove</a:t>
            </a:r>
            <a:r>
              <a:rPr lang="en-US" altLang="en-US" dirty="0" smtClean="0"/>
              <a:t> (</a:t>
            </a:r>
            <a:r>
              <a:rPr lang="sr-Latn-RS" altLang="en-US" dirty="0" smtClean="0"/>
              <a:t>i njihova poddrveta</a:t>
            </a:r>
            <a:r>
              <a:rPr lang="en-US" altLang="en-US" dirty="0" smtClean="0"/>
              <a:t>) </a:t>
            </a:r>
            <a:r>
              <a:rPr lang="sr-Latn-RS" altLang="en-US" dirty="0" smtClean="0"/>
              <a:t>koji se nalaze na kraju zadate putanje</a:t>
            </a: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XPaths </a:t>
            </a:r>
            <a:r>
              <a:rPr lang="sr-Latn-RS" altLang="en-US" dirty="0" smtClean="0"/>
              <a:t>na samom kraju putanje može sadržavati </a:t>
            </a:r>
            <a:r>
              <a:rPr lang="sr-Latn-RS" altLang="en-US" i="1" dirty="0" smtClean="0"/>
              <a:t>testove za čvorove</a:t>
            </a:r>
            <a:r>
              <a:rPr lang="en-US" altLang="en-US" dirty="0" smtClean="0"/>
              <a:t>, </a:t>
            </a:r>
            <a:r>
              <a:rPr lang="sr-Latn-RS" altLang="en-US" dirty="0" smtClean="0"/>
              <a:t>i tako kreirati filter po tipu čvora metodama </a:t>
            </a:r>
            <a:r>
              <a:rPr lang="en-US" altLang="en-US" dirty="0" smtClean="0">
                <a:solidFill>
                  <a:srgbClr val="006699"/>
                </a:solidFill>
                <a:latin typeface="Consolas" pitchFamily="49" charset="0"/>
              </a:rPr>
              <a:t>text()</a:t>
            </a:r>
            <a:r>
              <a:rPr lang="en-US" altLang="en-US" dirty="0" smtClean="0">
                <a:solidFill>
                  <a:srgbClr val="006699"/>
                </a:solidFill>
              </a:rPr>
              <a:t>, </a:t>
            </a:r>
            <a:r>
              <a:rPr lang="en-US" altLang="en-US" dirty="0" smtClean="0">
                <a:solidFill>
                  <a:srgbClr val="006699"/>
                </a:solidFill>
                <a:latin typeface="Consolas" pitchFamily="49" charset="0"/>
              </a:rPr>
              <a:t>processing-instruction()</a:t>
            </a:r>
            <a:r>
              <a:rPr lang="en-US" altLang="en-US" dirty="0" smtClean="0">
                <a:solidFill>
                  <a:srgbClr val="006699"/>
                </a:solidFill>
              </a:rPr>
              <a:t>, </a:t>
            </a:r>
            <a:r>
              <a:rPr lang="en-US" altLang="en-US" dirty="0" smtClean="0">
                <a:solidFill>
                  <a:srgbClr val="006699"/>
                </a:solidFill>
                <a:latin typeface="Consolas" pitchFamily="49" charset="0"/>
              </a:rPr>
              <a:t>comment()</a:t>
            </a:r>
            <a:r>
              <a:rPr lang="en-US" altLang="en-US" dirty="0" smtClean="0">
                <a:solidFill>
                  <a:srgbClr val="006699"/>
                </a:solidFill>
              </a:rPr>
              <a:t>, </a:t>
            </a:r>
            <a:r>
              <a:rPr lang="en-US" altLang="en-US" dirty="0" smtClean="0">
                <a:solidFill>
                  <a:srgbClr val="006699"/>
                </a:solidFill>
                <a:latin typeface="Consolas" pitchFamily="49" charset="0"/>
              </a:rPr>
              <a:t>element()</a:t>
            </a:r>
            <a:r>
              <a:rPr lang="en-US" altLang="en-US" dirty="0" smtClean="0">
                <a:solidFill>
                  <a:srgbClr val="006699"/>
                </a:solidFill>
              </a:rPr>
              <a:t>, </a:t>
            </a:r>
            <a:r>
              <a:rPr lang="en-US" altLang="en-US" dirty="0" smtClean="0">
                <a:solidFill>
                  <a:srgbClr val="006699"/>
                </a:solidFill>
                <a:latin typeface="Consolas" pitchFamily="49" charset="0"/>
              </a:rPr>
              <a:t>attribute()</a:t>
            </a:r>
            <a:endParaRPr lang="en-US" altLang="en-US" dirty="0" smtClean="0">
              <a:solidFill>
                <a:schemeClr val="tx1"/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/>
              <a:t>XPath </a:t>
            </a:r>
            <a:r>
              <a:rPr lang="sr-Latn-RS" altLang="en-US" dirty="0" smtClean="0"/>
              <a:t>vodi računa o uređenju, može se postaviti upit tako da se vodi računa o uređenju i dobiti odgovor koji poštuje dato uređenje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126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>
                <a:solidFill>
                  <a:srgbClr val="002060"/>
                </a:solidFill>
              </a:rPr>
              <a:t>Zahvalnica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indent="0">
              <a:buNone/>
            </a:pPr>
            <a:r>
              <a:rPr lang="it-IT" altLang="en-US" dirty="0"/>
              <a:t>Delovi materijala ove prezentacije su preuzeti </a:t>
            </a:r>
            <a:r>
              <a:rPr lang="it-IT" altLang="en-US" dirty="0" smtClean="0"/>
              <a:t>iz</a:t>
            </a:r>
            <a:r>
              <a:rPr lang="sr-Cyrl-RS" altLang="en-US" dirty="0" smtClean="0"/>
              <a:t>:</a:t>
            </a:r>
          </a:p>
          <a:p>
            <a:r>
              <a:rPr lang="sr-Latn-RS" altLang="en-US" dirty="0" smtClean="0"/>
              <a:t>Skripte iz predmeta Uvod u veb i internet tehnologije,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Matematičkom fakultetu Univeziteta u Beogradu</a:t>
            </a:r>
            <a:r>
              <a:rPr lang="sr-Cyrl-RS" altLang="en-US" dirty="0" smtClean="0"/>
              <a:t>, </a:t>
            </a:r>
            <a:r>
              <a:rPr lang="sr-Latn-RS" altLang="en-US" dirty="0" smtClean="0"/>
              <a:t>autor prof. dr Filip Marić</a:t>
            </a:r>
            <a:endParaRPr lang="sr-Cyrl-RS" altLang="en-US" dirty="0" smtClean="0"/>
          </a:p>
          <a:p>
            <a:r>
              <a:rPr lang="sr-Latn-RS" altLang="en-US" dirty="0"/>
              <a:t>Skripte iz </a:t>
            </a:r>
            <a:r>
              <a:rPr lang="sr-Latn-RS" altLang="en-US" dirty="0" smtClean="0"/>
              <a:t>predmeta Informatika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 Univerzitetu</a:t>
            </a:r>
            <a:r>
              <a:rPr lang="sr-Cyrl-RS" altLang="en-US" dirty="0" smtClean="0"/>
              <a:t> </a:t>
            </a:r>
            <a:r>
              <a:rPr lang="en-US" altLang="en-US" dirty="0" smtClean="0"/>
              <a:t>Milano Bicocca</a:t>
            </a:r>
            <a:r>
              <a:rPr lang="sr-Cyrl-RS" altLang="en-US" dirty="0" smtClean="0"/>
              <a:t>,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autor dr</a:t>
            </a:r>
            <a:r>
              <a:rPr lang="sr-Cyrl-RS" altLang="en-US" dirty="0" smtClean="0"/>
              <a:t> </a:t>
            </a:r>
            <a:r>
              <a:rPr lang="en-US" altLang="en-US" dirty="0"/>
              <a:t>Mirko </a:t>
            </a:r>
            <a:r>
              <a:rPr lang="en-US" altLang="en-US" dirty="0" err="1"/>
              <a:t>Cesarini</a:t>
            </a:r>
            <a:r>
              <a:rPr lang="sr-Cyrl-RS" altLang="en-US" dirty="0" smtClean="0"/>
              <a:t>  </a:t>
            </a:r>
            <a:endParaRPr lang="sr-Latn-RS" altLang="en-US" dirty="0" smtClean="0"/>
          </a:p>
          <a:p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734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Karakteristike i istorijat SGML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Može se reći </a:t>
            </a:r>
            <a:r>
              <a:rPr lang="sr-Latn-RS" altLang="en-US" dirty="0"/>
              <a:t>da je </a:t>
            </a:r>
            <a:r>
              <a:rPr lang="sr-Latn-RS" altLang="en-US" dirty="0" smtClean="0"/>
              <a:t>najzna</a:t>
            </a:r>
            <a:r>
              <a:rPr lang="sr-Latn-RS" altLang="en-US" dirty="0"/>
              <a:t>č</a:t>
            </a:r>
            <a:r>
              <a:rPr lang="sr-Latn-RS" altLang="en-US" dirty="0" smtClean="0"/>
              <a:t>ajnija </a:t>
            </a:r>
            <a:r>
              <a:rPr lang="sr-Latn-RS" altLang="en-US" dirty="0"/>
              <a:t>primena jezika SGML </a:t>
            </a:r>
            <a:r>
              <a:rPr lang="sr-Latn-RS" altLang="en-US" dirty="0" smtClean="0"/>
              <a:t>do</a:t>
            </a:r>
            <a:r>
              <a:rPr lang="sr-Latn-RS" altLang="en-US" dirty="0"/>
              <a:t>š</a:t>
            </a:r>
            <a:r>
              <a:rPr lang="sr-Latn-RS" altLang="en-US" dirty="0" smtClean="0"/>
              <a:t>la kroz jezik HTML, čije </a:t>
            </a:r>
            <a:r>
              <a:rPr lang="sr-Latn-RS" altLang="en-US" dirty="0"/>
              <a:t>su prve verzije definisane upravo u okviru </a:t>
            </a:r>
            <a:r>
              <a:rPr lang="sr-Latn-RS" altLang="en-US" dirty="0" smtClean="0"/>
              <a:t>jezika SGML </a:t>
            </a:r>
          </a:p>
          <a:p>
            <a:pPr eaLnBrk="1" hangingPunct="1"/>
            <a:r>
              <a:rPr lang="sr-Latn-RS" altLang="en-US" dirty="0" smtClean="0"/>
              <a:t>Jezik </a:t>
            </a:r>
            <a:r>
              <a:rPr lang="sr-Latn-RS" altLang="en-US" dirty="0"/>
              <a:t>HTML </a:t>
            </a:r>
            <a:r>
              <a:rPr lang="sr-Latn-RS" altLang="en-US" dirty="0" smtClean="0"/>
              <a:t>slu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za </a:t>
            </a:r>
            <a:r>
              <a:rPr lang="sr-Latn-RS" altLang="en-US" dirty="0" smtClean="0"/>
              <a:t>obele</a:t>
            </a:r>
            <a:r>
              <a:rPr lang="sr-Latn-RS" altLang="en-US" dirty="0"/>
              <a:t>ž</a:t>
            </a:r>
            <a:r>
              <a:rPr lang="sr-Latn-RS" altLang="en-US" dirty="0" smtClean="0"/>
              <a:t>avanje </a:t>
            </a:r>
            <a:r>
              <a:rPr lang="sr-Latn-RS" altLang="en-US" dirty="0"/>
              <a:t>hipertekstualnih dokumenata i </a:t>
            </a:r>
            <a:r>
              <a:rPr lang="sr-Latn-RS" altLang="en-US" dirty="0" smtClean="0"/>
              <a:t>postao je </a:t>
            </a:r>
            <a:r>
              <a:rPr lang="sr-Latn-RS" altLang="en-US" dirty="0"/>
              <a:t>standardni jezik za </a:t>
            </a:r>
            <a:r>
              <a:rPr lang="sr-Latn-RS" altLang="en-US" dirty="0" smtClean="0"/>
              <a:t>obele</a:t>
            </a:r>
            <a:r>
              <a:rPr lang="sr-Latn-RS" altLang="en-US" dirty="0"/>
              <a:t>ž</a:t>
            </a:r>
            <a:r>
              <a:rPr lang="sr-Latn-RS" altLang="en-US" dirty="0" smtClean="0"/>
              <a:t>avanje </a:t>
            </a:r>
            <a:r>
              <a:rPr lang="sr-Latn-RS" altLang="en-US" dirty="0"/>
              <a:t>dokumenata na </a:t>
            </a:r>
            <a:r>
              <a:rPr lang="sr-Latn-RS" altLang="en-US" dirty="0" smtClean="0"/>
              <a:t>vebu</a:t>
            </a:r>
          </a:p>
          <a:p>
            <a:pPr eaLnBrk="1" hangingPunct="1"/>
            <a:r>
              <a:rPr lang="sr-Latn-RS" altLang="en-US" dirty="0" smtClean="0"/>
              <a:t>Svaki </a:t>
            </a:r>
            <a:r>
              <a:rPr lang="sr-Latn-RS" altLang="en-US" dirty="0"/>
              <a:t>jezik </a:t>
            </a:r>
            <a:r>
              <a:rPr lang="sr-Latn-RS" altLang="en-US" dirty="0" smtClean="0"/>
              <a:t>za obeležavanje </a:t>
            </a:r>
            <a:r>
              <a:rPr lang="sr-Latn-RS" altLang="en-US" dirty="0"/>
              <a:t>koji je definisan u SGML-u naziva se i SGML </a:t>
            </a:r>
            <a:r>
              <a:rPr lang="sr-Latn-RS" altLang="en-US" dirty="0" smtClean="0"/>
              <a:t>aplikacija, pa se i jezik </a:t>
            </a:r>
            <a:r>
              <a:rPr lang="sr-Latn-RS" altLang="en-US" dirty="0"/>
              <a:t>HTML </a:t>
            </a:r>
            <a:r>
              <a:rPr lang="sr-Latn-RS" altLang="en-US" dirty="0" smtClean="0"/>
              <a:t>smatra </a:t>
            </a:r>
            <a:r>
              <a:rPr lang="sr-Latn-RS" altLang="en-US" dirty="0"/>
              <a:t>SGML </a:t>
            </a:r>
            <a:r>
              <a:rPr lang="sr-Latn-RS" altLang="en-US" dirty="0" smtClean="0"/>
              <a:t>aplikacijom</a:t>
            </a:r>
          </a:p>
          <a:p>
            <a:pPr eaLnBrk="1" hangingPunct="1"/>
            <a:r>
              <a:rPr lang="en-US" altLang="en-US" dirty="0"/>
              <a:t>SGML se </a:t>
            </a:r>
            <a:r>
              <a:rPr lang="en-US" altLang="en-US" dirty="0" err="1"/>
              <a:t>koristi</a:t>
            </a:r>
            <a:r>
              <a:rPr lang="en-US" altLang="en-US" dirty="0"/>
              <a:t> da bi se </a:t>
            </a:r>
            <a:r>
              <a:rPr lang="en-US" altLang="en-US" dirty="0" err="1" smtClean="0"/>
              <a:t>obele</a:t>
            </a:r>
            <a:r>
              <a:rPr lang="sr-Latn-RS" altLang="en-US" dirty="0"/>
              <a:t>ž</a:t>
            </a:r>
            <a:r>
              <a:rPr lang="en-US" altLang="en-US" dirty="0" err="1" smtClean="0"/>
              <a:t>ila</a:t>
            </a:r>
            <a:r>
              <a:rPr lang="en-US" altLang="en-US" dirty="0" smtClean="0"/>
              <a:t> </a:t>
            </a:r>
            <a:r>
              <a:rPr lang="en-US" altLang="en-US" dirty="0" err="1"/>
              <a:t>struktura</a:t>
            </a:r>
            <a:r>
              <a:rPr lang="en-US" altLang="en-US" dirty="0"/>
              <a:t> </a:t>
            </a:r>
            <a:r>
              <a:rPr lang="en-US" altLang="en-US" dirty="0" err="1"/>
              <a:t>dokumenata</a:t>
            </a:r>
            <a:r>
              <a:rPr lang="en-US" altLang="en-US" dirty="0"/>
              <a:t> </a:t>
            </a:r>
            <a:r>
              <a:rPr lang="en-US" altLang="en-US" dirty="0" err="1"/>
              <a:t>odredenog</a:t>
            </a:r>
            <a:r>
              <a:rPr lang="en-US" altLang="en-US" dirty="0"/>
              <a:t> </a:t>
            </a:r>
            <a:r>
              <a:rPr lang="en-US" altLang="en-US" dirty="0" err="1"/>
              <a:t>tipa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779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Ilustracije korišćenja SGML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Primer: Zbirka </a:t>
            </a:r>
            <a:r>
              <a:rPr lang="sr-Latn-RS" altLang="en-US" dirty="0"/>
              <a:t>pesama </a:t>
            </a:r>
            <a:r>
              <a:rPr lang="sr-Latn-RS" altLang="en-US" dirty="0" smtClean="0"/>
              <a:t>sadri </a:t>
            </a:r>
            <a:r>
              <a:rPr lang="sr-Latn-RS" altLang="en-US" dirty="0"/>
              <a:t>nekoliko pesama, pri č</a:t>
            </a:r>
            <a:r>
              <a:rPr lang="sr-Latn-RS" altLang="en-US" dirty="0" smtClean="0"/>
              <a:t>emu </a:t>
            </a:r>
            <a:r>
              <a:rPr lang="sr-Latn-RS" altLang="en-US" dirty="0"/>
              <a:t>se svaka </a:t>
            </a:r>
            <a:r>
              <a:rPr lang="sr-Latn-RS" altLang="en-US" dirty="0" smtClean="0"/>
              <a:t>pesma sastoji </a:t>
            </a:r>
            <a:r>
              <a:rPr lang="sr-Latn-RS" altLang="en-US" dirty="0"/>
              <a:t>od nekoliko strofa, a svaka strofa od nekoliko </a:t>
            </a:r>
            <a:r>
              <a:rPr lang="sr-Latn-RS" altLang="en-US" dirty="0" smtClean="0"/>
              <a:t>stihova </a:t>
            </a:r>
          </a:p>
          <a:p>
            <a:pPr lvl="1" eaLnBrk="1" hangingPunct="1"/>
            <a:r>
              <a:rPr lang="sr-Latn-RS" altLang="en-US" dirty="0" smtClean="0"/>
              <a:t>SGML uvodi oznake </a:t>
            </a:r>
            <a:r>
              <a:rPr lang="sr-Latn-RS" altLang="en-US" dirty="0"/>
              <a:t>kojima se </a:t>
            </a:r>
            <a:r>
              <a:rPr lang="sr-Latn-RS" altLang="en-US" dirty="0" smtClean="0"/>
              <a:t>obele</a:t>
            </a:r>
            <a:r>
              <a:rPr lang="sr-Latn-RS" altLang="en-US" dirty="0"/>
              <a:t>ž</a:t>
            </a:r>
            <a:r>
              <a:rPr lang="sr-Latn-RS" altLang="en-US" dirty="0" smtClean="0"/>
              <a:t>avaju </a:t>
            </a:r>
            <a:r>
              <a:rPr lang="sr-Latn-RS" altLang="en-US" dirty="0"/>
              <a:t>elementi </a:t>
            </a:r>
            <a:r>
              <a:rPr lang="sr-Latn-RS" altLang="en-US" dirty="0" smtClean="0"/>
              <a:t>dokumenta</a:t>
            </a:r>
            <a:endParaRPr lang="en-US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96952"/>
            <a:ext cx="6192688" cy="365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617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Ilustracije korišćenja SGML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Primer</a:t>
            </a:r>
            <a:r>
              <a:rPr lang="sr-Latn-RS" altLang="en-US" dirty="0"/>
              <a:t>: </a:t>
            </a:r>
            <a:r>
              <a:rPr lang="sr-Latn-RS" altLang="en-US" dirty="0" smtClean="0"/>
              <a:t>Jedan jednostavni </a:t>
            </a:r>
            <a:r>
              <a:rPr lang="sr-Latn-RS" altLang="en-US" dirty="0"/>
              <a:t>HTML </a:t>
            </a:r>
            <a:r>
              <a:rPr lang="sr-Latn-RS" altLang="en-US" dirty="0" smtClean="0"/>
              <a:t>dokument</a:t>
            </a:r>
          </a:p>
          <a:p>
            <a:pPr eaLnBrk="1" hangingPunct="1"/>
            <a:endParaRPr lang="sr-Latn-RS" altLang="en-US" dirty="0"/>
          </a:p>
          <a:p>
            <a:pPr eaLnBrk="1" hangingPunct="1"/>
            <a:endParaRPr lang="sr-Latn-RS" altLang="en-US" dirty="0" smtClean="0"/>
          </a:p>
          <a:p>
            <a:pPr eaLnBrk="1" hangingPunct="1"/>
            <a:endParaRPr lang="sr-Latn-RS" altLang="en-US" dirty="0"/>
          </a:p>
          <a:p>
            <a:pPr eaLnBrk="1" hangingPunct="1"/>
            <a:endParaRPr lang="sr-Latn-RS" altLang="en-US" dirty="0" smtClean="0"/>
          </a:p>
          <a:p>
            <a:pPr eaLnBrk="1" hangingPunct="1"/>
            <a:endParaRPr lang="sr-Latn-RS" altLang="en-US" dirty="0"/>
          </a:p>
          <a:p>
            <a:pPr eaLnBrk="1" hangingPunct="1"/>
            <a:endParaRPr lang="sr-Latn-RS" altLang="en-US" dirty="0" smtClean="0"/>
          </a:p>
          <a:p>
            <a:pPr eaLnBrk="1" hangingPunct="1"/>
            <a:endParaRPr lang="sr-Latn-RS" altLang="en-US" dirty="0"/>
          </a:p>
          <a:p>
            <a:pPr eaLnBrk="1" hangingPunct="1"/>
            <a:r>
              <a:rPr lang="pl-PL" altLang="en-US" dirty="0"/>
              <a:t>U oba </a:t>
            </a:r>
            <a:r>
              <a:rPr lang="pl-PL" altLang="en-US" dirty="0" smtClean="0"/>
              <a:t>prethodna primera</a:t>
            </a:r>
            <a:r>
              <a:rPr lang="pl-PL" altLang="en-US" dirty="0"/>
              <a:t>,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aj </a:t>
            </a:r>
            <a:r>
              <a:rPr lang="pl-PL" altLang="en-US" dirty="0"/>
              <a:t>dokumenta je </a:t>
            </a:r>
            <a:r>
              <a:rPr lang="pl-PL" altLang="en-US" dirty="0" smtClean="0"/>
              <a:t>obele</a:t>
            </a:r>
            <a:r>
              <a:rPr lang="pl-PL" altLang="en-US" dirty="0"/>
              <a:t>ž</a:t>
            </a:r>
            <a:r>
              <a:rPr lang="pl-PL" altLang="en-US" dirty="0" smtClean="0"/>
              <a:t>en </a:t>
            </a:r>
            <a:r>
              <a:rPr lang="pl-PL" altLang="en-US" dirty="0"/>
              <a:t>oznakama koje odreduju </a:t>
            </a:r>
            <a:r>
              <a:rPr lang="pl-PL" altLang="en-US" dirty="0" smtClean="0"/>
              <a:t>njegovu strukturu</a:t>
            </a:r>
            <a:endParaRPr lang="sr-Latn-RS" altLang="en-US" dirty="0" smtClean="0"/>
          </a:p>
          <a:p>
            <a:pPr eaLnBrk="1" hangingPunct="1"/>
            <a:endParaRPr lang="en-US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16832"/>
            <a:ext cx="8671693" cy="265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016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Struktura SGML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Dokumenti se sastoje od medusobno </a:t>
            </a:r>
            <a:r>
              <a:rPr lang="pl-PL" altLang="en-US" dirty="0" smtClean="0"/>
              <a:t>ugnje</a:t>
            </a:r>
            <a:r>
              <a:rPr lang="pl-PL" altLang="en-US" dirty="0"/>
              <a:t>ž</a:t>
            </a:r>
            <a:r>
              <a:rPr lang="pl-PL" altLang="en-US" dirty="0" smtClean="0"/>
              <a:t>denih </a:t>
            </a:r>
            <a:r>
              <a:rPr lang="pl-PL" altLang="en-US" dirty="0" smtClean="0">
                <a:solidFill>
                  <a:srgbClr val="002060"/>
                </a:solidFill>
              </a:rPr>
              <a:t>elemenata</a:t>
            </a:r>
            <a:endParaRPr lang="pl-PL" altLang="en-US" dirty="0">
              <a:solidFill>
                <a:srgbClr val="002060"/>
              </a:solidFill>
            </a:endParaRPr>
          </a:p>
          <a:p>
            <a:pPr lvl="1" eaLnBrk="1" hangingPunct="1"/>
            <a:r>
              <a:rPr lang="pl-PL" altLang="en-US" dirty="0"/>
              <a:t>Za </a:t>
            </a:r>
            <a:r>
              <a:rPr lang="pl-PL" altLang="en-US" dirty="0" smtClean="0"/>
              <a:t>obele</a:t>
            </a:r>
            <a:r>
              <a:rPr lang="pl-PL" altLang="en-US" dirty="0"/>
              <a:t>ž</a:t>
            </a:r>
            <a:r>
              <a:rPr lang="pl-PL" altLang="en-US" dirty="0" smtClean="0"/>
              <a:t>avanje </a:t>
            </a:r>
            <a:r>
              <a:rPr lang="pl-PL" altLang="en-US" dirty="0"/>
              <a:t>elemenata se koriste </a:t>
            </a:r>
            <a:r>
              <a:rPr lang="pl-PL" altLang="en-US" dirty="0">
                <a:solidFill>
                  <a:srgbClr val="002060"/>
                </a:solidFill>
              </a:rPr>
              <a:t>etikete</a:t>
            </a:r>
            <a:r>
              <a:rPr lang="pl-PL" altLang="en-US" dirty="0"/>
              <a:t> (tagovi) oblika </a:t>
            </a: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>
                <a:solidFill>
                  <a:srgbClr val="00B050"/>
                </a:solidFill>
              </a:rPr>
              <a:t>&lt;</a:t>
            </a:r>
            <a:r>
              <a:rPr lang="pl-PL" altLang="en-US" dirty="0">
                <a:solidFill>
                  <a:srgbClr val="00B050"/>
                </a:solidFill>
              </a:rPr>
              <a:t>ime-elementa&gt; </a:t>
            </a:r>
            <a:r>
              <a:rPr lang="pl-PL" altLang="en-US" dirty="0" smtClean="0"/>
              <a:t>i </a:t>
            </a:r>
            <a:r>
              <a:rPr lang="pl-PL" altLang="en-US" dirty="0" smtClean="0">
                <a:solidFill>
                  <a:srgbClr val="00B050"/>
                </a:solidFill>
              </a:rPr>
              <a:t>&lt;/</a:t>
            </a:r>
            <a:r>
              <a:rPr lang="pl-PL" altLang="en-US" dirty="0">
                <a:solidFill>
                  <a:srgbClr val="00B050"/>
                </a:solidFill>
              </a:rPr>
              <a:t>ime-elementa&gt; </a:t>
            </a:r>
            <a:r>
              <a:rPr lang="pl-PL" altLang="en-US" dirty="0"/>
              <a:t>(na primer &lt;strofa&gt; i &lt;/strofa&gt; ili &lt;body&gt; i &lt;/body</a:t>
            </a:r>
            <a:r>
              <a:rPr lang="pl-PL" altLang="en-US" dirty="0" smtClean="0"/>
              <a:t>&gt;)</a:t>
            </a:r>
          </a:p>
          <a:p>
            <a:pPr lvl="1" eaLnBrk="1" hangingPunct="1"/>
            <a:r>
              <a:rPr lang="pl-PL" altLang="en-US" dirty="0" smtClean="0"/>
              <a:t>Elementi sadrže </a:t>
            </a:r>
            <a:r>
              <a:rPr lang="pl-PL" altLang="en-US" dirty="0"/>
              <a:t>tekst, druge </a:t>
            </a:r>
            <a:r>
              <a:rPr lang="pl-PL" altLang="en-US" dirty="0" smtClean="0"/>
              <a:t>elemente </a:t>
            </a:r>
            <a:r>
              <a:rPr lang="pl-PL" altLang="en-US" dirty="0"/>
              <a:t>ili kombinaciju i jednog i </a:t>
            </a:r>
            <a:r>
              <a:rPr lang="pl-PL" altLang="en-US" dirty="0" smtClean="0"/>
              <a:t>drugog</a:t>
            </a:r>
          </a:p>
          <a:p>
            <a:pPr eaLnBrk="1" hangingPunct="1"/>
            <a:r>
              <a:rPr lang="en-US" altLang="en-US" dirty="0" err="1" smtClean="0"/>
              <a:t>Elementi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mogu</a:t>
            </a:r>
            <a:r>
              <a:rPr lang="en-US" altLang="en-US" dirty="0" smtClean="0"/>
              <a:t> </a:t>
            </a:r>
            <a:r>
              <a:rPr lang="en-US" altLang="en-US" dirty="0" err="1"/>
              <a:t>biti</a:t>
            </a:r>
            <a:r>
              <a:rPr lang="en-US" altLang="en-US" dirty="0"/>
              <a:t> </a:t>
            </a:r>
            <a:r>
              <a:rPr lang="en-US" altLang="en-US" dirty="0" err="1"/>
              <a:t>dodatno</a:t>
            </a:r>
            <a:r>
              <a:rPr lang="en-US" altLang="en-US" dirty="0"/>
              <a:t> </a:t>
            </a:r>
            <a:r>
              <a:rPr lang="en-US" altLang="en-US" dirty="0" err="1"/>
              <a:t>okarakterisani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002060"/>
                </a:solidFill>
              </a:rPr>
              <a:t>atributima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endParaRPr lang="sr-Latn-RS" altLang="en-US" dirty="0" smtClean="0">
              <a:solidFill>
                <a:srgbClr val="002060"/>
              </a:solidFill>
            </a:endParaRPr>
          </a:p>
          <a:p>
            <a:pPr lvl="1" eaLnBrk="1" hangingPunct="1"/>
            <a:r>
              <a:rPr lang="sr-Latn-RS" altLang="en-US" dirty="0" smtClean="0"/>
              <a:t>Atributi su </a:t>
            </a:r>
            <a:r>
              <a:rPr lang="en-US" altLang="en-US" dirty="0" err="1" smtClean="0"/>
              <a:t>oblika</a:t>
            </a:r>
            <a:r>
              <a:rPr lang="en-US" altLang="en-US" dirty="0" smtClean="0"/>
              <a:t> </a:t>
            </a:r>
            <a:r>
              <a:rPr lang="en-US" altLang="en-US" dirty="0" err="1" smtClean="0">
                <a:solidFill>
                  <a:srgbClr val="00B050"/>
                </a:solidFill>
              </a:rPr>
              <a:t>ime-atributa</a:t>
            </a:r>
            <a:r>
              <a:rPr lang="en-US" altLang="en-US" dirty="0" smtClean="0">
                <a:solidFill>
                  <a:srgbClr val="00B050"/>
                </a:solidFill>
              </a:rPr>
              <a:t>=“</a:t>
            </a:r>
            <a:r>
              <a:rPr lang="en-US" altLang="en-US" dirty="0" err="1" smtClean="0">
                <a:solidFill>
                  <a:srgbClr val="00B050"/>
                </a:solidFill>
              </a:rPr>
              <a:t>vrednostatributa</a:t>
            </a:r>
            <a:r>
              <a:rPr lang="en-US" altLang="en-US" dirty="0" smtClean="0">
                <a:solidFill>
                  <a:srgbClr val="00B050"/>
                </a:solidFill>
              </a:rPr>
              <a:t>”</a:t>
            </a:r>
            <a:r>
              <a:rPr lang="sr-Latn-RS" altLang="en-US" dirty="0" smtClean="0">
                <a:solidFill>
                  <a:srgbClr val="00B050"/>
                </a:solidFill>
              </a:rPr>
              <a:t>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en-US" altLang="en-US" dirty="0" smtClean="0"/>
              <a:t>(</a:t>
            </a:r>
            <a:r>
              <a:rPr lang="en-US" altLang="en-US" dirty="0" err="1"/>
              <a:t>na</a:t>
            </a:r>
            <a:r>
              <a:rPr lang="en-US" altLang="en-US" dirty="0"/>
              <a:t> primer </a:t>
            </a:r>
            <a:r>
              <a:rPr lang="en-US" altLang="en-US" dirty="0" err="1"/>
              <a:t>naslov</a:t>
            </a:r>
            <a:r>
              <a:rPr lang="en-US" altLang="en-US" dirty="0"/>
              <a:t>= </a:t>
            </a:r>
            <a:r>
              <a:rPr lang="en-US" altLang="en-US" dirty="0" smtClean="0"/>
              <a:t>“</a:t>
            </a:r>
            <a:r>
              <a:rPr lang="sr-Latn-RS" altLang="en-US" dirty="0" smtClean="0"/>
              <a:t>Ž</a:t>
            </a:r>
            <a:r>
              <a:rPr lang="en-US" altLang="en-US" dirty="0" smtClean="0"/>
              <a:t>aba </a:t>
            </a:r>
            <a:r>
              <a:rPr lang="sr-Latn-RS" altLang="en-US" dirty="0"/>
              <a:t>č</a:t>
            </a:r>
            <a:r>
              <a:rPr lang="en-US" altLang="en-US" dirty="0" err="1" smtClean="0"/>
              <a:t>ita</a:t>
            </a:r>
            <a:r>
              <a:rPr lang="en-US" altLang="en-US" dirty="0" smtClean="0"/>
              <a:t> </a:t>
            </a:r>
            <a:r>
              <a:rPr lang="en-US" altLang="en-US" dirty="0" err="1"/>
              <a:t>novine</a:t>
            </a:r>
            <a:r>
              <a:rPr lang="en-US" altLang="en-US" dirty="0" smtClean="0"/>
              <a:t>")</a:t>
            </a:r>
          </a:p>
          <a:p>
            <a:pPr eaLnBrk="1" hangingPunct="1"/>
            <a:r>
              <a:rPr lang="en-US" altLang="en-US" dirty="0"/>
              <a:t>U </a:t>
            </a:r>
            <a:r>
              <a:rPr lang="en-US" altLang="en-US" dirty="0" err="1"/>
              <a:t>okviru</a:t>
            </a:r>
            <a:r>
              <a:rPr lang="en-US" altLang="en-US" dirty="0"/>
              <a:t> </a:t>
            </a:r>
            <a:r>
              <a:rPr lang="en-US" altLang="en-US" dirty="0" err="1"/>
              <a:t>teksta</a:t>
            </a:r>
            <a:r>
              <a:rPr lang="en-US" altLang="en-US" dirty="0"/>
              <a:t> </a:t>
            </a:r>
            <a:r>
              <a:rPr lang="en-US" altLang="en-US" dirty="0" err="1" smtClean="0"/>
              <a:t>mogu</a:t>
            </a:r>
            <a:r>
              <a:rPr lang="en-US" altLang="en-US" dirty="0" smtClean="0"/>
              <a:t> </a:t>
            </a:r>
            <a:r>
              <a:rPr lang="nn-NO" altLang="en-US" dirty="0"/>
              <a:t>se pojaviti i </a:t>
            </a:r>
            <a:r>
              <a:rPr lang="sr-Latn-RS" altLang="en-US" dirty="0" smtClean="0"/>
              <a:t>znakovni </a:t>
            </a:r>
            <a:r>
              <a:rPr lang="nn-NO" altLang="en-US" dirty="0" smtClean="0"/>
              <a:t>entiteti </a:t>
            </a:r>
          </a:p>
          <a:p>
            <a:pPr lvl="1" eaLnBrk="1" hangingPunct="1"/>
            <a:r>
              <a:rPr lang="nn-NO" altLang="en-US" dirty="0" smtClean="0"/>
              <a:t>Oni su oblika </a:t>
            </a:r>
            <a:r>
              <a:rPr lang="nn-NO" altLang="en-US" dirty="0">
                <a:solidFill>
                  <a:srgbClr val="00B050"/>
                </a:solidFill>
              </a:rPr>
              <a:t>&amp;ime-entiteta;</a:t>
            </a:r>
            <a:r>
              <a:rPr lang="nn-NO" altLang="en-US" dirty="0"/>
              <a:t> (na primer &amp;copy;) </a:t>
            </a:r>
            <a:r>
              <a:rPr lang="nn-NO" altLang="en-US" dirty="0" smtClean="0"/>
              <a:t>koji ozna</a:t>
            </a:r>
            <a:r>
              <a:rPr lang="sr-Latn-RS" altLang="en-US" dirty="0" smtClean="0"/>
              <a:t>č</a:t>
            </a:r>
            <a:r>
              <a:rPr lang="nn-NO" altLang="en-US" dirty="0" smtClean="0"/>
              <a:t>avaju </a:t>
            </a:r>
            <a:r>
              <a:rPr lang="nn-NO" altLang="en-US" dirty="0"/>
              <a:t>odredene </a:t>
            </a:r>
            <a:r>
              <a:rPr lang="sr-Latn-RS" altLang="en-US" dirty="0" smtClean="0"/>
              <a:t>znakove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895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Struktura SGML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Sadr</a:t>
            </a:r>
            <a:r>
              <a:rPr lang="sr-Latn-RS" altLang="en-US" dirty="0" smtClean="0"/>
              <a:t>ž</a:t>
            </a:r>
            <a:r>
              <a:rPr lang="pl-PL" altLang="en-US" dirty="0" smtClean="0"/>
              <a:t>aj </a:t>
            </a:r>
            <a:r>
              <a:rPr lang="pl-PL" altLang="en-US" dirty="0"/>
              <a:t>i </a:t>
            </a:r>
            <a:r>
              <a:rPr lang="pl-PL" altLang="en-US" dirty="0" smtClean="0"/>
              <a:t>zna</a:t>
            </a:r>
            <a:r>
              <a:rPr lang="pl-PL" altLang="en-US" dirty="0"/>
              <a:t>č</a:t>
            </a:r>
            <a:r>
              <a:rPr lang="pl-PL" altLang="en-US" dirty="0" smtClean="0"/>
              <a:t>enje </a:t>
            </a:r>
            <a:r>
              <a:rPr lang="pl-PL" altLang="en-US" dirty="0"/>
              <a:t>elemenata nije propisano meta </a:t>
            </a:r>
            <a:r>
              <a:rPr lang="pl-PL" altLang="en-US" dirty="0" smtClean="0"/>
              <a:t>jezikom, ve</a:t>
            </a:r>
            <a:r>
              <a:rPr lang="pl-PL" altLang="en-US" dirty="0"/>
              <a:t>ć</a:t>
            </a:r>
            <a:r>
              <a:rPr lang="pl-PL" altLang="en-US" dirty="0" smtClean="0"/>
              <a:t> </a:t>
            </a:r>
            <a:r>
              <a:rPr lang="pl-PL" altLang="en-US" dirty="0"/>
              <a:t>svaki </a:t>
            </a:r>
            <a:r>
              <a:rPr lang="pl-PL" altLang="en-US" dirty="0" smtClean="0"/>
              <a:t>jezik </a:t>
            </a:r>
            <a:r>
              <a:rPr lang="pl-PL" altLang="en-US" dirty="0"/>
              <a:t>definisan u okviru SGML-a </a:t>
            </a:r>
            <a:r>
              <a:rPr lang="pl-PL" altLang="en-US" dirty="0" smtClean="0"/>
              <a:t>defini</a:t>
            </a:r>
            <a:r>
              <a:rPr lang="pl-PL" altLang="en-US" dirty="0"/>
              <a:t>š</a:t>
            </a:r>
            <a:r>
              <a:rPr lang="pl-PL" altLang="en-US" dirty="0" smtClean="0"/>
              <a:t>e </a:t>
            </a:r>
            <a:r>
              <a:rPr lang="pl-PL" altLang="en-US" dirty="0"/>
              <a:t>sopstveni skup etiketa koje </a:t>
            </a:r>
            <a:r>
              <a:rPr lang="pl-PL" altLang="en-US" dirty="0" smtClean="0"/>
              <a:t>koristi za obele</a:t>
            </a:r>
            <a:r>
              <a:rPr lang="pl-PL" altLang="en-US" dirty="0"/>
              <a:t>ž</a:t>
            </a:r>
            <a:r>
              <a:rPr lang="pl-PL" altLang="en-US" dirty="0" smtClean="0"/>
              <a:t>avanje </a:t>
            </a:r>
            <a:r>
              <a:rPr lang="pl-PL" altLang="en-US" dirty="0"/>
              <a:t>i </a:t>
            </a:r>
            <a:r>
              <a:rPr lang="pl-PL" altLang="en-US" dirty="0" smtClean="0"/>
              <a:t>defini</a:t>
            </a:r>
            <a:r>
              <a:rPr lang="pl-PL" altLang="en-US" dirty="0"/>
              <a:t>š</a:t>
            </a:r>
            <a:r>
              <a:rPr lang="pl-PL" altLang="en-US" dirty="0" smtClean="0"/>
              <a:t>e </a:t>
            </a:r>
            <a:r>
              <a:rPr lang="pl-PL" altLang="en-US" dirty="0"/>
              <a:t>njihovo </a:t>
            </a:r>
            <a:r>
              <a:rPr lang="pl-PL" altLang="en-US" dirty="0" smtClean="0"/>
              <a:t>značenje </a:t>
            </a:r>
            <a:r>
              <a:rPr lang="pl-PL" altLang="en-US" dirty="0"/>
              <a:t>i </a:t>
            </a:r>
            <a:r>
              <a:rPr lang="pl-PL" altLang="en-US" dirty="0" smtClean="0"/>
              <a:t>moguće međusobne odnose</a:t>
            </a:r>
            <a:endParaRPr lang="pl-PL" altLang="en-US" dirty="0"/>
          </a:p>
          <a:p>
            <a:pPr eaLnBrk="1" hangingPunct="1"/>
            <a:r>
              <a:rPr lang="pl-PL" altLang="en-US" dirty="0"/>
              <a:t>Svakom dokumentu, </a:t>
            </a:r>
            <a:r>
              <a:rPr lang="pl-PL" altLang="en-US" dirty="0" smtClean="0"/>
              <a:t>pridru</a:t>
            </a:r>
            <a:r>
              <a:rPr lang="pl-PL" altLang="en-US" dirty="0"/>
              <a:t>ž</a:t>
            </a:r>
            <a:r>
              <a:rPr lang="pl-PL" altLang="en-US" dirty="0" smtClean="0"/>
              <a:t>en </a:t>
            </a:r>
            <a:r>
              <a:rPr lang="pl-PL" altLang="en-US" dirty="0"/>
              <a:t>je njegov </a:t>
            </a:r>
            <a:r>
              <a:rPr lang="pl-PL" altLang="en-US" dirty="0" smtClean="0"/>
              <a:t>tip </a:t>
            </a:r>
          </a:p>
          <a:p>
            <a:pPr eaLnBrk="1" hangingPunct="1"/>
            <a:r>
              <a:rPr lang="pl-PL" altLang="en-US" dirty="0" smtClean="0"/>
              <a:t>Tip </a:t>
            </a:r>
            <a:r>
              <a:rPr lang="pl-PL" altLang="en-US" dirty="0"/>
              <a:t>dokumenta </a:t>
            </a:r>
            <a:r>
              <a:rPr lang="pl-PL" altLang="en-US" dirty="0" smtClean="0"/>
              <a:t>određuje sintaksu dokumenta </a:t>
            </a:r>
            <a:r>
              <a:rPr lang="pl-PL" altLang="en-US" dirty="0"/>
              <a:t>tj. </a:t>
            </a:r>
            <a:r>
              <a:rPr lang="pl-PL" altLang="en-US" dirty="0" smtClean="0"/>
              <a:t>određuje </a:t>
            </a:r>
            <a:r>
              <a:rPr lang="pl-PL" altLang="en-US" dirty="0"/>
              <a:t>koji elementi, atributi i entiteti se mogu javiti u </a:t>
            </a:r>
            <a:r>
              <a:rPr lang="pl-PL" altLang="en-US" dirty="0" smtClean="0"/>
              <a:t>okviru dokumenta </a:t>
            </a:r>
            <a:r>
              <a:rPr lang="pl-PL" altLang="en-US" dirty="0"/>
              <a:t>i kakav je njihov </a:t>
            </a:r>
            <a:r>
              <a:rPr lang="pl-PL" altLang="en-US" dirty="0" smtClean="0"/>
              <a:t>međusobni odnos</a:t>
            </a:r>
          </a:p>
          <a:p>
            <a:pPr eaLnBrk="1" hangingPunct="1"/>
            <a:r>
              <a:rPr lang="pl-PL" altLang="en-US" dirty="0" smtClean="0"/>
              <a:t>Posebni </a:t>
            </a:r>
            <a:r>
              <a:rPr lang="pl-PL" altLang="en-US" dirty="0"/>
              <a:t>programi </a:t>
            </a:r>
            <a:r>
              <a:rPr lang="pl-PL" altLang="en-US" dirty="0" smtClean="0"/>
              <a:t>koji se nazivaju SGML parseri </a:t>
            </a:r>
            <a:r>
              <a:rPr lang="pl-PL" altLang="en-US" dirty="0"/>
              <a:t>ili SGML </a:t>
            </a:r>
            <a:r>
              <a:rPr lang="pl-PL" altLang="en-US" dirty="0" smtClean="0"/>
              <a:t>validatori </a:t>
            </a:r>
            <a:r>
              <a:rPr lang="pl-PL" altLang="en-US" dirty="0"/>
              <a:t>mogu da ispitaju da li je </a:t>
            </a:r>
            <a:r>
              <a:rPr lang="pl-PL" altLang="en-US" dirty="0" smtClean="0"/>
              <a:t>dokument u </a:t>
            </a:r>
            <a:r>
              <a:rPr lang="pl-PL" altLang="en-US" dirty="0"/>
              <a:t>skladu sa svojim tipom tj. da li zadovoljava sva sintaksna pravila </a:t>
            </a:r>
            <a:r>
              <a:rPr lang="pl-PL" altLang="en-US" dirty="0" smtClean="0"/>
              <a:t>propisana odgovarajućim tipom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374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Struktura SGML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Pripadnost </a:t>
            </a:r>
            <a:r>
              <a:rPr lang="pl-PL" altLang="en-US" dirty="0"/>
              <a:t>odredenom tipu dokumenta, </a:t>
            </a:r>
            <a:r>
              <a:rPr lang="pl-PL" altLang="en-US" dirty="0" smtClean="0"/>
              <a:t>izražava </a:t>
            </a:r>
            <a:r>
              <a:rPr lang="pl-PL" altLang="en-US" dirty="0"/>
              <a:t>se </a:t>
            </a:r>
            <a:r>
              <a:rPr lang="pl-PL" altLang="en-US" dirty="0" smtClean="0"/>
              <a:t>deklaracijom &lt;!</a:t>
            </a:r>
            <a:r>
              <a:rPr lang="pl-PL" altLang="en-US" dirty="0"/>
              <a:t>DOCTYPE&gt; koja se navodi na </a:t>
            </a:r>
            <a:r>
              <a:rPr lang="pl-PL" altLang="en-US" dirty="0" smtClean="0"/>
              <a:t>po</a:t>
            </a:r>
            <a:r>
              <a:rPr lang="pl-PL" altLang="en-US" dirty="0"/>
              <a:t>č</a:t>
            </a:r>
            <a:r>
              <a:rPr lang="pl-PL" altLang="en-US" dirty="0" smtClean="0"/>
              <a:t>etku </a:t>
            </a:r>
            <a:r>
              <a:rPr lang="pl-PL" altLang="en-US" dirty="0"/>
              <a:t>samog </a:t>
            </a:r>
            <a:r>
              <a:rPr lang="pl-PL" altLang="en-US" dirty="0" smtClean="0"/>
              <a:t>dokumenta </a:t>
            </a:r>
          </a:p>
          <a:p>
            <a:pPr lvl="1" eaLnBrk="1" hangingPunct="1"/>
            <a:r>
              <a:rPr lang="pl-PL" altLang="en-US" dirty="0" smtClean="0"/>
              <a:t>U okviru ove deklaracije se nalaze informacije </a:t>
            </a:r>
            <a:r>
              <a:rPr lang="pl-PL" altLang="en-US" dirty="0"/>
              <a:t>o imenu tipa dokumenta, organizaciji </a:t>
            </a:r>
            <a:r>
              <a:rPr lang="pl-PL" altLang="en-US" dirty="0" smtClean="0"/>
              <a:t>koja ga </a:t>
            </a:r>
            <a:r>
              <a:rPr lang="pl-PL" altLang="en-US" dirty="0"/>
              <a:t>je kreirala i </a:t>
            </a:r>
            <a:r>
              <a:rPr lang="pl-PL" altLang="en-US" dirty="0" smtClean="0"/>
              <a:t>sl.</a:t>
            </a:r>
          </a:p>
          <a:p>
            <a:pPr lvl="1" eaLnBrk="1" hangingPunct="1"/>
            <a:r>
              <a:rPr lang="pl-PL" altLang="en-US" dirty="0" smtClean="0"/>
              <a:t>Obično se u okviru ove deklaracije nalazi uputnica </a:t>
            </a:r>
            <a:r>
              <a:rPr lang="pl-PL" altLang="en-US" dirty="0"/>
              <a:t>na definiciju tipa </a:t>
            </a:r>
            <a:r>
              <a:rPr lang="pl-PL" altLang="en-US" dirty="0" smtClean="0"/>
              <a:t>dokumenta (Document </a:t>
            </a:r>
            <a:r>
              <a:rPr lang="pl-PL" altLang="en-US" dirty="0"/>
              <a:t>type definition </a:t>
            </a:r>
            <a:r>
              <a:rPr lang="pl-PL" altLang="en-US" dirty="0" smtClean="0"/>
              <a:t>- </a:t>
            </a:r>
            <a:r>
              <a:rPr lang="pl-PL" altLang="en-US" dirty="0"/>
              <a:t>DTD</a:t>
            </a:r>
            <a:r>
              <a:rPr lang="pl-PL" altLang="en-US" dirty="0" smtClean="0"/>
              <a:t>)</a:t>
            </a:r>
          </a:p>
          <a:p>
            <a:pPr lvl="1" eaLnBrk="1" hangingPunct="1"/>
            <a:r>
              <a:rPr lang="en-US" altLang="en-US" dirty="0"/>
              <a:t>Ove </a:t>
            </a:r>
            <a:r>
              <a:rPr lang="en-US" altLang="en-US" dirty="0" err="1"/>
              <a:t>datoteke</a:t>
            </a:r>
            <a:r>
              <a:rPr lang="en-US" altLang="en-US" dirty="0"/>
              <a:t> </a:t>
            </a:r>
            <a:r>
              <a:rPr lang="en-US" altLang="en-US" dirty="0" err="1"/>
              <a:t>defini</a:t>
            </a:r>
            <a:r>
              <a:rPr lang="sr-Latn-RS" altLang="en-US" dirty="0"/>
              <a:t>š</a:t>
            </a:r>
            <a:r>
              <a:rPr lang="en-US" altLang="en-US" dirty="0"/>
              <a:t>u </a:t>
            </a:r>
            <a:r>
              <a:rPr lang="en-US" altLang="en-US" dirty="0" err="1"/>
              <a:t>elemente</a:t>
            </a:r>
            <a:r>
              <a:rPr lang="en-US" altLang="en-US" dirty="0"/>
              <a:t> od</a:t>
            </a:r>
            <a:r>
              <a:rPr lang="sr-Latn-RS" altLang="en-US" dirty="0"/>
              <a:t> </a:t>
            </a:r>
            <a:r>
              <a:rPr lang="en-US" altLang="en-US" dirty="0" err="1"/>
              <a:t>kojih</a:t>
            </a:r>
            <a:r>
              <a:rPr lang="en-US" altLang="en-US" dirty="0"/>
              <a:t> se grade </a:t>
            </a:r>
            <a:r>
              <a:rPr lang="en-US" altLang="en-US" dirty="0" err="1"/>
              <a:t>konkretni</a:t>
            </a:r>
            <a:r>
              <a:rPr lang="en-US" altLang="en-US" dirty="0"/>
              <a:t> </a:t>
            </a:r>
            <a:r>
              <a:rPr lang="en-US" altLang="en-US" dirty="0" err="1"/>
              <a:t>dokumenti</a:t>
            </a:r>
            <a:endParaRPr lang="en-US" altLang="en-US" dirty="0"/>
          </a:p>
          <a:p>
            <a:pPr lvl="1" eaLnBrk="1" hangingPunct="1"/>
            <a:r>
              <a:rPr lang="en-US" altLang="en-US" dirty="0" smtClean="0"/>
              <a:t>U </a:t>
            </a:r>
            <a:r>
              <a:rPr lang="en-US" altLang="en-US" dirty="0" err="1"/>
              <a:t>prvom</a:t>
            </a:r>
            <a:r>
              <a:rPr lang="en-US" altLang="en-US" dirty="0"/>
              <a:t> </a:t>
            </a:r>
            <a:r>
              <a:rPr lang="en-US" altLang="en-US" dirty="0" err="1"/>
              <a:t>primeru</a:t>
            </a:r>
            <a:r>
              <a:rPr lang="en-US" altLang="en-US" dirty="0"/>
              <a:t> tip </a:t>
            </a:r>
            <a:r>
              <a:rPr lang="en-US" altLang="en-US" dirty="0" err="1"/>
              <a:t>dokumenta</a:t>
            </a:r>
            <a:r>
              <a:rPr lang="en-US" altLang="en-US" dirty="0"/>
              <a:t> je </a:t>
            </a:r>
            <a:r>
              <a:rPr lang="en-US" altLang="en-US" dirty="0" err="1"/>
              <a:t>definisan</a:t>
            </a:r>
            <a:r>
              <a:rPr lang="en-US" altLang="en-US" dirty="0"/>
              <a:t> </a:t>
            </a:r>
            <a:r>
              <a:rPr lang="en-US" altLang="en-US" dirty="0" err="1"/>
              <a:t>datotekom</a:t>
            </a:r>
            <a:r>
              <a:rPr lang="en-US" altLang="en-US" dirty="0"/>
              <a:t>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en-US" altLang="en-US" dirty="0" smtClean="0"/>
              <a:t>zbirka-pesama.dtd</a:t>
            </a:r>
            <a:r>
              <a:rPr lang="sr-Latn-RS" altLang="en-US" dirty="0" smtClean="0"/>
              <a:t> </a:t>
            </a:r>
          </a:p>
          <a:p>
            <a:pPr lvl="1" eaLnBrk="1" hangingPunct="1"/>
            <a:r>
              <a:rPr lang="sr-Latn-RS" altLang="en-US" dirty="0" smtClean="0"/>
              <a:t>U</a:t>
            </a:r>
            <a:r>
              <a:rPr lang="en-US" altLang="en-US" dirty="0" smtClean="0"/>
              <a:t> </a:t>
            </a:r>
            <a:r>
              <a:rPr lang="en-US" altLang="en-US" dirty="0" err="1"/>
              <a:t>drugom</a:t>
            </a:r>
            <a:r>
              <a:rPr lang="en-US" altLang="en-US" dirty="0"/>
              <a:t> </a:t>
            </a:r>
            <a:r>
              <a:rPr lang="en-US" altLang="en-US" dirty="0" err="1"/>
              <a:t>primeru</a:t>
            </a:r>
            <a:r>
              <a:rPr lang="en-US" altLang="en-US" dirty="0"/>
              <a:t> </a:t>
            </a:r>
            <a:r>
              <a:rPr lang="en-US" altLang="en-US" dirty="0" smtClean="0"/>
              <a:t>tip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dokumenta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je </a:t>
            </a:r>
            <a:r>
              <a:rPr lang="en-US" altLang="en-US" dirty="0" err="1" smtClean="0"/>
              <a:t>definisan</a:t>
            </a:r>
            <a:r>
              <a:rPr lang="en-US" altLang="en-US" dirty="0" smtClean="0"/>
              <a:t> </a:t>
            </a:r>
            <a:r>
              <a:rPr lang="en-US" altLang="en-US" dirty="0" err="1"/>
              <a:t>datotekom</a:t>
            </a:r>
            <a:r>
              <a:rPr lang="en-US" altLang="en-US" dirty="0"/>
              <a:t> </a:t>
            </a:r>
            <a:r>
              <a:rPr lang="en-US" altLang="en-US" dirty="0">
                <a:hlinkClick r:id="rId2"/>
              </a:rPr>
              <a:t>http://</a:t>
            </a:r>
            <a:r>
              <a:rPr lang="en-US" altLang="en-US" dirty="0" smtClean="0">
                <a:hlinkClick r:id="rId2"/>
              </a:rPr>
              <a:t>www.w3.org/TR/html4/strict.dtd</a:t>
            </a:r>
            <a:r>
              <a:rPr lang="sr-Latn-RS" altLang="en-US" dirty="0" smtClean="0"/>
              <a:t> </a:t>
            </a:r>
          </a:p>
          <a:p>
            <a:pPr lvl="2" eaLnBrk="1" hangingPunct="1"/>
            <a:r>
              <a:rPr lang="pl-PL" altLang="en-US" dirty="0"/>
              <a:t>Oznaka PUBLIC u drugom primeru ukazuje </a:t>
            </a:r>
            <a:r>
              <a:rPr lang="pl-PL" altLang="en-US" dirty="0" smtClean="0"/>
              <a:t>na to </a:t>
            </a:r>
            <a:r>
              <a:rPr lang="pl-PL" altLang="en-US" dirty="0"/>
              <a:t>da je tip dokumenta javan i </a:t>
            </a:r>
            <a:r>
              <a:rPr lang="pl-PL" altLang="en-US" dirty="0" smtClean="0"/>
              <a:t>dostupan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307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Struktura SGML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Primer:</a:t>
            </a:r>
          </a:p>
          <a:p>
            <a:pPr lvl="1" eaLnBrk="1" hangingPunct="1"/>
            <a:r>
              <a:rPr lang="pl-PL" altLang="en-US" dirty="0" smtClean="0"/>
              <a:t>Tip </a:t>
            </a:r>
            <a:r>
              <a:rPr lang="pl-PL" altLang="en-US" dirty="0"/>
              <a:t>dokumenta zbirke pesama </a:t>
            </a:r>
            <a:r>
              <a:rPr lang="pl-PL" altLang="en-US" dirty="0" smtClean="0"/>
              <a:t>uvodi elemente </a:t>
            </a:r>
            <a:r>
              <a:rPr lang="pl-PL" altLang="en-US" dirty="0">
                <a:solidFill>
                  <a:srgbClr val="00B050"/>
                </a:solidFill>
              </a:rPr>
              <a:t>zbirka</a:t>
            </a:r>
            <a:r>
              <a:rPr lang="pl-PL" altLang="en-US" dirty="0"/>
              <a:t>, </a:t>
            </a:r>
            <a:r>
              <a:rPr lang="pl-PL" altLang="en-US" dirty="0">
                <a:solidFill>
                  <a:srgbClr val="00B050"/>
                </a:solidFill>
              </a:rPr>
              <a:t>pesma</a:t>
            </a:r>
            <a:r>
              <a:rPr lang="pl-PL" altLang="en-US" dirty="0"/>
              <a:t>, </a:t>
            </a:r>
            <a:r>
              <a:rPr lang="pl-PL" altLang="en-US" dirty="0">
                <a:solidFill>
                  <a:srgbClr val="00B050"/>
                </a:solidFill>
              </a:rPr>
              <a:t>strofa</a:t>
            </a:r>
            <a:r>
              <a:rPr lang="pl-PL" altLang="en-US" dirty="0"/>
              <a:t> i </a:t>
            </a:r>
            <a:r>
              <a:rPr lang="pl-PL" altLang="en-US" dirty="0">
                <a:solidFill>
                  <a:srgbClr val="00B050"/>
                </a:solidFill>
              </a:rPr>
              <a:t>stih</a:t>
            </a:r>
            <a:r>
              <a:rPr lang="pl-PL" altLang="en-US" dirty="0"/>
              <a:t> i zahteva da se zbirka sastoji od </a:t>
            </a:r>
            <a:r>
              <a:rPr lang="pl-PL" altLang="en-US" dirty="0" smtClean="0"/>
              <a:t>nekoliko pesama</a:t>
            </a:r>
            <a:r>
              <a:rPr lang="pl-PL" altLang="en-US" dirty="0"/>
              <a:t>, da se svaka pesma sastoji od nekoliko strofa, a da se svaka </a:t>
            </a:r>
            <a:r>
              <a:rPr lang="pl-PL" altLang="en-US" dirty="0" smtClean="0"/>
              <a:t>strofa sastoji </a:t>
            </a:r>
            <a:r>
              <a:rPr lang="pl-PL" altLang="en-US" dirty="0"/>
              <a:t>od nekoliko </a:t>
            </a:r>
            <a:r>
              <a:rPr lang="pl-PL" altLang="en-US" dirty="0" smtClean="0"/>
              <a:t>stihova</a:t>
            </a:r>
          </a:p>
          <a:p>
            <a:pPr lvl="1" eaLnBrk="1" hangingPunct="1"/>
            <a:r>
              <a:rPr lang="sr-Latn-RS" altLang="en-US" dirty="0" smtClean="0"/>
              <a:t>U okviru </a:t>
            </a:r>
            <a:r>
              <a:rPr lang="sr-Latn-RS" altLang="en-US" dirty="0"/>
              <a:t>ove definicije tipa dokumenta</a:t>
            </a:r>
            <a:r>
              <a:rPr lang="sr-Latn-RS" altLang="en-US" dirty="0" smtClean="0"/>
              <a:t>, specificirano </a:t>
            </a:r>
            <a:r>
              <a:rPr lang="sr-Latn-RS" altLang="en-US" dirty="0"/>
              <a:t>je da pesma ima atribut </a:t>
            </a:r>
            <a:r>
              <a:rPr lang="sr-Latn-RS" altLang="en-US" dirty="0">
                <a:solidFill>
                  <a:srgbClr val="00B050"/>
                </a:solidFill>
              </a:rPr>
              <a:t>autor</a:t>
            </a:r>
            <a:r>
              <a:rPr lang="sr-Latn-RS" altLang="en-US" dirty="0"/>
              <a:t> kao i š</a:t>
            </a:r>
            <a:r>
              <a:rPr lang="sr-Latn-RS" altLang="en-US" dirty="0" smtClean="0"/>
              <a:t>ta </a:t>
            </a:r>
            <a:r>
              <a:rPr lang="sr-Latn-RS" altLang="en-US" dirty="0"/>
              <a:t>sve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biti </a:t>
            </a:r>
            <a:r>
              <a:rPr lang="sr-Latn-RS" altLang="en-US" dirty="0" smtClean="0"/>
              <a:t>vrednost ovog atributa</a:t>
            </a:r>
          </a:p>
          <a:p>
            <a:pPr lvl="1" eaLnBrk="1" hangingPunct="1"/>
            <a:endParaRPr lang="sr-Latn-RS" altLang="en-US" dirty="0"/>
          </a:p>
          <a:p>
            <a:pPr lvl="1" eaLnBrk="1" hangingPunct="1"/>
            <a:endParaRPr lang="sr-Latn-RS" altLang="en-US" dirty="0" smtClean="0"/>
          </a:p>
          <a:p>
            <a:pPr lvl="1" eaLnBrk="1" hangingPunct="1"/>
            <a:endParaRPr lang="sr-Latn-RS" altLang="en-US" dirty="0"/>
          </a:p>
          <a:p>
            <a:pPr marL="457200" lvl="1" indent="0" eaLnBrk="1" hangingPunct="1">
              <a:buNone/>
            </a:pPr>
            <a:endParaRPr lang="sr-Latn-RS" altLang="en-US" dirty="0"/>
          </a:p>
          <a:p>
            <a:r>
              <a:rPr lang="en-US" dirty="0" err="1"/>
              <a:t>Dakle</a:t>
            </a:r>
            <a:r>
              <a:rPr lang="en-US" dirty="0"/>
              <a:t>, </a:t>
            </a:r>
            <a:r>
              <a:rPr lang="en-US" dirty="0" err="1" smtClean="0"/>
              <a:t>kori</a:t>
            </a:r>
            <a:r>
              <a:rPr lang="sr-Latn-RS" dirty="0" smtClean="0"/>
              <a:t>šć</a:t>
            </a:r>
            <a:r>
              <a:rPr lang="en-US" dirty="0" err="1" smtClean="0"/>
              <a:t>enje</a:t>
            </a:r>
            <a:r>
              <a:rPr lang="en-US" dirty="0" smtClean="0"/>
              <a:t> </a:t>
            </a:r>
            <a:r>
              <a:rPr lang="en-US" dirty="0"/>
              <a:t>SGML-a </a:t>
            </a:r>
            <a:r>
              <a:rPr lang="en-US" dirty="0" err="1"/>
              <a:t>podrazumeva</a:t>
            </a:r>
            <a:r>
              <a:rPr lang="en-US" dirty="0"/>
              <a:t> </a:t>
            </a:r>
            <a:r>
              <a:rPr lang="en-US" dirty="0" err="1"/>
              <a:t>kreiranje</a:t>
            </a:r>
            <a:r>
              <a:rPr lang="en-US" dirty="0"/>
              <a:t> </a:t>
            </a:r>
            <a:r>
              <a:rPr lang="en-US" dirty="0" err="1"/>
              <a:t>sopstvenih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 smtClean="0"/>
              <a:t>kori</a:t>
            </a:r>
            <a:r>
              <a:rPr lang="sr-Latn-RS" dirty="0" smtClean="0"/>
              <a:t>šć</a:t>
            </a:r>
            <a:r>
              <a:rPr lang="en-US" dirty="0" err="1" smtClean="0"/>
              <a:t>enje</a:t>
            </a:r>
            <a:r>
              <a:rPr lang="sr-Latn-RS" dirty="0" smtClean="0"/>
              <a:t> </a:t>
            </a:r>
            <a:r>
              <a:rPr lang="en-US" dirty="0" err="1" smtClean="0"/>
              <a:t>javnih</a:t>
            </a:r>
            <a:r>
              <a:rPr lang="en-US" dirty="0" smtClean="0"/>
              <a:t> </a:t>
            </a:r>
            <a:r>
              <a:rPr lang="en-US" dirty="0" err="1"/>
              <a:t>tipova</a:t>
            </a:r>
            <a:r>
              <a:rPr lang="en-US" dirty="0"/>
              <a:t> </a:t>
            </a:r>
            <a:r>
              <a:rPr lang="en-US" dirty="0" err="1"/>
              <a:t>dokumenata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 smtClean="0"/>
              <a:t>obele</a:t>
            </a:r>
            <a:r>
              <a:rPr lang="sr-Latn-RS" dirty="0"/>
              <a:t>ž</a:t>
            </a:r>
            <a:r>
              <a:rPr lang="en-US" dirty="0" err="1" smtClean="0"/>
              <a:t>avanje</a:t>
            </a:r>
            <a:r>
              <a:rPr lang="en-US" dirty="0" smtClean="0"/>
              <a:t> </a:t>
            </a:r>
            <a:r>
              <a:rPr lang="en-US" dirty="0" err="1"/>
              <a:t>dokumenata</a:t>
            </a:r>
            <a:r>
              <a:rPr lang="en-US" dirty="0"/>
              <a:t> u </a:t>
            </a:r>
            <a:r>
              <a:rPr lang="en-US" dirty="0" err="1"/>
              <a:t>skladu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 smtClean="0"/>
              <a:t>njihovim</a:t>
            </a:r>
            <a:r>
              <a:rPr lang="sr-Latn-RS" dirty="0" smtClean="0"/>
              <a:t> ž</a:t>
            </a:r>
            <a:r>
              <a:rPr lang="en-US" dirty="0" err="1" smtClean="0"/>
              <a:t>eljenim</a:t>
            </a:r>
            <a:r>
              <a:rPr lang="en-US" dirty="0" smtClean="0"/>
              <a:t> </a:t>
            </a:r>
            <a:r>
              <a:rPr lang="en-US" dirty="0" err="1"/>
              <a:t>tipom</a:t>
            </a:r>
            <a:endParaRPr lang="en-US" dirty="0"/>
          </a:p>
          <a:p>
            <a:pPr eaLnBrk="1" hangingPunct="1"/>
            <a:endParaRPr lang="sr-Latn-RS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933056"/>
            <a:ext cx="8051048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554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Struktura SGML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Proces kreiranja novih tipova dokumenata podrazumeva </a:t>
            </a:r>
            <a:r>
              <a:rPr lang="pl-PL" altLang="en-US" dirty="0" smtClean="0"/>
              <a:t>izradu</a:t>
            </a:r>
          </a:p>
          <a:p>
            <a:pPr lvl="1" eaLnBrk="1" hangingPunct="1"/>
            <a:r>
              <a:rPr lang="pl-PL" altLang="en-US" dirty="0">
                <a:solidFill>
                  <a:srgbClr val="002060"/>
                </a:solidFill>
              </a:rPr>
              <a:t>SGML deklaracije </a:t>
            </a:r>
            <a:r>
              <a:rPr lang="pl-PL" altLang="en-US" dirty="0"/>
              <a:t>- formalnog opisa leksike samih dokumenata koja </a:t>
            </a:r>
            <a:r>
              <a:rPr lang="pl-PL" altLang="en-US" dirty="0" smtClean="0"/>
              <a:t>prevashodno određuje </a:t>
            </a:r>
            <a:r>
              <a:rPr lang="pl-PL" altLang="en-US" dirty="0"/>
              <a:t>koji </a:t>
            </a:r>
            <a:r>
              <a:rPr lang="pl-PL" altLang="en-US" dirty="0" smtClean="0"/>
              <a:t>znaci </a:t>
            </a:r>
            <a:r>
              <a:rPr lang="pl-PL" altLang="en-US" dirty="0"/>
              <a:t>se koriste prilikom kreiranja </a:t>
            </a:r>
            <a:r>
              <a:rPr lang="pl-PL" altLang="en-US" dirty="0" smtClean="0"/>
              <a:t>dokumenata</a:t>
            </a:r>
            <a:endParaRPr lang="pl-PL" altLang="en-US" dirty="0"/>
          </a:p>
          <a:p>
            <a:pPr lvl="1" eaLnBrk="1" hangingPunct="1"/>
            <a:r>
              <a:rPr lang="pl-PL" altLang="en-US" dirty="0">
                <a:solidFill>
                  <a:srgbClr val="002060"/>
                </a:solidFill>
              </a:rPr>
              <a:t>Definicije tipa dokumenta </a:t>
            </a:r>
            <a:r>
              <a:rPr lang="pl-PL" altLang="en-US" dirty="0"/>
              <a:t>- formalnog opisa sintakse samih </a:t>
            </a:r>
            <a:r>
              <a:rPr lang="pl-PL" altLang="en-US" dirty="0" smtClean="0"/>
              <a:t>dokumenata koja određuje </a:t>
            </a:r>
            <a:r>
              <a:rPr lang="pl-PL" altLang="en-US" dirty="0"/>
              <a:t>od kojih elemenata, etiketa, atributa i entiteta se </a:t>
            </a:r>
            <a:r>
              <a:rPr lang="pl-PL" altLang="en-US" dirty="0" smtClean="0"/>
              <a:t>dokument sastoji </a:t>
            </a:r>
            <a:r>
              <a:rPr lang="pl-PL" altLang="en-US" dirty="0"/>
              <a:t>i kakav je njihov </a:t>
            </a:r>
            <a:r>
              <a:rPr lang="pl-PL" altLang="en-US" dirty="0" smtClean="0"/>
              <a:t>međusobni odnos</a:t>
            </a:r>
            <a:endParaRPr lang="pl-PL" altLang="en-US" dirty="0"/>
          </a:p>
          <a:p>
            <a:pPr lvl="1" eaLnBrk="1" hangingPunct="1"/>
            <a:r>
              <a:rPr lang="pl-PL" altLang="en-US" dirty="0" smtClean="0">
                <a:solidFill>
                  <a:srgbClr val="002060"/>
                </a:solidFill>
              </a:rPr>
              <a:t>Semanti</a:t>
            </a:r>
            <a:r>
              <a:rPr lang="pl-PL" altLang="en-US" dirty="0">
                <a:solidFill>
                  <a:srgbClr val="002060"/>
                </a:solidFill>
              </a:rPr>
              <a:t>č</a:t>
            </a:r>
            <a:r>
              <a:rPr lang="pl-PL" altLang="en-US" dirty="0" smtClean="0">
                <a:solidFill>
                  <a:srgbClr val="002060"/>
                </a:solidFill>
              </a:rPr>
              <a:t>ke </a:t>
            </a:r>
            <a:r>
              <a:rPr lang="pl-PL" altLang="en-US" dirty="0">
                <a:solidFill>
                  <a:srgbClr val="002060"/>
                </a:solidFill>
              </a:rPr>
              <a:t>specifikacije </a:t>
            </a:r>
            <a:r>
              <a:rPr lang="pl-PL" altLang="en-US" dirty="0"/>
              <a:t>- neformalnog opisa semantike elemenata, etiketa </a:t>
            </a:r>
            <a:r>
              <a:rPr lang="pl-PL" altLang="en-US" dirty="0" smtClean="0"/>
              <a:t>i atributa </a:t>
            </a:r>
            <a:r>
              <a:rPr lang="pl-PL" altLang="en-US" dirty="0"/>
              <a:t>koji se koriste u okviru </a:t>
            </a:r>
            <a:r>
              <a:rPr lang="pl-PL" altLang="en-US" dirty="0" smtClean="0"/>
              <a:t>dokumenata</a:t>
            </a:r>
          </a:p>
          <a:p>
            <a:pPr lvl="2" eaLnBrk="1" hangingPunct="1"/>
            <a:r>
              <a:rPr lang="pl-PL" altLang="en-US" dirty="0" smtClean="0"/>
              <a:t>Ovakva </a:t>
            </a:r>
            <a:r>
              <a:rPr lang="pl-PL" altLang="en-US" dirty="0"/>
              <a:t>specifikacija </a:t>
            </a:r>
            <a:r>
              <a:rPr lang="pl-PL" altLang="en-US" dirty="0" smtClean="0"/>
              <a:t>može u </a:t>
            </a:r>
            <a:r>
              <a:rPr lang="pl-PL" altLang="en-US" dirty="0"/>
              <a:t>sebi da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i </a:t>
            </a:r>
            <a:r>
              <a:rPr lang="pl-PL" altLang="en-US" dirty="0"/>
              <a:t>i neka dodatna </a:t>
            </a:r>
            <a:r>
              <a:rPr lang="pl-PL" altLang="en-US" dirty="0" smtClean="0"/>
              <a:t>ograni</a:t>
            </a:r>
            <a:r>
              <a:rPr lang="pl-PL" altLang="en-US" dirty="0"/>
              <a:t>č</a:t>
            </a:r>
            <a:r>
              <a:rPr lang="pl-PL" altLang="en-US" dirty="0" smtClean="0"/>
              <a:t>enja </a:t>
            </a:r>
            <a:r>
              <a:rPr lang="pl-PL" altLang="en-US" dirty="0"/>
              <a:t>koja se ne mogu izraziti </a:t>
            </a:r>
            <a:r>
              <a:rPr lang="pl-PL" altLang="en-US" dirty="0" smtClean="0"/>
              <a:t>u okviru </a:t>
            </a:r>
            <a:r>
              <a:rPr lang="pl-PL" altLang="en-US" dirty="0"/>
              <a:t>formalne definicije tipa dokumenta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96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>
                <a:solidFill>
                  <a:schemeClr val="hlink"/>
                </a:solidFill>
              </a:rPr>
              <a:t>Jezici za </a:t>
            </a:r>
            <a:r>
              <a:rPr lang="sr-Latn-RS" altLang="en-US" sz="5400" dirty="0" smtClean="0">
                <a:solidFill>
                  <a:schemeClr val="hlink"/>
                </a:solidFill>
              </a:rPr>
              <a:t>obele</a:t>
            </a:r>
            <a:r>
              <a:rPr lang="sr-Latn-RS" altLang="en-US" sz="5400" dirty="0">
                <a:solidFill>
                  <a:schemeClr val="hlink"/>
                </a:solidFill>
              </a:rPr>
              <a:t>ž</a:t>
            </a:r>
            <a:r>
              <a:rPr lang="sr-Latn-RS" altLang="en-US" sz="5400" dirty="0" smtClean="0">
                <a:solidFill>
                  <a:schemeClr val="hlink"/>
                </a:solidFill>
              </a:rPr>
              <a:t>avanje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Elementi i </a:t>
            </a:r>
            <a:r>
              <a:rPr lang="pl-PL" altLang="en-US" dirty="0" smtClean="0"/>
              <a:t>etikete</a:t>
            </a:r>
          </a:p>
          <a:p>
            <a:pPr lvl="1" eaLnBrk="1" hangingPunct="1"/>
            <a:r>
              <a:rPr lang="pl-PL" altLang="en-US" dirty="0" smtClean="0"/>
              <a:t>Osnovna </a:t>
            </a:r>
            <a:r>
              <a:rPr lang="pl-PL" altLang="en-US" dirty="0"/>
              <a:t>gradivna jedinica SGML dokumenata su </a:t>
            </a:r>
            <a:r>
              <a:rPr lang="pl-PL" altLang="en-US" dirty="0" smtClean="0">
                <a:solidFill>
                  <a:srgbClr val="002060"/>
                </a:solidFill>
              </a:rPr>
              <a:t>elementi</a:t>
            </a:r>
            <a:endParaRPr lang="pl-PL" altLang="en-US" dirty="0">
              <a:solidFill>
                <a:srgbClr val="002060"/>
              </a:solidFill>
            </a:endParaRPr>
          </a:p>
          <a:p>
            <a:pPr lvl="1" eaLnBrk="1" hangingPunct="1"/>
            <a:r>
              <a:rPr lang="pl-PL" altLang="en-US" dirty="0"/>
              <a:t>Elementi su </a:t>
            </a:r>
            <a:r>
              <a:rPr lang="pl-PL" altLang="en-US" dirty="0" smtClean="0"/>
              <a:t>obi</a:t>
            </a:r>
            <a:r>
              <a:rPr lang="pl-PL" altLang="en-US" dirty="0"/>
              <a:t>č</a:t>
            </a:r>
            <a:r>
              <a:rPr lang="pl-PL" altLang="en-US" dirty="0" smtClean="0"/>
              <a:t>no ozna</a:t>
            </a:r>
            <a:r>
              <a:rPr lang="pl-PL" altLang="en-US" dirty="0"/>
              <a:t>č</a:t>
            </a:r>
            <a:r>
              <a:rPr lang="pl-PL" altLang="en-US" dirty="0" smtClean="0"/>
              <a:t>eni </a:t>
            </a:r>
            <a:r>
              <a:rPr lang="pl-PL" altLang="en-US" dirty="0">
                <a:solidFill>
                  <a:srgbClr val="002060"/>
                </a:solidFill>
              </a:rPr>
              <a:t>etiketama</a:t>
            </a:r>
            <a:r>
              <a:rPr lang="pl-PL" altLang="en-US" dirty="0"/>
              <a:t> </a:t>
            </a:r>
            <a:r>
              <a:rPr lang="pl-PL" altLang="en-US" dirty="0" smtClean="0"/>
              <a:t>(tag</a:t>
            </a:r>
            <a:r>
              <a:rPr lang="pl-PL" altLang="en-US" dirty="0"/>
              <a:t>). Razlikuju se </a:t>
            </a:r>
            <a:r>
              <a:rPr lang="pl-PL" altLang="en-US" dirty="0" smtClean="0"/>
              <a:t>otvarajuće etikete </a:t>
            </a:r>
            <a:r>
              <a:rPr lang="pl-PL" altLang="en-US" dirty="0"/>
              <a:t>koje </a:t>
            </a:r>
            <a:r>
              <a:rPr lang="pl-PL" altLang="en-US" dirty="0" smtClean="0"/>
              <a:t>ozna</a:t>
            </a:r>
            <a:r>
              <a:rPr lang="pl-PL" altLang="en-US" dirty="0"/>
              <a:t>č</a:t>
            </a:r>
            <a:r>
              <a:rPr lang="pl-PL" altLang="en-US" dirty="0" smtClean="0"/>
              <a:t>avaju po</a:t>
            </a:r>
            <a:r>
              <a:rPr lang="pl-PL" altLang="en-US" dirty="0"/>
              <a:t>č</a:t>
            </a:r>
            <a:r>
              <a:rPr lang="pl-PL" altLang="en-US" dirty="0" smtClean="0"/>
              <a:t>etak </a:t>
            </a:r>
            <a:r>
              <a:rPr lang="pl-PL" altLang="en-US" dirty="0"/>
              <a:t>elementa i koje </a:t>
            </a:r>
            <a:r>
              <a:rPr lang="pl-PL" altLang="en-US" dirty="0" smtClean="0"/>
              <a:t>su oblika </a:t>
            </a:r>
            <a:br>
              <a:rPr lang="pl-PL" altLang="en-US" dirty="0" smtClean="0"/>
            </a:br>
            <a:r>
              <a:rPr lang="pl-PL" altLang="en-US" dirty="0" smtClean="0">
                <a:solidFill>
                  <a:srgbClr val="00B050"/>
                </a:solidFill>
              </a:rPr>
              <a:t>&lt;</a:t>
            </a:r>
            <a:r>
              <a:rPr lang="pl-PL" altLang="en-US" dirty="0">
                <a:solidFill>
                  <a:srgbClr val="00B050"/>
                </a:solidFill>
              </a:rPr>
              <a:t>ime-elementa&gt; </a:t>
            </a:r>
            <a:r>
              <a:rPr lang="pl-PL" altLang="en-US" dirty="0"/>
              <a:t>i </a:t>
            </a:r>
            <a:r>
              <a:rPr lang="pl-PL" altLang="en-US" dirty="0" smtClean="0"/>
              <a:t>zatvarajuće etikete </a:t>
            </a:r>
            <a:r>
              <a:rPr lang="pl-PL" altLang="en-US" dirty="0"/>
              <a:t>koje </a:t>
            </a:r>
            <a:r>
              <a:rPr lang="pl-PL" altLang="en-US" dirty="0" smtClean="0"/>
              <a:t>označavaju kraj </a:t>
            </a:r>
            <a:r>
              <a:rPr lang="pl-PL" altLang="en-US" dirty="0"/>
              <a:t>elementa i koje su oblika </a:t>
            </a:r>
            <a:r>
              <a:rPr lang="pl-PL" altLang="en-US" dirty="0">
                <a:solidFill>
                  <a:srgbClr val="00B050"/>
                </a:solidFill>
              </a:rPr>
              <a:t>&lt;/ime-elementa</a:t>
            </a:r>
            <a:r>
              <a:rPr lang="pl-PL" altLang="en-US" dirty="0" smtClean="0">
                <a:solidFill>
                  <a:srgbClr val="00B050"/>
                </a:solidFill>
              </a:rPr>
              <a:t>&gt;</a:t>
            </a:r>
          </a:p>
          <a:p>
            <a:pPr lvl="1" eaLnBrk="1" hangingPunct="1"/>
            <a:r>
              <a:rPr lang="pl-PL" altLang="en-US" dirty="0" smtClean="0"/>
              <a:t>Treba istaći </a:t>
            </a:r>
            <a:r>
              <a:rPr lang="pl-PL" altLang="en-US" dirty="0"/>
              <a:t>da </a:t>
            </a:r>
            <a:r>
              <a:rPr lang="pl-PL" altLang="en-US" dirty="0" smtClean="0"/>
              <a:t>elementi nisu </a:t>
            </a:r>
            <a:r>
              <a:rPr lang="pl-PL" altLang="en-US" dirty="0"/>
              <a:t>isto š</a:t>
            </a:r>
            <a:r>
              <a:rPr lang="pl-PL" altLang="en-US" dirty="0" smtClean="0"/>
              <a:t>to </a:t>
            </a:r>
            <a:r>
              <a:rPr lang="pl-PL" altLang="en-US" dirty="0"/>
              <a:t>i </a:t>
            </a:r>
            <a:r>
              <a:rPr lang="pl-PL" altLang="en-US" dirty="0" smtClean="0"/>
              <a:t>etikete </a:t>
            </a:r>
          </a:p>
          <a:p>
            <a:pPr lvl="2" eaLnBrk="1" hangingPunct="1"/>
            <a:r>
              <a:rPr lang="pl-PL" altLang="en-US" dirty="0" smtClean="0"/>
              <a:t>Element sa</a:t>
            </a:r>
            <a:r>
              <a:rPr lang="pl-PL" altLang="en-US" dirty="0"/>
              <a:t>č</a:t>
            </a:r>
            <a:r>
              <a:rPr lang="pl-PL" altLang="en-US" dirty="0" smtClean="0"/>
              <a:t>injava po</a:t>
            </a:r>
            <a:r>
              <a:rPr lang="pl-PL" altLang="en-US" dirty="0"/>
              <a:t>č</a:t>
            </a:r>
            <a:r>
              <a:rPr lang="pl-PL" altLang="en-US" dirty="0" smtClean="0"/>
              <a:t>etna </a:t>
            </a:r>
            <a:r>
              <a:rPr lang="pl-PL" altLang="en-US" dirty="0"/>
              <a:t>etiketa, </a:t>
            </a:r>
            <a:r>
              <a:rPr lang="pl-PL" altLang="en-US" dirty="0" smtClean="0"/>
              <a:t>zavr</a:t>
            </a:r>
            <a:r>
              <a:rPr lang="pl-PL" altLang="en-US" dirty="0"/>
              <a:t>š</a:t>
            </a:r>
            <a:r>
              <a:rPr lang="pl-PL" altLang="en-US" dirty="0" smtClean="0"/>
              <a:t>na </a:t>
            </a:r>
            <a:r>
              <a:rPr lang="pl-PL" altLang="en-US" dirty="0"/>
              <a:t>etiketa i </a:t>
            </a:r>
            <a:r>
              <a:rPr lang="pl-PL" altLang="en-US" dirty="0" smtClean="0"/>
              <a:t>sav sadržaj </a:t>
            </a:r>
            <a:r>
              <a:rPr lang="pl-PL" altLang="en-US" dirty="0"/>
              <a:t>(tekst i drugi elementi) koji se nalaze izmedu </a:t>
            </a:r>
            <a:r>
              <a:rPr lang="pl-PL" altLang="en-US" dirty="0" smtClean="0"/>
              <a:t>njih</a:t>
            </a:r>
          </a:p>
          <a:p>
            <a:pPr lvl="1" eaLnBrk="1" hangingPunct="1"/>
            <a:r>
              <a:rPr lang="pl-PL" altLang="en-US" dirty="0" smtClean="0"/>
              <a:t>Ime </a:t>
            </a:r>
            <a:r>
              <a:rPr lang="pl-PL" altLang="en-US" dirty="0"/>
              <a:t>elementa se </a:t>
            </a:r>
            <a:r>
              <a:rPr lang="pl-PL" altLang="en-US" dirty="0" smtClean="0"/>
              <a:t>navodi i po</a:t>
            </a:r>
            <a:r>
              <a:rPr lang="pl-PL" altLang="en-US" dirty="0"/>
              <a:t>č</a:t>
            </a:r>
            <a:r>
              <a:rPr lang="pl-PL" altLang="en-US" dirty="0" smtClean="0"/>
              <a:t>etnoj </a:t>
            </a:r>
            <a:r>
              <a:rPr lang="pl-PL" altLang="en-US" dirty="0"/>
              <a:t>etiketi i u </a:t>
            </a:r>
            <a:r>
              <a:rPr lang="pl-PL" altLang="en-US" dirty="0" smtClean="0"/>
              <a:t>zavr</a:t>
            </a:r>
            <a:r>
              <a:rPr lang="pl-PL" altLang="en-US" dirty="0"/>
              <a:t>š</a:t>
            </a:r>
            <a:r>
              <a:rPr lang="pl-PL" altLang="en-US" dirty="0" smtClean="0"/>
              <a:t>noj etiketi </a:t>
            </a:r>
          </a:p>
          <a:p>
            <a:pPr lvl="1" eaLnBrk="1" hangingPunct="1"/>
            <a:r>
              <a:rPr lang="pl-PL" altLang="en-US" dirty="0" smtClean="0"/>
              <a:t>Imena </a:t>
            </a:r>
            <a:r>
              <a:rPr lang="pl-PL" altLang="en-US" dirty="0"/>
              <a:t>elemenata dozvoljeno je </a:t>
            </a:r>
            <a:r>
              <a:rPr lang="pl-PL" altLang="en-US" dirty="0" smtClean="0"/>
              <a:t>pisati i </a:t>
            </a:r>
            <a:r>
              <a:rPr lang="pl-PL" altLang="en-US" dirty="0"/>
              <a:t>malim i velikim slovima i ne pravi se razlika izmedu velikih i malih </a:t>
            </a:r>
            <a:r>
              <a:rPr lang="pl-PL" altLang="en-US" dirty="0" smtClean="0"/>
              <a:t>slova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163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Elementi i etikete</a:t>
            </a:r>
          </a:p>
          <a:p>
            <a:pPr lvl="1" eaLnBrk="1" hangingPunct="1"/>
            <a:r>
              <a:rPr lang="pl-PL" altLang="en-US" dirty="0" smtClean="0"/>
              <a:t>Primer: element </a:t>
            </a:r>
            <a:r>
              <a:rPr lang="pl-PL" altLang="en-US" dirty="0">
                <a:solidFill>
                  <a:srgbClr val="C00000"/>
                </a:solidFill>
              </a:rPr>
              <a:t>ul</a:t>
            </a:r>
            <a:r>
              <a:rPr lang="pl-PL" altLang="en-US" dirty="0"/>
              <a:t> jezika (tipa dokumenta) HTML, </a:t>
            </a:r>
            <a:r>
              <a:rPr lang="pl-PL" altLang="en-US" dirty="0" smtClean="0"/>
              <a:t>slu</a:t>
            </a:r>
            <a:r>
              <a:rPr lang="pl-PL" altLang="en-US" dirty="0"/>
              <a:t>ž</a:t>
            </a:r>
            <a:r>
              <a:rPr lang="pl-PL" altLang="en-US" dirty="0" smtClean="0"/>
              <a:t>i </a:t>
            </a:r>
            <a:r>
              <a:rPr lang="pl-PL" altLang="en-US" dirty="0"/>
              <a:t>da </a:t>
            </a:r>
            <a:r>
              <a:rPr lang="pl-PL" altLang="en-US" dirty="0" smtClean="0"/>
              <a:t>ozna</a:t>
            </a:r>
            <a:r>
              <a:rPr lang="pl-PL" altLang="en-US" dirty="0"/>
              <a:t>č</a:t>
            </a:r>
            <a:r>
              <a:rPr lang="pl-PL" altLang="en-US" dirty="0" smtClean="0"/>
              <a:t>i neku listu </a:t>
            </a:r>
            <a:r>
              <a:rPr lang="pl-PL" altLang="en-US" dirty="0"/>
              <a:t>nabrojanih stavki, i </a:t>
            </a:r>
            <a:r>
              <a:rPr lang="pl-PL" altLang="en-US" dirty="0" smtClean="0"/>
              <a:t>njegov sadr</a:t>
            </a:r>
            <a:r>
              <a:rPr lang="pl-PL" altLang="en-US" dirty="0"/>
              <a:t>ž</a:t>
            </a:r>
            <a:r>
              <a:rPr lang="pl-PL" altLang="en-US" dirty="0" smtClean="0"/>
              <a:t>aj čine </a:t>
            </a:r>
            <a:r>
              <a:rPr lang="pl-PL" altLang="en-US" dirty="0"/>
              <a:t>tri </a:t>
            </a:r>
            <a:r>
              <a:rPr lang="pl-PL" altLang="en-US" dirty="0" smtClean="0"/>
              <a:t>elementa </a:t>
            </a:r>
            <a:r>
              <a:rPr lang="pl-PL" altLang="en-US" dirty="0" smtClean="0">
                <a:solidFill>
                  <a:srgbClr val="C00000"/>
                </a:solidFill>
              </a:rPr>
              <a:t>li</a:t>
            </a:r>
            <a:r>
              <a:rPr lang="pl-PL" altLang="en-US" dirty="0"/>
              <a:t>, č</a:t>
            </a:r>
            <a:r>
              <a:rPr lang="pl-PL" altLang="en-US" dirty="0" smtClean="0"/>
              <a:t>iji </a:t>
            </a:r>
            <a:r>
              <a:rPr lang="pl-PL" altLang="en-US" dirty="0"/>
              <a:t>su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aji </a:t>
            </a:r>
            <a:r>
              <a:rPr lang="pl-PL" altLang="en-US" dirty="0"/>
              <a:t>niske Lista 1, Lista 2 i Lista </a:t>
            </a:r>
            <a:r>
              <a:rPr lang="pl-PL" altLang="en-US" dirty="0" smtClean="0"/>
              <a:t>3 </a:t>
            </a:r>
          </a:p>
          <a:p>
            <a:pPr lvl="3" eaLnBrk="1" hangingPunct="1"/>
            <a:endParaRPr lang="pl-PL" altLang="en-US" dirty="0" smtClean="0"/>
          </a:p>
          <a:p>
            <a:pPr lvl="3" eaLnBrk="1" hangingPunct="1"/>
            <a:endParaRPr lang="pl-PL" altLang="en-US" dirty="0"/>
          </a:p>
          <a:p>
            <a:pPr marL="914400" lvl="2" indent="0" eaLnBrk="1" hangingPunct="1">
              <a:buNone/>
            </a:pPr>
            <a:endParaRPr lang="pl-PL" altLang="en-US" dirty="0" smtClean="0"/>
          </a:p>
          <a:p>
            <a:pPr marL="914400" lvl="2" indent="0" eaLnBrk="1" hangingPunct="1">
              <a:buNone/>
            </a:pPr>
            <a:endParaRPr lang="pl-PL" altLang="en-US" dirty="0" smtClean="0"/>
          </a:p>
          <a:p>
            <a:pPr lvl="1" eaLnBrk="1" hangingPunct="1"/>
            <a:r>
              <a:rPr lang="sr-Latn-RS" altLang="en-US" dirty="0"/>
              <a:t>Kod nekih SGML elemenata </a:t>
            </a:r>
            <a:r>
              <a:rPr lang="sr-Latn-RS" altLang="en-US" dirty="0" smtClean="0"/>
              <a:t>moguće </a:t>
            </a:r>
            <a:r>
              <a:rPr lang="sr-Latn-RS" altLang="en-US" dirty="0"/>
              <a:t>je izostaviti </a:t>
            </a:r>
            <a:r>
              <a:rPr lang="sr-Latn-RS" altLang="en-US" dirty="0" smtClean="0"/>
              <a:t>zavr</a:t>
            </a:r>
            <a:r>
              <a:rPr lang="sr-Latn-RS" altLang="en-US" dirty="0"/>
              <a:t>š</a:t>
            </a:r>
            <a:r>
              <a:rPr lang="sr-Latn-RS" altLang="en-US" dirty="0" smtClean="0"/>
              <a:t>ne </a:t>
            </a:r>
            <a:r>
              <a:rPr lang="sr-Latn-RS" altLang="en-US" dirty="0"/>
              <a:t>etikete, dok </a:t>
            </a:r>
            <a:r>
              <a:rPr lang="sr-Latn-RS" altLang="en-US" dirty="0" smtClean="0"/>
              <a:t>je kod </a:t>
            </a:r>
            <a:r>
              <a:rPr lang="sr-Latn-RS" altLang="en-US" dirty="0"/>
              <a:t>nekih č</a:t>
            </a:r>
            <a:r>
              <a:rPr lang="sr-Latn-RS" altLang="en-US" dirty="0" smtClean="0"/>
              <a:t>ak moguće </a:t>
            </a:r>
            <a:r>
              <a:rPr lang="sr-Latn-RS" altLang="en-US" dirty="0"/>
              <a:t>izostaviti i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etne etikete</a:t>
            </a:r>
          </a:p>
          <a:p>
            <a:pPr lvl="1" eaLnBrk="1" hangingPunct="1"/>
            <a:r>
              <a:rPr lang="sr-Latn-RS" altLang="en-US" dirty="0" smtClean="0"/>
              <a:t>Primer: u </a:t>
            </a:r>
            <a:r>
              <a:rPr lang="sr-Latn-RS" altLang="en-US" dirty="0"/>
              <a:t>jeziku HTML</a:t>
            </a:r>
            <a:r>
              <a:rPr lang="sr-Latn-RS" altLang="en-US" dirty="0" smtClean="0"/>
              <a:t>, elementi </a:t>
            </a:r>
            <a:r>
              <a:rPr lang="sr-Latn-RS" altLang="en-US" dirty="0">
                <a:solidFill>
                  <a:srgbClr val="C00000"/>
                </a:solidFill>
              </a:rPr>
              <a:t>p</a:t>
            </a:r>
            <a:r>
              <a:rPr lang="sr-Latn-RS" altLang="en-US" dirty="0"/>
              <a:t> </a:t>
            </a:r>
            <a:r>
              <a:rPr lang="sr-Latn-RS" altLang="en-US" dirty="0" smtClean="0"/>
              <a:t>slu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da </a:t>
            </a:r>
            <a:r>
              <a:rPr lang="sr-Latn-RS" altLang="en-US" dirty="0" smtClean="0"/>
              <a:t>ozna</a:t>
            </a:r>
            <a:r>
              <a:rPr lang="sr-Latn-RS" altLang="en-US" dirty="0"/>
              <a:t>č</a:t>
            </a:r>
            <a:r>
              <a:rPr lang="sr-Latn-RS" altLang="en-US" dirty="0" smtClean="0"/>
              <a:t>e </a:t>
            </a:r>
            <a:r>
              <a:rPr lang="sr-Latn-RS" altLang="en-US" dirty="0"/>
              <a:t>pasuse. Pasusi ne zahtevaju navodenje </a:t>
            </a:r>
            <a:r>
              <a:rPr lang="sr-Latn-RS" altLang="en-US" dirty="0" smtClean="0"/>
              <a:t>zavr</a:t>
            </a:r>
            <a:r>
              <a:rPr lang="sr-Latn-RS" altLang="en-US" dirty="0"/>
              <a:t>š</a:t>
            </a:r>
            <a:r>
              <a:rPr lang="sr-Latn-RS" altLang="en-US" dirty="0" smtClean="0"/>
              <a:t>ne etikete </a:t>
            </a:r>
            <a:r>
              <a:rPr lang="sr-Latn-RS" altLang="en-US" dirty="0" smtClean="0">
                <a:solidFill>
                  <a:srgbClr val="00B050"/>
                </a:solidFill>
              </a:rPr>
              <a:t>&lt;/</a:t>
            </a:r>
            <a:r>
              <a:rPr lang="sr-Latn-RS" altLang="en-US" dirty="0">
                <a:solidFill>
                  <a:srgbClr val="00B050"/>
                </a:solidFill>
              </a:rPr>
              <a:t>p&gt;</a:t>
            </a:r>
            <a:r>
              <a:rPr lang="sr-Latn-RS" altLang="en-US" dirty="0"/>
              <a:t>.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etak </a:t>
            </a:r>
            <a:r>
              <a:rPr lang="sr-Latn-RS" altLang="en-US" dirty="0"/>
              <a:t>novog pasusa </a:t>
            </a:r>
            <a:r>
              <a:rPr lang="sr-Latn-RS" altLang="en-US" dirty="0">
                <a:solidFill>
                  <a:srgbClr val="00B050"/>
                </a:solidFill>
              </a:rPr>
              <a:t>&lt;p&gt;</a:t>
            </a:r>
            <a:r>
              <a:rPr lang="sr-Latn-RS" altLang="en-US" dirty="0"/>
              <a:t> implicitno </a:t>
            </a:r>
            <a:r>
              <a:rPr lang="sr-Latn-RS" altLang="en-US" dirty="0" smtClean="0"/>
              <a:t>ozna</a:t>
            </a:r>
            <a:r>
              <a:rPr lang="sr-Latn-RS" altLang="en-US" dirty="0"/>
              <a:t>č</a:t>
            </a:r>
            <a:r>
              <a:rPr lang="sr-Latn-RS" altLang="en-US" dirty="0" smtClean="0"/>
              <a:t>ava </a:t>
            </a:r>
            <a:r>
              <a:rPr lang="sr-Latn-RS" altLang="en-US" dirty="0"/>
              <a:t>kraj prethodnog, </a:t>
            </a:r>
            <a:r>
              <a:rPr lang="sr-Latn-RS" altLang="en-US" dirty="0" smtClean="0"/>
              <a:t>slično kao </a:t>
            </a:r>
            <a:r>
              <a:rPr lang="sr-Latn-RS" altLang="en-US" dirty="0"/>
              <a:t>i oznaka kraja </a:t>
            </a:r>
            <a:r>
              <a:rPr lang="sr-Latn-RS" altLang="en-US" dirty="0" smtClean="0"/>
              <a:t>obuhvatajućeg </a:t>
            </a:r>
            <a:r>
              <a:rPr lang="sr-Latn-RS" altLang="en-US" dirty="0"/>
              <a:t>elementa </a:t>
            </a:r>
            <a:r>
              <a:rPr lang="sr-Latn-RS" altLang="en-US" dirty="0">
                <a:solidFill>
                  <a:srgbClr val="00B050"/>
                </a:solidFill>
              </a:rPr>
              <a:t>&lt;/body&gt;</a:t>
            </a:r>
            <a:endParaRPr lang="sr-Latn-RS" altLang="en-US" dirty="0" smtClean="0">
              <a:solidFill>
                <a:srgbClr val="00B05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002652"/>
            <a:ext cx="7513320" cy="1074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6021288"/>
            <a:ext cx="736854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98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Elementi i etikete</a:t>
            </a:r>
          </a:p>
          <a:p>
            <a:pPr lvl="1" eaLnBrk="1" hangingPunct="1"/>
            <a:r>
              <a:rPr lang="en-US" dirty="0" err="1" smtClean="0"/>
              <a:t>Neki</a:t>
            </a:r>
            <a:r>
              <a:rPr lang="en-US" dirty="0" smtClean="0"/>
              <a:t> </a:t>
            </a:r>
            <a:r>
              <a:rPr lang="en-US" dirty="0"/>
              <a:t>SGML </a:t>
            </a:r>
            <a:r>
              <a:rPr lang="en-US" dirty="0" err="1"/>
              <a:t>elementi</a:t>
            </a:r>
            <a:r>
              <a:rPr lang="en-US" dirty="0"/>
              <a:t> </a:t>
            </a:r>
            <a:r>
              <a:rPr lang="en-US" dirty="0" err="1"/>
              <a:t>nemaju</a:t>
            </a:r>
            <a:r>
              <a:rPr lang="en-US" dirty="0"/>
              <a:t> </a:t>
            </a:r>
            <a:r>
              <a:rPr lang="en-US" dirty="0" err="1"/>
              <a:t>svoj</a:t>
            </a:r>
            <a:r>
              <a:rPr lang="en-US" dirty="0"/>
              <a:t> </a:t>
            </a:r>
            <a:r>
              <a:rPr lang="en-US" dirty="0" err="1" smtClean="0"/>
              <a:t>sadr</a:t>
            </a:r>
            <a:r>
              <a:rPr lang="sr-Latn-RS" dirty="0"/>
              <a:t>ž</a:t>
            </a:r>
            <a:r>
              <a:rPr lang="en-US" dirty="0" err="1" smtClean="0"/>
              <a:t>aj</a:t>
            </a:r>
            <a:endParaRPr lang="pl-PL" altLang="en-US" dirty="0" smtClean="0"/>
          </a:p>
          <a:p>
            <a:pPr lvl="1" eaLnBrk="1" hangingPunct="1"/>
            <a:r>
              <a:rPr lang="pl-PL" altLang="en-US" dirty="0" smtClean="0"/>
              <a:t>Primer</a:t>
            </a:r>
            <a:r>
              <a:rPr lang="pl-PL" altLang="en-US" dirty="0"/>
              <a:t>: HTML element koji </a:t>
            </a:r>
            <a:r>
              <a:rPr lang="pl-PL" altLang="en-US" dirty="0" smtClean="0"/>
              <a:t>označava </a:t>
            </a:r>
            <a:r>
              <a:rPr lang="pl-PL" altLang="en-US" dirty="0"/>
              <a:t>prelazak u novi red </a:t>
            </a:r>
            <a:r>
              <a:rPr lang="pl-PL" altLang="en-US" dirty="0" smtClean="0">
                <a:solidFill>
                  <a:srgbClr val="C00000"/>
                </a:solidFill>
              </a:rPr>
              <a:t>br</a:t>
            </a:r>
            <a:endParaRPr lang="pl-PL" altLang="en-US" dirty="0"/>
          </a:p>
          <a:p>
            <a:pPr lvl="1" eaLnBrk="1" hangingPunct="1"/>
            <a:r>
              <a:rPr lang="pl-PL" altLang="en-US" dirty="0" smtClean="0"/>
              <a:t>Kod </a:t>
            </a:r>
            <a:r>
              <a:rPr lang="pl-PL" altLang="en-US" dirty="0"/>
              <a:t>praznih elemenata </a:t>
            </a:r>
            <a:r>
              <a:rPr lang="pl-PL" altLang="en-US" dirty="0" smtClean="0"/>
              <a:t>najčešće </a:t>
            </a:r>
            <a:r>
              <a:rPr lang="pl-PL" altLang="en-US" dirty="0"/>
              <a:t>je </a:t>
            </a:r>
            <a:r>
              <a:rPr lang="pl-PL" altLang="en-US" dirty="0" smtClean="0"/>
              <a:t>zabranjeno navoditi zavr</a:t>
            </a:r>
            <a:r>
              <a:rPr lang="pl-PL" altLang="en-US" dirty="0"/>
              <a:t>š</a:t>
            </a:r>
            <a:r>
              <a:rPr lang="pl-PL" altLang="en-US" dirty="0" smtClean="0"/>
              <a:t>nu etiketu</a:t>
            </a:r>
          </a:p>
          <a:p>
            <a:pPr lvl="3" eaLnBrk="1" hangingPunct="1"/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735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Atributi</a:t>
            </a:r>
          </a:p>
          <a:p>
            <a:pPr lvl="1" eaLnBrk="1" hangingPunct="1"/>
            <a:r>
              <a:rPr lang="pl-PL" altLang="en-US" dirty="0"/>
              <a:t>Atributi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e </a:t>
            </a:r>
            <a:r>
              <a:rPr lang="pl-PL" altLang="en-US" dirty="0"/>
              <a:t>dodatne informacije o SGML </a:t>
            </a:r>
            <a:r>
              <a:rPr lang="pl-PL" altLang="en-US" dirty="0" smtClean="0"/>
              <a:t>elementima </a:t>
            </a:r>
          </a:p>
          <a:p>
            <a:pPr lvl="1" eaLnBrk="1" hangingPunct="1"/>
            <a:r>
              <a:rPr lang="pl-PL" altLang="en-US" dirty="0" smtClean="0"/>
              <a:t>Atributi imaju </a:t>
            </a:r>
            <a:r>
              <a:rPr lang="pl-PL" altLang="en-US" dirty="0"/>
              <a:t>svoj naziv i </a:t>
            </a:r>
            <a:r>
              <a:rPr lang="pl-PL" altLang="en-US" dirty="0" smtClean="0"/>
              <a:t>vrednost </a:t>
            </a:r>
          </a:p>
          <a:p>
            <a:pPr lvl="2" eaLnBrk="1" hangingPunct="1"/>
            <a:r>
              <a:rPr lang="pl-PL" altLang="en-US" dirty="0" smtClean="0"/>
              <a:t>Naziv </a:t>
            </a:r>
            <a:r>
              <a:rPr lang="pl-PL" altLang="en-US" dirty="0"/>
              <a:t>atributa je </a:t>
            </a:r>
            <a:r>
              <a:rPr lang="pl-PL" altLang="en-US" dirty="0" smtClean="0"/>
              <a:t>razdvojen </a:t>
            </a:r>
            <a:r>
              <a:rPr lang="pl-PL" altLang="en-US" dirty="0"/>
              <a:t>od </a:t>
            </a:r>
            <a:r>
              <a:rPr lang="pl-PL" altLang="en-US" dirty="0" smtClean="0"/>
              <a:t>vrednosti znakom jednakosti </a:t>
            </a:r>
          </a:p>
          <a:p>
            <a:pPr lvl="2" eaLnBrk="1" hangingPunct="1"/>
            <a:r>
              <a:rPr lang="pl-PL" altLang="en-US" dirty="0" smtClean="0"/>
              <a:t>Vrednost </a:t>
            </a:r>
            <a:r>
              <a:rPr lang="pl-PL" altLang="en-US" dirty="0"/>
              <a:t>atributa </a:t>
            </a:r>
            <a:r>
              <a:rPr lang="pl-PL" altLang="en-US" dirty="0" smtClean="0"/>
              <a:t>treba </a:t>
            </a:r>
            <a:r>
              <a:rPr lang="pl-PL" altLang="en-US" dirty="0"/>
              <a:t>biti navedena u okviru </a:t>
            </a:r>
            <a:r>
              <a:rPr lang="pl-PL" altLang="en-US" dirty="0" smtClean="0"/>
              <a:t>navodnika ("") </a:t>
            </a:r>
            <a:r>
              <a:rPr lang="pl-PL" altLang="en-US" dirty="0"/>
              <a:t>ili </a:t>
            </a:r>
            <a:r>
              <a:rPr lang="pl-PL" altLang="en-US" dirty="0" smtClean="0"/>
              <a:t>apostofa (’’)</a:t>
            </a:r>
          </a:p>
          <a:p>
            <a:pPr lvl="2" eaLnBrk="1" hangingPunct="1"/>
            <a:r>
              <a:rPr lang="pl-PL" altLang="en-US" dirty="0" smtClean="0"/>
              <a:t>U </a:t>
            </a:r>
            <a:r>
              <a:rPr lang="pl-PL" altLang="en-US" dirty="0"/>
              <a:t>okviru </a:t>
            </a:r>
            <a:r>
              <a:rPr lang="pl-PL" altLang="en-US" dirty="0" smtClean="0"/>
              <a:t>navodnika moguće je korišćenje apostofa </a:t>
            </a:r>
            <a:r>
              <a:rPr lang="pl-PL" altLang="en-US" dirty="0"/>
              <a:t>i </a:t>
            </a:r>
            <a:r>
              <a:rPr lang="pl-PL" altLang="en-US" dirty="0" smtClean="0"/>
              <a:t>obratno </a:t>
            </a:r>
          </a:p>
          <a:p>
            <a:pPr lvl="2" eaLnBrk="1" hangingPunct="1"/>
            <a:r>
              <a:rPr lang="pl-PL" altLang="en-US" dirty="0" smtClean="0"/>
              <a:t>Ponekad navodnici i/ili apostofi, </a:t>
            </a:r>
            <a:r>
              <a:rPr lang="pl-PL" altLang="en-US" dirty="0"/>
              <a:t>kod vrednosti atributa</a:t>
            </a:r>
            <a:r>
              <a:rPr lang="pl-PL" altLang="en-US" dirty="0" smtClean="0"/>
              <a:t>, mogu </a:t>
            </a:r>
            <a:r>
              <a:rPr lang="pl-PL" altLang="en-US" dirty="0"/>
              <a:t>biti </a:t>
            </a:r>
            <a:r>
              <a:rPr lang="pl-PL" altLang="en-US" dirty="0" smtClean="0"/>
              <a:t>izostavljeni</a:t>
            </a:r>
          </a:p>
          <a:p>
            <a:pPr lvl="2" eaLnBrk="1" hangingPunct="1"/>
            <a:r>
              <a:rPr lang="pl-PL" altLang="en-US" dirty="0" smtClean="0"/>
              <a:t>Atributi </a:t>
            </a:r>
            <a:r>
              <a:rPr lang="pl-PL" altLang="en-US" dirty="0"/>
              <a:t>elementa se navode u okviru njegove </a:t>
            </a:r>
            <a:r>
              <a:rPr lang="pl-PL" altLang="en-US" dirty="0" smtClean="0"/>
              <a:t>početne etikete </a:t>
            </a:r>
          </a:p>
          <a:p>
            <a:pPr marL="857250" lvl="1" indent="-342900" eaLnBrk="1" hangingPunct="1"/>
            <a:r>
              <a:rPr lang="pl-PL" altLang="en-US" dirty="0" smtClean="0"/>
              <a:t>Primer: </a:t>
            </a:r>
            <a:r>
              <a:rPr lang="pl-PL" altLang="en-US" dirty="0"/>
              <a:t>atribut </a:t>
            </a:r>
            <a:r>
              <a:rPr lang="pl-PL" altLang="en-US" dirty="0">
                <a:solidFill>
                  <a:srgbClr val="002060"/>
                </a:solidFill>
              </a:rPr>
              <a:t>href </a:t>
            </a:r>
            <a:r>
              <a:rPr lang="pl-PL" altLang="en-US" dirty="0"/>
              <a:t>elementa </a:t>
            </a:r>
            <a:r>
              <a:rPr lang="pl-PL" altLang="en-US" dirty="0">
                <a:solidFill>
                  <a:srgbClr val="C00000"/>
                </a:solidFill>
              </a:rPr>
              <a:t>a</a:t>
            </a:r>
            <a:r>
              <a:rPr lang="pl-PL" altLang="en-US" dirty="0"/>
              <a:t> jezika HTML odreduje </a:t>
            </a:r>
            <a:r>
              <a:rPr lang="pl-PL" altLang="en-US" dirty="0" smtClean="0"/>
              <a:t>odredište hiperveze</a:t>
            </a:r>
          </a:p>
          <a:p>
            <a:pPr lvl="3" eaLnBrk="1" hangingPunct="1"/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589240"/>
            <a:ext cx="738378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382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Atributi</a:t>
            </a:r>
          </a:p>
          <a:p>
            <a:pPr lvl="1" eaLnBrk="1" hangingPunct="1"/>
            <a:r>
              <a:rPr lang="pl-PL" altLang="en-US" dirty="0"/>
              <a:t>Atributi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e </a:t>
            </a:r>
            <a:r>
              <a:rPr lang="pl-PL" altLang="en-US" dirty="0"/>
              <a:t>dodatne informacije o SGML </a:t>
            </a:r>
            <a:r>
              <a:rPr lang="pl-PL" altLang="en-US" dirty="0" smtClean="0"/>
              <a:t>elementima </a:t>
            </a:r>
          </a:p>
          <a:p>
            <a:pPr lvl="1" eaLnBrk="1" hangingPunct="1"/>
            <a:r>
              <a:rPr lang="pl-PL" altLang="en-US" dirty="0" smtClean="0"/>
              <a:t>Atributi imaju </a:t>
            </a:r>
            <a:r>
              <a:rPr lang="pl-PL" altLang="en-US" dirty="0"/>
              <a:t>svoj naziv i </a:t>
            </a:r>
            <a:r>
              <a:rPr lang="pl-PL" altLang="en-US" dirty="0" smtClean="0"/>
              <a:t>vrednost </a:t>
            </a:r>
          </a:p>
          <a:p>
            <a:pPr lvl="2" eaLnBrk="1" hangingPunct="1"/>
            <a:r>
              <a:rPr lang="pl-PL" altLang="en-US" dirty="0" smtClean="0"/>
              <a:t>Naziv </a:t>
            </a:r>
            <a:r>
              <a:rPr lang="pl-PL" altLang="en-US" dirty="0"/>
              <a:t>atributa je </a:t>
            </a:r>
            <a:r>
              <a:rPr lang="pl-PL" altLang="en-US" dirty="0" smtClean="0"/>
              <a:t>razdvojen </a:t>
            </a:r>
            <a:r>
              <a:rPr lang="pl-PL" altLang="en-US" dirty="0"/>
              <a:t>od </a:t>
            </a:r>
            <a:r>
              <a:rPr lang="pl-PL" altLang="en-US" dirty="0" smtClean="0"/>
              <a:t>vrednosti znakom jednakosti </a:t>
            </a:r>
          </a:p>
          <a:p>
            <a:pPr lvl="2" eaLnBrk="1" hangingPunct="1"/>
            <a:r>
              <a:rPr lang="pl-PL" altLang="en-US" dirty="0" smtClean="0"/>
              <a:t>Vrednost </a:t>
            </a:r>
            <a:r>
              <a:rPr lang="pl-PL" altLang="en-US" dirty="0"/>
              <a:t>atributa </a:t>
            </a:r>
            <a:r>
              <a:rPr lang="pl-PL" altLang="en-US" dirty="0" smtClean="0"/>
              <a:t>treba </a:t>
            </a:r>
            <a:r>
              <a:rPr lang="pl-PL" altLang="en-US" dirty="0"/>
              <a:t>biti navedena u okviru </a:t>
            </a:r>
            <a:r>
              <a:rPr lang="pl-PL" altLang="en-US" dirty="0" smtClean="0"/>
              <a:t>navodnika ("") </a:t>
            </a:r>
            <a:r>
              <a:rPr lang="pl-PL" altLang="en-US" dirty="0"/>
              <a:t>ili </a:t>
            </a:r>
            <a:r>
              <a:rPr lang="pl-PL" altLang="en-US" dirty="0" smtClean="0"/>
              <a:t>apostofa (’’)</a:t>
            </a:r>
          </a:p>
          <a:p>
            <a:pPr lvl="2" eaLnBrk="1" hangingPunct="1"/>
            <a:r>
              <a:rPr lang="pl-PL" altLang="en-US" dirty="0" smtClean="0"/>
              <a:t>U </a:t>
            </a:r>
            <a:r>
              <a:rPr lang="pl-PL" altLang="en-US" dirty="0"/>
              <a:t>okviru </a:t>
            </a:r>
            <a:r>
              <a:rPr lang="pl-PL" altLang="en-US" dirty="0" smtClean="0"/>
              <a:t>navodnika moguće je korišćenje apostofa </a:t>
            </a:r>
            <a:r>
              <a:rPr lang="pl-PL" altLang="en-US" dirty="0"/>
              <a:t>i </a:t>
            </a:r>
            <a:r>
              <a:rPr lang="pl-PL" altLang="en-US" dirty="0" smtClean="0"/>
              <a:t>obratno </a:t>
            </a:r>
          </a:p>
          <a:p>
            <a:pPr lvl="2" eaLnBrk="1" hangingPunct="1"/>
            <a:r>
              <a:rPr lang="pl-PL" altLang="en-US" dirty="0" smtClean="0"/>
              <a:t>Ponekad navodnici i/ili apostofi, </a:t>
            </a:r>
            <a:r>
              <a:rPr lang="pl-PL" altLang="en-US" dirty="0"/>
              <a:t>kod vrednosti atributa</a:t>
            </a:r>
            <a:r>
              <a:rPr lang="pl-PL" altLang="en-US" dirty="0" smtClean="0"/>
              <a:t>, mogu </a:t>
            </a:r>
            <a:r>
              <a:rPr lang="pl-PL" altLang="en-US" dirty="0"/>
              <a:t>biti </a:t>
            </a:r>
            <a:r>
              <a:rPr lang="pl-PL" altLang="en-US" dirty="0" smtClean="0"/>
              <a:t>izostavljeni</a:t>
            </a:r>
          </a:p>
          <a:p>
            <a:pPr lvl="2" eaLnBrk="1" hangingPunct="1"/>
            <a:r>
              <a:rPr lang="pl-PL" altLang="en-US" dirty="0" smtClean="0"/>
              <a:t>Atributi </a:t>
            </a:r>
            <a:r>
              <a:rPr lang="pl-PL" altLang="en-US" dirty="0"/>
              <a:t>elementa se navode u okviru njegove </a:t>
            </a:r>
            <a:r>
              <a:rPr lang="pl-PL" altLang="en-US" dirty="0" smtClean="0"/>
              <a:t>početne etikete </a:t>
            </a:r>
          </a:p>
          <a:p>
            <a:pPr marL="857250" lvl="1" indent="-342900" eaLnBrk="1" hangingPunct="1"/>
            <a:r>
              <a:rPr lang="pl-PL" altLang="en-US" dirty="0" smtClean="0"/>
              <a:t>Primer: </a:t>
            </a:r>
            <a:r>
              <a:rPr lang="pl-PL" altLang="en-US" dirty="0"/>
              <a:t>atribut </a:t>
            </a:r>
            <a:r>
              <a:rPr lang="pl-PL" altLang="en-US" dirty="0">
                <a:solidFill>
                  <a:srgbClr val="002060"/>
                </a:solidFill>
              </a:rPr>
              <a:t>href </a:t>
            </a:r>
            <a:r>
              <a:rPr lang="pl-PL" altLang="en-US" dirty="0"/>
              <a:t>elementa </a:t>
            </a:r>
            <a:r>
              <a:rPr lang="pl-PL" altLang="en-US" dirty="0">
                <a:solidFill>
                  <a:srgbClr val="C00000"/>
                </a:solidFill>
              </a:rPr>
              <a:t>a</a:t>
            </a:r>
            <a:r>
              <a:rPr lang="pl-PL" altLang="en-US" dirty="0"/>
              <a:t> jezika HTML odreduje </a:t>
            </a:r>
            <a:r>
              <a:rPr lang="pl-PL" altLang="en-US" dirty="0" smtClean="0"/>
              <a:t>odredište hiperveze</a:t>
            </a:r>
          </a:p>
          <a:p>
            <a:pPr marL="857250" lvl="1" indent="-342900" eaLnBrk="1" hangingPunct="1"/>
            <a:endParaRPr lang="pl-PL" altLang="en-US" dirty="0"/>
          </a:p>
          <a:p>
            <a:pPr marL="857250" lvl="1" indent="-342900" eaLnBrk="1" hangingPunct="1"/>
            <a:r>
              <a:rPr lang="pl-PL" altLang="en-US" dirty="0" smtClean="0"/>
              <a:t>Imena </a:t>
            </a:r>
            <a:r>
              <a:rPr lang="pl-PL" altLang="en-US" dirty="0"/>
              <a:t>atributa su nezavisna od </a:t>
            </a:r>
            <a:r>
              <a:rPr lang="pl-PL" altLang="en-US" dirty="0" smtClean="0"/>
              <a:t>veli</a:t>
            </a:r>
            <a:r>
              <a:rPr lang="pl-PL" altLang="en-US" dirty="0"/>
              <a:t>č</a:t>
            </a:r>
            <a:r>
              <a:rPr lang="pl-PL" altLang="en-US" dirty="0" smtClean="0"/>
              <a:t>ine </a:t>
            </a:r>
            <a:r>
              <a:rPr lang="pl-PL" altLang="en-US" dirty="0"/>
              <a:t>slova, dok vrednosti nekada zavise, </a:t>
            </a:r>
            <a:r>
              <a:rPr lang="pl-PL" altLang="en-US" dirty="0" smtClean="0"/>
              <a:t>a nekada </a:t>
            </a:r>
            <a:r>
              <a:rPr lang="pl-PL" altLang="en-US" dirty="0"/>
              <a:t>ne zavise od </a:t>
            </a:r>
            <a:r>
              <a:rPr lang="pl-PL" altLang="en-US" dirty="0" smtClean="0"/>
              <a:t>veli</a:t>
            </a:r>
            <a:r>
              <a:rPr lang="pl-PL" altLang="en-US" dirty="0"/>
              <a:t>č</a:t>
            </a:r>
            <a:r>
              <a:rPr lang="pl-PL" altLang="en-US" dirty="0" smtClean="0"/>
              <a:t>ine </a:t>
            </a:r>
            <a:r>
              <a:rPr lang="pl-PL" altLang="en-US" dirty="0"/>
              <a:t>slova</a:t>
            </a:r>
            <a:endParaRPr lang="pl-PL" altLang="en-US" dirty="0" smtClean="0"/>
          </a:p>
          <a:p>
            <a:pPr lvl="3" eaLnBrk="1" hangingPunct="1"/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517232"/>
            <a:ext cx="738378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004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(6)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Entiteti</a:t>
            </a:r>
          </a:p>
          <a:p>
            <a:pPr lvl="1" eaLnBrk="1" hangingPunct="1"/>
            <a:r>
              <a:rPr lang="pl-PL" altLang="en-US" dirty="0" smtClean="0"/>
              <a:t>SGML </a:t>
            </a:r>
            <a:r>
              <a:rPr lang="pl-PL" altLang="en-US" dirty="0"/>
              <a:t>daje </a:t>
            </a:r>
            <a:r>
              <a:rPr lang="pl-PL" altLang="en-US" dirty="0" smtClean="0"/>
              <a:t>mogućnost </a:t>
            </a:r>
            <a:r>
              <a:rPr lang="pl-PL" altLang="en-US" dirty="0"/>
              <a:t>imenovanja delova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aja </a:t>
            </a:r>
            <a:r>
              <a:rPr lang="pl-PL" altLang="en-US" dirty="0"/>
              <a:t>na </a:t>
            </a:r>
            <a:r>
              <a:rPr lang="pl-PL" altLang="en-US" dirty="0" smtClean="0"/>
              <a:t>portabilan način </a:t>
            </a:r>
          </a:p>
          <a:p>
            <a:pPr lvl="1" eaLnBrk="1" hangingPunct="1"/>
            <a:r>
              <a:rPr lang="pl-PL" altLang="en-US" dirty="0" smtClean="0"/>
              <a:t>Koncept </a:t>
            </a:r>
            <a:r>
              <a:rPr lang="pl-PL" altLang="en-US" dirty="0"/>
              <a:t>eniteta u SGML uvodi izvesnu vrstu makro </a:t>
            </a:r>
            <a:r>
              <a:rPr lang="pl-PL" altLang="en-US" dirty="0" smtClean="0"/>
              <a:t>zamena </a:t>
            </a:r>
          </a:p>
          <a:p>
            <a:pPr lvl="1" eaLnBrk="1" hangingPunct="1"/>
            <a:r>
              <a:rPr lang="pl-PL" altLang="en-US" dirty="0" smtClean="0"/>
              <a:t>Zamena entiteta </a:t>
            </a:r>
            <a:r>
              <a:rPr lang="pl-PL" altLang="en-US" dirty="0"/>
              <a:t>se </a:t>
            </a:r>
            <a:r>
              <a:rPr lang="pl-PL" altLang="en-US" dirty="0" smtClean="0"/>
              <a:t>vr</a:t>
            </a:r>
            <a:r>
              <a:rPr lang="pl-PL" altLang="en-US" dirty="0"/>
              <a:t>š</a:t>
            </a:r>
            <a:r>
              <a:rPr lang="pl-PL" altLang="en-US" dirty="0" smtClean="0"/>
              <a:t>i </a:t>
            </a:r>
            <a:r>
              <a:rPr lang="pl-PL" altLang="en-US" dirty="0"/>
              <a:t>kada se dokumenti </a:t>
            </a:r>
            <a:r>
              <a:rPr lang="pl-PL" altLang="en-US" dirty="0" smtClean="0"/>
              <a:t>analiziraju odgovarajućim parserom </a:t>
            </a:r>
          </a:p>
          <a:p>
            <a:pPr lvl="1" eaLnBrk="1" hangingPunct="1"/>
            <a:r>
              <a:rPr lang="pl-PL" altLang="en-US" dirty="0" smtClean="0"/>
              <a:t>Primer: moguće </a:t>
            </a:r>
            <a:r>
              <a:rPr lang="pl-PL" altLang="en-US" dirty="0"/>
              <a:t>je deklarisati entitet pod imenom </a:t>
            </a:r>
            <a:r>
              <a:rPr lang="pl-PL" altLang="en-US" dirty="0">
                <a:solidFill>
                  <a:schemeClr val="accent5">
                    <a:lumMod val="25000"/>
                  </a:schemeClr>
                </a:solidFill>
              </a:rPr>
              <a:t>uvit</a:t>
            </a:r>
            <a:r>
              <a:rPr lang="pl-PL" altLang="en-US" dirty="0"/>
              <a:t> koji se zamenjuje </a:t>
            </a:r>
            <a:r>
              <a:rPr lang="pl-PL" altLang="en-US" dirty="0" smtClean="0"/>
              <a:t>tekstom </a:t>
            </a:r>
            <a:r>
              <a:rPr lang="pl-PL" altLang="en-US" dirty="0" smtClean="0">
                <a:solidFill>
                  <a:schemeClr val="accent5">
                    <a:lumMod val="25000"/>
                  </a:schemeClr>
                </a:solidFill>
              </a:rPr>
              <a:t>Uvod </a:t>
            </a:r>
            <a:r>
              <a:rPr lang="pl-PL" altLang="en-US" dirty="0">
                <a:solidFill>
                  <a:schemeClr val="accent5">
                    <a:lumMod val="25000"/>
                  </a:schemeClr>
                </a:solidFill>
              </a:rPr>
              <a:t>u Veb i Internet tehnologije</a:t>
            </a:r>
            <a:r>
              <a:rPr lang="pl-PL" altLang="en-US" dirty="0"/>
              <a:t>, i zatim se u okviru ovog dokumenta </a:t>
            </a:r>
            <a:r>
              <a:rPr lang="pl-PL" altLang="en-US" dirty="0" smtClean="0"/>
              <a:t>na ime </a:t>
            </a:r>
            <a:r>
              <a:rPr lang="pl-PL" altLang="en-US" dirty="0"/>
              <a:t>predmeta pozivati </a:t>
            </a:r>
            <a:r>
              <a:rPr lang="pl-PL" altLang="en-US" dirty="0" smtClean="0"/>
              <a:t>korišćenjem </a:t>
            </a:r>
            <a:r>
              <a:rPr lang="pl-PL" altLang="en-US" dirty="0"/>
              <a:t>reference na </a:t>
            </a:r>
            <a:r>
              <a:rPr lang="pl-PL" altLang="en-US" dirty="0" smtClean="0"/>
              <a:t>entitet</a:t>
            </a:r>
          </a:p>
          <a:p>
            <a:pPr lvl="1" eaLnBrk="1" hangingPunct="1"/>
            <a:r>
              <a:rPr lang="pl-PL" altLang="en-US" dirty="0" smtClean="0"/>
              <a:t>Postoji </a:t>
            </a:r>
            <a:r>
              <a:rPr lang="pl-PL" altLang="en-US" dirty="0"/>
              <a:t>nekoliko </a:t>
            </a:r>
            <a:r>
              <a:rPr lang="pl-PL" altLang="en-US" dirty="0" smtClean="0"/>
              <a:t>vrsta entiteta </a:t>
            </a:r>
            <a:r>
              <a:rPr lang="pl-PL" altLang="en-US" dirty="0"/>
              <a:t>i referenci na </a:t>
            </a:r>
            <a:r>
              <a:rPr lang="pl-PL" altLang="en-US" dirty="0" smtClean="0"/>
              <a:t>entitete:</a:t>
            </a:r>
          </a:p>
          <a:p>
            <a:pPr marL="1257300" lvl="2" indent="-342900" eaLnBrk="1" hangingPunct="1">
              <a:buFont typeface="+mj-lt"/>
              <a:buAutoNum type="arabicPeriod"/>
            </a:pPr>
            <a:r>
              <a:rPr lang="en-US" dirty="0" smtClean="0"/>
              <a:t>obi</a:t>
            </a:r>
            <a:r>
              <a:rPr lang="sr-Latn-RS" dirty="0"/>
              <a:t>č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entiteti</a:t>
            </a:r>
            <a:r>
              <a:rPr lang="sr-Latn-RS" dirty="0" smtClean="0"/>
              <a:t> </a:t>
            </a:r>
            <a:r>
              <a:rPr lang="en-US" dirty="0" smtClean="0"/>
              <a:t>(regular </a:t>
            </a:r>
            <a:r>
              <a:rPr lang="en-US" dirty="0"/>
              <a:t>entities</a:t>
            </a:r>
            <a:r>
              <a:rPr lang="en-US" dirty="0" smtClean="0"/>
              <a:t>)</a:t>
            </a:r>
            <a:endParaRPr lang="en-US" dirty="0"/>
          </a:p>
          <a:p>
            <a:pPr marL="1257300" lvl="2" indent="-342900" eaLnBrk="1" hangingPunct="1">
              <a:buFont typeface="+mj-lt"/>
              <a:buAutoNum type="arabicPeriod"/>
            </a:pPr>
            <a:r>
              <a:rPr lang="en-US" dirty="0" err="1"/>
              <a:t>parametarski</a:t>
            </a:r>
            <a:r>
              <a:rPr lang="en-US" dirty="0"/>
              <a:t> </a:t>
            </a:r>
            <a:r>
              <a:rPr lang="en-US" dirty="0" err="1"/>
              <a:t>entiteti</a:t>
            </a:r>
            <a:r>
              <a:rPr lang="en-US" dirty="0"/>
              <a:t> </a:t>
            </a:r>
            <a:r>
              <a:rPr lang="en-US" dirty="0" smtClean="0"/>
              <a:t>(parameter </a:t>
            </a:r>
            <a:r>
              <a:rPr lang="en-US" dirty="0"/>
              <a:t>entities</a:t>
            </a:r>
            <a:r>
              <a:rPr lang="en-US" dirty="0" smtClean="0"/>
              <a:t>)</a:t>
            </a:r>
            <a:endParaRPr lang="sr-Latn-RS" dirty="0" smtClean="0"/>
          </a:p>
          <a:p>
            <a:pPr marL="1257300" lvl="2" indent="-342900" eaLnBrk="1" hangingPunct="1">
              <a:buFont typeface="+mj-lt"/>
              <a:buAutoNum type="arabicPeriod"/>
            </a:pPr>
            <a:r>
              <a:rPr lang="sr-Latn-RS" dirty="0" smtClean="0"/>
              <a:t>znakovni </a:t>
            </a:r>
            <a:r>
              <a:rPr lang="en-US" dirty="0" err="1" smtClean="0"/>
              <a:t>entiteti</a:t>
            </a:r>
            <a:r>
              <a:rPr lang="en-US" dirty="0" smtClean="0"/>
              <a:t> (character </a:t>
            </a:r>
            <a:r>
              <a:rPr lang="en-US" dirty="0"/>
              <a:t>entities</a:t>
            </a:r>
            <a:r>
              <a:rPr lang="en-US" dirty="0" smtClean="0"/>
              <a:t>)</a:t>
            </a:r>
            <a:endParaRPr lang="en-US" dirty="0"/>
          </a:p>
          <a:p>
            <a:pPr marL="1257300" lvl="2" indent="-342900" eaLnBrk="1" hangingPunct="1">
              <a:buFont typeface="+mj-lt"/>
              <a:buAutoNum type="arabicPeriod"/>
            </a:pPr>
            <a:endParaRPr lang="en-US" dirty="0"/>
          </a:p>
          <a:p>
            <a:pPr marL="1257300" lvl="2" indent="-342900" eaLnBrk="1" hangingPunct="1">
              <a:buFont typeface="+mj-lt"/>
              <a:buAutoNum type="arabicPeriod"/>
            </a:pPr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84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(7)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Entiteti</a:t>
            </a:r>
          </a:p>
          <a:p>
            <a:pPr marL="857250" lvl="1" indent="-342900" eaLnBrk="1" hangingPunct="1">
              <a:buFont typeface="+mj-lt"/>
              <a:buAutoNum type="arabicPeriod"/>
            </a:pPr>
            <a:r>
              <a:rPr lang="sr-Latn-RS" dirty="0"/>
              <a:t>O</a:t>
            </a:r>
            <a:r>
              <a:rPr lang="en-US" dirty="0" smtClean="0"/>
              <a:t>bi</a:t>
            </a:r>
            <a:r>
              <a:rPr lang="sr-Latn-RS" dirty="0"/>
              <a:t>č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entiteti</a:t>
            </a:r>
            <a:endParaRPr lang="sr-Latn-RS" dirty="0" smtClean="0"/>
          </a:p>
          <a:p>
            <a:pPr marL="857250" lvl="1" indent="-342900" eaLnBrk="1" hangingPunct="1"/>
            <a:r>
              <a:rPr lang="en-US" dirty="0"/>
              <a:t>Reference </a:t>
            </a:r>
            <a:r>
              <a:rPr lang="en-US" dirty="0" err="1" smtClean="0"/>
              <a:t>na</a:t>
            </a:r>
            <a:r>
              <a:rPr lang="sr-Latn-RS" dirty="0" smtClean="0"/>
              <a:t> </a:t>
            </a:r>
            <a:r>
              <a:rPr lang="en-US" dirty="0"/>
              <a:t>obi</a:t>
            </a:r>
            <a:r>
              <a:rPr lang="sr-Latn-RS" dirty="0"/>
              <a:t>č</a:t>
            </a:r>
            <a:r>
              <a:rPr lang="en-US" dirty="0" smtClean="0"/>
              <a:t>n</a:t>
            </a:r>
            <a:r>
              <a:rPr lang="sr-Latn-RS" dirty="0" smtClean="0"/>
              <a:t>e</a:t>
            </a:r>
            <a:r>
              <a:rPr lang="en-US" dirty="0" smtClean="0"/>
              <a:t> </a:t>
            </a:r>
            <a:r>
              <a:rPr lang="en-US" dirty="0" err="1" smtClean="0"/>
              <a:t>entitet</a:t>
            </a:r>
            <a:r>
              <a:rPr lang="sr-Latn-RS" dirty="0" smtClean="0"/>
              <a:t>e </a:t>
            </a:r>
            <a:r>
              <a:rPr lang="en-US" dirty="0" err="1" smtClean="0"/>
              <a:t>po</a:t>
            </a:r>
            <a:r>
              <a:rPr lang="sr-Latn-RS" dirty="0"/>
              <a:t>č</a:t>
            </a:r>
            <a:r>
              <a:rPr lang="en-US" dirty="0" err="1" smtClean="0"/>
              <a:t>inju</a:t>
            </a:r>
            <a:r>
              <a:rPr lang="en-US" dirty="0" smtClean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znakom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</a:rPr>
              <a:t>&amp;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 smtClean="0"/>
              <a:t>zavr</a:t>
            </a:r>
            <a:r>
              <a:rPr lang="sr-Latn-RS" dirty="0"/>
              <a:t>š</a:t>
            </a:r>
            <a:r>
              <a:rPr lang="en-US" dirty="0" err="1" smtClean="0"/>
              <a:t>avaju</a:t>
            </a:r>
            <a:r>
              <a:rPr lang="en-US" dirty="0" smtClean="0"/>
              <a:t> </a:t>
            </a:r>
            <a:r>
              <a:rPr lang="en-US" dirty="0"/>
              <a:t>se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</a:rPr>
              <a:t>;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endParaRPr lang="sr-Latn-RS" dirty="0" smtClean="0"/>
          </a:p>
          <a:p>
            <a:pPr marL="857250" lvl="1" indent="-342900" eaLnBrk="1" hangingPunct="1"/>
            <a:r>
              <a:rPr lang="sr-Latn-RS" dirty="0" smtClean="0"/>
              <a:t>M</a:t>
            </a:r>
            <a:r>
              <a:rPr lang="en-US" dirty="0" err="1" smtClean="0"/>
              <a:t>ogu</a:t>
            </a:r>
            <a:r>
              <a:rPr lang="sr-Latn-RS" dirty="0" smtClean="0"/>
              <a:t>ć</a:t>
            </a:r>
            <a:r>
              <a:rPr lang="en-US" dirty="0" smtClean="0"/>
              <a:t>e </a:t>
            </a:r>
            <a:r>
              <a:rPr lang="en-US" dirty="0" err="1"/>
              <a:t>ih</a:t>
            </a:r>
            <a:r>
              <a:rPr lang="en-US" dirty="0"/>
              <a:t> je </a:t>
            </a:r>
            <a:r>
              <a:rPr lang="en-US" dirty="0" err="1"/>
              <a:t>navoditi</a:t>
            </a:r>
            <a:r>
              <a:rPr lang="en-US" dirty="0"/>
              <a:t> u </a:t>
            </a:r>
            <a:r>
              <a:rPr lang="en-US" dirty="0" err="1" smtClean="0"/>
              <a:t>okviru</a:t>
            </a:r>
            <a:r>
              <a:rPr lang="sr-Latn-RS" dirty="0" smtClean="0"/>
              <a:t> </a:t>
            </a:r>
            <a:r>
              <a:rPr lang="en-US" dirty="0" err="1" smtClean="0"/>
              <a:t>teksta</a:t>
            </a:r>
            <a:r>
              <a:rPr lang="en-US" dirty="0" smtClean="0"/>
              <a:t> </a:t>
            </a:r>
            <a:r>
              <a:rPr lang="en-US" dirty="0" err="1"/>
              <a:t>dokumenta</a:t>
            </a:r>
            <a:r>
              <a:rPr lang="en-US" dirty="0"/>
              <a:t> (ne u </a:t>
            </a:r>
            <a:r>
              <a:rPr lang="en-US" dirty="0" err="1"/>
              <a:t>okviru</a:t>
            </a:r>
            <a:r>
              <a:rPr lang="en-US" dirty="0"/>
              <a:t> DTD</a:t>
            </a:r>
            <a:r>
              <a:rPr lang="en-US" dirty="0" smtClean="0"/>
              <a:t>) </a:t>
            </a:r>
            <a:endParaRPr lang="sr-Latn-RS" dirty="0" smtClean="0"/>
          </a:p>
          <a:p>
            <a:pPr marL="857250" lvl="1" indent="-342900" eaLnBrk="1" hangingPunct="1"/>
            <a:r>
              <a:rPr lang="sr-Latn-RS" dirty="0" smtClean="0"/>
              <a:t>Primer:</a:t>
            </a:r>
            <a:r>
              <a:rPr lang="en-US" dirty="0" smtClean="0"/>
              <a:t> </a:t>
            </a:r>
            <a:r>
              <a:rPr lang="en-US" dirty="0" err="1"/>
              <a:t>ako</a:t>
            </a:r>
            <a:r>
              <a:rPr lang="en-US" dirty="0"/>
              <a:t> se </a:t>
            </a:r>
            <a:r>
              <a:rPr lang="en-US" dirty="0" err="1"/>
              <a:t>negde</a:t>
            </a:r>
            <a:r>
              <a:rPr lang="en-US" dirty="0"/>
              <a:t> u </a:t>
            </a:r>
            <a:r>
              <a:rPr lang="en-US" dirty="0" err="1"/>
              <a:t>okviru</a:t>
            </a:r>
            <a:r>
              <a:rPr lang="en-US" dirty="0"/>
              <a:t> </a:t>
            </a:r>
            <a:r>
              <a:rPr lang="en-US" dirty="0" err="1" smtClean="0"/>
              <a:t>dokumenta</a:t>
            </a:r>
            <a:r>
              <a:rPr lang="sr-Latn-RS" dirty="0" smtClean="0"/>
              <a:t> </a:t>
            </a:r>
            <a:r>
              <a:rPr lang="en-US" dirty="0" err="1" smtClean="0"/>
              <a:t>javi</a:t>
            </a:r>
            <a:r>
              <a:rPr lang="en-US" dirty="0" smtClean="0"/>
              <a:t> </a:t>
            </a:r>
            <a:r>
              <a:rPr lang="en-US" dirty="0" err="1" smtClean="0"/>
              <a:t>sadr</a:t>
            </a:r>
            <a:r>
              <a:rPr lang="sr-Latn-RS" dirty="0"/>
              <a:t>ž</a:t>
            </a:r>
            <a:r>
              <a:rPr lang="en-US" dirty="0" err="1" smtClean="0"/>
              <a:t>aj</a:t>
            </a:r>
            <a:endParaRPr lang="sr-Latn-RS" dirty="0" smtClean="0"/>
          </a:p>
          <a:p>
            <a:pPr marL="857250" lvl="1" indent="-342900" eaLnBrk="1" hangingPunct="1"/>
            <a:endParaRPr lang="sr-Latn-RS" dirty="0"/>
          </a:p>
          <a:p>
            <a:pPr marL="514350" lvl="1" indent="0" eaLnBrk="1" hangingPunct="1">
              <a:buNone/>
            </a:pPr>
            <a:r>
              <a:rPr lang="sr-Latn-RS" dirty="0" smtClean="0"/>
              <a:t>     </a:t>
            </a:r>
            <a:r>
              <a:rPr lang="en-US" dirty="0" err="1" smtClean="0"/>
              <a:t>ovim</a:t>
            </a:r>
            <a:r>
              <a:rPr lang="en-US" dirty="0" smtClean="0"/>
              <a:t> </a:t>
            </a:r>
            <a:r>
              <a:rPr lang="en-US" dirty="0"/>
              <a:t>je u </a:t>
            </a:r>
            <a:r>
              <a:rPr lang="en-US" dirty="0" err="1"/>
              <a:t>stvari</a:t>
            </a:r>
            <a:r>
              <a:rPr lang="en-US" dirty="0"/>
              <a:t> </a:t>
            </a:r>
            <a:r>
              <a:rPr lang="en-US" dirty="0" err="1"/>
              <a:t>kodiran</a:t>
            </a:r>
            <a:r>
              <a:rPr lang="en-US" dirty="0"/>
              <a:t> </a:t>
            </a:r>
            <a:r>
              <a:rPr lang="en-US" dirty="0" err="1"/>
              <a:t>tekst</a:t>
            </a:r>
            <a:endParaRPr lang="en-US" dirty="0"/>
          </a:p>
          <a:p>
            <a:pPr marL="857250" lvl="1" indent="-342900" eaLnBrk="1" hangingPunct="1"/>
            <a:endParaRPr lang="sr-Latn-RS" dirty="0" smtClean="0"/>
          </a:p>
          <a:p>
            <a:pPr marL="857250" lvl="1" indent="-342900" eaLnBrk="1" hangingPunct="1"/>
            <a:endParaRPr lang="sr-Latn-RS" dirty="0"/>
          </a:p>
          <a:p>
            <a:pPr marL="971550" lvl="1" indent="-457200" eaLnBrk="1" hangingPunct="1">
              <a:buFont typeface="+mj-lt"/>
              <a:buAutoNum type="arabicPeriod" startAt="2"/>
            </a:pPr>
            <a:r>
              <a:rPr lang="sr-Latn-RS" dirty="0"/>
              <a:t>P</a:t>
            </a:r>
            <a:r>
              <a:rPr lang="sr-Latn-RS" dirty="0" smtClean="0"/>
              <a:t>arametarski </a:t>
            </a:r>
            <a:r>
              <a:rPr lang="sr-Latn-RS" dirty="0"/>
              <a:t>entiteti </a:t>
            </a:r>
            <a:endParaRPr lang="sr-Latn-RS" dirty="0" smtClean="0"/>
          </a:p>
          <a:p>
            <a:pPr marL="857250" lvl="1" indent="-342900" eaLnBrk="1" hangingPunct="1"/>
            <a:r>
              <a:rPr lang="sr-Latn-RS" dirty="0" smtClean="0"/>
              <a:t>Reference na parametarske entitete po</a:t>
            </a:r>
            <a:r>
              <a:rPr lang="sr-Latn-RS" dirty="0"/>
              <a:t>č</a:t>
            </a:r>
            <a:r>
              <a:rPr lang="sr-Latn-RS" dirty="0" smtClean="0"/>
              <a:t>inju </a:t>
            </a:r>
            <a:r>
              <a:rPr lang="sr-Latn-RS" dirty="0"/>
              <a:t>znakom </a:t>
            </a:r>
            <a:r>
              <a:rPr lang="sr-Latn-RS" dirty="0">
                <a:solidFill>
                  <a:schemeClr val="accent5">
                    <a:lumMod val="25000"/>
                  </a:schemeClr>
                </a:solidFill>
              </a:rPr>
              <a:t>%</a:t>
            </a:r>
            <a:r>
              <a:rPr lang="sr-Latn-RS" dirty="0"/>
              <a:t> i </a:t>
            </a:r>
            <a:r>
              <a:rPr lang="sr-Latn-RS" dirty="0" smtClean="0"/>
              <a:t>zavr</a:t>
            </a:r>
            <a:r>
              <a:rPr lang="sr-Latn-RS" dirty="0"/>
              <a:t>š</a:t>
            </a:r>
            <a:r>
              <a:rPr lang="sr-Latn-RS" dirty="0" smtClean="0"/>
              <a:t>avaju </a:t>
            </a:r>
            <a:r>
              <a:rPr lang="sr-Latn-RS" dirty="0"/>
              <a:t>se sa </a:t>
            </a:r>
            <a:r>
              <a:rPr lang="sr-Latn-RS" dirty="0">
                <a:solidFill>
                  <a:schemeClr val="accent5">
                    <a:lumMod val="25000"/>
                  </a:schemeClr>
                </a:solidFill>
              </a:rPr>
              <a:t>;</a:t>
            </a:r>
            <a:r>
              <a:rPr lang="sr-Latn-RS" dirty="0"/>
              <a:t> </a:t>
            </a:r>
            <a:endParaRPr lang="sr-Latn-RS" dirty="0" smtClean="0"/>
          </a:p>
          <a:p>
            <a:pPr marL="857250" lvl="1" indent="-342900" eaLnBrk="1" hangingPunct="1"/>
            <a:r>
              <a:rPr lang="sr-Latn-RS" dirty="0" smtClean="0"/>
              <a:t>Moguće </a:t>
            </a:r>
            <a:r>
              <a:rPr lang="sr-Latn-RS" dirty="0"/>
              <a:t>ih je </a:t>
            </a:r>
            <a:r>
              <a:rPr lang="sr-Latn-RS" dirty="0" smtClean="0"/>
              <a:t>navoditi samo </a:t>
            </a:r>
            <a:r>
              <a:rPr lang="sr-Latn-RS" dirty="0"/>
              <a:t>u okviru DTD dokumenta (ne u okviru objektnih dokumenata</a:t>
            </a:r>
            <a:r>
              <a:rPr lang="sr-Latn-RS" dirty="0" smtClean="0"/>
              <a:t>)</a:t>
            </a:r>
          </a:p>
          <a:p>
            <a:pPr marL="857250" lvl="1" indent="-342900" eaLnBrk="1" hangingPunct="1"/>
            <a:endParaRPr lang="en-US" dirty="0"/>
          </a:p>
          <a:p>
            <a:pPr marL="1257300" lvl="2" indent="-342900" eaLnBrk="1" hangingPunct="1">
              <a:buFont typeface="+mj-lt"/>
              <a:buAutoNum type="arabicPeriod"/>
            </a:pPr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717032"/>
            <a:ext cx="745998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885" y="4437112"/>
            <a:ext cx="7421880" cy="47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503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(8)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Entiteti</a:t>
            </a:r>
          </a:p>
          <a:p>
            <a:pPr marL="971550" lvl="1" indent="-457200" eaLnBrk="1" hangingPunct="1">
              <a:buFont typeface="+mj-lt"/>
              <a:buAutoNum type="arabicPeriod" startAt="3"/>
            </a:pPr>
            <a:r>
              <a:rPr lang="sr-Latn-RS" dirty="0" smtClean="0"/>
              <a:t>Znakovni </a:t>
            </a:r>
            <a:r>
              <a:rPr lang="en-US" dirty="0" err="1" smtClean="0"/>
              <a:t>entiteti</a:t>
            </a:r>
            <a:endParaRPr lang="sr-Latn-RS" dirty="0" smtClean="0"/>
          </a:p>
          <a:p>
            <a:pPr marL="857250" lvl="1" indent="-342900" eaLnBrk="1" hangingPunct="1"/>
            <a:r>
              <a:rPr lang="en-US" dirty="0" err="1" smtClean="0"/>
              <a:t>Njima</a:t>
            </a:r>
            <a:r>
              <a:rPr lang="sr-Latn-RS" dirty="0" smtClean="0"/>
              <a:t> </a:t>
            </a:r>
            <a:r>
              <a:rPr lang="en-US" dirty="0" smtClean="0"/>
              <a:t>se </a:t>
            </a:r>
            <a:r>
              <a:rPr lang="en-US" dirty="0" err="1"/>
              <a:t>uvode</a:t>
            </a:r>
            <a:r>
              <a:rPr lang="en-US" dirty="0"/>
              <a:t> </a:t>
            </a:r>
            <a:r>
              <a:rPr lang="en-US" dirty="0" err="1"/>
              <a:t>imena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 smtClean="0"/>
              <a:t>ozna</a:t>
            </a:r>
            <a:r>
              <a:rPr lang="sr-Latn-RS" dirty="0" smtClean="0"/>
              <a:t>č</a:t>
            </a:r>
            <a:r>
              <a:rPr lang="en-US" dirty="0" err="1" smtClean="0"/>
              <a:t>avaju</a:t>
            </a:r>
            <a:r>
              <a:rPr lang="en-US" dirty="0" smtClean="0"/>
              <a:t> </a:t>
            </a:r>
            <a:r>
              <a:rPr lang="en-US" dirty="0" err="1"/>
              <a:t>odredene</a:t>
            </a:r>
            <a:r>
              <a:rPr lang="en-US" dirty="0"/>
              <a:t> </a:t>
            </a:r>
            <a:r>
              <a:rPr lang="sr-Latn-RS" dirty="0" smtClean="0"/>
              <a:t>znakove</a:t>
            </a:r>
            <a:r>
              <a:rPr lang="en-US" dirty="0" smtClean="0"/>
              <a:t> </a:t>
            </a:r>
            <a:endParaRPr lang="sr-Latn-RS" dirty="0" smtClean="0"/>
          </a:p>
          <a:p>
            <a:pPr marL="857250" lvl="1" indent="-342900" eaLnBrk="1" hangingPunct="1"/>
            <a:r>
              <a:rPr lang="en-US" dirty="0" err="1" smtClean="0"/>
              <a:t>Koriste</a:t>
            </a:r>
            <a:r>
              <a:rPr lang="en-US" dirty="0" smtClean="0"/>
              <a:t> </a:t>
            </a:r>
            <a:r>
              <a:rPr lang="en-US" dirty="0"/>
              <a:t>se da bi se </a:t>
            </a:r>
            <a:r>
              <a:rPr lang="en-US" dirty="0" err="1" smtClean="0"/>
              <a:t>naveli</a:t>
            </a:r>
            <a:r>
              <a:rPr lang="sr-Latn-RS" dirty="0" smtClean="0"/>
              <a:t> znakov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imaju</a:t>
            </a:r>
            <a:r>
              <a:rPr lang="en-US" dirty="0"/>
              <a:t> </a:t>
            </a:r>
            <a:r>
              <a:rPr lang="en-US" dirty="0" err="1"/>
              <a:t>specijalno</a:t>
            </a:r>
            <a:r>
              <a:rPr lang="en-US" dirty="0"/>
              <a:t> </a:t>
            </a:r>
            <a:r>
              <a:rPr lang="en-US" dirty="0" err="1" smtClean="0"/>
              <a:t>zna</a:t>
            </a:r>
            <a:r>
              <a:rPr lang="sr-Latn-RS" dirty="0" smtClean="0"/>
              <a:t>č</a:t>
            </a:r>
            <a:r>
              <a:rPr lang="en-US" dirty="0" err="1" smtClean="0"/>
              <a:t>enje</a:t>
            </a:r>
            <a:r>
              <a:rPr lang="en-US" dirty="0"/>
              <a:t>, </a:t>
            </a:r>
            <a:r>
              <a:rPr lang="en-US" dirty="0" err="1"/>
              <a:t>zatim</a:t>
            </a:r>
            <a:r>
              <a:rPr lang="en-US" dirty="0"/>
              <a:t> </a:t>
            </a:r>
            <a:r>
              <a:rPr lang="en-US" dirty="0" err="1"/>
              <a:t>neki</a:t>
            </a:r>
            <a:r>
              <a:rPr lang="en-US" dirty="0"/>
              <a:t> </a:t>
            </a:r>
            <a:r>
              <a:rPr lang="en-US" dirty="0" err="1"/>
              <a:t>retko</a:t>
            </a:r>
            <a:r>
              <a:rPr lang="en-US" dirty="0"/>
              <a:t> </a:t>
            </a:r>
            <a:r>
              <a:rPr lang="en-US" dirty="0" err="1" smtClean="0"/>
              <a:t>kori</a:t>
            </a:r>
            <a:r>
              <a:rPr lang="sr-Latn-RS" dirty="0" smtClean="0"/>
              <a:t>šć</a:t>
            </a:r>
            <a:r>
              <a:rPr lang="en-US" dirty="0" err="1" smtClean="0"/>
              <a:t>eni</a:t>
            </a:r>
            <a:r>
              <a:rPr lang="en-US" dirty="0" smtClean="0"/>
              <a:t> </a:t>
            </a:r>
            <a:r>
              <a:rPr lang="sr-Latn-RS" dirty="0" smtClean="0"/>
              <a:t>znakovi</a:t>
            </a:r>
            <a:r>
              <a:rPr lang="en-US" dirty="0" smtClean="0"/>
              <a:t>,</a:t>
            </a:r>
            <a:r>
              <a:rPr lang="sr-Latn-RS" dirty="0" smtClean="0"/>
              <a:t> znakovi</a:t>
            </a:r>
            <a:r>
              <a:rPr lang="en-US" dirty="0" smtClean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nisu</a:t>
            </a:r>
            <a:r>
              <a:rPr lang="en-US" dirty="0"/>
              <a:t> </a:t>
            </a:r>
            <a:r>
              <a:rPr lang="en-US" dirty="0" err="1" smtClean="0"/>
              <a:t>podr</a:t>
            </a:r>
            <a:r>
              <a:rPr lang="sr-Latn-RS" dirty="0" smtClean="0"/>
              <a:t>ž</a:t>
            </a:r>
            <a:r>
              <a:rPr lang="en-US" dirty="0" err="1" smtClean="0"/>
              <a:t>ani</a:t>
            </a:r>
            <a:r>
              <a:rPr lang="en-US" dirty="0" smtClean="0"/>
              <a:t> </a:t>
            </a:r>
            <a:r>
              <a:rPr lang="en-US" dirty="0" err="1" smtClean="0"/>
              <a:t>teku</a:t>
            </a:r>
            <a:r>
              <a:rPr lang="sr-Latn-RS" dirty="0" smtClean="0"/>
              <a:t>ć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/>
              <a:t>kodiranjem</a:t>
            </a:r>
            <a:r>
              <a:rPr lang="en-US" dirty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sr-Latn-RS" dirty="0" smtClean="0"/>
              <a:t>znakov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smtClean="0"/>
              <a:t>je</a:t>
            </a:r>
            <a:r>
              <a:rPr lang="sr-Latn-RS" dirty="0" smtClean="0"/>
              <a:t> </a:t>
            </a:r>
            <a:r>
              <a:rPr lang="en-US" dirty="0" err="1" smtClean="0"/>
              <a:t>nemogu</a:t>
            </a:r>
            <a:r>
              <a:rPr lang="sr-Latn-RS" dirty="0" smtClean="0"/>
              <a:t>ć</a:t>
            </a:r>
            <a:r>
              <a:rPr lang="en-US" dirty="0" smtClean="0"/>
              <a:t>e </a:t>
            </a:r>
            <a:r>
              <a:rPr lang="en-US" dirty="0" err="1"/>
              <a:t>uneti</a:t>
            </a:r>
            <a:r>
              <a:rPr lang="en-US" dirty="0"/>
              <a:t> u </a:t>
            </a:r>
            <a:r>
              <a:rPr lang="en-US" dirty="0" err="1"/>
              <a:t>okviru</a:t>
            </a:r>
            <a:r>
              <a:rPr lang="en-US" dirty="0"/>
              <a:t> </a:t>
            </a:r>
            <a:r>
              <a:rPr lang="en-US" dirty="0" err="1"/>
              <a:t>softvera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kreiranje</a:t>
            </a:r>
            <a:r>
              <a:rPr lang="en-US" dirty="0"/>
              <a:t> </a:t>
            </a:r>
            <a:r>
              <a:rPr lang="en-US" dirty="0" err="1" smtClean="0"/>
              <a:t>dokumenata</a:t>
            </a:r>
            <a:endParaRPr lang="sr-Latn-RS" dirty="0" smtClean="0"/>
          </a:p>
          <a:p>
            <a:pPr marL="857250" lvl="1" indent="-342900" eaLnBrk="1" hangingPunct="1"/>
            <a:r>
              <a:rPr lang="sr-Latn-RS" dirty="0"/>
              <a:t>Primer: u </a:t>
            </a:r>
            <a:r>
              <a:rPr lang="sr-Latn-RS" dirty="0" smtClean="0"/>
              <a:t>jeziku HTML </a:t>
            </a:r>
            <a:r>
              <a:rPr lang="sr-Latn-RS" dirty="0">
                <a:solidFill>
                  <a:schemeClr val="accent5">
                    <a:lumMod val="25000"/>
                  </a:schemeClr>
                </a:solidFill>
              </a:rPr>
              <a:t>"&amp;lt;"</a:t>
            </a:r>
            <a:r>
              <a:rPr lang="sr-Latn-RS" dirty="0"/>
              <a:t> </a:t>
            </a:r>
            <a:r>
              <a:rPr lang="sr-Latn-RS" dirty="0" smtClean="0"/>
              <a:t>označava znak </a:t>
            </a:r>
            <a:r>
              <a:rPr lang="sr-Latn-RS" dirty="0">
                <a:solidFill>
                  <a:schemeClr val="accent5">
                    <a:lumMod val="25000"/>
                  </a:schemeClr>
                </a:solidFill>
              </a:rPr>
              <a:t>&lt;</a:t>
            </a:r>
            <a:r>
              <a:rPr lang="sr-Latn-RS" dirty="0"/>
              <a:t>, dok </a:t>
            </a:r>
            <a:r>
              <a:rPr lang="sr-Latn-RS" dirty="0">
                <a:solidFill>
                  <a:schemeClr val="accent5">
                    <a:lumMod val="25000"/>
                  </a:schemeClr>
                </a:solidFill>
              </a:rPr>
              <a:t>"&amp;quot;"</a:t>
            </a:r>
            <a:r>
              <a:rPr lang="sr-Latn-RS" dirty="0"/>
              <a:t> </a:t>
            </a:r>
            <a:r>
              <a:rPr lang="sr-Latn-RS" dirty="0" smtClean="0"/>
              <a:t>ozna</a:t>
            </a:r>
            <a:r>
              <a:rPr lang="sr-Latn-RS" dirty="0"/>
              <a:t>č</a:t>
            </a:r>
            <a:r>
              <a:rPr lang="sr-Latn-RS" dirty="0" smtClean="0"/>
              <a:t>ava znak </a:t>
            </a:r>
            <a:r>
              <a:rPr lang="sr-Latn-RS" dirty="0" smtClean="0">
                <a:solidFill>
                  <a:schemeClr val="accent5">
                    <a:lumMod val="25000"/>
                  </a:schemeClr>
                </a:solidFill>
              </a:rPr>
              <a:t>„</a:t>
            </a:r>
          </a:p>
          <a:p>
            <a:pPr marL="857250" lvl="1" indent="-342900" eaLnBrk="1" hangingPunct="1"/>
            <a:r>
              <a:rPr lang="en-US" dirty="0"/>
              <a:t>Pored </a:t>
            </a:r>
            <a:r>
              <a:rPr lang="en-US" dirty="0" err="1"/>
              <a:t>referenci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sr-Latn-RS" dirty="0" smtClean="0"/>
              <a:t>znakovne </a:t>
            </a:r>
            <a:r>
              <a:rPr lang="en-US" dirty="0" err="1" smtClean="0"/>
              <a:t>entitete</a:t>
            </a:r>
            <a:r>
              <a:rPr lang="en-US" dirty="0"/>
              <a:t>,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predstavljanje</a:t>
            </a:r>
            <a:r>
              <a:rPr lang="en-US" dirty="0"/>
              <a:t> </a:t>
            </a:r>
            <a:r>
              <a:rPr lang="sr-Latn-RS" dirty="0" smtClean="0"/>
              <a:t>znakova</a:t>
            </a:r>
            <a:r>
              <a:rPr lang="en-US" dirty="0" smtClean="0"/>
              <a:t> </a:t>
            </a:r>
            <a:r>
              <a:rPr lang="en-US" dirty="0"/>
              <a:t>u </a:t>
            </a:r>
            <a:r>
              <a:rPr lang="en-US" dirty="0" err="1" smtClean="0"/>
              <a:t>dokumentima</a:t>
            </a:r>
            <a:r>
              <a:rPr lang="sr-Latn-RS" dirty="0" smtClean="0"/>
              <a:t> </a:t>
            </a:r>
            <a:r>
              <a:rPr lang="en-US" dirty="0" smtClean="0"/>
              <a:t>je </a:t>
            </a:r>
            <a:r>
              <a:rPr lang="en-US" dirty="0" err="1" smtClean="0"/>
              <a:t>mogu</a:t>
            </a:r>
            <a:r>
              <a:rPr lang="sr-Latn-RS" dirty="0" smtClean="0"/>
              <a:t>ć</a:t>
            </a:r>
            <a:r>
              <a:rPr lang="en-US" dirty="0" smtClean="0"/>
              <a:t>e </a:t>
            </a:r>
            <a:r>
              <a:rPr lang="en-US" dirty="0" err="1"/>
              <a:t>koristiti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smtClean="0"/>
              <a:t>numeri</a:t>
            </a:r>
            <a:r>
              <a:rPr lang="sr-Latn-RS" dirty="0" smtClean="0"/>
              <a:t>č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sr-Latn-RS" dirty="0" smtClean="0"/>
              <a:t>znakovne</a:t>
            </a:r>
            <a:r>
              <a:rPr lang="en-US" dirty="0" smtClean="0"/>
              <a:t> reference</a:t>
            </a:r>
            <a:endParaRPr lang="sr-Latn-RS" dirty="0" smtClean="0"/>
          </a:p>
          <a:p>
            <a:pPr marL="857250" lvl="1" indent="-342900" eaLnBrk="1" hangingPunct="1"/>
            <a:r>
              <a:rPr lang="en-US" dirty="0" smtClean="0"/>
              <a:t>One </a:t>
            </a:r>
            <a:r>
              <a:rPr lang="sr-Latn-RS" dirty="0" smtClean="0"/>
              <a:t>se </a:t>
            </a:r>
            <a:r>
              <a:rPr lang="en-US" dirty="0" err="1" smtClean="0"/>
              <a:t>navode</a:t>
            </a:r>
            <a:r>
              <a:rPr lang="sr-Latn-RS" dirty="0" smtClean="0"/>
              <a:t> </a:t>
            </a:r>
            <a:r>
              <a:rPr lang="en-US" dirty="0" err="1" smtClean="0"/>
              <a:t>kao</a:t>
            </a:r>
            <a:r>
              <a:rPr lang="en-US" dirty="0" smtClean="0"/>
              <a:t> </a:t>
            </a:r>
            <a:r>
              <a:rPr lang="en-US" dirty="0" err="1"/>
              <a:t>brojevi</a:t>
            </a:r>
            <a:r>
              <a:rPr lang="en-US" dirty="0"/>
              <a:t> </a:t>
            </a:r>
            <a:r>
              <a:rPr lang="sr-Latn-RS" dirty="0" smtClean="0"/>
              <a:t>(dekadni ili heksadekadni) </a:t>
            </a:r>
            <a:r>
              <a:rPr lang="en-US" dirty="0" err="1" smtClean="0"/>
              <a:t>zapisani</a:t>
            </a:r>
            <a:r>
              <a:rPr lang="en-US" dirty="0" smtClean="0"/>
              <a:t> </a:t>
            </a:r>
            <a:r>
              <a:rPr lang="en-US" dirty="0" err="1" smtClean="0"/>
              <a:t>izmedu</a:t>
            </a:r>
            <a:r>
              <a:rPr lang="en-US" dirty="0" smtClean="0"/>
              <a:t> </a:t>
            </a:r>
            <a:r>
              <a:rPr lang="en-US" dirty="0">
                <a:solidFill>
                  <a:srgbClr val="002060"/>
                </a:solidFill>
              </a:rPr>
              <a:t>&amp;#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smtClean="0">
                <a:solidFill>
                  <a:srgbClr val="002060"/>
                </a:solidFill>
              </a:rPr>
              <a:t>;</a:t>
            </a:r>
            <a:r>
              <a:rPr lang="en-US" dirty="0" smtClean="0"/>
              <a:t> </a:t>
            </a:r>
            <a:endParaRPr lang="sr-Latn-RS" dirty="0" smtClean="0"/>
          </a:p>
          <a:p>
            <a:pPr marL="857250" lvl="1" indent="-342900" eaLnBrk="1" hangingPunct="1"/>
            <a:r>
              <a:rPr lang="en-US" dirty="0" smtClean="0"/>
              <a:t>Obi</a:t>
            </a:r>
            <a:r>
              <a:rPr lang="sr-Latn-RS" dirty="0" smtClean="0"/>
              <a:t>č</a:t>
            </a:r>
            <a:r>
              <a:rPr lang="en-US" dirty="0" smtClean="0"/>
              <a:t>no</a:t>
            </a:r>
            <a:r>
              <a:rPr lang="sr-Latn-RS" dirty="0" smtClean="0"/>
              <a:t> </a:t>
            </a:r>
            <a:r>
              <a:rPr lang="en-US" dirty="0" err="1" smtClean="0"/>
              <a:t>ove</a:t>
            </a:r>
            <a:r>
              <a:rPr lang="en-US" dirty="0" smtClean="0"/>
              <a:t> </a:t>
            </a:r>
            <a:r>
              <a:rPr lang="en-US" dirty="0" err="1"/>
              <a:t>vrednosti</a:t>
            </a:r>
            <a:r>
              <a:rPr lang="en-US" dirty="0"/>
              <a:t> </a:t>
            </a:r>
            <a:r>
              <a:rPr lang="en-US" dirty="0" err="1"/>
              <a:t>odgovaraju</a:t>
            </a:r>
            <a:r>
              <a:rPr lang="en-US" dirty="0"/>
              <a:t> ISO 10646, </a:t>
            </a:r>
            <a:r>
              <a:rPr lang="en-US" dirty="0" err="1"/>
              <a:t>tj</a:t>
            </a:r>
            <a:r>
              <a:rPr lang="en-US" dirty="0"/>
              <a:t>. </a:t>
            </a:r>
            <a:r>
              <a:rPr lang="en-US" dirty="0" smtClean="0"/>
              <a:t>UNICODE</a:t>
            </a:r>
            <a:r>
              <a:rPr lang="sr-Latn-RS" dirty="0" smtClean="0"/>
              <a:t>-u</a:t>
            </a:r>
            <a:r>
              <a:rPr lang="en-US" dirty="0" smtClean="0"/>
              <a:t> </a:t>
            </a:r>
            <a:endParaRPr lang="sr-Latn-RS" dirty="0" smtClean="0"/>
          </a:p>
          <a:p>
            <a:pPr marL="857250" lvl="1" indent="-342900" eaLnBrk="1" hangingPunct="1"/>
            <a:r>
              <a:rPr lang="en-US" dirty="0" err="1" smtClean="0"/>
              <a:t>Heksadekadni</a:t>
            </a:r>
            <a:r>
              <a:rPr lang="en-US" dirty="0" smtClean="0"/>
              <a:t> </a:t>
            </a:r>
            <a:r>
              <a:rPr lang="en-US" dirty="0" err="1" smtClean="0"/>
              <a:t>kodovi</a:t>
            </a:r>
            <a:r>
              <a:rPr lang="sr-Latn-RS" dirty="0" smtClean="0"/>
              <a:t> </a:t>
            </a:r>
            <a:r>
              <a:rPr lang="en-US" dirty="0" err="1" smtClean="0"/>
              <a:t>po</a:t>
            </a:r>
            <a:r>
              <a:rPr lang="sr-Latn-RS" dirty="0" smtClean="0"/>
              <a:t>č</a:t>
            </a:r>
            <a:r>
              <a:rPr lang="en-US" dirty="0" err="1" smtClean="0"/>
              <a:t>inju</a:t>
            </a:r>
            <a:r>
              <a:rPr lang="en-US" dirty="0" smtClean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smtClean="0"/>
              <a:t>x</a:t>
            </a:r>
            <a:r>
              <a:rPr lang="sr-Latn-RS" dirty="0" smtClean="0"/>
              <a:t> ili X</a:t>
            </a:r>
            <a:endParaRPr lang="en-US" dirty="0"/>
          </a:p>
          <a:p>
            <a:pPr marL="1257300" lvl="2" indent="-342900" eaLnBrk="1" hangingPunct="1">
              <a:buFont typeface="+mj-lt"/>
              <a:buAutoNum type="arabicPeriod"/>
            </a:pPr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218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(9)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Komentari</a:t>
            </a:r>
          </a:p>
          <a:p>
            <a:pPr marL="857250" lvl="1" indent="-342900" eaLnBrk="1" hangingPunct="1"/>
            <a:r>
              <a:rPr lang="pl-PL" dirty="0"/>
              <a:t>U okviru SGML dokumenata </a:t>
            </a:r>
            <a:r>
              <a:rPr lang="pl-PL" dirty="0" smtClean="0"/>
              <a:t>moguće </a:t>
            </a:r>
            <a:r>
              <a:rPr lang="pl-PL" dirty="0"/>
              <a:t>je navoditi i komentare, </a:t>
            </a:r>
            <a:r>
              <a:rPr lang="pl-PL" dirty="0" smtClean="0"/>
              <a:t>i to </a:t>
            </a:r>
            <a:r>
              <a:rPr lang="pl-PL" dirty="0"/>
              <a:t>na </a:t>
            </a:r>
            <a:r>
              <a:rPr lang="pl-PL" dirty="0" smtClean="0"/>
              <a:t>sledeći na</a:t>
            </a:r>
            <a:r>
              <a:rPr lang="pl-PL" dirty="0"/>
              <a:t>č</a:t>
            </a:r>
            <a:r>
              <a:rPr lang="pl-PL" dirty="0" smtClean="0"/>
              <a:t>in:</a:t>
            </a:r>
          </a:p>
          <a:p>
            <a:pPr marL="857250" lvl="1" indent="-342900" eaLnBrk="1" hangingPunct="1"/>
            <a:endParaRPr lang="pl-PL" altLang="en-US" dirty="0"/>
          </a:p>
          <a:p>
            <a:pPr marL="857250" lvl="1" indent="-342900" eaLnBrk="1" hangingPunct="1"/>
            <a:endParaRPr lang="pl-PL" altLang="en-US" dirty="0" smtClean="0"/>
          </a:p>
          <a:p>
            <a:pPr marL="457200" eaLnBrk="1" hangingPunct="1"/>
            <a:r>
              <a:rPr lang="pl-PL" altLang="en-US" dirty="0" smtClean="0"/>
              <a:t>Ozna</a:t>
            </a:r>
            <a:r>
              <a:rPr lang="pl-PL" altLang="en-US" dirty="0"/>
              <a:t>č</a:t>
            </a:r>
            <a:r>
              <a:rPr lang="pl-PL" altLang="en-US" dirty="0" smtClean="0"/>
              <a:t>ene sekcije</a:t>
            </a:r>
          </a:p>
          <a:p>
            <a:pPr marL="857250" lvl="1" eaLnBrk="1" hangingPunct="1"/>
            <a:r>
              <a:rPr lang="pl-PL" altLang="en-US" dirty="0" smtClean="0"/>
              <a:t>Ozna</a:t>
            </a:r>
            <a:r>
              <a:rPr lang="pl-PL" altLang="en-US" dirty="0"/>
              <a:t>č</a:t>
            </a:r>
            <a:r>
              <a:rPr lang="pl-PL" altLang="en-US" dirty="0" smtClean="0"/>
              <a:t>ene </a:t>
            </a:r>
            <a:r>
              <a:rPr lang="pl-PL" altLang="en-US" dirty="0"/>
              <a:t>sekcije </a:t>
            </a:r>
            <a:r>
              <a:rPr lang="pl-PL" altLang="en-US" dirty="0" smtClean="0"/>
              <a:t>(marked </a:t>
            </a:r>
            <a:r>
              <a:rPr lang="pl-PL" altLang="en-US" dirty="0"/>
              <a:t>sections) se koriste da </a:t>
            </a:r>
            <a:r>
              <a:rPr lang="pl-PL" altLang="en-US" dirty="0" smtClean="0"/>
              <a:t>bi se ozna</a:t>
            </a:r>
            <a:r>
              <a:rPr lang="pl-PL" altLang="en-US" dirty="0"/>
              <a:t>č</a:t>
            </a:r>
            <a:r>
              <a:rPr lang="pl-PL" altLang="en-US" dirty="0" smtClean="0"/>
              <a:t>ili </a:t>
            </a:r>
            <a:r>
              <a:rPr lang="pl-PL" altLang="en-US" dirty="0"/>
              <a:t>delovi dokumenta koji zahtevaju posebnu vrstu </a:t>
            </a:r>
            <a:r>
              <a:rPr lang="pl-PL" altLang="en-US" dirty="0" smtClean="0"/>
              <a:t>procesiranja </a:t>
            </a:r>
          </a:p>
          <a:p>
            <a:pPr marL="857250" lvl="1" eaLnBrk="1" hangingPunct="1"/>
            <a:r>
              <a:rPr lang="pl-PL" altLang="en-US" dirty="0" smtClean="0"/>
              <a:t>One su sledećeg oblika:</a:t>
            </a:r>
          </a:p>
          <a:p>
            <a:pPr marL="857250" lvl="1" eaLnBrk="1" hangingPunct="1"/>
            <a:endParaRPr lang="pl-PL" altLang="en-US" dirty="0"/>
          </a:p>
          <a:p>
            <a:pPr marL="857250" lvl="1" eaLnBrk="1" hangingPunct="1"/>
            <a:r>
              <a:rPr lang="pl-PL" altLang="en-US" dirty="0" smtClean="0"/>
              <a:t>Najčešće korišćene klju</a:t>
            </a:r>
            <a:r>
              <a:rPr lang="pl-PL" altLang="en-US" dirty="0"/>
              <a:t>č</a:t>
            </a:r>
            <a:r>
              <a:rPr lang="pl-PL" altLang="en-US" dirty="0" smtClean="0"/>
              <a:t>ne reči su: </a:t>
            </a:r>
          </a:p>
          <a:p>
            <a:pPr marL="1257300" lvl="2" eaLnBrk="1" hangingPunct="1"/>
            <a:r>
              <a:rPr lang="pl-PL" altLang="en-US" dirty="0" smtClean="0"/>
              <a:t>CDATA - ozna</a:t>
            </a:r>
            <a:r>
              <a:rPr lang="pl-PL" altLang="en-US" dirty="0"/>
              <a:t>č</a:t>
            </a:r>
            <a:r>
              <a:rPr lang="pl-PL" altLang="en-US" dirty="0" smtClean="0"/>
              <a:t>ava </a:t>
            </a:r>
            <a:r>
              <a:rPr lang="pl-PL" altLang="en-US" dirty="0"/>
              <a:t>doslovan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aj koji se </a:t>
            </a:r>
            <a:r>
              <a:rPr lang="pl-PL" altLang="en-US" dirty="0"/>
              <a:t>ne </a:t>
            </a:r>
            <a:r>
              <a:rPr lang="pl-PL" altLang="en-US" dirty="0" smtClean="0"/>
              <a:t>parsira </a:t>
            </a:r>
          </a:p>
          <a:p>
            <a:pPr marL="1257300" lvl="2" eaLnBrk="1" hangingPunct="1"/>
            <a:r>
              <a:rPr lang="pl-PL" altLang="en-US" dirty="0" smtClean="0"/>
              <a:t>IGNORE - označava </a:t>
            </a:r>
            <a:r>
              <a:rPr lang="pl-PL" altLang="en-US" dirty="0"/>
              <a:t>da se sekcija </a:t>
            </a:r>
            <a:r>
              <a:rPr lang="pl-PL" altLang="en-US" dirty="0" smtClean="0"/>
              <a:t>ignoriše </a:t>
            </a:r>
            <a:r>
              <a:rPr lang="pl-PL" altLang="en-US" dirty="0"/>
              <a:t>tokom </a:t>
            </a:r>
            <a:r>
              <a:rPr lang="pl-PL" altLang="en-US" dirty="0" smtClean="0"/>
              <a:t>parsiranja</a:t>
            </a:r>
          </a:p>
          <a:p>
            <a:pPr marL="1257300" lvl="2" eaLnBrk="1" hangingPunct="1"/>
            <a:r>
              <a:rPr lang="pl-PL" altLang="en-US" dirty="0" smtClean="0"/>
              <a:t>INCLUDE - označava </a:t>
            </a:r>
            <a:r>
              <a:rPr lang="pl-PL" altLang="en-US" dirty="0"/>
              <a:t>da se sekcija </a:t>
            </a:r>
            <a:r>
              <a:rPr lang="pl-PL" altLang="en-US" dirty="0" smtClean="0"/>
              <a:t>uključuje </a:t>
            </a:r>
            <a:r>
              <a:rPr lang="pl-PL" altLang="en-US" dirty="0"/>
              <a:t>tokom </a:t>
            </a:r>
            <a:r>
              <a:rPr lang="pl-PL" altLang="en-US" dirty="0" smtClean="0"/>
              <a:t>parsiranja </a:t>
            </a:r>
          </a:p>
          <a:p>
            <a:pPr marL="1257300" lvl="2" eaLnBrk="1" hangingPunct="1"/>
            <a:r>
              <a:rPr lang="pl-PL" altLang="en-US" dirty="0" smtClean="0"/>
              <a:t>TEMP - označava </a:t>
            </a:r>
            <a:r>
              <a:rPr lang="pl-PL" altLang="en-US" dirty="0"/>
              <a:t>da je sekcija privremeni deo dokumenta</a:t>
            </a:r>
            <a:endParaRPr lang="pl-PL" altLang="en-US" dirty="0" smtClean="0"/>
          </a:p>
          <a:p>
            <a:pPr marL="857250" lvl="1" eaLnBrk="1" hangingPunct="1"/>
            <a:endParaRPr lang="pl-PL" altLang="en-US" dirty="0"/>
          </a:p>
          <a:p>
            <a:pPr marL="571500" lvl="1" indent="0" eaLnBrk="1" hangingPunct="1">
              <a:buNone/>
            </a:pPr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600325"/>
            <a:ext cx="7437120" cy="662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797152"/>
            <a:ext cx="744474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296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(10)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Instrukcije </a:t>
            </a:r>
            <a:r>
              <a:rPr lang="pl-PL" altLang="en-US" dirty="0" smtClean="0"/>
              <a:t>procesiranja</a:t>
            </a:r>
          </a:p>
          <a:p>
            <a:pPr lvl="1" eaLnBrk="1" hangingPunct="1"/>
            <a:r>
              <a:rPr lang="pl-PL" dirty="0"/>
              <a:t>Instrukcije procesiranja </a:t>
            </a:r>
            <a:r>
              <a:rPr lang="pl-PL" dirty="0" smtClean="0"/>
              <a:t>(processing </a:t>
            </a:r>
            <a:r>
              <a:rPr lang="pl-PL" dirty="0"/>
              <a:t>instructions</a:t>
            </a:r>
            <a:r>
              <a:rPr lang="pl-PL" dirty="0" smtClean="0"/>
              <a:t>) su </a:t>
            </a:r>
            <a:r>
              <a:rPr lang="pl-PL" dirty="0"/>
              <a:t>lokalne instrukcije aplikaciji koja </a:t>
            </a:r>
            <a:r>
              <a:rPr lang="pl-PL" dirty="0" smtClean="0"/>
              <a:t>obrađuje </a:t>
            </a:r>
            <a:r>
              <a:rPr lang="pl-PL" dirty="0"/>
              <a:t>dokument </a:t>
            </a:r>
          </a:p>
          <a:p>
            <a:pPr lvl="1" eaLnBrk="1" hangingPunct="1"/>
            <a:r>
              <a:rPr lang="pl-PL" dirty="0" smtClean="0"/>
              <a:t>One su napisane na način specifičan </a:t>
            </a:r>
            <a:r>
              <a:rPr lang="pl-PL" dirty="0"/>
              <a:t>za </a:t>
            </a:r>
            <a:r>
              <a:rPr lang="pl-PL" dirty="0" smtClean="0"/>
              <a:t>aplikaciju</a:t>
            </a:r>
          </a:p>
          <a:p>
            <a:pPr lvl="1" eaLnBrk="1" hangingPunct="1"/>
            <a:r>
              <a:rPr lang="pl-PL" dirty="0" smtClean="0"/>
              <a:t>Navode </a:t>
            </a:r>
            <a:r>
              <a:rPr lang="pl-PL" dirty="0"/>
              <a:t>se izmedu &lt;? i </a:t>
            </a:r>
            <a:r>
              <a:rPr lang="pl-PL" dirty="0" smtClean="0"/>
              <a:t>?&gt; </a:t>
            </a:r>
          </a:p>
          <a:p>
            <a:pPr lvl="1" eaLnBrk="1" hangingPunct="1"/>
            <a:r>
              <a:rPr lang="pl-PL" dirty="0"/>
              <a:t>Primer: u delu </a:t>
            </a:r>
            <a:r>
              <a:rPr lang="pl-PL" dirty="0" smtClean="0"/>
              <a:t>HTML dokumenta </a:t>
            </a:r>
            <a:r>
              <a:rPr lang="pl-PL" dirty="0"/>
              <a:t/>
            </a:r>
            <a:br>
              <a:rPr lang="pl-PL" dirty="0"/>
            </a:br>
            <a:r>
              <a:rPr lang="pl-PL" dirty="0"/>
              <a:t/>
            </a:r>
            <a:br>
              <a:rPr lang="pl-PL" dirty="0"/>
            </a:br>
            <a:r>
              <a:rPr lang="pl-PL" dirty="0"/>
              <a:t/>
            </a:r>
            <a:br>
              <a:rPr lang="pl-PL" dirty="0"/>
            </a:br>
            <a:r>
              <a:rPr lang="pl-PL" dirty="0" smtClean="0"/>
              <a:t>instrukcija </a:t>
            </a:r>
            <a:r>
              <a:rPr lang="pl-PL" dirty="0">
                <a:solidFill>
                  <a:srgbClr val="002060"/>
                </a:solidFill>
              </a:rPr>
              <a:t>&lt;?php echo date("h:i:s"); ?&gt; </a:t>
            </a:r>
            <a:r>
              <a:rPr lang="pl-PL" dirty="0" smtClean="0"/>
              <a:t>govori PHP </a:t>
            </a:r>
            <a:r>
              <a:rPr lang="pl-PL" dirty="0"/>
              <a:t>interpetatoru koji </a:t>
            </a:r>
            <a:r>
              <a:rPr lang="pl-PL" dirty="0" smtClean="0"/>
              <a:t>obrađuje </a:t>
            </a:r>
            <a:r>
              <a:rPr lang="pl-PL" dirty="0"/>
              <a:t>dokument da je u pitanju deo PHP koda </a:t>
            </a:r>
            <a:r>
              <a:rPr lang="pl-PL" dirty="0" smtClean="0"/>
              <a:t>koji je </a:t>
            </a:r>
            <a:r>
              <a:rPr lang="pl-PL" dirty="0"/>
              <a:t>onda potrebno interpretirati</a:t>
            </a:r>
            <a:endParaRPr lang="pl-PL" altLang="en-US" dirty="0"/>
          </a:p>
          <a:p>
            <a:pPr marL="571500" lvl="1" indent="0" eaLnBrk="1" hangingPunct="1">
              <a:buNone/>
            </a:pPr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789040"/>
            <a:ext cx="7452360" cy="31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06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Načini rada sa tekstualnim dokumentima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90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dokumenta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pl-PL" altLang="en-US" dirty="0"/>
              <a:t>Svaki element i atribut u okviru neke SGML aplikacije se </a:t>
            </a:r>
            <a:r>
              <a:rPr lang="pl-PL" altLang="en-US" dirty="0" smtClean="0"/>
              <a:t>defini</a:t>
            </a:r>
            <a:r>
              <a:rPr lang="pl-PL" altLang="en-US" dirty="0"/>
              <a:t>š</a:t>
            </a:r>
            <a:r>
              <a:rPr lang="pl-PL" altLang="en-US" dirty="0" smtClean="0"/>
              <a:t>e </a:t>
            </a:r>
            <a:r>
              <a:rPr lang="pl-PL" altLang="en-US" dirty="0"/>
              <a:t>u </a:t>
            </a:r>
            <a:r>
              <a:rPr lang="pl-PL" altLang="en-US" dirty="0" smtClean="0"/>
              <a:t>okviru definicije </a:t>
            </a:r>
            <a:r>
              <a:rPr lang="pl-PL" altLang="en-US" dirty="0"/>
              <a:t>tipa dokumenta (DTD)</a:t>
            </a:r>
          </a:p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entiteta</a:t>
            </a:r>
          </a:p>
          <a:p>
            <a:pPr lvl="1" eaLnBrk="1" hangingPunct="1"/>
            <a:r>
              <a:rPr lang="pl-PL" dirty="0"/>
              <a:t>Entiteti se </a:t>
            </a:r>
            <a:r>
              <a:rPr lang="pl-PL" dirty="0" smtClean="0"/>
              <a:t>deklari</a:t>
            </a:r>
            <a:r>
              <a:rPr lang="pl-PL" dirty="0"/>
              <a:t>š</a:t>
            </a:r>
            <a:r>
              <a:rPr lang="pl-PL" dirty="0" smtClean="0"/>
              <a:t>u korišćenjem </a:t>
            </a:r>
            <a:r>
              <a:rPr lang="pl-PL" dirty="0">
                <a:solidFill>
                  <a:srgbClr val="002060"/>
                </a:solidFill>
              </a:rPr>
              <a:t>&lt;!ENTITY </a:t>
            </a:r>
            <a:r>
              <a:rPr lang="pl-PL" dirty="0"/>
              <a:t>za </a:t>
            </a:r>
            <a:r>
              <a:rPr lang="pl-PL" dirty="0" smtClean="0"/>
              <a:t>kojim sledi </a:t>
            </a:r>
            <a:r>
              <a:rPr lang="pl-PL" dirty="0"/>
              <a:t>ime entiteta, vrednost entiteta pod navodnicima i </a:t>
            </a:r>
            <a:r>
              <a:rPr lang="pl-PL" dirty="0" smtClean="0"/>
              <a:t>završni znak </a:t>
            </a:r>
            <a:r>
              <a:rPr lang="pl-PL" dirty="0" smtClean="0">
                <a:solidFill>
                  <a:srgbClr val="002060"/>
                </a:solidFill>
              </a:rPr>
              <a:t>&gt;</a:t>
            </a:r>
          </a:p>
          <a:p>
            <a:pPr lvl="1" eaLnBrk="1" hangingPunct="1"/>
            <a:r>
              <a:rPr lang="pl-PL" altLang="en-US" dirty="0" smtClean="0"/>
              <a:t>Primer: Ovim je deklarisan entitet</a:t>
            </a:r>
          </a:p>
          <a:p>
            <a:pPr lvl="1" eaLnBrk="1" hangingPunct="1"/>
            <a:endParaRPr lang="pl-PL" altLang="en-US" dirty="0"/>
          </a:p>
          <a:p>
            <a:pPr lvl="1" eaLnBrk="1" hangingPunct="1"/>
            <a:r>
              <a:rPr lang="fi-FI" altLang="en-US" dirty="0"/>
              <a:t>U </a:t>
            </a:r>
            <a:r>
              <a:rPr lang="fi-FI" altLang="en-US" dirty="0" smtClean="0"/>
              <a:t>slu</a:t>
            </a:r>
            <a:r>
              <a:rPr lang="sr-Latn-RS" altLang="en-US" dirty="0"/>
              <a:t>č</a:t>
            </a:r>
            <a:r>
              <a:rPr lang="fi-FI" altLang="en-US" dirty="0" smtClean="0"/>
              <a:t>aju </a:t>
            </a:r>
            <a:r>
              <a:rPr lang="fi-FI" altLang="en-US" dirty="0"/>
              <a:t>parametarskih entiteta, koristi se oznaka </a:t>
            </a:r>
            <a:r>
              <a:rPr lang="fi-FI" altLang="en-US" dirty="0" smtClean="0">
                <a:solidFill>
                  <a:srgbClr val="002060"/>
                </a:solidFill>
              </a:rPr>
              <a:t>%</a:t>
            </a:r>
            <a:endParaRPr lang="sr-Latn-RS" altLang="en-US" dirty="0" smtClean="0">
              <a:solidFill>
                <a:srgbClr val="002060"/>
              </a:solidFill>
            </a:endParaRPr>
          </a:p>
          <a:p>
            <a:pPr lvl="1" eaLnBrk="1" hangingPunct="1"/>
            <a:r>
              <a:rPr lang="pl-PL" altLang="en-US" dirty="0"/>
              <a:t>Primer</a:t>
            </a:r>
            <a:r>
              <a:rPr lang="pl-PL" altLang="en-US" dirty="0" smtClean="0"/>
              <a:t>: Ovim je deklarisan parametarski entitet</a:t>
            </a:r>
          </a:p>
          <a:p>
            <a:pPr lvl="1" eaLnBrk="1" hangingPunct="1"/>
            <a:endParaRPr lang="pl-PL" altLang="en-US" dirty="0"/>
          </a:p>
          <a:p>
            <a:pPr lvl="1" eaLnBrk="1" hangingPunct="1"/>
            <a:r>
              <a:rPr lang="pl-PL" altLang="en-US" dirty="0" smtClean="0"/>
              <a:t>Već deklarisani entitet nože učestvovati u deklaraciji drugih entiteta</a:t>
            </a:r>
          </a:p>
          <a:p>
            <a:pPr lvl="1" eaLnBrk="1" hangingPunct="1"/>
            <a:r>
              <a:rPr lang="pl-PL" altLang="en-US" dirty="0"/>
              <a:t>Primer: </a:t>
            </a:r>
            <a:r>
              <a:rPr lang="pl-PL" altLang="en-US" dirty="0" smtClean="0"/>
              <a:t>Pethodno deklarisan </a:t>
            </a:r>
            <a:r>
              <a:rPr lang="pl-PL" altLang="en-US" dirty="0"/>
              <a:t>entitet se </a:t>
            </a:r>
            <a:r>
              <a:rPr lang="pl-PL" altLang="en-US" dirty="0" smtClean="0"/>
              <a:t>dalje koristi </a:t>
            </a:r>
            <a:r>
              <a:rPr lang="pl-PL" altLang="en-US" dirty="0"/>
              <a:t>u okviru </a:t>
            </a:r>
            <a:r>
              <a:rPr lang="pl-PL" altLang="en-US" dirty="0" smtClean="0"/>
              <a:t>DTD za deklaraciju drugih entiteta</a:t>
            </a:r>
            <a:br>
              <a:rPr lang="pl-PL" altLang="en-US" dirty="0" smtClean="0"/>
            </a:b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/>
              <a:t/>
            </a:r>
            <a:br>
              <a:rPr lang="pl-PL" altLang="en-US" dirty="0" smtClean="0"/>
            </a:br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717032"/>
            <a:ext cx="7459980" cy="327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795731"/>
            <a:ext cx="737616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6165304"/>
            <a:ext cx="741426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817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dokumenta (2)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elemenata</a:t>
            </a:r>
          </a:p>
          <a:p>
            <a:pPr lvl="1" eaLnBrk="1" hangingPunct="1"/>
            <a:r>
              <a:rPr lang="pl-PL" dirty="0" smtClean="0"/>
              <a:t>Većina </a:t>
            </a:r>
            <a:r>
              <a:rPr lang="pl-PL" dirty="0"/>
              <a:t>DTD se sastoji od deklaracija elemenata </a:t>
            </a:r>
            <a:r>
              <a:rPr lang="pl-PL" dirty="0" smtClean="0"/>
              <a:t>i njihovih atributa</a:t>
            </a:r>
          </a:p>
          <a:p>
            <a:pPr lvl="1" eaLnBrk="1" hangingPunct="1"/>
            <a:r>
              <a:rPr lang="pl-PL" dirty="0" smtClean="0"/>
              <a:t>Deklaracija </a:t>
            </a:r>
            <a:r>
              <a:rPr lang="pl-PL" dirty="0"/>
              <a:t>elementa </a:t>
            </a:r>
            <a:r>
              <a:rPr lang="pl-PL" dirty="0" smtClean="0"/>
              <a:t>počinje </a:t>
            </a:r>
            <a:r>
              <a:rPr lang="pl-PL" dirty="0"/>
              <a:t>sa </a:t>
            </a:r>
            <a:r>
              <a:rPr lang="pl-PL" dirty="0">
                <a:solidFill>
                  <a:srgbClr val="002060"/>
                </a:solidFill>
              </a:rPr>
              <a:t>&lt;!ELEMENT</a:t>
            </a:r>
            <a:r>
              <a:rPr lang="pl-PL" dirty="0"/>
              <a:t>, zavrˇsava se sa</a:t>
            </a:r>
            <a:r>
              <a:rPr lang="pl-PL" dirty="0">
                <a:solidFill>
                  <a:srgbClr val="002060"/>
                </a:solidFill>
              </a:rPr>
              <a:t> </a:t>
            </a:r>
            <a:r>
              <a:rPr lang="pl-PL" dirty="0" smtClean="0">
                <a:solidFill>
                  <a:srgbClr val="002060"/>
                </a:solidFill>
              </a:rPr>
              <a:t>&gt;</a:t>
            </a:r>
            <a:r>
              <a:rPr lang="pl-PL" dirty="0" smtClean="0"/>
              <a:t>, a </a:t>
            </a:r>
            <a:r>
              <a:rPr lang="pl-PL" dirty="0"/>
              <a:t>izmedu se navodi:</a:t>
            </a:r>
          </a:p>
          <a:p>
            <a:pPr marL="1257300" lvl="2" indent="-342900" eaLnBrk="1" hangingPunct="1">
              <a:buFont typeface="+mj-lt"/>
              <a:buAutoNum type="arabicPeriod"/>
            </a:pPr>
            <a:r>
              <a:rPr lang="pl-PL" dirty="0" smtClean="0"/>
              <a:t>Ime elementa</a:t>
            </a:r>
            <a:endParaRPr lang="pl-PL" dirty="0"/>
          </a:p>
          <a:p>
            <a:pPr marL="1257300" lvl="2" indent="-342900" eaLnBrk="1" hangingPunct="1">
              <a:buFont typeface="+mj-lt"/>
              <a:buAutoNum type="arabicPeriod"/>
            </a:pPr>
            <a:r>
              <a:rPr lang="pl-PL" dirty="0" smtClean="0"/>
              <a:t>Pravila minimalizacije, </a:t>
            </a:r>
            <a:r>
              <a:rPr lang="pl-PL" dirty="0"/>
              <a:t>koja </a:t>
            </a:r>
            <a:r>
              <a:rPr lang="pl-PL" dirty="0" smtClean="0"/>
              <a:t>određuju </a:t>
            </a:r>
            <a:r>
              <a:rPr lang="pl-PL" dirty="0"/>
              <a:t>da li je neka od etiketa </a:t>
            </a:r>
            <a:r>
              <a:rPr lang="pl-PL" dirty="0" smtClean="0"/>
              <a:t>opciona</a:t>
            </a:r>
            <a:endParaRPr lang="pl-PL" dirty="0"/>
          </a:p>
          <a:p>
            <a:pPr lvl="3" eaLnBrk="1" hangingPunct="1"/>
            <a:r>
              <a:rPr lang="pl-PL" dirty="0"/>
              <a:t>Dve crtice </a:t>
            </a:r>
            <a:r>
              <a:rPr lang="pl-PL" dirty="0" smtClean="0">
                <a:solidFill>
                  <a:srgbClr val="002060"/>
                </a:solidFill>
              </a:rPr>
              <a:t>-</a:t>
            </a:r>
            <a:r>
              <a:rPr lang="pl-PL" dirty="0" smtClean="0"/>
              <a:t> nakon </a:t>
            </a:r>
            <a:r>
              <a:rPr lang="pl-PL" dirty="0"/>
              <a:t>imena </a:t>
            </a:r>
            <a:r>
              <a:rPr lang="pl-PL" dirty="0" smtClean="0"/>
              <a:t>označavaju </a:t>
            </a:r>
            <a:r>
              <a:rPr lang="pl-PL" dirty="0"/>
              <a:t>da su obe etikete </a:t>
            </a:r>
            <a:r>
              <a:rPr lang="pl-PL" dirty="0" smtClean="0"/>
              <a:t>obavezne </a:t>
            </a:r>
          </a:p>
          <a:p>
            <a:pPr lvl="3" eaLnBrk="1" hangingPunct="1"/>
            <a:r>
              <a:rPr lang="pl-PL" dirty="0"/>
              <a:t>C</a:t>
            </a:r>
            <a:r>
              <a:rPr lang="pl-PL" dirty="0" smtClean="0"/>
              <a:t>rtica - za </a:t>
            </a:r>
            <a:r>
              <a:rPr lang="pl-PL" dirty="0"/>
              <a:t>kojom sledi O </a:t>
            </a:r>
            <a:r>
              <a:rPr lang="pl-PL" dirty="0" smtClean="0"/>
              <a:t>ozna</a:t>
            </a:r>
            <a:r>
              <a:rPr lang="pl-PL" dirty="0"/>
              <a:t>č</a:t>
            </a:r>
            <a:r>
              <a:rPr lang="pl-PL" dirty="0" smtClean="0"/>
              <a:t>ava </a:t>
            </a:r>
            <a:r>
              <a:rPr lang="pl-PL" dirty="0"/>
              <a:t>da se </a:t>
            </a:r>
            <a:r>
              <a:rPr lang="pl-PL" dirty="0" smtClean="0"/>
              <a:t>zavr</a:t>
            </a:r>
            <a:r>
              <a:rPr lang="pl-PL" dirty="0"/>
              <a:t>š</a:t>
            </a:r>
            <a:r>
              <a:rPr lang="pl-PL" dirty="0" smtClean="0"/>
              <a:t>na </a:t>
            </a:r>
            <a:r>
              <a:rPr lang="pl-PL" dirty="0"/>
              <a:t>etiketa </a:t>
            </a:r>
            <a:r>
              <a:rPr lang="pl-PL" dirty="0" smtClean="0"/>
              <a:t>mo</a:t>
            </a:r>
            <a:r>
              <a:rPr lang="pl-PL" dirty="0"/>
              <a:t>ž</a:t>
            </a:r>
            <a:r>
              <a:rPr lang="pl-PL" dirty="0" smtClean="0"/>
              <a:t>e izostaviti </a:t>
            </a:r>
          </a:p>
          <a:p>
            <a:pPr lvl="3" eaLnBrk="1" hangingPunct="1"/>
            <a:r>
              <a:rPr lang="pl-PL" dirty="0" smtClean="0"/>
              <a:t>Dva slova </a:t>
            </a:r>
            <a:r>
              <a:rPr lang="pl-PL" dirty="0"/>
              <a:t>O </a:t>
            </a:r>
            <a:r>
              <a:rPr lang="pl-PL" dirty="0" smtClean="0"/>
              <a:t>ozna</a:t>
            </a:r>
            <a:r>
              <a:rPr lang="pl-PL" dirty="0"/>
              <a:t>č</a:t>
            </a:r>
            <a:r>
              <a:rPr lang="pl-PL" dirty="0" smtClean="0"/>
              <a:t>avaju </a:t>
            </a:r>
            <a:r>
              <a:rPr lang="pl-PL" dirty="0"/>
              <a:t>da se obe etikete mogu </a:t>
            </a:r>
            <a:r>
              <a:rPr lang="pl-PL" dirty="0" smtClean="0"/>
              <a:t>izostaviti</a:t>
            </a:r>
            <a:endParaRPr lang="pl-PL" dirty="0"/>
          </a:p>
          <a:p>
            <a:pPr marL="1257300" lvl="2" indent="-342900" eaLnBrk="1" hangingPunct="1">
              <a:buFont typeface="+mj-lt"/>
              <a:buAutoNum type="arabicPeriod"/>
            </a:pPr>
            <a:r>
              <a:rPr lang="pl-PL" dirty="0" smtClean="0"/>
              <a:t>Sadržaj </a:t>
            </a:r>
            <a:r>
              <a:rPr lang="pl-PL" dirty="0"/>
              <a:t>elementa.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Dozvoljeni sadr</a:t>
            </a:r>
            <a:r>
              <a:rPr lang="pl-PL" dirty="0"/>
              <a:t>ž</a:t>
            </a:r>
            <a:r>
              <a:rPr lang="pl-PL" dirty="0" smtClean="0"/>
              <a:t>aj </a:t>
            </a:r>
            <a:r>
              <a:rPr lang="pl-PL" dirty="0"/>
              <a:t>elementa se naziva model </a:t>
            </a:r>
            <a:r>
              <a:rPr lang="pl-PL" dirty="0" smtClean="0"/>
              <a:t>sadržaja (content </a:t>
            </a:r>
            <a:r>
              <a:rPr lang="pl-PL" dirty="0"/>
              <a:t>model</a:t>
            </a:r>
            <a:r>
              <a:rPr lang="pl-PL" dirty="0" smtClean="0"/>
              <a:t>) </a:t>
            </a:r>
            <a:r>
              <a:rPr lang="pl-PL" dirty="0"/>
              <a:t>Za definiciju modela </a:t>
            </a:r>
            <a:r>
              <a:rPr lang="pl-PL" dirty="0" smtClean="0"/>
              <a:t>sadr</a:t>
            </a:r>
            <a:r>
              <a:rPr lang="pl-PL" dirty="0"/>
              <a:t>ž</a:t>
            </a:r>
            <a:r>
              <a:rPr lang="pl-PL" dirty="0" smtClean="0"/>
              <a:t>aja </a:t>
            </a:r>
            <a:r>
              <a:rPr lang="pl-PL" dirty="0"/>
              <a:t>koriste se</a:t>
            </a:r>
            <a:r>
              <a:rPr lang="pl-PL" dirty="0" smtClean="0"/>
              <a:t>:</a:t>
            </a:r>
          </a:p>
          <a:p>
            <a:pPr lvl="3" eaLnBrk="1" hangingPunct="1"/>
            <a:r>
              <a:rPr lang="pl-PL" dirty="0" smtClean="0"/>
              <a:t>prosti modeli sadržaja </a:t>
            </a:r>
          </a:p>
          <a:p>
            <a:pPr lvl="3" eaLnBrk="1" hangingPunct="1"/>
            <a:r>
              <a:rPr lang="pl-PL" dirty="0" smtClean="0"/>
              <a:t>složeni modeli sadržaja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1966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dokumenta (3)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elemenata</a:t>
            </a:r>
          </a:p>
          <a:p>
            <a:pPr lvl="1" eaLnBrk="1" hangingPunct="1"/>
            <a:r>
              <a:rPr lang="pl-PL" dirty="0" smtClean="0"/>
              <a:t>prosti modeli sadržaja </a:t>
            </a:r>
          </a:p>
          <a:p>
            <a:pPr lvl="2" eaLnBrk="1" hangingPunct="1"/>
            <a:r>
              <a:rPr lang="pl-PL" dirty="0"/>
              <a:t>EMPTY - </a:t>
            </a:r>
            <a:r>
              <a:rPr lang="pl-PL" dirty="0" smtClean="0"/>
              <a:t>elementi </a:t>
            </a:r>
            <a:r>
              <a:rPr lang="pl-PL" dirty="0"/>
              <a:t>koji nemaju sadržaj, tj. </a:t>
            </a:r>
            <a:r>
              <a:rPr lang="pl-PL" dirty="0" smtClean="0"/>
              <a:t>prazni elementi</a:t>
            </a:r>
            <a:endParaRPr lang="pl-PL" dirty="0"/>
          </a:p>
          <a:p>
            <a:pPr lvl="2" eaLnBrk="1" hangingPunct="1"/>
            <a:r>
              <a:rPr lang="pl-PL" dirty="0"/>
              <a:t>ANY - </a:t>
            </a:r>
            <a:r>
              <a:rPr lang="pl-PL" dirty="0" smtClean="0"/>
              <a:t>element </a:t>
            </a:r>
            <a:r>
              <a:rPr lang="pl-PL" dirty="0"/>
              <a:t>može imati proizvoljan sadržaj koji se sastoji od teksta i drugih </a:t>
            </a:r>
            <a:r>
              <a:rPr lang="pl-PL" dirty="0" smtClean="0"/>
              <a:t>elemenata</a:t>
            </a:r>
          </a:p>
          <a:p>
            <a:pPr lvl="2" eaLnBrk="1" hangingPunct="1"/>
            <a:r>
              <a:rPr lang="pl-PL" dirty="0"/>
              <a:t>CDATA (character data) </a:t>
            </a:r>
            <a:r>
              <a:rPr lang="pl-PL" dirty="0" smtClean="0"/>
              <a:t>– sadržaj koji se neće </a:t>
            </a:r>
            <a:r>
              <a:rPr lang="pl-PL" dirty="0"/>
              <a:t>analizirati </a:t>
            </a:r>
            <a:r>
              <a:rPr lang="pl-PL" dirty="0" smtClean="0"/>
              <a:t>pomoću SGML parsera</a:t>
            </a:r>
            <a:br>
              <a:rPr lang="pl-PL" dirty="0" smtClean="0"/>
            </a:br>
            <a:r>
              <a:rPr lang="pl-PL" dirty="0" smtClean="0"/>
              <a:t>Sadržaj </a:t>
            </a:r>
            <a:r>
              <a:rPr lang="pl-PL" dirty="0"/>
              <a:t>se </a:t>
            </a:r>
            <a:r>
              <a:rPr lang="pl-PL" dirty="0" smtClean="0"/>
              <a:t>tumači </a:t>
            </a:r>
            <a:r>
              <a:rPr lang="pl-PL" dirty="0"/>
              <a:t>doslovno kako je napisan tj. </a:t>
            </a:r>
            <a:r>
              <a:rPr lang="pl-PL" dirty="0" smtClean="0"/>
              <a:t>reference na </a:t>
            </a:r>
            <a:r>
              <a:rPr lang="pl-PL" dirty="0"/>
              <a:t>enititete se ne zamenjuju </a:t>
            </a:r>
            <a:r>
              <a:rPr lang="pl-PL" dirty="0" smtClean="0"/>
              <a:t>entitetima, a </a:t>
            </a:r>
            <a:r>
              <a:rPr lang="pl-PL" dirty="0"/>
              <a:t>etikete koje se </a:t>
            </a:r>
            <a:r>
              <a:rPr lang="pl-PL" dirty="0" smtClean="0"/>
              <a:t>u njemu </a:t>
            </a:r>
            <a:r>
              <a:rPr lang="pl-PL" dirty="0"/>
              <a:t>nalaze ne </a:t>
            </a:r>
            <a:r>
              <a:rPr lang="pl-PL" dirty="0" smtClean="0"/>
              <a:t>označavaju </a:t>
            </a:r>
            <a:r>
              <a:rPr lang="pl-PL" dirty="0"/>
              <a:t>elemente.</a:t>
            </a:r>
          </a:p>
          <a:p>
            <a:pPr lvl="2" eaLnBrk="1" hangingPunct="1"/>
            <a:r>
              <a:rPr lang="pl-PL" dirty="0"/>
              <a:t>RCDATA (replacable character data) - </a:t>
            </a:r>
            <a:r>
              <a:rPr lang="pl-PL" dirty="0" smtClean="0"/>
              <a:t>sli</a:t>
            </a:r>
            <a:r>
              <a:rPr lang="pl-PL" dirty="0"/>
              <a:t>č</a:t>
            </a:r>
            <a:r>
              <a:rPr lang="pl-PL" dirty="0" smtClean="0"/>
              <a:t>no </a:t>
            </a:r>
            <a:r>
              <a:rPr lang="pl-PL" dirty="0"/>
              <a:t>kao CDATA, osim </a:t>
            </a:r>
            <a:r>
              <a:rPr lang="pl-PL" dirty="0" smtClean="0"/>
              <a:t>što se reference </a:t>
            </a:r>
            <a:r>
              <a:rPr lang="pl-PL" dirty="0"/>
              <a:t>zamenjuju (etikete i dalje ne </a:t>
            </a:r>
            <a:r>
              <a:rPr lang="pl-PL" dirty="0" smtClean="0"/>
              <a:t>označavaju </a:t>
            </a:r>
            <a:r>
              <a:rPr lang="pl-PL" dirty="0"/>
              <a:t>elemente)</a:t>
            </a:r>
          </a:p>
          <a:p>
            <a:pPr lvl="1" eaLnBrk="1" hangingPunct="1"/>
            <a:r>
              <a:rPr lang="pl-PL" dirty="0" smtClean="0"/>
              <a:t>složeni </a:t>
            </a:r>
            <a:r>
              <a:rPr lang="pl-PL" dirty="0"/>
              <a:t>modeli sadržaja </a:t>
            </a:r>
            <a:r>
              <a:rPr lang="pl-PL" dirty="0" smtClean="0"/>
              <a:t>- </a:t>
            </a:r>
            <a:r>
              <a:rPr lang="pl-PL" dirty="0"/>
              <a:t>koriste se u </a:t>
            </a:r>
            <a:r>
              <a:rPr lang="pl-PL" dirty="0" smtClean="0"/>
              <a:t>slu</a:t>
            </a:r>
            <a:r>
              <a:rPr lang="pl-PL" dirty="0"/>
              <a:t>č</a:t>
            </a:r>
            <a:r>
              <a:rPr lang="pl-PL" dirty="0" smtClean="0"/>
              <a:t>aju </a:t>
            </a:r>
            <a:r>
              <a:rPr lang="pl-PL" dirty="0"/>
              <a:t>kada element </a:t>
            </a:r>
            <a:r>
              <a:rPr lang="pl-PL" dirty="0" smtClean="0"/>
              <a:t>mo</a:t>
            </a:r>
            <a:r>
              <a:rPr lang="pl-PL" dirty="0"/>
              <a:t>ž</a:t>
            </a:r>
            <a:r>
              <a:rPr lang="pl-PL" dirty="0" smtClean="0"/>
              <a:t>e da sadrži </a:t>
            </a:r>
            <a:r>
              <a:rPr lang="pl-PL" dirty="0"/>
              <a:t>druge </a:t>
            </a:r>
            <a:r>
              <a:rPr lang="pl-PL" dirty="0" smtClean="0"/>
              <a:t>uneždene elemente</a:t>
            </a:r>
          </a:p>
          <a:p>
            <a:pPr lvl="1" eaLnBrk="1" hangingPunct="1"/>
            <a:r>
              <a:rPr lang="pl-PL" dirty="0" smtClean="0"/>
              <a:t>Modeli </a:t>
            </a:r>
            <a:r>
              <a:rPr lang="pl-PL" dirty="0"/>
              <a:t>grupe su </a:t>
            </a:r>
            <a:r>
              <a:rPr lang="pl-PL" dirty="0" smtClean="0"/>
              <a:t>predstavljeni izrazima u zagradama</a:t>
            </a:r>
            <a:r>
              <a:rPr lang="pl-PL" altLang="en-US" dirty="0" smtClean="0"/>
              <a:t/>
            </a:r>
            <a:br>
              <a:rPr lang="pl-PL" altLang="en-US" dirty="0" smtClean="0"/>
            </a:br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7244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dokumenta (4)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elemenata</a:t>
            </a:r>
          </a:p>
          <a:p>
            <a:pPr lvl="1" eaLnBrk="1" hangingPunct="1"/>
            <a:r>
              <a:rPr lang="pl-PL" dirty="0"/>
              <a:t>Atomi u </a:t>
            </a:r>
            <a:r>
              <a:rPr lang="pl-PL" dirty="0" smtClean="0"/>
              <a:t>izrazima modela grupe za složeni </a:t>
            </a:r>
            <a:r>
              <a:rPr lang="pl-PL" dirty="0"/>
              <a:t>modeli sadržaja </a:t>
            </a:r>
            <a:r>
              <a:rPr lang="pl-PL" dirty="0" smtClean="0"/>
              <a:t>su:</a:t>
            </a:r>
          </a:p>
          <a:p>
            <a:pPr lvl="2" eaLnBrk="1" hangingPunct="1"/>
            <a:r>
              <a:rPr lang="pl-PL" dirty="0"/>
              <a:t>imena elemenata - </a:t>
            </a:r>
            <a:r>
              <a:rPr lang="pl-PL" dirty="0" smtClean="0"/>
              <a:t>ozna</a:t>
            </a:r>
            <a:r>
              <a:rPr lang="pl-PL" dirty="0"/>
              <a:t>č</a:t>
            </a:r>
            <a:r>
              <a:rPr lang="pl-PL" dirty="0" smtClean="0"/>
              <a:t>avaju uneždene elemente</a:t>
            </a:r>
          </a:p>
          <a:p>
            <a:pPr lvl="2" eaLnBrk="1" hangingPunct="1"/>
            <a:r>
              <a:rPr lang="pl-PL" altLang="en-US" dirty="0"/>
              <a:t>#PCDATA (parsed character data) - </a:t>
            </a:r>
            <a:r>
              <a:rPr lang="pl-PL" altLang="en-US" dirty="0" smtClean="0"/>
              <a:t>tekst </a:t>
            </a:r>
            <a:r>
              <a:rPr lang="pl-PL" altLang="en-US" dirty="0"/>
              <a:t>koji ć</a:t>
            </a:r>
            <a:r>
              <a:rPr lang="pl-PL" altLang="en-US" dirty="0" smtClean="0"/>
              <a:t>e </a:t>
            </a:r>
            <a:r>
              <a:rPr lang="pl-PL" altLang="en-US" dirty="0"/>
              <a:t>se </a:t>
            </a:r>
            <a:r>
              <a:rPr lang="pl-PL" altLang="en-US" dirty="0" smtClean="0"/>
              <a:t>analizirati pomoću parsera </a:t>
            </a:r>
            <a:br>
              <a:rPr lang="pl-PL" altLang="en-US" dirty="0" smtClean="0"/>
            </a:br>
            <a:r>
              <a:rPr lang="pl-PL" altLang="en-US" dirty="0" smtClean="0"/>
              <a:t>Reference </a:t>
            </a:r>
            <a:r>
              <a:rPr lang="pl-PL" altLang="en-US" dirty="0"/>
              <a:t>na enititete se u okviru </a:t>
            </a:r>
            <a:r>
              <a:rPr lang="pl-PL" altLang="en-US" dirty="0" smtClean="0"/>
              <a:t>ovog teksta se zamenjuju </a:t>
            </a:r>
            <a:r>
              <a:rPr lang="pl-PL" altLang="en-US" dirty="0"/>
              <a:t>entitetima i etikete koje se u njemu </a:t>
            </a:r>
            <a:r>
              <a:rPr lang="pl-PL" altLang="en-US" dirty="0" smtClean="0"/>
              <a:t>nalaze označavaju elemente</a:t>
            </a:r>
          </a:p>
          <a:p>
            <a:pPr lvl="1" eaLnBrk="1" hangingPunct="1"/>
            <a:r>
              <a:rPr lang="pl-PL" altLang="en-US" dirty="0"/>
              <a:t>Ovi atomi se dalje mogu kombinovati </a:t>
            </a:r>
            <a:r>
              <a:rPr lang="pl-PL" altLang="en-US" dirty="0" smtClean="0"/>
              <a:t>sledećim veznicima</a:t>
            </a:r>
          </a:p>
          <a:p>
            <a:pPr lvl="2" eaLnBrk="1" hangingPunct="1"/>
            <a:r>
              <a:rPr lang="pl-PL" altLang="en-US" dirty="0"/>
              <a:t>A? - atom A se </a:t>
            </a:r>
            <a:r>
              <a:rPr lang="pl-PL" altLang="en-US" dirty="0" smtClean="0"/>
              <a:t>mo</a:t>
            </a:r>
            <a:r>
              <a:rPr lang="pl-PL" altLang="en-US" dirty="0"/>
              <a:t>ž</a:t>
            </a:r>
            <a:r>
              <a:rPr lang="pl-PL" altLang="en-US" dirty="0" smtClean="0"/>
              <a:t>e</a:t>
            </a:r>
            <a:r>
              <a:rPr lang="pl-PL" altLang="en-US" dirty="0"/>
              <a:t>, ali ne mora </a:t>
            </a:r>
            <a:r>
              <a:rPr lang="pl-PL" altLang="en-US" dirty="0" smtClean="0"/>
              <a:t>pojaviti</a:t>
            </a:r>
            <a:endParaRPr lang="pl-PL" altLang="en-US" dirty="0"/>
          </a:p>
          <a:p>
            <a:pPr lvl="2" eaLnBrk="1" hangingPunct="1"/>
            <a:r>
              <a:rPr lang="pl-PL" altLang="en-US" dirty="0"/>
              <a:t>A+ - atom A se mora pojaviti jedan ili </a:t>
            </a:r>
            <a:r>
              <a:rPr lang="pl-PL" altLang="en-US" dirty="0" smtClean="0"/>
              <a:t>vi</a:t>
            </a:r>
            <a:r>
              <a:rPr lang="pl-PL" altLang="en-US" dirty="0"/>
              <a:t>š</a:t>
            </a:r>
            <a:r>
              <a:rPr lang="pl-PL" altLang="en-US" dirty="0" smtClean="0"/>
              <a:t>e </a:t>
            </a:r>
            <a:r>
              <a:rPr lang="pl-PL" altLang="en-US" dirty="0"/>
              <a:t>puta</a:t>
            </a:r>
          </a:p>
          <a:p>
            <a:pPr lvl="2" eaLnBrk="1" hangingPunct="1"/>
            <a:r>
              <a:rPr lang="pl-PL" altLang="en-US" dirty="0"/>
              <a:t>A* - atom A se mora pojaviti nula ili </a:t>
            </a:r>
            <a:r>
              <a:rPr lang="pl-PL" altLang="en-US" dirty="0" smtClean="0"/>
              <a:t>vi</a:t>
            </a:r>
            <a:r>
              <a:rPr lang="pl-PL" altLang="en-US" dirty="0"/>
              <a:t>š</a:t>
            </a:r>
            <a:r>
              <a:rPr lang="pl-PL" altLang="en-US" dirty="0" smtClean="0"/>
              <a:t>e </a:t>
            </a:r>
            <a:r>
              <a:rPr lang="pl-PL" altLang="en-US" dirty="0"/>
              <a:t>puta</a:t>
            </a:r>
          </a:p>
          <a:p>
            <a:pPr lvl="2" eaLnBrk="1" hangingPunct="1"/>
            <a:r>
              <a:rPr lang="pl-PL" altLang="en-US" dirty="0"/>
              <a:t>A | B - ili atom A ili atom B se mora pojaviti, ali ne </a:t>
            </a:r>
            <a:r>
              <a:rPr lang="pl-PL" altLang="en-US" dirty="0" smtClean="0"/>
              <a:t>oba</a:t>
            </a:r>
            <a:endParaRPr lang="pl-PL" altLang="en-US" dirty="0"/>
          </a:p>
          <a:p>
            <a:pPr lvl="2" eaLnBrk="1" hangingPunct="1"/>
            <a:r>
              <a:rPr lang="pl-PL" altLang="en-US" dirty="0"/>
              <a:t>A, B - oba atoma A i B se moraju pojaviti u tom </a:t>
            </a:r>
            <a:r>
              <a:rPr lang="pl-PL" altLang="en-US" dirty="0" smtClean="0"/>
              <a:t>redosledu</a:t>
            </a:r>
            <a:endParaRPr lang="pl-PL" altLang="en-US" dirty="0"/>
          </a:p>
          <a:p>
            <a:pPr lvl="2" eaLnBrk="1" hangingPunct="1"/>
            <a:r>
              <a:rPr lang="pl-PL" altLang="en-US" dirty="0"/>
              <a:t>A &amp; B - oba atoma A i B se moraju pojaviti u bilo kom </a:t>
            </a:r>
            <a:r>
              <a:rPr lang="pl-PL" altLang="en-US" dirty="0" smtClean="0"/>
              <a:t>redosledu</a:t>
            </a:r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29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dokumenta (4)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elemenata</a:t>
            </a:r>
          </a:p>
          <a:p>
            <a:pPr lvl="1" eaLnBrk="1" hangingPunct="1"/>
            <a:r>
              <a:rPr lang="pl-PL" dirty="0" smtClean="0"/>
              <a:t>Moguće </a:t>
            </a:r>
            <a:r>
              <a:rPr lang="pl-PL" dirty="0"/>
              <a:t>je </a:t>
            </a:r>
            <a:r>
              <a:rPr lang="pl-PL" dirty="0" smtClean="0"/>
              <a:t>definisati dodatna </a:t>
            </a:r>
            <a:r>
              <a:rPr lang="pl-PL" dirty="0"/>
              <a:t>pravila </a:t>
            </a:r>
            <a:r>
              <a:rPr lang="pl-PL" dirty="0" smtClean="0"/>
              <a:t>uklju</a:t>
            </a:r>
            <a:r>
              <a:rPr lang="pl-PL" dirty="0"/>
              <a:t>č</a:t>
            </a:r>
            <a:r>
              <a:rPr lang="pl-PL" dirty="0" smtClean="0"/>
              <a:t>ivanja </a:t>
            </a:r>
            <a:r>
              <a:rPr lang="pl-PL" dirty="0"/>
              <a:t>i </a:t>
            </a:r>
            <a:r>
              <a:rPr lang="pl-PL" dirty="0" smtClean="0"/>
              <a:t>isklju</a:t>
            </a:r>
            <a:r>
              <a:rPr lang="pl-PL" dirty="0"/>
              <a:t>č</a:t>
            </a:r>
            <a:r>
              <a:rPr lang="pl-PL" dirty="0" smtClean="0"/>
              <a:t>ivanja sadržaja</a:t>
            </a:r>
            <a:endParaRPr lang="pl-PL" dirty="0"/>
          </a:p>
          <a:p>
            <a:pPr lvl="2" eaLnBrk="1" hangingPunct="1"/>
            <a:r>
              <a:rPr lang="pl-PL" dirty="0"/>
              <a:t>+(S) - </a:t>
            </a:r>
            <a:r>
              <a:rPr lang="pl-PL" dirty="0" smtClean="0"/>
              <a:t>sadr</a:t>
            </a:r>
            <a:r>
              <a:rPr lang="pl-PL" dirty="0"/>
              <a:t>ž</a:t>
            </a:r>
            <a:r>
              <a:rPr lang="pl-PL" dirty="0" smtClean="0"/>
              <a:t>aj </a:t>
            </a:r>
            <a:r>
              <a:rPr lang="pl-PL" dirty="0"/>
              <a:t>S se </a:t>
            </a:r>
            <a:r>
              <a:rPr lang="pl-PL" dirty="0" smtClean="0"/>
              <a:t>mo</a:t>
            </a:r>
            <a:r>
              <a:rPr lang="pl-PL" dirty="0"/>
              <a:t>ž</a:t>
            </a:r>
            <a:r>
              <a:rPr lang="pl-PL" dirty="0" smtClean="0"/>
              <a:t>e </a:t>
            </a:r>
            <a:r>
              <a:rPr lang="pl-PL" dirty="0"/>
              <a:t>pojaviti.</a:t>
            </a:r>
          </a:p>
          <a:p>
            <a:pPr lvl="2" eaLnBrk="1" hangingPunct="1"/>
            <a:r>
              <a:rPr lang="pl-PL" dirty="0"/>
              <a:t>-(S) - </a:t>
            </a:r>
            <a:r>
              <a:rPr lang="pl-PL" dirty="0" smtClean="0"/>
              <a:t>sadr</a:t>
            </a:r>
            <a:r>
              <a:rPr lang="pl-PL" dirty="0"/>
              <a:t>ž</a:t>
            </a:r>
            <a:r>
              <a:rPr lang="pl-PL" dirty="0" smtClean="0"/>
              <a:t>aj </a:t>
            </a:r>
            <a:r>
              <a:rPr lang="pl-PL" dirty="0"/>
              <a:t>S se ne sme </a:t>
            </a:r>
            <a:r>
              <a:rPr lang="pl-PL" dirty="0" smtClean="0"/>
              <a:t>pojaviti</a:t>
            </a:r>
          </a:p>
          <a:p>
            <a:pPr lvl="1" eaLnBrk="1" hangingPunct="1"/>
            <a:r>
              <a:rPr lang="pl-PL" altLang="en-US" dirty="0" smtClean="0"/>
              <a:t>Definicije </a:t>
            </a:r>
            <a:r>
              <a:rPr lang="pl-PL" altLang="en-US" dirty="0"/>
              <a:t>elemenata mogu da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e </a:t>
            </a:r>
            <a:r>
              <a:rPr lang="pl-PL" altLang="en-US" dirty="0"/>
              <a:t>reference parametarskih </a:t>
            </a:r>
            <a:r>
              <a:rPr lang="pl-PL" altLang="en-US" dirty="0" smtClean="0"/>
              <a:t>entiteta</a:t>
            </a:r>
          </a:p>
          <a:p>
            <a:pPr lvl="1" eaLnBrk="1" hangingPunct="1"/>
            <a:r>
              <a:rPr lang="pl-PL" altLang="en-US" dirty="0" smtClean="0"/>
              <a:t>Primer: Delovi DTD za </a:t>
            </a:r>
            <a:r>
              <a:rPr lang="pl-PL" altLang="en-US" dirty="0"/>
              <a:t>zbirku pesama</a:t>
            </a:r>
            <a:br>
              <a:rPr lang="pl-PL" altLang="en-US" dirty="0"/>
            </a:br>
            <a:r>
              <a:rPr lang="pl-PL" altLang="en-US" dirty="0"/>
              <a:t/>
            </a:r>
            <a:br>
              <a:rPr lang="pl-PL" altLang="en-US" dirty="0"/>
            </a:br>
            <a:r>
              <a:rPr lang="pl-PL" altLang="en-US" dirty="0"/>
              <a:t>Element </a:t>
            </a:r>
            <a:r>
              <a:rPr lang="pl-PL" altLang="en-US" dirty="0">
                <a:solidFill>
                  <a:srgbClr val="C00000"/>
                </a:solidFill>
              </a:rPr>
              <a:t>zbirka</a:t>
            </a:r>
            <a:r>
              <a:rPr lang="pl-PL" altLang="en-US" dirty="0"/>
              <a:t> u sebi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i </a:t>
            </a:r>
            <a:r>
              <a:rPr lang="pl-PL" altLang="en-US" dirty="0"/>
              <a:t>jedan ili </a:t>
            </a:r>
            <a:r>
              <a:rPr lang="pl-PL" altLang="en-US" dirty="0" smtClean="0"/>
              <a:t>vi</a:t>
            </a:r>
            <a:r>
              <a:rPr lang="pl-PL" altLang="en-US" dirty="0"/>
              <a:t>š</a:t>
            </a:r>
            <a:r>
              <a:rPr lang="pl-PL" altLang="en-US" dirty="0" smtClean="0"/>
              <a:t>e </a:t>
            </a:r>
            <a:r>
              <a:rPr lang="pl-PL" altLang="en-US" dirty="0"/>
              <a:t>elemenata </a:t>
            </a:r>
            <a:r>
              <a:rPr lang="pl-PL" altLang="en-US" dirty="0">
                <a:solidFill>
                  <a:srgbClr val="C00000"/>
                </a:solidFill>
              </a:rPr>
              <a:t>pesma</a:t>
            </a:r>
            <a:r>
              <a:rPr lang="pl-PL" altLang="en-US" dirty="0"/>
              <a:t>, pri č</a:t>
            </a:r>
            <a:r>
              <a:rPr lang="pl-PL" altLang="en-US" dirty="0" smtClean="0"/>
              <a:t>emu </a:t>
            </a:r>
            <a:r>
              <a:rPr lang="pl-PL" altLang="en-US" dirty="0"/>
              <a:t>se </a:t>
            </a:r>
            <a:r>
              <a:rPr lang="pl-PL" altLang="en-US" dirty="0" smtClean="0"/>
              <a:t>obe etikete </a:t>
            </a:r>
            <a:r>
              <a:rPr lang="pl-PL" altLang="en-US" dirty="0"/>
              <a:t>moraju </a:t>
            </a:r>
            <a:r>
              <a:rPr lang="pl-PL" altLang="en-US" dirty="0" smtClean="0"/>
              <a:t>navoditi</a:t>
            </a:r>
            <a:br>
              <a:rPr lang="pl-PL" altLang="en-US" dirty="0" smtClean="0"/>
            </a:b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/>
              <a:t>Element </a:t>
            </a:r>
            <a:r>
              <a:rPr lang="pl-PL" altLang="en-US" dirty="0">
                <a:solidFill>
                  <a:srgbClr val="FF0000"/>
                </a:solidFill>
              </a:rPr>
              <a:t>pesma</a:t>
            </a:r>
            <a:r>
              <a:rPr lang="pl-PL" altLang="en-US" dirty="0"/>
              <a:t> </a:t>
            </a:r>
            <a:r>
              <a:rPr lang="pl-PL" altLang="en-US" dirty="0" smtClean="0"/>
              <a:t>može</a:t>
            </a:r>
            <a:r>
              <a:rPr lang="pl-PL" altLang="en-US" dirty="0"/>
              <a:t>, a ne mora, da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i </a:t>
            </a:r>
            <a:r>
              <a:rPr lang="pl-PL" altLang="en-US" dirty="0"/>
              <a:t>element </a:t>
            </a:r>
            <a:r>
              <a:rPr lang="pl-PL" altLang="en-US" dirty="0">
                <a:solidFill>
                  <a:srgbClr val="FF0000"/>
                </a:solidFill>
              </a:rPr>
              <a:t>naslov</a:t>
            </a:r>
            <a:r>
              <a:rPr lang="pl-PL" altLang="en-US" dirty="0"/>
              <a:t> za kojim sledi </a:t>
            </a:r>
            <a:r>
              <a:rPr lang="pl-PL" altLang="en-US" dirty="0" smtClean="0"/>
              <a:t>jedan ili više </a:t>
            </a:r>
            <a:r>
              <a:rPr lang="pl-PL" altLang="en-US" dirty="0"/>
              <a:t>elemenata </a:t>
            </a:r>
            <a:r>
              <a:rPr lang="pl-PL" altLang="en-US" dirty="0">
                <a:solidFill>
                  <a:srgbClr val="FF0000"/>
                </a:solidFill>
              </a:rPr>
              <a:t>strofa</a:t>
            </a:r>
            <a:r>
              <a:rPr lang="pl-PL" altLang="en-US" dirty="0"/>
              <a:t>. Obe etikete se opet moraju navesti</a:t>
            </a:r>
            <a:endParaRPr lang="pl-PL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762" y="4221088"/>
            <a:ext cx="7414260" cy="297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762" y="5157192"/>
            <a:ext cx="743712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999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dokumenta (5)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elemenata</a:t>
            </a:r>
          </a:p>
          <a:p>
            <a:pPr lvl="1" eaLnBrk="1" hangingPunct="1"/>
            <a:r>
              <a:rPr lang="pl-PL" altLang="en-US" dirty="0" smtClean="0"/>
              <a:t>Primer: Delovi DTD za </a:t>
            </a:r>
            <a:r>
              <a:rPr lang="pl-PL" altLang="en-US" dirty="0"/>
              <a:t>zbirku pesama</a:t>
            </a:r>
            <a:br>
              <a:rPr lang="pl-PL" altLang="en-US" dirty="0"/>
            </a:br>
            <a:r>
              <a:rPr lang="pl-PL" altLang="en-US" dirty="0"/>
              <a:t/>
            </a:r>
            <a:br>
              <a:rPr lang="pl-PL" altLang="en-US" dirty="0"/>
            </a:b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aj </a:t>
            </a:r>
            <a:r>
              <a:rPr lang="pl-PL" altLang="en-US" dirty="0"/>
              <a:t>elementa </a:t>
            </a:r>
            <a:r>
              <a:rPr lang="pl-PL" altLang="en-US" dirty="0">
                <a:solidFill>
                  <a:srgbClr val="FF0000"/>
                </a:solidFill>
              </a:rPr>
              <a:t>stih</a:t>
            </a:r>
            <a:r>
              <a:rPr lang="pl-PL" altLang="en-US" dirty="0"/>
              <a:t> je proizvoljan tekst koji </a:t>
            </a:r>
            <a:r>
              <a:rPr lang="pl-PL" altLang="en-US" dirty="0" smtClean="0"/>
              <a:t>mo</a:t>
            </a:r>
            <a:r>
              <a:rPr lang="pl-PL" altLang="en-US" dirty="0"/>
              <a:t>ž</a:t>
            </a:r>
            <a:r>
              <a:rPr lang="pl-PL" altLang="en-US" dirty="0" smtClean="0"/>
              <a:t>e </a:t>
            </a:r>
            <a:r>
              <a:rPr lang="pl-PL" altLang="en-US" dirty="0"/>
              <a:t>da </a:t>
            </a:r>
            <a:r>
              <a:rPr lang="pl-PL" altLang="en-US" dirty="0" smtClean="0"/>
              <a:t>uklju</a:t>
            </a:r>
            <a:r>
              <a:rPr lang="pl-PL" altLang="en-US" dirty="0"/>
              <a:t>č</a:t>
            </a:r>
            <a:r>
              <a:rPr lang="pl-PL" altLang="en-US" dirty="0" smtClean="0"/>
              <a:t>i </a:t>
            </a:r>
            <a:r>
              <a:rPr lang="pl-PL" altLang="en-US" dirty="0"/>
              <a:t>i reference entiteta</a:t>
            </a:r>
            <a:r>
              <a:rPr lang="pl-PL" altLang="en-US" dirty="0" smtClean="0"/>
              <a:t>, ali </a:t>
            </a:r>
            <a:r>
              <a:rPr lang="pl-PL" altLang="en-US" dirty="0"/>
              <a:t>ne sme da </a:t>
            </a:r>
            <a:r>
              <a:rPr lang="pl-PL" altLang="en-US" dirty="0" smtClean="0"/>
              <a:t>uklju</a:t>
            </a:r>
            <a:r>
              <a:rPr lang="pl-PL" altLang="en-US" dirty="0"/>
              <a:t>č</a:t>
            </a:r>
            <a:r>
              <a:rPr lang="pl-PL" altLang="en-US" dirty="0" smtClean="0"/>
              <a:t>i </a:t>
            </a:r>
            <a:r>
              <a:rPr lang="pl-PL" altLang="en-US" dirty="0"/>
              <a:t>druge </a:t>
            </a:r>
            <a:r>
              <a:rPr lang="pl-PL" altLang="en-US" dirty="0" smtClean="0"/>
              <a:t>elemente</a:t>
            </a:r>
          </a:p>
          <a:p>
            <a:pPr lvl="1" eaLnBrk="1" hangingPunct="1"/>
            <a:r>
              <a:rPr lang="pl-PL" altLang="en-US" dirty="0"/>
              <a:t>Primer: </a:t>
            </a:r>
            <a:r>
              <a:rPr lang="pl-PL" altLang="en-US" dirty="0" smtClean="0"/>
              <a:t>Elemenat u HTML-u koji </a:t>
            </a:r>
            <a:r>
              <a:rPr lang="pl-PL" altLang="en-US" dirty="0"/>
              <a:t>predstavlja hiper-vezu</a:t>
            </a:r>
            <a:br>
              <a:rPr lang="pl-PL" altLang="en-US" dirty="0"/>
            </a:br>
            <a:r>
              <a:rPr lang="pl-PL" altLang="en-US" dirty="0"/>
              <a:t/>
            </a:r>
            <a:br>
              <a:rPr lang="pl-PL" altLang="en-US" dirty="0"/>
            </a:br>
            <a:r>
              <a:rPr lang="pl-PL" altLang="en-US" dirty="0" smtClean="0"/>
              <a:t>Ovde je korišćeno </a:t>
            </a:r>
            <a:r>
              <a:rPr lang="pl-PL" altLang="en-US" dirty="0"/>
              <a:t>je dodatno pravilo </a:t>
            </a:r>
            <a:r>
              <a:rPr lang="pl-PL" altLang="en-US" dirty="0" smtClean="0"/>
              <a:t>isklju</a:t>
            </a:r>
            <a:r>
              <a:rPr lang="pl-PL" altLang="en-US" dirty="0"/>
              <a:t>č</a:t>
            </a:r>
            <a:r>
              <a:rPr lang="pl-PL" altLang="en-US" dirty="0" smtClean="0"/>
              <a:t>ivanje sadržaja, pa </a:t>
            </a:r>
            <a:r>
              <a:rPr lang="pl-PL" altLang="en-US" dirty="0"/>
              <a:t>element </a:t>
            </a:r>
            <a:r>
              <a:rPr lang="pl-PL" altLang="en-US" dirty="0" smtClean="0">
                <a:solidFill>
                  <a:srgbClr val="FF0000"/>
                </a:solidFill>
              </a:rPr>
              <a:t>A</a:t>
            </a:r>
            <a:r>
              <a:rPr lang="pl-PL" altLang="en-US" dirty="0" smtClean="0"/>
              <a:t> sadrži </a:t>
            </a:r>
            <a:r>
              <a:rPr lang="pl-PL" altLang="en-US" dirty="0"/>
              <a:t>nula ili </a:t>
            </a:r>
            <a:r>
              <a:rPr lang="pl-PL" altLang="en-US" dirty="0" smtClean="0"/>
              <a:t>vi</a:t>
            </a:r>
            <a:r>
              <a:rPr lang="pl-PL" altLang="en-US" dirty="0"/>
              <a:t>š</a:t>
            </a:r>
            <a:r>
              <a:rPr lang="pl-PL" altLang="en-US" dirty="0" smtClean="0"/>
              <a:t>e </a:t>
            </a:r>
            <a:r>
              <a:rPr lang="pl-PL" altLang="en-US" dirty="0"/>
              <a:t>elemenata </a:t>
            </a:r>
            <a:r>
              <a:rPr lang="pl-PL" altLang="en-US" dirty="0" smtClean="0"/>
              <a:t>obuhvaćenih </a:t>
            </a:r>
            <a:r>
              <a:rPr lang="pl-PL" altLang="en-US" dirty="0"/>
              <a:t>parametarskim entitetom </a:t>
            </a:r>
            <a:r>
              <a:rPr lang="pl-PL" altLang="en-US" dirty="0">
                <a:solidFill>
                  <a:srgbClr val="FF0000"/>
                </a:solidFill>
              </a:rPr>
              <a:t>%inline</a:t>
            </a:r>
            <a:r>
              <a:rPr lang="pl-PL" altLang="en-US" dirty="0" smtClean="0">
                <a:solidFill>
                  <a:srgbClr val="FF0000"/>
                </a:solidFill>
              </a:rPr>
              <a:t>;</a:t>
            </a:r>
            <a:r>
              <a:rPr lang="pl-PL" altLang="en-US" dirty="0" smtClean="0"/>
              <a:t>, ali </a:t>
            </a:r>
            <a:r>
              <a:rPr lang="pl-PL" altLang="en-US" dirty="0"/>
              <a:t>ne sme da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i </a:t>
            </a:r>
            <a:r>
              <a:rPr lang="pl-PL" altLang="en-US" dirty="0"/>
              <a:t>drugi element </a:t>
            </a:r>
            <a:r>
              <a:rPr lang="pl-PL" altLang="en-US" dirty="0">
                <a:solidFill>
                  <a:srgbClr val="FF0000"/>
                </a:solidFill>
              </a:rPr>
              <a:t>A</a:t>
            </a:r>
            <a:r>
              <a:rPr lang="pl-PL" altLang="en-US" dirty="0"/>
              <a:t/>
            </a:r>
            <a:br>
              <a:rPr lang="pl-PL" altLang="en-US" dirty="0"/>
            </a:br>
            <a:endParaRPr lang="pl-PL" altLang="en-US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49056"/>
            <a:ext cx="7406640" cy="243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509051"/>
            <a:ext cx="7429500" cy="297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837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dokumenta (6)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atributa</a:t>
            </a:r>
          </a:p>
          <a:p>
            <a:pPr lvl="1" eaLnBrk="1" hangingPunct="1"/>
            <a:r>
              <a:rPr lang="pl-PL" altLang="en-US" dirty="0"/>
              <a:t>Deklaracija atributa u okviru DTD </a:t>
            </a:r>
            <a:r>
              <a:rPr lang="pl-PL" altLang="en-US" dirty="0" smtClean="0"/>
              <a:t>po</a:t>
            </a:r>
            <a:r>
              <a:rPr lang="pl-PL" altLang="en-US" dirty="0"/>
              <a:t>č</a:t>
            </a:r>
            <a:r>
              <a:rPr lang="pl-PL" altLang="en-US" dirty="0" smtClean="0"/>
              <a:t>inje </a:t>
            </a:r>
            <a:r>
              <a:rPr lang="pl-PL" altLang="en-US" dirty="0"/>
              <a:t>sa </a:t>
            </a:r>
            <a:r>
              <a:rPr lang="pl-PL" altLang="en-US" dirty="0">
                <a:solidFill>
                  <a:srgbClr val="002060"/>
                </a:solidFill>
              </a:rPr>
              <a:t>&lt;!</a:t>
            </a:r>
            <a:r>
              <a:rPr lang="pl-PL" altLang="en-US" dirty="0" smtClean="0">
                <a:solidFill>
                  <a:srgbClr val="002060"/>
                </a:solidFill>
              </a:rPr>
              <a:t>ATTLIST, n</a:t>
            </a:r>
            <a:r>
              <a:rPr lang="pl-PL" altLang="en-US" dirty="0" smtClean="0"/>
              <a:t>akon koga se </a:t>
            </a:r>
            <a:r>
              <a:rPr lang="pl-PL" altLang="en-US" dirty="0"/>
              <a:t>navodi </a:t>
            </a:r>
            <a:r>
              <a:rPr lang="pl-PL" altLang="en-US" dirty="0" smtClean="0"/>
              <a:t>element </a:t>
            </a:r>
            <a:r>
              <a:rPr lang="pl-PL" altLang="en-US" dirty="0"/>
              <a:t>za koji se </a:t>
            </a:r>
            <a:r>
              <a:rPr lang="pl-PL" altLang="en-US" dirty="0" smtClean="0"/>
              <a:t>deklari</a:t>
            </a:r>
            <a:r>
              <a:rPr lang="pl-PL" altLang="en-US" dirty="0"/>
              <a:t>š</a:t>
            </a:r>
            <a:r>
              <a:rPr lang="pl-PL" altLang="en-US" dirty="0" smtClean="0"/>
              <a:t>e atribut, potom sledi lista deklaracija pojedina</a:t>
            </a:r>
            <a:r>
              <a:rPr lang="pl-PL" altLang="en-US" dirty="0"/>
              <a:t>č</a:t>
            </a:r>
            <a:r>
              <a:rPr lang="pl-PL" altLang="en-US" dirty="0" smtClean="0"/>
              <a:t>nih </a:t>
            </a:r>
            <a:r>
              <a:rPr lang="pl-PL" altLang="en-US" dirty="0"/>
              <a:t>atributa i na kraju se navodi simbol </a:t>
            </a:r>
            <a:r>
              <a:rPr lang="pl-PL" altLang="en-US" dirty="0" smtClean="0">
                <a:solidFill>
                  <a:srgbClr val="002060"/>
                </a:solidFill>
              </a:rPr>
              <a:t>&gt;</a:t>
            </a:r>
            <a:r>
              <a:rPr lang="pl-PL" altLang="en-US" dirty="0" smtClean="0"/>
              <a:t> </a:t>
            </a:r>
          </a:p>
          <a:p>
            <a:pPr lvl="1" eaLnBrk="1" hangingPunct="1"/>
            <a:r>
              <a:rPr lang="pl-PL" altLang="en-US" dirty="0" smtClean="0"/>
              <a:t>Svaka deklaracija pojedinačnih </a:t>
            </a:r>
            <a:r>
              <a:rPr lang="pl-PL" altLang="en-US" dirty="0"/>
              <a:t>atributa je trojka koja </a:t>
            </a:r>
            <a:r>
              <a:rPr lang="pl-PL" altLang="en-US" dirty="0" smtClean="0"/>
              <a:t>definiše:</a:t>
            </a:r>
          </a:p>
          <a:p>
            <a:pPr marL="1257300" lvl="2" indent="-342900" eaLnBrk="1" hangingPunct="1">
              <a:buFont typeface="+mj-lt"/>
              <a:buAutoNum type="arabicPeriod"/>
            </a:pPr>
            <a:r>
              <a:rPr lang="pl-PL" altLang="en-US" dirty="0"/>
              <a:t>Ime atributa</a:t>
            </a:r>
          </a:p>
          <a:p>
            <a:pPr marL="1257300" lvl="2" indent="-342900" eaLnBrk="1" hangingPunct="1">
              <a:buFont typeface="+mj-lt"/>
              <a:buAutoNum type="arabicPeriod"/>
            </a:pPr>
            <a:r>
              <a:rPr lang="pl-PL" altLang="en-US" dirty="0" smtClean="0"/>
              <a:t>Tip </a:t>
            </a:r>
            <a:r>
              <a:rPr lang="pl-PL" altLang="en-US" dirty="0"/>
              <a:t>vrednosti atributa, ili eksplicitno naveden skup dopustivih </a:t>
            </a:r>
            <a:r>
              <a:rPr lang="pl-PL" altLang="en-US" dirty="0" smtClean="0"/>
              <a:t>vrednosti</a:t>
            </a:r>
            <a:br>
              <a:rPr lang="pl-PL" altLang="en-US" dirty="0" smtClean="0"/>
            </a:br>
            <a:r>
              <a:rPr lang="pl-PL" altLang="en-US" dirty="0" smtClean="0"/>
              <a:t>Najčešće korišćeni </a:t>
            </a:r>
            <a:r>
              <a:rPr lang="pl-PL" altLang="en-US" dirty="0"/>
              <a:t>tipovi su:</a:t>
            </a:r>
          </a:p>
          <a:p>
            <a:pPr lvl="3" eaLnBrk="1" hangingPunct="1"/>
            <a:r>
              <a:rPr lang="pl-PL" altLang="en-US" dirty="0"/>
              <a:t>CDATA (character data) - kao i u </a:t>
            </a:r>
            <a:r>
              <a:rPr lang="pl-PL" altLang="en-US" dirty="0" smtClean="0"/>
              <a:t>slu</a:t>
            </a:r>
            <a:r>
              <a:rPr lang="pl-PL" altLang="en-US" dirty="0"/>
              <a:t>č</a:t>
            </a:r>
            <a:r>
              <a:rPr lang="pl-PL" altLang="en-US" dirty="0" smtClean="0"/>
              <a:t>aju </a:t>
            </a:r>
            <a:r>
              <a:rPr lang="pl-PL" altLang="en-US" dirty="0"/>
              <a:t>elemenata, </a:t>
            </a:r>
            <a:r>
              <a:rPr lang="pl-PL" altLang="en-US" dirty="0" smtClean="0"/>
              <a:t>ozna</a:t>
            </a:r>
            <a:r>
              <a:rPr lang="pl-PL" altLang="en-US" dirty="0"/>
              <a:t>č</a:t>
            </a:r>
            <a:r>
              <a:rPr lang="pl-PL" altLang="en-US" dirty="0" smtClean="0"/>
              <a:t>ava tekst koji </a:t>
            </a:r>
            <a:r>
              <a:rPr lang="pl-PL" altLang="en-US" dirty="0"/>
              <a:t>se </a:t>
            </a:r>
            <a:r>
              <a:rPr lang="pl-PL" altLang="en-US" dirty="0" smtClean="0"/>
              <a:t>neće </a:t>
            </a:r>
            <a:r>
              <a:rPr lang="pl-PL" altLang="en-US" dirty="0"/>
              <a:t>analizirati </a:t>
            </a:r>
            <a:r>
              <a:rPr lang="pl-PL" altLang="en-US" dirty="0" smtClean="0"/>
              <a:t>pomoću </a:t>
            </a:r>
            <a:r>
              <a:rPr lang="pl-PL" altLang="en-US" dirty="0"/>
              <a:t>SGML parsera</a:t>
            </a:r>
          </a:p>
          <a:p>
            <a:pPr lvl="3" eaLnBrk="1" hangingPunct="1"/>
            <a:r>
              <a:rPr lang="pl-PL" altLang="en-US" dirty="0"/>
              <a:t>NAME - </a:t>
            </a:r>
            <a:r>
              <a:rPr lang="pl-PL" altLang="en-US" dirty="0" smtClean="0"/>
              <a:t>ozna</a:t>
            </a:r>
            <a:r>
              <a:rPr lang="pl-PL" altLang="en-US" dirty="0"/>
              <a:t>č</a:t>
            </a:r>
            <a:r>
              <a:rPr lang="pl-PL" altLang="en-US" dirty="0" smtClean="0"/>
              <a:t>ava imena</a:t>
            </a:r>
            <a:endParaRPr lang="pl-PL" altLang="en-US" dirty="0"/>
          </a:p>
          <a:p>
            <a:pPr lvl="3" eaLnBrk="1" hangingPunct="1"/>
            <a:r>
              <a:rPr lang="pl-PL" altLang="en-US" dirty="0"/>
              <a:t>ID - </a:t>
            </a:r>
            <a:r>
              <a:rPr lang="pl-PL" altLang="en-US" dirty="0" smtClean="0"/>
              <a:t>Ozna</a:t>
            </a:r>
            <a:r>
              <a:rPr lang="pl-PL" altLang="en-US" dirty="0"/>
              <a:t>č</a:t>
            </a:r>
            <a:r>
              <a:rPr lang="pl-PL" altLang="en-US" dirty="0" smtClean="0"/>
              <a:t>ava </a:t>
            </a:r>
            <a:r>
              <a:rPr lang="pl-PL" altLang="en-US" dirty="0"/>
              <a:t>jedinstvene identifikatore tj. imena koja moraju biti </a:t>
            </a:r>
            <a:r>
              <a:rPr lang="pl-PL" altLang="en-US" dirty="0" smtClean="0"/>
              <a:t>jedinstvena u </a:t>
            </a:r>
            <a:r>
              <a:rPr lang="pl-PL" altLang="en-US" dirty="0"/>
              <a:t>celom </a:t>
            </a:r>
            <a:r>
              <a:rPr lang="pl-PL" altLang="en-US" dirty="0" smtClean="0"/>
              <a:t>dokumentu</a:t>
            </a:r>
            <a:endParaRPr lang="pl-PL" altLang="en-US" dirty="0"/>
          </a:p>
          <a:p>
            <a:pPr lvl="3" eaLnBrk="1" hangingPunct="1"/>
            <a:r>
              <a:rPr lang="pl-PL" altLang="en-US" dirty="0"/>
              <a:t>NUMBER - </a:t>
            </a:r>
            <a:r>
              <a:rPr lang="pl-PL" altLang="en-US" dirty="0" smtClean="0"/>
              <a:t>Ozna</a:t>
            </a:r>
            <a:r>
              <a:rPr lang="pl-PL" altLang="en-US" dirty="0"/>
              <a:t>č</a:t>
            </a:r>
            <a:r>
              <a:rPr lang="pl-PL" altLang="en-US" dirty="0" smtClean="0"/>
              <a:t>ava </a:t>
            </a:r>
            <a:r>
              <a:rPr lang="pl-PL" altLang="en-US" dirty="0"/>
              <a:t>brojevne </a:t>
            </a:r>
            <a:r>
              <a:rPr lang="pl-PL" altLang="en-US" dirty="0" smtClean="0"/>
              <a:t>vrednosti</a:t>
            </a:r>
            <a:endParaRPr lang="pl-PL" altLang="en-US" dirty="0"/>
          </a:p>
          <a:p>
            <a:pPr marL="1257300" lvl="2" indent="-342900" eaLnBrk="1" hangingPunct="1">
              <a:buFont typeface="+mj-lt"/>
              <a:buAutoNum type="arabicPeriod"/>
            </a:pPr>
            <a:r>
              <a:rPr lang="pl-PL" altLang="en-US" dirty="0" smtClean="0"/>
              <a:t>Naznaku </a:t>
            </a:r>
            <a:r>
              <a:rPr lang="pl-PL" altLang="en-US" dirty="0"/>
              <a:t>da li je vrednost </a:t>
            </a:r>
            <a:r>
              <a:rPr lang="pl-PL" altLang="en-US" dirty="0" smtClean="0"/>
              <a:t>atributa implicitna, fiksirana ili zahtevana</a:t>
            </a:r>
          </a:p>
        </p:txBody>
      </p:sp>
    </p:spTree>
    <p:extLst>
      <p:ext uri="{BB962C8B-B14F-4D97-AF65-F5344CB8AC3E}">
        <p14:creationId xmlns:p14="http://schemas.microsoft.com/office/powerpoint/2010/main" val="371852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dokumenta (7)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atributa</a:t>
            </a:r>
          </a:p>
          <a:p>
            <a:pPr lvl="2" eaLnBrk="1" hangingPunct="1"/>
            <a:r>
              <a:rPr lang="pl-PL" altLang="en-US" dirty="0" smtClean="0"/>
              <a:t>Ako je naznačeno da </a:t>
            </a:r>
            <a:r>
              <a:rPr lang="pl-PL" altLang="en-US" dirty="0"/>
              <a:t>je vrednost </a:t>
            </a:r>
            <a:r>
              <a:rPr lang="pl-PL" altLang="en-US" dirty="0" smtClean="0"/>
              <a:t>atributa implicitna </a:t>
            </a:r>
            <a:r>
              <a:rPr lang="pl-PL" altLang="en-US" dirty="0"/>
              <a:t>(</a:t>
            </a:r>
            <a:r>
              <a:rPr lang="pl-PL" altLang="en-US" dirty="0" smtClean="0"/>
              <a:t>ključna reč </a:t>
            </a:r>
            <a:r>
              <a:rPr lang="pl-PL" altLang="en-US" dirty="0"/>
              <a:t>#IMPLIED</a:t>
            </a:r>
            <a:r>
              <a:rPr lang="pl-PL" altLang="en-US" dirty="0" smtClean="0"/>
              <a:t>), to znači da </a:t>
            </a:r>
            <a:r>
              <a:rPr lang="pl-PL" altLang="en-US" dirty="0"/>
              <a:t>podrazumevanu vrednost </a:t>
            </a:r>
            <a:r>
              <a:rPr lang="pl-PL" altLang="en-US" dirty="0" smtClean="0"/>
              <a:t>određuje </a:t>
            </a:r>
            <a:r>
              <a:rPr lang="pl-PL" altLang="en-US" dirty="0"/>
              <a:t>softver koji </a:t>
            </a:r>
            <a:r>
              <a:rPr lang="pl-PL" altLang="en-US" dirty="0" smtClean="0"/>
              <a:t>vr</a:t>
            </a:r>
            <a:r>
              <a:rPr lang="pl-PL" altLang="en-US" dirty="0"/>
              <a:t>š</a:t>
            </a:r>
            <a:r>
              <a:rPr lang="pl-PL" altLang="en-US" dirty="0" smtClean="0"/>
              <a:t>i </a:t>
            </a:r>
            <a:r>
              <a:rPr lang="pl-PL" altLang="en-US" dirty="0"/>
              <a:t>obradu </a:t>
            </a:r>
            <a:r>
              <a:rPr lang="pl-PL" altLang="en-US" dirty="0" smtClean="0"/>
              <a:t>dokumenta</a:t>
            </a:r>
          </a:p>
          <a:p>
            <a:pPr lvl="2" eaLnBrk="1" hangingPunct="1"/>
            <a:r>
              <a:rPr lang="pl-PL" altLang="en-US" dirty="0"/>
              <a:t>Ako je naznačeno da je vrednost </a:t>
            </a:r>
            <a:r>
              <a:rPr lang="pl-PL" altLang="en-US" dirty="0" smtClean="0"/>
              <a:t>atributa fiksirana </a:t>
            </a:r>
            <a:r>
              <a:rPr lang="pl-PL" altLang="en-US" dirty="0"/>
              <a:t>(</a:t>
            </a:r>
            <a:r>
              <a:rPr lang="pl-PL" altLang="en-US" dirty="0" smtClean="0"/>
              <a:t>klju</a:t>
            </a:r>
            <a:r>
              <a:rPr lang="pl-PL" altLang="en-US" dirty="0"/>
              <a:t>č</a:t>
            </a:r>
            <a:r>
              <a:rPr lang="pl-PL" altLang="en-US" dirty="0" smtClean="0"/>
              <a:t>na re</a:t>
            </a:r>
            <a:r>
              <a:rPr lang="pl-PL" altLang="en-US" dirty="0"/>
              <a:t>č</a:t>
            </a:r>
            <a:r>
              <a:rPr lang="pl-PL" altLang="en-US" dirty="0" smtClean="0"/>
              <a:t> </a:t>
            </a:r>
            <a:r>
              <a:rPr lang="pl-PL" altLang="en-US" dirty="0"/>
              <a:t>#FIXED</a:t>
            </a:r>
            <a:r>
              <a:rPr lang="pl-PL" altLang="en-US" dirty="0" smtClean="0"/>
              <a:t>), to podrazumeva </a:t>
            </a:r>
            <a:r>
              <a:rPr lang="pl-PL" altLang="en-US" dirty="0"/>
              <a:t>da atrubut </a:t>
            </a:r>
            <a:r>
              <a:rPr lang="pl-PL" altLang="en-US" dirty="0" smtClean="0"/>
              <a:t>mo</a:t>
            </a:r>
            <a:r>
              <a:rPr lang="pl-PL" altLang="en-US" dirty="0"/>
              <a:t>ž</a:t>
            </a:r>
            <a:r>
              <a:rPr lang="pl-PL" altLang="en-US" dirty="0" smtClean="0"/>
              <a:t>e </a:t>
            </a:r>
            <a:r>
              <a:rPr lang="pl-PL" altLang="en-US" dirty="0"/>
              <a:t>da </a:t>
            </a:r>
            <a:r>
              <a:rPr lang="pl-PL" altLang="en-US" dirty="0" smtClean="0"/>
              <a:t>ima samo </a:t>
            </a:r>
            <a:r>
              <a:rPr lang="pl-PL" altLang="en-US" dirty="0"/>
              <a:t>jedinu </a:t>
            </a:r>
            <a:r>
              <a:rPr lang="pl-PL" altLang="en-US" dirty="0" smtClean="0"/>
              <a:t>moguću </a:t>
            </a:r>
            <a:r>
              <a:rPr lang="pl-PL" altLang="en-US" dirty="0"/>
              <a:t>vrednost koja je u nastavku </a:t>
            </a:r>
            <a:r>
              <a:rPr lang="pl-PL" altLang="en-US" dirty="0" smtClean="0"/>
              <a:t>navedena</a:t>
            </a:r>
          </a:p>
          <a:p>
            <a:pPr lvl="2" eaLnBrk="1" hangingPunct="1"/>
            <a:r>
              <a:rPr lang="pl-PL" altLang="en-US" dirty="0" smtClean="0"/>
              <a:t> </a:t>
            </a:r>
            <a:r>
              <a:rPr lang="pl-PL" altLang="en-US" dirty="0"/>
              <a:t>Ako je naznačeno da je vrednost atributa</a:t>
            </a:r>
            <a:r>
              <a:rPr lang="pl-PL" altLang="en-US" dirty="0" smtClean="0"/>
              <a:t> zahtevana (klju</a:t>
            </a:r>
            <a:r>
              <a:rPr lang="pl-PL" altLang="en-US" dirty="0"/>
              <a:t>č</a:t>
            </a:r>
            <a:r>
              <a:rPr lang="pl-PL" altLang="en-US" dirty="0" smtClean="0"/>
              <a:t>na re</a:t>
            </a:r>
            <a:r>
              <a:rPr lang="pl-PL" altLang="en-US" dirty="0"/>
              <a:t>č</a:t>
            </a:r>
            <a:r>
              <a:rPr lang="pl-PL" altLang="en-US" dirty="0" smtClean="0"/>
              <a:t> </a:t>
            </a:r>
            <a:r>
              <a:rPr lang="pl-PL" altLang="en-US" dirty="0"/>
              <a:t>#REQUIRED</a:t>
            </a:r>
            <a:r>
              <a:rPr lang="pl-PL" altLang="en-US" dirty="0" smtClean="0"/>
              <a:t>), tada je na </a:t>
            </a:r>
            <a:r>
              <a:rPr lang="pl-PL" altLang="en-US" dirty="0"/>
              <a:t>ovom mestu </a:t>
            </a:r>
            <a:r>
              <a:rPr lang="pl-PL" altLang="en-US" dirty="0" smtClean="0"/>
              <a:t>moguće i </a:t>
            </a:r>
            <a:r>
              <a:rPr lang="pl-PL" altLang="en-US" dirty="0"/>
              <a:t>eksplicitno </a:t>
            </a:r>
            <a:r>
              <a:rPr lang="pl-PL" altLang="en-US" dirty="0" smtClean="0"/>
              <a:t>specificirati podrazumevanu </a:t>
            </a:r>
            <a:r>
              <a:rPr lang="pl-PL" altLang="en-US" dirty="0"/>
              <a:t>vrednost </a:t>
            </a:r>
            <a:r>
              <a:rPr lang="pl-PL" altLang="en-US" dirty="0" smtClean="0"/>
              <a:t>atributa</a:t>
            </a:r>
          </a:p>
          <a:p>
            <a:pPr lvl="1" eaLnBrk="1" hangingPunct="1"/>
            <a:r>
              <a:rPr lang="pl-PL" altLang="en-US" dirty="0"/>
              <a:t>Naravno, definicije atributa mogu da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e </a:t>
            </a:r>
            <a:r>
              <a:rPr lang="pl-PL" altLang="en-US" dirty="0"/>
              <a:t>reference parametarskih </a:t>
            </a:r>
            <a:r>
              <a:rPr lang="pl-PL" altLang="en-US" dirty="0" smtClean="0"/>
              <a:t>entiteta</a:t>
            </a:r>
          </a:p>
        </p:txBody>
      </p:sp>
    </p:spTree>
    <p:extLst>
      <p:ext uri="{BB962C8B-B14F-4D97-AF65-F5344CB8AC3E}">
        <p14:creationId xmlns:p14="http://schemas.microsoft.com/office/powerpoint/2010/main" val="326174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dokumenta (8)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atributa</a:t>
            </a:r>
          </a:p>
          <a:p>
            <a:pPr lvl="1" eaLnBrk="1" hangingPunct="1"/>
            <a:r>
              <a:rPr lang="it-IT" altLang="en-US" dirty="0"/>
              <a:t>Primer: Delovi DTD za zbirku </a:t>
            </a:r>
            <a:r>
              <a:rPr lang="it-IT" altLang="en-US" dirty="0" smtClean="0"/>
              <a:t>pesama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it-IT" altLang="en-US" dirty="0"/>
              <a:t/>
            </a:r>
            <a:br>
              <a:rPr lang="it-IT" altLang="en-US" dirty="0"/>
            </a:br>
            <a:r>
              <a:rPr lang="it-IT" altLang="en-US" dirty="0"/>
              <a:t>Ovim je za element </a:t>
            </a:r>
            <a:r>
              <a:rPr lang="it-IT" altLang="en-US" dirty="0">
                <a:solidFill>
                  <a:srgbClr val="C00000"/>
                </a:solidFill>
              </a:rPr>
              <a:t>pesma</a:t>
            </a:r>
            <a:r>
              <a:rPr lang="it-IT" altLang="en-US" dirty="0"/>
              <a:t> deklarisan atribut </a:t>
            </a:r>
            <a:r>
              <a:rPr lang="it-IT" altLang="en-US" dirty="0" smtClean="0">
                <a:solidFill>
                  <a:srgbClr val="002060"/>
                </a:solidFill>
              </a:rPr>
              <a:t>autor</a:t>
            </a:r>
            <a:r>
              <a:rPr lang="sr-Latn-RS" altLang="en-US" dirty="0" smtClean="0"/>
              <a:t>,</a:t>
            </a:r>
            <a:r>
              <a:rPr lang="it-IT" altLang="en-US" dirty="0" smtClean="0"/>
              <a:t> </a:t>
            </a:r>
            <a:r>
              <a:rPr lang="sr-Latn-RS" altLang="en-US" dirty="0" smtClean="0"/>
              <a:t>č</a:t>
            </a:r>
            <a:r>
              <a:rPr lang="it-IT" altLang="en-US" dirty="0" smtClean="0"/>
              <a:t>ija </a:t>
            </a:r>
            <a:r>
              <a:rPr lang="it-IT" altLang="en-US" dirty="0"/>
              <a:t>je vrednost neki tekst</a:t>
            </a:r>
            <a:r>
              <a:rPr lang="it-IT" altLang="en-US" dirty="0" smtClean="0"/>
              <a:t>,</a:t>
            </a:r>
            <a:r>
              <a:rPr lang="sr-Latn-RS" altLang="en-US" dirty="0" smtClean="0"/>
              <a:t> </a:t>
            </a:r>
            <a:r>
              <a:rPr lang="it-IT" altLang="en-US" dirty="0" smtClean="0"/>
              <a:t>pri </a:t>
            </a:r>
            <a:r>
              <a:rPr lang="sr-Latn-RS" altLang="en-US" dirty="0" smtClean="0"/>
              <a:t>č</a:t>
            </a:r>
            <a:r>
              <a:rPr lang="it-IT" altLang="en-US" dirty="0" smtClean="0"/>
              <a:t>emu </a:t>
            </a:r>
            <a:r>
              <a:rPr lang="it-IT" altLang="en-US" dirty="0"/>
              <a:t>je </a:t>
            </a:r>
            <a:r>
              <a:rPr lang="it-IT" altLang="en-US" dirty="0" smtClean="0"/>
              <a:t>navo</a:t>
            </a:r>
            <a:r>
              <a:rPr lang="sr-Latn-RS" altLang="en-US" dirty="0" smtClean="0"/>
              <a:t>đ</a:t>
            </a:r>
            <a:r>
              <a:rPr lang="it-IT" altLang="en-US" dirty="0" smtClean="0"/>
              <a:t>enje </a:t>
            </a:r>
            <a:r>
              <a:rPr lang="it-IT" altLang="en-US" dirty="0"/>
              <a:t>atributa </a:t>
            </a:r>
            <a:r>
              <a:rPr lang="it-IT" altLang="en-US" dirty="0" smtClean="0"/>
              <a:t>obavezno</a:t>
            </a:r>
            <a:endParaRPr lang="sr-Latn-RS" altLang="en-US" dirty="0" smtClean="0"/>
          </a:p>
          <a:p>
            <a:pPr lvl="1" eaLnBrk="1" hangingPunct="1"/>
            <a:r>
              <a:rPr lang="it-IT" altLang="en-US" dirty="0"/>
              <a:t>Primer: Delovi DTD za </a:t>
            </a:r>
            <a:r>
              <a:rPr lang="sr-Latn-RS" altLang="en-US" dirty="0" smtClean="0"/>
              <a:t>tabelu </a:t>
            </a:r>
            <a:r>
              <a:rPr lang="sr-Latn-RS" altLang="en-US" dirty="0"/>
              <a:t>u HTML-u</a:t>
            </a:r>
            <a:br>
              <a:rPr lang="sr-Latn-RS" altLang="en-US" dirty="0"/>
            </a:br>
            <a:r>
              <a:rPr lang="sr-Latn-RS" altLang="en-US" dirty="0"/>
              <a:t/>
            </a:r>
            <a:br>
              <a:rPr lang="sr-Latn-RS" altLang="en-US" dirty="0"/>
            </a:br>
            <a:r>
              <a:rPr lang="sr-Latn-RS" altLang="en-US" dirty="0"/>
              <a:t/>
            </a:r>
            <a:br>
              <a:rPr lang="sr-Latn-RS" altLang="en-US" dirty="0"/>
            </a:br>
            <a:r>
              <a:rPr lang="sr-Latn-RS" altLang="en-US" dirty="0"/>
              <a:t/>
            </a:r>
            <a:br>
              <a:rPr lang="sr-Latn-RS" altLang="en-US" dirty="0"/>
            </a:br>
            <a:r>
              <a:rPr lang="sr-Latn-RS" altLang="en-US" dirty="0"/>
              <a:t>Ovim se za element </a:t>
            </a:r>
            <a:r>
              <a:rPr lang="sr-Latn-RS" altLang="en-US" dirty="0">
                <a:solidFill>
                  <a:srgbClr val="C00000"/>
                </a:solidFill>
              </a:rPr>
              <a:t>td</a:t>
            </a:r>
            <a:r>
              <a:rPr lang="sr-Latn-RS" altLang="en-US" dirty="0"/>
              <a:t> uvode atributi </a:t>
            </a:r>
            <a:r>
              <a:rPr lang="sr-Latn-RS" altLang="en-US" dirty="0">
                <a:solidFill>
                  <a:srgbClr val="002060"/>
                </a:solidFill>
              </a:rPr>
              <a:t>rowspan</a:t>
            </a:r>
            <a:r>
              <a:rPr lang="sr-Latn-RS" altLang="en-US" dirty="0"/>
              <a:t> i </a:t>
            </a:r>
            <a:r>
              <a:rPr lang="sr-Latn-RS" altLang="en-US" dirty="0">
                <a:solidFill>
                  <a:srgbClr val="002060"/>
                </a:solidFill>
              </a:rPr>
              <a:t>colspan</a:t>
            </a:r>
            <a:r>
              <a:rPr lang="sr-Latn-RS" altLang="en-US" dirty="0"/>
              <a:t> č</a:t>
            </a:r>
            <a:r>
              <a:rPr lang="sr-Latn-RS" altLang="en-US" dirty="0" smtClean="0"/>
              <a:t>ije </a:t>
            </a:r>
            <a:r>
              <a:rPr lang="sr-Latn-RS" altLang="en-US" dirty="0"/>
              <a:t>su vrednosti brojevi</a:t>
            </a:r>
            <a:r>
              <a:rPr lang="sr-Latn-RS" altLang="en-US" dirty="0" smtClean="0"/>
              <a:t>, dok </a:t>
            </a:r>
            <a:r>
              <a:rPr lang="sr-Latn-RS" altLang="en-US" dirty="0"/>
              <a:t>je podrazumevana vrednost za oba atributa 1</a:t>
            </a:r>
            <a:r>
              <a:rPr lang="it-IT" altLang="en-US" dirty="0"/>
              <a:t/>
            </a:r>
            <a:br>
              <a:rPr lang="it-IT" altLang="en-US" dirty="0"/>
            </a:br>
            <a:endParaRPr lang="pl-PL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948" y="2204864"/>
            <a:ext cx="7429500" cy="6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85" y="3861048"/>
            <a:ext cx="7444740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762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dokumenta (9)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atributa</a:t>
            </a:r>
          </a:p>
          <a:p>
            <a:pPr lvl="1" eaLnBrk="1" hangingPunct="1"/>
            <a:r>
              <a:rPr lang="it-IT" altLang="en-US" dirty="0"/>
              <a:t>Primer: Delovi DTD za </a:t>
            </a:r>
            <a:r>
              <a:rPr lang="sr-Latn-RS" altLang="en-US" dirty="0" smtClean="0"/>
              <a:t>deo HTML-a</a:t>
            </a:r>
            <a:r>
              <a:rPr lang="sr-Latn-RS" altLang="en-US" dirty="0"/>
              <a:t/>
            </a:r>
            <a:br>
              <a:rPr lang="sr-Latn-RS" altLang="en-US" dirty="0"/>
            </a:b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it-IT" altLang="en-US" dirty="0" smtClean="0"/>
              <a:t>Ovim </a:t>
            </a:r>
            <a:r>
              <a:rPr lang="it-IT" altLang="en-US" dirty="0"/>
              <a:t>se </a:t>
            </a:r>
            <a:r>
              <a:rPr lang="it-IT" altLang="en-US" dirty="0" smtClean="0"/>
              <a:t>ozna</a:t>
            </a:r>
            <a:r>
              <a:rPr lang="sr-Latn-RS" altLang="en-US" dirty="0"/>
              <a:t>č</a:t>
            </a:r>
            <a:r>
              <a:rPr lang="it-IT" altLang="en-US" dirty="0" smtClean="0"/>
              <a:t>ava </a:t>
            </a:r>
            <a:r>
              <a:rPr lang="it-IT" altLang="en-US" dirty="0"/>
              <a:t>da vrednost atributa </a:t>
            </a:r>
            <a:r>
              <a:rPr lang="it-IT" altLang="en-US" dirty="0">
                <a:solidFill>
                  <a:srgbClr val="002060"/>
                </a:solidFill>
              </a:rPr>
              <a:t>version</a:t>
            </a:r>
            <a:r>
              <a:rPr lang="it-IT" altLang="en-US" dirty="0"/>
              <a:t> elementa </a:t>
            </a:r>
            <a:r>
              <a:rPr lang="it-IT" altLang="en-US" dirty="0">
                <a:solidFill>
                  <a:srgbClr val="C00000"/>
                </a:solidFill>
              </a:rPr>
              <a:t>html</a:t>
            </a:r>
            <a:r>
              <a:rPr lang="it-IT" altLang="en-US" dirty="0"/>
              <a:t> </a:t>
            </a:r>
            <a:r>
              <a:rPr lang="it-IT" altLang="en-US" dirty="0" smtClean="0"/>
              <a:t>mo</a:t>
            </a:r>
            <a:r>
              <a:rPr lang="sr-Latn-RS" altLang="en-US" dirty="0"/>
              <a:t>ž</a:t>
            </a:r>
            <a:r>
              <a:rPr lang="it-IT" altLang="en-US" dirty="0" smtClean="0"/>
              <a:t>e </a:t>
            </a:r>
            <a:r>
              <a:rPr lang="it-IT" altLang="en-US" dirty="0"/>
              <a:t>da </a:t>
            </a:r>
            <a:r>
              <a:rPr lang="it-IT" altLang="en-US" dirty="0" smtClean="0"/>
              <a:t>bude</a:t>
            </a:r>
            <a:r>
              <a:rPr lang="sr-Latn-RS" altLang="en-US" dirty="0" smtClean="0"/>
              <a:t> </a:t>
            </a:r>
            <a:r>
              <a:rPr lang="it-IT" altLang="en-US" dirty="0" smtClean="0"/>
              <a:t>isklju</a:t>
            </a:r>
            <a:r>
              <a:rPr lang="sr-Latn-RS" altLang="en-US" dirty="0" smtClean="0"/>
              <a:t>č</a:t>
            </a:r>
            <a:r>
              <a:rPr lang="it-IT" altLang="en-US" dirty="0" smtClean="0"/>
              <a:t>ivo </a:t>
            </a:r>
            <a:r>
              <a:rPr lang="it-IT" altLang="en-US" dirty="0"/>
              <a:t>vrednost </a:t>
            </a:r>
            <a:r>
              <a:rPr lang="it-IT" altLang="en-US" dirty="0" smtClean="0"/>
              <a:t>odre</a:t>
            </a:r>
            <a:r>
              <a:rPr lang="sr-Latn-RS" altLang="en-US" dirty="0" smtClean="0"/>
              <a:t>đ</a:t>
            </a:r>
            <a:r>
              <a:rPr lang="it-IT" altLang="en-US" dirty="0" smtClean="0"/>
              <a:t>ena </a:t>
            </a:r>
            <a:r>
              <a:rPr lang="it-IT" altLang="en-US" dirty="0"/>
              <a:t>parametarskim entitetom </a:t>
            </a:r>
            <a:r>
              <a:rPr lang="it-IT" altLang="en-US" dirty="0">
                <a:solidFill>
                  <a:srgbClr val="002060"/>
                </a:solidFill>
              </a:rPr>
              <a:t>HTML.Version</a:t>
            </a:r>
            <a:r>
              <a:rPr lang="it-IT" altLang="en-US" dirty="0"/>
              <a:t> (koji </a:t>
            </a:r>
            <a:r>
              <a:rPr lang="it-IT" altLang="en-US" dirty="0" smtClean="0"/>
              <a:t>defini</a:t>
            </a:r>
            <a:r>
              <a:rPr lang="sr-Latn-RS" altLang="en-US" dirty="0" smtClean="0"/>
              <a:t>š</a:t>
            </a:r>
            <a:r>
              <a:rPr lang="it-IT" altLang="en-US" dirty="0" smtClean="0"/>
              <a:t>e teku</a:t>
            </a:r>
            <a:r>
              <a:rPr lang="sr-Latn-RS" altLang="en-US" dirty="0" smtClean="0"/>
              <a:t>ć</a:t>
            </a:r>
            <a:r>
              <a:rPr lang="it-IT" altLang="en-US" dirty="0" smtClean="0"/>
              <a:t>u </a:t>
            </a:r>
            <a:r>
              <a:rPr lang="it-IT" altLang="en-US" dirty="0"/>
              <a:t>verziju)</a:t>
            </a:r>
            <a:endParaRPr lang="pl-PL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04864"/>
            <a:ext cx="7414260" cy="624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614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smtClean="0">
                <a:solidFill>
                  <a:schemeClr val="hlink"/>
                </a:solidFill>
              </a:rPr>
              <a:t>Rad sa tekstualnim dokumentima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en-US" altLang="en-US" dirty="0"/>
              <a:t>U </a:t>
            </a:r>
            <a:r>
              <a:rPr lang="en-US" altLang="en-US" dirty="0" smtClean="0"/>
              <a:t>dana</a:t>
            </a:r>
            <a:r>
              <a:rPr lang="sr-Latn-RS" altLang="en-US" dirty="0"/>
              <a:t>š</a:t>
            </a:r>
            <a:r>
              <a:rPr lang="en-US" altLang="en-US" dirty="0" err="1" smtClean="0"/>
              <a:t>njem</a:t>
            </a:r>
            <a:r>
              <a:rPr lang="en-US" altLang="en-US" dirty="0" smtClean="0"/>
              <a:t> </a:t>
            </a:r>
            <a:r>
              <a:rPr lang="en-US" altLang="en-US" dirty="0" err="1"/>
              <a:t>dobu</a:t>
            </a:r>
            <a:r>
              <a:rPr lang="en-US" altLang="en-US" dirty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unara</a:t>
            </a:r>
            <a:r>
              <a:rPr lang="en-US" altLang="en-US" dirty="0"/>
              <a:t>, </a:t>
            </a:r>
            <a:r>
              <a:rPr lang="en-US" altLang="en-US" dirty="0" err="1"/>
              <a:t>izdvajaju</a:t>
            </a:r>
            <a:r>
              <a:rPr lang="en-US" altLang="en-US" dirty="0"/>
              <a:t> se </a:t>
            </a:r>
            <a:r>
              <a:rPr lang="en-US" altLang="en-US" dirty="0" err="1"/>
              <a:t>dva</a:t>
            </a:r>
            <a:r>
              <a:rPr lang="en-US" altLang="en-US" dirty="0"/>
              <a:t> </a:t>
            </a:r>
            <a:r>
              <a:rPr lang="en-US" altLang="en-US" dirty="0" err="1" smtClean="0"/>
              <a:t>paradigmati</a:t>
            </a:r>
            <a:r>
              <a:rPr lang="sr-Latn-RS" altLang="en-US" dirty="0"/>
              <a:t>č</a:t>
            </a:r>
            <a:r>
              <a:rPr lang="en-US" altLang="en-US" dirty="0" err="1" smtClean="0"/>
              <a:t>na</a:t>
            </a:r>
            <a:r>
              <a:rPr lang="en-US" altLang="en-US" dirty="0" smtClean="0"/>
              <a:t> </a:t>
            </a:r>
            <a:r>
              <a:rPr lang="en-US" altLang="en-US" dirty="0" err="1"/>
              <a:t>pristupa</a:t>
            </a:r>
            <a:r>
              <a:rPr lang="en-US" altLang="en-US" dirty="0"/>
              <a:t> </a:t>
            </a:r>
            <a:r>
              <a:rPr lang="en-US" altLang="en-US" dirty="0" err="1" smtClean="0"/>
              <a:t>za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kreiranje</a:t>
            </a:r>
            <a:r>
              <a:rPr lang="en-US" altLang="en-US" dirty="0" smtClean="0"/>
              <a:t> </a:t>
            </a:r>
            <a:r>
              <a:rPr lang="en-US" altLang="en-US" dirty="0" err="1"/>
              <a:t>tekstualnih</a:t>
            </a:r>
            <a:r>
              <a:rPr lang="en-US" altLang="en-US" dirty="0"/>
              <a:t> </a:t>
            </a:r>
            <a:r>
              <a:rPr lang="en-US" altLang="en-US" dirty="0" err="1"/>
              <a:t>dokumenata</a:t>
            </a:r>
            <a:r>
              <a:rPr lang="en-US" altLang="en-US" dirty="0"/>
              <a:t> 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smtClean="0">
                <a:solidFill>
                  <a:srgbClr val="002060"/>
                </a:solidFill>
              </a:rPr>
              <a:t>WYSIWYG</a:t>
            </a:r>
            <a:r>
              <a:rPr lang="en-US" altLang="en-US" dirty="0" smtClean="0"/>
              <a:t> (What </a:t>
            </a:r>
            <a:r>
              <a:rPr lang="en-US" altLang="en-US" dirty="0"/>
              <a:t>You See </a:t>
            </a:r>
            <a:r>
              <a:rPr lang="en-US" altLang="en-US" dirty="0" smtClean="0"/>
              <a:t>Is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What </a:t>
            </a:r>
            <a:r>
              <a:rPr lang="en-US" altLang="en-US" dirty="0"/>
              <a:t>You Get) </a:t>
            </a:r>
            <a:r>
              <a:rPr lang="en-US" altLang="en-US" dirty="0" err="1"/>
              <a:t>pristup</a:t>
            </a:r>
            <a:r>
              <a:rPr lang="en-US" altLang="en-US" dirty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/>
              <a:t>kori</a:t>
            </a:r>
            <a:r>
              <a:rPr lang="sr-Latn-RS" altLang="en-US" dirty="0" smtClean="0"/>
              <a:t>šć</a:t>
            </a:r>
            <a:r>
              <a:rPr lang="en-US" altLang="en-US" dirty="0" err="1" smtClean="0"/>
              <a:t>enje</a:t>
            </a:r>
            <a:r>
              <a:rPr lang="en-US" altLang="en-US" dirty="0" smtClean="0"/>
              <a:t> </a:t>
            </a:r>
            <a:r>
              <a:rPr lang="en-US" altLang="en-US" dirty="0" err="1">
                <a:solidFill>
                  <a:srgbClr val="002060"/>
                </a:solidFill>
              </a:rPr>
              <a:t>jezika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 err="1">
                <a:solidFill>
                  <a:srgbClr val="002060"/>
                </a:solidFill>
              </a:rPr>
              <a:t>za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</a:rPr>
              <a:t>obele</a:t>
            </a:r>
            <a:r>
              <a:rPr lang="sr-Latn-RS" altLang="en-US" dirty="0" smtClean="0">
                <a:solidFill>
                  <a:srgbClr val="002060"/>
                </a:solidFill>
              </a:rPr>
              <a:t>ž</a:t>
            </a:r>
            <a:r>
              <a:rPr lang="en-US" altLang="en-US" dirty="0" err="1" smtClean="0">
                <a:solidFill>
                  <a:srgbClr val="002060"/>
                </a:solidFill>
              </a:rPr>
              <a:t>avanje</a:t>
            </a:r>
            <a:endParaRPr lang="sr-Latn-RS" altLang="en-US" dirty="0" smtClean="0">
              <a:solidFill>
                <a:srgbClr val="002060"/>
              </a:solidFill>
            </a:endParaRPr>
          </a:p>
          <a:p>
            <a:pPr eaLnBrk="1" hangingPunct="1"/>
            <a:r>
              <a:rPr lang="en-US" altLang="en-US" dirty="0"/>
              <a:t>U </a:t>
            </a:r>
            <a:r>
              <a:rPr lang="en-US" altLang="en-US" dirty="0" err="1" smtClean="0"/>
              <a:t>nastavku</a:t>
            </a:r>
            <a:r>
              <a:rPr lang="sr-Latn-RS" altLang="en-US" dirty="0" smtClean="0"/>
              <a:t> </a:t>
            </a:r>
            <a:r>
              <a:rPr lang="sr-Latn-RS" altLang="en-US" dirty="0"/>
              <a:t>ć</a:t>
            </a:r>
            <a:r>
              <a:rPr lang="en-US" altLang="en-US" dirty="0" smtClean="0"/>
              <a:t>e </a:t>
            </a:r>
            <a:r>
              <a:rPr lang="en-US" altLang="en-US" dirty="0" err="1"/>
              <a:t>ukratko</a:t>
            </a:r>
            <a:r>
              <a:rPr lang="en-US" altLang="en-US" dirty="0"/>
              <a:t> </a:t>
            </a:r>
            <a:r>
              <a:rPr lang="en-US" altLang="en-US" dirty="0" err="1"/>
              <a:t>biti</a:t>
            </a:r>
            <a:r>
              <a:rPr lang="en-US" altLang="en-US" dirty="0"/>
              <a:t> </a:t>
            </a:r>
            <a:r>
              <a:rPr lang="en-US" altLang="en-US" dirty="0" err="1"/>
              <a:t>opisana</a:t>
            </a:r>
            <a:r>
              <a:rPr lang="en-US" altLang="en-US" dirty="0"/>
              <a:t> </a:t>
            </a:r>
            <a:r>
              <a:rPr lang="en-US" altLang="en-US" dirty="0" err="1"/>
              <a:t>oba</a:t>
            </a:r>
            <a:r>
              <a:rPr lang="en-US" altLang="en-US" dirty="0"/>
              <a:t> </a:t>
            </a:r>
            <a:r>
              <a:rPr lang="en-US" altLang="en-US" dirty="0" err="1" smtClean="0"/>
              <a:t>pristupa</a:t>
            </a:r>
            <a:r>
              <a:rPr lang="sr-Latn-RS" altLang="en-US" dirty="0" smtClean="0"/>
              <a:t>, a potom će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(</a:t>
            </a:r>
            <a:r>
              <a:rPr lang="en-US" altLang="en-US" dirty="0" err="1"/>
              <a:t>zbog</a:t>
            </a:r>
            <a:r>
              <a:rPr lang="en-US" altLang="en-US" dirty="0"/>
              <a:t> </a:t>
            </a:r>
            <a:r>
              <a:rPr lang="en-US" altLang="en-US" dirty="0" err="1"/>
              <a:t>mnogobrojnih</a:t>
            </a:r>
            <a:r>
              <a:rPr lang="en-US" altLang="en-US" dirty="0"/>
              <a:t> </a:t>
            </a:r>
            <a:r>
              <a:rPr lang="en-US" altLang="en-US" dirty="0" err="1"/>
              <a:t>prednosti</a:t>
            </a:r>
            <a:r>
              <a:rPr lang="sr-Latn-RS" altLang="en-US" dirty="0"/>
              <a:t> </a:t>
            </a:r>
            <a:r>
              <a:rPr lang="en-US" altLang="en-US" dirty="0" err="1"/>
              <a:t>koje</a:t>
            </a:r>
            <a:r>
              <a:rPr lang="en-US" altLang="en-US" dirty="0"/>
              <a:t> </a:t>
            </a:r>
            <a:r>
              <a:rPr lang="en-US" altLang="en-US" dirty="0" err="1"/>
              <a:t>ovaj</a:t>
            </a:r>
            <a:r>
              <a:rPr lang="en-US" altLang="en-US" dirty="0"/>
              <a:t> </a:t>
            </a:r>
            <a:r>
              <a:rPr lang="en-US" altLang="en-US" dirty="0" err="1"/>
              <a:t>pristup</a:t>
            </a:r>
            <a:r>
              <a:rPr lang="en-US" altLang="en-US" dirty="0"/>
              <a:t> </a:t>
            </a:r>
            <a:r>
              <a:rPr lang="en-US" altLang="en-US" dirty="0" err="1"/>
              <a:t>donosi</a:t>
            </a:r>
            <a:r>
              <a:rPr lang="sr-Latn-RS" altLang="en-US" dirty="0" smtClean="0"/>
              <a:t>) n</a:t>
            </a:r>
            <a:r>
              <a:rPr lang="en-US" altLang="en-US" dirty="0" err="1" smtClean="0"/>
              <a:t>aglasak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biti</a:t>
            </a:r>
            <a:r>
              <a:rPr lang="en-US" altLang="en-US" dirty="0" smtClean="0"/>
              <a:t> </a:t>
            </a:r>
            <a:r>
              <a:rPr lang="en-US" altLang="en-US" dirty="0" err="1"/>
              <a:t>stavljen</a:t>
            </a:r>
            <a:r>
              <a:rPr lang="en-US" altLang="en-US" dirty="0"/>
              <a:t> </a:t>
            </a:r>
            <a:r>
              <a:rPr lang="en-US" altLang="en-US" dirty="0" err="1"/>
              <a:t>na</a:t>
            </a:r>
            <a:r>
              <a:rPr lang="en-US" altLang="en-US" dirty="0"/>
              <a:t> </a:t>
            </a:r>
            <a:r>
              <a:rPr lang="en-US" altLang="en-US" dirty="0" err="1" smtClean="0"/>
              <a:t>eksplicitno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obele</a:t>
            </a:r>
            <a:r>
              <a:rPr lang="sr-Latn-RS" altLang="en-US" dirty="0" smtClean="0"/>
              <a:t>ž</a:t>
            </a:r>
            <a:r>
              <a:rPr lang="en-US" altLang="en-US" dirty="0" err="1" smtClean="0"/>
              <a:t>avanje</a:t>
            </a:r>
            <a:r>
              <a:rPr lang="en-US" altLang="en-US" dirty="0" smtClean="0"/>
              <a:t> </a:t>
            </a:r>
            <a:r>
              <a:rPr lang="en-US" altLang="en-US" dirty="0" err="1"/>
              <a:t>teksta</a:t>
            </a:r>
            <a:r>
              <a:rPr lang="en-US" altLang="en-US" dirty="0"/>
              <a:t> </a:t>
            </a:r>
            <a:r>
              <a:rPr lang="en-US" altLang="en-US" dirty="0" err="1" smtClean="0"/>
              <a:t>kori</a:t>
            </a:r>
            <a:r>
              <a:rPr lang="sr-Latn-RS" altLang="en-US" dirty="0" smtClean="0"/>
              <a:t>šć</a:t>
            </a:r>
            <a:r>
              <a:rPr lang="en-US" altLang="en-US" dirty="0" err="1" smtClean="0"/>
              <a:t>enjem</a:t>
            </a:r>
            <a:r>
              <a:rPr lang="en-US" altLang="en-US" dirty="0" smtClean="0"/>
              <a:t> </a:t>
            </a:r>
            <a:r>
              <a:rPr lang="en-US" altLang="en-US" dirty="0" err="1"/>
              <a:t>jezika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obele</a:t>
            </a:r>
            <a:r>
              <a:rPr lang="sr-Latn-RS" altLang="en-US" dirty="0"/>
              <a:t>ž</a:t>
            </a:r>
            <a:r>
              <a:rPr lang="en-US" altLang="en-US" dirty="0" err="1" smtClean="0"/>
              <a:t>avanj</a:t>
            </a:r>
            <a:r>
              <a:rPr lang="sr-Latn-RS" altLang="en-US" dirty="0" smtClean="0"/>
              <a:t>e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149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Uključivanje DTD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DTD </a:t>
            </a:r>
            <a:r>
              <a:rPr lang="pl-PL" altLang="en-US" dirty="0" smtClean="0"/>
              <a:t>mo</a:t>
            </a:r>
            <a:r>
              <a:rPr lang="pl-PL" altLang="en-US" dirty="0"/>
              <a:t>ž</a:t>
            </a:r>
            <a:r>
              <a:rPr lang="pl-PL" altLang="en-US" dirty="0" smtClean="0"/>
              <a:t>e </a:t>
            </a:r>
            <a:r>
              <a:rPr lang="pl-PL" altLang="en-US" dirty="0"/>
              <a:t>biti naveden ili kroz </a:t>
            </a:r>
            <a:r>
              <a:rPr lang="pl-PL" altLang="en-US" dirty="0" smtClean="0"/>
              <a:t>unutra</a:t>
            </a:r>
            <a:r>
              <a:rPr lang="pl-PL" altLang="en-US" dirty="0"/>
              <a:t>š</a:t>
            </a:r>
            <a:r>
              <a:rPr lang="pl-PL" altLang="en-US" dirty="0" smtClean="0"/>
              <a:t>nju </a:t>
            </a:r>
            <a:r>
              <a:rPr lang="pl-PL" altLang="en-US" dirty="0"/>
              <a:t>ili kroz </a:t>
            </a:r>
            <a:r>
              <a:rPr lang="pl-PL" altLang="en-US" dirty="0" smtClean="0"/>
              <a:t>spoljašnju deklaraciju</a:t>
            </a:r>
          </a:p>
          <a:p>
            <a:pPr lvl="1" eaLnBrk="1" hangingPunct="1"/>
            <a:r>
              <a:rPr lang="pl-PL" altLang="en-US" dirty="0" smtClean="0">
                <a:solidFill>
                  <a:srgbClr val="002060"/>
                </a:solidFill>
              </a:rPr>
              <a:t>Unutra</a:t>
            </a:r>
            <a:r>
              <a:rPr lang="pl-PL" altLang="en-US" dirty="0">
                <a:solidFill>
                  <a:srgbClr val="002060"/>
                </a:solidFill>
              </a:rPr>
              <a:t>š</a:t>
            </a:r>
            <a:r>
              <a:rPr lang="pl-PL" altLang="en-US" dirty="0" smtClean="0">
                <a:solidFill>
                  <a:srgbClr val="002060"/>
                </a:solidFill>
              </a:rPr>
              <a:t>nja </a:t>
            </a:r>
            <a:r>
              <a:rPr lang="pl-PL" altLang="en-US" dirty="0">
                <a:solidFill>
                  <a:srgbClr val="002060"/>
                </a:solidFill>
              </a:rPr>
              <a:t>deklaracija </a:t>
            </a:r>
            <a:r>
              <a:rPr lang="pl-PL" altLang="en-US" dirty="0"/>
              <a:t>podrazumeva da se DTD deklaracije nalaze u </a:t>
            </a:r>
            <a:r>
              <a:rPr lang="pl-PL" altLang="en-US" dirty="0" smtClean="0"/>
              <a:t>zaglavlju datoteke </a:t>
            </a:r>
            <a:r>
              <a:rPr lang="pl-PL" altLang="en-US" dirty="0"/>
              <a:t>u kojoj je </a:t>
            </a:r>
            <a:r>
              <a:rPr lang="pl-PL" altLang="en-US" dirty="0" smtClean="0"/>
              <a:t>sme</a:t>
            </a:r>
            <a:r>
              <a:rPr lang="pl-PL" altLang="en-US" dirty="0"/>
              <a:t>š</a:t>
            </a:r>
            <a:r>
              <a:rPr lang="pl-PL" altLang="en-US" dirty="0" smtClean="0"/>
              <a:t>ten dokument</a:t>
            </a:r>
            <a:endParaRPr lang="pl-PL" altLang="en-US" dirty="0"/>
          </a:p>
          <a:p>
            <a:pPr marL="457200" lvl="1" indent="0" eaLnBrk="1" hangingPunct="1">
              <a:buNone/>
            </a:pPr>
            <a:r>
              <a:rPr lang="it-IT" altLang="en-US" dirty="0" smtClean="0"/>
              <a:t>Primer</a:t>
            </a:r>
            <a:r>
              <a:rPr lang="it-IT" altLang="en-US" dirty="0"/>
              <a:t>: </a:t>
            </a:r>
            <a:r>
              <a:rPr lang="sr-Latn-RS" altLang="en-US" dirty="0" smtClean="0"/>
              <a:t>Unutrašnja deklaracija</a:t>
            </a:r>
            <a:br>
              <a:rPr lang="sr-Latn-RS" altLang="en-US" dirty="0" smtClean="0"/>
            </a:b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en-US" altLang="en-US" sz="1000" dirty="0" smtClean="0"/>
              <a:t>&lt;?</a:t>
            </a:r>
            <a:r>
              <a:rPr lang="en-US" altLang="en-US" sz="1000" dirty="0"/>
              <a:t>xml version="1.0"?&gt;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&lt;!DOCTYPE note [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&lt;!ELEMENT note (</a:t>
            </a:r>
            <a:r>
              <a:rPr lang="en-US" altLang="en-US" sz="1000" dirty="0" err="1"/>
              <a:t>to,from,heading,body</a:t>
            </a:r>
            <a:r>
              <a:rPr lang="en-US" altLang="en-US" sz="1000" dirty="0"/>
              <a:t>)&gt;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&lt;!ELEMENT to (#PCDATA)&gt;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&lt;!ELEMENT from (#PCDATA)&gt;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&lt;!ELEMENT heading (#PCDATA)&gt;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&lt;!ELEMENT body (#PCDATA)&gt;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]&gt;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&lt;note&gt;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&lt;to&gt;</a:t>
            </a:r>
            <a:r>
              <a:rPr lang="en-US" altLang="en-US" sz="1000" dirty="0" err="1"/>
              <a:t>Tove</a:t>
            </a:r>
            <a:r>
              <a:rPr lang="en-US" altLang="en-US" sz="1000" dirty="0"/>
              <a:t>&lt;/to&gt;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&lt;from&gt;Jani&lt;/from&gt;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&lt;heading&gt;Reminder&lt;/heading&gt;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&lt;body&gt;Don't forget me this weekend&lt;/body&gt;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&lt;/note&gt;</a:t>
            </a:r>
            <a:endParaRPr lang="pl-PL" altLang="en-US" sz="10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12976"/>
            <a:ext cx="6336704" cy="91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682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Uključivanje DTD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lvl="1" eaLnBrk="1" hangingPunct="1"/>
            <a:r>
              <a:rPr lang="it-IT" altLang="en-US" dirty="0" smtClean="0"/>
              <a:t>Primer</a:t>
            </a:r>
            <a:r>
              <a:rPr lang="it-IT" altLang="en-US" dirty="0"/>
              <a:t>: </a:t>
            </a:r>
            <a:r>
              <a:rPr lang="sr-Latn-RS" altLang="en-US" dirty="0" smtClean="0"/>
              <a:t>Unutrašnja deklaracija</a:t>
            </a:r>
            <a:br>
              <a:rPr lang="sr-Latn-RS" altLang="en-US" dirty="0" smtClean="0"/>
            </a:br>
            <a:r>
              <a:rPr lang="en-US" altLang="en-US" sz="1600" dirty="0" smtClean="0"/>
              <a:t>&lt;?</a:t>
            </a:r>
            <a:r>
              <a:rPr lang="en-US" altLang="en-US" sz="1600" dirty="0"/>
              <a:t>xml version="1.0</a:t>
            </a:r>
            <a:r>
              <a:rPr lang="en-US" altLang="en-US" sz="1600" dirty="0" smtClean="0"/>
              <a:t>"?&gt;</a:t>
            </a:r>
            <a:r>
              <a:rPr lang="sr-Latn-RS" altLang="en-US" sz="1600" dirty="0"/>
              <a:t/>
            </a:r>
            <a:br>
              <a:rPr lang="sr-Latn-RS" altLang="en-US" sz="1600" dirty="0"/>
            </a:br>
            <a:r>
              <a:rPr lang="en-US" altLang="en-US" sz="1600" dirty="0" smtClean="0"/>
              <a:t>&lt;!</a:t>
            </a:r>
            <a:r>
              <a:rPr lang="en-US" altLang="en-US" sz="1600" dirty="0"/>
              <a:t>DOCTYPE note </a:t>
            </a:r>
            <a:r>
              <a:rPr lang="en-US" altLang="en-US" sz="1600" dirty="0" smtClean="0"/>
              <a:t>[</a:t>
            </a:r>
            <a:r>
              <a:rPr lang="sr-Latn-RS" altLang="en-US" sz="1600" dirty="0" smtClean="0"/>
              <a:t/>
            </a:r>
            <a:br>
              <a:rPr lang="sr-Latn-RS" altLang="en-US" sz="1600" dirty="0" smtClean="0"/>
            </a:br>
            <a:r>
              <a:rPr lang="en-US" altLang="en-US" sz="1600" dirty="0" smtClean="0"/>
              <a:t>&lt;!</a:t>
            </a:r>
            <a:r>
              <a:rPr lang="en-US" altLang="en-US" sz="1600" dirty="0"/>
              <a:t>ELEMENT note (</a:t>
            </a:r>
            <a:r>
              <a:rPr lang="en-US" altLang="en-US" sz="1600" dirty="0" err="1"/>
              <a:t>to,from,heading,body</a:t>
            </a:r>
            <a:r>
              <a:rPr lang="en-US" altLang="en-US" sz="1600" dirty="0" smtClean="0"/>
              <a:t>)&gt;</a:t>
            </a:r>
            <a:r>
              <a:rPr lang="sr-Latn-RS" altLang="en-US" sz="1600" dirty="0" smtClean="0"/>
              <a:t/>
            </a:r>
            <a:br>
              <a:rPr lang="sr-Latn-RS" altLang="en-US" sz="1600" dirty="0" smtClean="0"/>
            </a:br>
            <a:r>
              <a:rPr lang="en-US" altLang="en-US" sz="1600" dirty="0" smtClean="0"/>
              <a:t>&lt;!</a:t>
            </a:r>
            <a:r>
              <a:rPr lang="en-US" altLang="en-US" sz="1600" dirty="0"/>
              <a:t>ELEMENT to (#PCDATA</a:t>
            </a:r>
            <a:r>
              <a:rPr lang="en-US" altLang="en-US" sz="1600" dirty="0" smtClean="0"/>
              <a:t>)&gt;</a:t>
            </a:r>
            <a:r>
              <a:rPr lang="sr-Latn-RS" altLang="en-US" sz="1600" dirty="0" smtClean="0"/>
              <a:t/>
            </a:r>
            <a:br>
              <a:rPr lang="sr-Latn-RS" altLang="en-US" sz="1600" dirty="0" smtClean="0"/>
            </a:br>
            <a:r>
              <a:rPr lang="en-US" altLang="en-US" sz="1600" dirty="0" smtClean="0"/>
              <a:t>&lt;!</a:t>
            </a:r>
            <a:r>
              <a:rPr lang="en-US" altLang="en-US" sz="1600" dirty="0"/>
              <a:t>ELEMENT from (#PCDATA</a:t>
            </a:r>
            <a:r>
              <a:rPr lang="en-US" altLang="en-US" sz="1600" dirty="0" smtClean="0"/>
              <a:t>)&gt;</a:t>
            </a:r>
            <a:r>
              <a:rPr lang="sr-Latn-RS" altLang="en-US" sz="1600" dirty="0" smtClean="0"/>
              <a:t/>
            </a:r>
            <a:br>
              <a:rPr lang="sr-Latn-RS" altLang="en-US" sz="1600" dirty="0" smtClean="0"/>
            </a:br>
            <a:r>
              <a:rPr lang="en-US" altLang="en-US" sz="1600" dirty="0" smtClean="0"/>
              <a:t>&lt;!</a:t>
            </a:r>
            <a:r>
              <a:rPr lang="en-US" altLang="en-US" sz="1600" dirty="0"/>
              <a:t>ELEMENT heading (#PCDATA</a:t>
            </a:r>
            <a:r>
              <a:rPr lang="en-US" altLang="en-US" sz="1600" dirty="0" smtClean="0"/>
              <a:t>)&gt;</a:t>
            </a:r>
            <a:r>
              <a:rPr lang="sr-Latn-RS" altLang="en-US" sz="1600" dirty="0" smtClean="0"/>
              <a:t/>
            </a:r>
            <a:br>
              <a:rPr lang="sr-Latn-RS" altLang="en-US" sz="1600" dirty="0" smtClean="0"/>
            </a:br>
            <a:r>
              <a:rPr lang="en-US" altLang="en-US" sz="1600" dirty="0" smtClean="0"/>
              <a:t>&lt;!</a:t>
            </a:r>
            <a:r>
              <a:rPr lang="en-US" altLang="en-US" sz="1600" dirty="0"/>
              <a:t>ELEMENT body (#PCDATA</a:t>
            </a:r>
            <a:r>
              <a:rPr lang="en-US" altLang="en-US" sz="1600" dirty="0" smtClean="0"/>
              <a:t>)&gt;</a:t>
            </a:r>
            <a:r>
              <a:rPr lang="sr-Latn-RS" altLang="en-US" sz="1600" dirty="0" smtClean="0"/>
              <a:t/>
            </a:r>
            <a:br>
              <a:rPr lang="sr-Latn-RS" altLang="en-US" sz="1600" dirty="0" smtClean="0"/>
            </a:br>
            <a:r>
              <a:rPr lang="en-US" altLang="en-US" sz="1600" dirty="0" smtClean="0"/>
              <a:t>]&gt;</a:t>
            </a:r>
            <a:endParaRPr lang="en-US" altLang="en-US" sz="1600" dirty="0"/>
          </a:p>
          <a:p>
            <a:pPr marL="457200" lvl="1" indent="0" eaLnBrk="1" hangingPunct="1">
              <a:buNone/>
            </a:pPr>
            <a:r>
              <a:rPr lang="sr-Latn-RS" altLang="en-US" sz="1600" dirty="0" smtClean="0"/>
              <a:t/>
            </a:r>
            <a:br>
              <a:rPr lang="sr-Latn-RS" altLang="en-US" sz="1600" dirty="0" smtClean="0"/>
            </a:br>
            <a:r>
              <a:rPr lang="sr-Latn-RS" altLang="en-US" sz="1600" dirty="0" smtClean="0"/>
              <a:t>     </a:t>
            </a:r>
            <a:r>
              <a:rPr lang="en-US" altLang="en-US" sz="1600" dirty="0" smtClean="0"/>
              <a:t>&lt;</a:t>
            </a:r>
            <a:r>
              <a:rPr lang="en-US" altLang="en-US" sz="1600" dirty="0"/>
              <a:t>note&gt;</a:t>
            </a:r>
          </a:p>
          <a:p>
            <a:pPr marL="457200" lvl="1" indent="0" eaLnBrk="1" hangingPunct="1">
              <a:buNone/>
            </a:pPr>
            <a:r>
              <a:rPr lang="sr-Latn-RS" altLang="en-US" sz="1600" dirty="0" smtClean="0"/>
              <a:t>     </a:t>
            </a:r>
            <a:r>
              <a:rPr lang="en-US" altLang="en-US" sz="1600" dirty="0" smtClean="0"/>
              <a:t>&lt;</a:t>
            </a:r>
            <a:r>
              <a:rPr lang="en-US" altLang="en-US" sz="1600" dirty="0"/>
              <a:t>to&gt;</a:t>
            </a:r>
            <a:r>
              <a:rPr lang="en-US" altLang="en-US" sz="1600" dirty="0" err="1"/>
              <a:t>Tove</a:t>
            </a:r>
            <a:r>
              <a:rPr lang="en-US" altLang="en-US" sz="1600" dirty="0"/>
              <a:t>&lt;/to&gt;</a:t>
            </a:r>
          </a:p>
          <a:p>
            <a:pPr marL="457200" lvl="1" indent="0" eaLnBrk="1" hangingPunct="1">
              <a:buNone/>
            </a:pPr>
            <a:r>
              <a:rPr lang="sr-Latn-RS" altLang="en-US" sz="1600" dirty="0" smtClean="0"/>
              <a:t>     </a:t>
            </a:r>
            <a:r>
              <a:rPr lang="en-US" altLang="en-US" sz="1600" dirty="0" smtClean="0"/>
              <a:t>&lt;</a:t>
            </a:r>
            <a:r>
              <a:rPr lang="en-US" altLang="en-US" sz="1600" dirty="0"/>
              <a:t>from&gt;Jani&lt;/from&gt;</a:t>
            </a:r>
          </a:p>
          <a:p>
            <a:pPr marL="457200" lvl="1" indent="0" eaLnBrk="1" hangingPunct="1">
              <a:buNone/>
            </a:pPr>
            <a:r>
              <a:rPr lang="sr-Latn-RS" altLang="en-US" sz="1600" dirty="0" smtClean="0"/>
              <a:t>     </a:t>
            </a:r>
            <a:r>
              <a:rPr lang="en-US" altLang="en-US" sz="1600" dirty="0" smtClean="0"/>
              <a:t>&lt;</a:t>
            </a:r>
            <a:r>
              <a:rPr lang="en-US" altLang="en-US" sz="1600" dirty="0"/>
              <a:t>heading&gt;Reminder&lt;/heading&gt;</a:t>
            </a:r>
          </a:p>
          <a:p>
            <a:pPr marL="457200" lvl="1" indent="0" eaLnBrk="1" hangingPunct="1">
              <a:buNone/>
            </a:pPr>
            <a:r>
              <a:rPr lang="sr-Latn-RS" altLang="en-US" sz="1600" dirty="0" smtClean="0"/>
              <a:t>     </a:t>
            </a:r>
            <a:r>
              <a:rPr lang="en-US" altLang="en-US" sz="1600" dirty="0" smtClean="0"/>
              <a:t>&lt;</a:t>
            </a:r>
            <a:r>
              <a:rPr lang="en-US" altLang="en-US" sz="1600" dirty="0"/>
              <a:t>body&gt;Don't forget me this weekend&lt;/body&gt;</a:t>
            </a:r>
          </a:p>
          <a:p>
            <a:pPr marL="457200" lvl="1" indent="0" eaLnBrk="1" hangingPunct="1">
              <a:buNone/>
            </a:pPr>
            <a:r>
              <a:rPr lang="sr-Latn-RS" altLang="en-US" sz="1600" dirty="0" smtClean="0"/>
              <a:t>     </a:t>
            </a:r>
            <a:r>
              <a:rPr lang="en-US" altLang="en-US" sz="1600" dirty="0" smtClean="0"/>
              <a:t>&lt;/</a:t>
            </a:r>
            <a:r>
              <a:rPr lang="en-US" altLang="en-US" sz="1600" dirty="0"/>
              <a:t>note&gt;</a:t>
            </a:r>
            <a:endParaRPr lang="pl-PL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60559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Uključivanje DTD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DTD </a:t>
            </a:r>
            <a:r>
              <a:rPr lang="pl-PL" altLang="en-US" dirty="0" smtClean="0"/>
              <a:t>mo</a:t>
            </a:r>
            <a:r>
              <a:rPr lang="pl-PL" altLang="en-US" dirty="0"/>
              <a:t>ž</a:t>
            </a:r>
            <a:r>
              <a:rPr lang="pl-PL" altLang="en-US" dirty="0" smtClean="0"/>
              <a:t>e </a:t>
            </a:r>
            <a:r>
              <a:rPr lang="pl-PL" altLang="en-US" dirty="0"/>
              <a:t>biti naveden ili kroz </a:t>
            </a:r>
            <a:r>
              <a:rPr lang="pl-PL" altLang="en-US" dirty="0" smtClean="0"/>
              <a:t>unutra</a:t>
            </a:r>
            <a:r>
              <a:rPr lang="pl-PL" altLang="en-US" dirty="0"/>
              <a:t>š</a:t>
            </a:r>
            <a:r>
              <a:rPr lang="pl-PL" altLang="en-US" dirty="0" smtClean="0"/>
              <a:t>nju </a:t>
            </a:r>
            <a:r>
              <a:rPr lang="pl-PL" altLang="en-US" dirty="0"/>
              <a:t>ili kroz </a:t>
            </a:r>
            <a:r>
              <a:rPr lang="pl-PL" altLang="en-US" dirty="0" smtClean="0"/>
              <a:t>spoljašnju deklaraciju</a:t>
            </a:r>
          </a:p>
          <a:p>
            <a:pPr lvl="1" eaLnBrk="1" hangingPunct="1"/>
            <a:r>
              <a:rPr lang="pl-PL" altLang="en-US" dirty="0" smtClean="0"/>
              <a:t>Spolja</a:t>
            </a:r>
            <a:r>
              <a:rPr lang="pl-PL" altLang="en-US" dirty="0"/>
              <a:t>š</a:t>
            </a:r>
            <a:r>
              <a:rPr lang="pl-PL" altLang="en-US" dirty="0" smtClean="0"/>
              <a:t>nja </a:t>
            </a:r>
            <a:r>
              <a:rPr lang="pl-PL" altLang="en-US" dirty="0"/>
              <a:t>deklaracija podrazumeva da se DTD deklaracije nalaze u </a:t>
            </a:r>
            <a:r>
              <a:rPr lang="pl-PL" altLang="en-US" dirty="0" smtClean="0"/>
              <a:t>spoljašnjoj </a:t>
            </a:r>
            <a:r>
              <a:rPr lang="pl-PL" altLang="en-US" dirty="0"/>
              <a:t>datoteci, bilo na lokalnom sistemu ili javno na </a:t>
            </a:r>
            <a:r>
              <a:rPr lang="pl-PL" altLang="en-US" dirty="0" smtClean="0"/>
              <a:t>vebu </a:t>
            </a:r>
          </a:p>
          <a:p>
            <a:pPr lvl="1" eaLnBrk="1" hangingPunct="1"/>
            <a:r>
              <a:rPr lang="pl-PL" altLang="en-US" dirty="0" smtClean="0"/>
              <a:t>U </a:t>
            </a:r>
            <a:r>
              <a:rPr lang="pl-PL" altLang="en-US" dirty="0"/>
              <a:t>tom </a:t>
            </a:r>
            <a:r>
              <a:rPr lang="pl-PL" altLang="en-US" dirty="0" smtClean="0"/>
              <a:t>slu</a:t>
            </a:r>
            <a:r>
              <a:rPr lang="pl-PL" altLang="en-US" dirty="0"/>
              <a:t>č</a:t>
            </a:r>
            <a:r>
              <a:rPr lang="pl-PL" altLang="en-US" dirty="0" smtClean="0"/>
              <a:t>aju se u </a:t>
            </a:r>
            <a:r>
              <a:rPr lang="pl-PL" altLang="en-US" dirty="0"/>
              <a:t>okviru &lt;!DOCTYPE&gt; navodi ime datoteke koja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i DTD </a:t>
            </a:r>
          </a:p>
          <a:p>
            <a:pPr lvl="1" eaLnBrk="1" hangingPunct="1"/>
            <a:r>
              <a:rPr lang="it-IT" altLang="en-US" dirty="0" smtClean="0"/>
              <a:t>Primer</a:t>
            </a:r>
            <a:r>
              <a:rPr lang="it-IT" altLang="en-US" dirty="0"/>
              <a:t>: </a:t>
            </a:r>
            <a:r>
              <a:rPr lang="sr-Latn-RS" altLang="en-US" dirty="0" smtClean="0"/>
              <a:t>Spoljašnja deklaracija</a:t>
            </a:r>
            <a:endParaRPr lang="pl-PL" alt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005064"/>
            <a:ext cx="7505700" cy="1470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090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Uključivanje DTD 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marL="457200" lvl="1" indent="0" eaLnBrk="1" hangingPunct="1">
              <a:buNone/>
            </a:pPr>
            <a:r>
              <a:rPr lang="it-IT" altLang="en-US" dirty="0" smtClean="0"/>
              <a:t>Primer</a:t>
            </a:r>
            <a:r>
              <a:rPr lang="it-IT" altLang="en-US" dirty="0"/>
              <a:t>: </a:t>
            </a:r>
            <a:r>
              <a:rPr lang="sr-Latn-RS" altLang="en-US" dirty="0" smtClean="0"/>
              <a:t>Spoljašnja deklaracija </a:t>
            </a:r>
          </a:p>
          <a:p>
            <a:pPr marL="457200" lvl="1" indent="0" eaLnBrk="1" hangingPunct="1">
              <a:buNone/>
            </a:pPr>
            <a:r>
              <a:rPr lang="sr-Latn-RS" altLang="en-US" sz="1600" dirty="0" smtClean="0">
                <a:solidFill>
                  <a:srgbClr val="C00000"/>
                </a:solidFill>
              </a:rPr>
              <a:t>note.dtd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en-US" altLang="en-US" sz="1600" dirty="0"/>
              <a:t>&lt;!ELEMENT note (</a:t>
            </a:r>
            <a:r>
              <a:rPr lang="en-US" altLang="en-US" sz="1600" dirty="0" err="1"/>
              <a:t>to,from,heading,body</a:t>
            </a:r>
            <a:r>
              <a:rPr lang="en-US" altLang="en-US" sz="1600" dirty="0"/>
              <a:t>)&gt;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&lt;!ELEMENT to (#PCDATA)&gt;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&lt;!ELEMENT from (#PCDATA)&gt;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&lt;!ELEMENT heading (#PCDATA)&gt;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&lt;!ELEMENT body (#PCDATA)&gt;</a:t>
            </a:r>
            <a:endParaRPr lang="sr-Latn-RS" altLang="en-US" sz="1600" dirty="0" smtClean="0"/>
          </a:p>
          <a:p>
            <a:pPr marL="457200" lvl="1" indent="0" eaLnBrk="1" hangingPunct="1">
              <a:buNone/>
            </a:pPr>
            <a:endParaRPr lang="sr-Latn-RS" altLang="en-US" sz="1600" dirty="0"/>
          </a:p>
          <a:p>
            <a:pPr marL="457200" lvl="1" indent="0" eaLnBrk="1" hangingPunct="1">
              <a:buNone/>
            </a:pPr>
            <a:r>
              <a:rPr lang="sr-Latn-RS" altLang="en-US" sz="1600" dirty="0" smtClean="0">
                <a:solidFill>
                  <a:srgbClr val="C00000"/>
                </a:solidFill>
              </a:rPr>
              <a:t>note.xml</a:t>
            </a:r>
          </a:p>
          <a:p>
            <a:pPr marL="457200" lvl="1" indent="0" eaLnBrk="1" hangingPunct="1">
              <a:buNone/>
            </a:pPr>
            <a:r>
              <a:rPr lang="en-US" altLang="en-US" sz="1600" dirty="0" smtClean="0"/>
              <a:t>&lt;?</a:t>
            </a:r>
            <a:r>
              <a:rPr lang="en-US" altLang="en-US" sz="1600" dirty="0"/>
              <a:t>xml version="1.0"?&gt;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&lt;!DOCTYPE note SYSTEM "note.dtd"&gt;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&lt;note&gt;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  &lt;to&gt;</a:t>
            </a:r>
            <a:r>
              <a:rPr lang="en-US" altLang="en-US" sz="1600" dirty="0" err="1"/>
              <a:t>Tove</a:t>
            </a:r>
            <a:r>
              <a:rPr lang="en-US" altLang="en-US" sz="1600" dirty="0"/>
              <a:t>&lt;/to&gt;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  &lt;from&gt;Jani&lt;/from&gt;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  &lt;heading&gt;Reminder&lt;/heading&gt;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  &lt;body&gt;Don't forget me this weekend!&lt;/body&gt;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&lt;/note&gt;</a:t>
            </a:r>
            <a:endParaRPr lang="pl-PL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87040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XML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363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549275"/>
            <a:ext cx="6707088" cy="868363"/>
          </a:xfrm>
        </p:spPr>
        <p:txBody>
          <a:bodyPr/>
          <a:lstStyle/>
          <a:p>
            <a:pPr>
              <a:defRPr/>
            </a:pPr>
            <a:r>
              <a:rPr lang="sr-Latn-RS" sz="3200" dirty="0" smtClean="0">
                <a:solidFill>
                  <a:schemeClr val="hlink"/>
                </a:solidFill>
              </a:rPr>
              <a:t>Šta je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>
                <a:solidFill>
                  <a:schemeClr val="hlink"/>
                </a:solidFill>
              </a:rPr>
              <a:t>XML?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13300" cy="44577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sr-Latn-RS" sz="2200" dirty="0" smtClean="0"/>
              <a:t>Hijerarhijski format čitljiv za čoveka</a:t>
            </a:r>
            <a:endParaRPr lang="en-US" sz="2200" dirty="0" smtClean="0"/>
          </a:p>
          <a:p>
            <a:pPr marL="512763" lvl="1">
              <a:defRPr/>
            </a:pPr>
            <a:r>
              <a:rPr lang="sr-Latn-RS" sz="2000" dirty="0" smtClean="0"/>
              <a:t>Jezik</a:t>
            </a:r>
            <a:r>
              <a:rPr lang="en-US" sz="2000" dirty="0" smtClean="0"/>
              <a:t> “</a:t>
            </a:r>
            <a:r>
              <a:rPr lang="sr-Latn-RS" sz="2000" dirty="0" smtClean="0"/>
              <a:t>potomak</a:t>
            </a:r>
            <a:r>
              <a:rPr lang="en-US" sz="2000" dirty="0" smtClean="0"/>
              <a:t>” HTML</a:t>
            </a:r>
            <a:r>
              <a:rPr lang="sr-Latn-RS" sz="2000" dirty="0" smtClean="0"/>
              <a:t>-a</a:t>
            </a:r>
            <a:r>
              <a:rPr lang="en-US" sz="2000" dirty="0" smtClean="0"/>
              <a:t>, </a:t>
            </a:r>
            <a:r>
              <a:rPr lang="sr-Latn-RS" sz="2000" dirty="0" smtClean="0"/>
              <a:t>koji se uvek može parsirati</a:t>
            </a:r>
            <a:endParaRPr lang="en-US" sz="2000" dirty="0" smtClean="0"/>
          </a:p>
          <a:p>
            <a:pPr marL="512763" lvl="1">
              <a:defRPr/>
            </a:pPr>
            <a:r>
              <a:rPr lang="en-US" sz="2000" dirty="0" smtClean="0"/>
              <a:t>“Lingua franca” </a:t>
            </a:r>
            <a:r>
              <a:rPr lang="sr-Latn-RS" sz="2000" dirty="0" smtClean="0"/>
              <a:t>za podatke</a:t>
            </a:r>
            <a:r>
              <a:rPr lang="en-US" sz="2000" dirty="0" smtClean="0"/>
              <a:t>:</a:t>
            </a:r>
            <a:r>
              <a:rPr lang="sr-Latn-RS" sz="2000" dirty="0"/>
              <a:t> </a:t>
            </a:r>
            <a:r>
              <a:rPr lang="sr-Latn-RS" sz="2000" dirty="0" smtClean="0"/>
              <a:t>služi za čuvanje dokumenata</a:t>
            </a:r>
            <a:r>
              <a:rPr lang="en-US" sz="2000" dirty="0" smtClean="0"/>
              <a:t> </a:t>
            </a:r>
            <a:r>
              <a:rPr lang="sr-Latn-RS" sz="2000" dirty="0" smtClean="0"/>
              <a:t>strukturisanih podataka</a:t>
            </a:r>
            <a:endParaRPr lang="en-US" sz="2000" dirty="0" smtClean="0"/>
          </a:p>
          <a:p>
            <a:pPr marL="512763" lvl="1">
              <a:defRPr/>
            </a:pPr>
            <a:r>
              <a:rPr lang="sr-Latn-RS" sz="2000" dirty="0" smtClean="0"/>
              <a:t>Smešani su podaci i struktura</a:t>
            </a:r>
            <a:endParaRPr lang="en-US" sz="2000" dirty="0" smtClean="0"/>
          </a:p>
          <a:p>
            <a:pPr>
              <a:buFont typeface="Wingdings" pitchFamily="2" charset="2"/>
              <a:buNone/>
              <a:defRPr/>
            </a:pPr>
            <a:r>
              <a:rPr lang="sr-Latn-RS" sz="2200" dirty="0" smtClean="0"/>
              <a:t>Jezgro šireg ekosistema</a:t>
            </a:r>
            <a:endParaRPr lang="en-US" sz="2200" dirty="0" smtClean="0"/>
          </a:p>
          <a:p>
            <a:pPr marL="512763" lvl="1">
              <a:defRPr/>
            </a:pPr>
            <a:r>
              <a:rPr lang="sr-Latn-RS" sz="2000" dirty="0" smtClean="0"/>
              <a:t>Podaci</a:t>
            </a:r>
            <a:r>
              <a:rPr lang="en-US" sz="2000" dirty="0" smtClean="0"/>
              <a:t> – XML</a:t>
            </a:r>
          </a:p>
          <a:p>
            <a:pPr marL="512763" lvl="1">
              <a:defRPr/>
            </a:pPr>
            <a:r>
              <a:rPr lang="en-US" sz="2000" dirty="0" smtClean="0"/>
              <a:t>Shema – DTD </a:t>
            </a:r>
            <a:r>
              <a:rPr lang="sr-Latn-RS" sz="2000" dirty="0" smtClean="0"/>
              <a:t>i</a:t>
            </a:r>
            <a:r>
              <a:rPr lang="en-US" sz="2000" dirty="0" smtClean="0"/>
              <a:t> XML S</a:t>
            </a:r>
            <a:r>
              <a:rPr lang="sr-Latn-RS" sz="2000" dirty="0" smtClean="0"/>
              <a:t>hema</a:t>
            </a:r>
            <a:endParaRPr lang="en-US" sz="2000" dirty="0" smtClean="0"/>
          </a:p>
          <a:p>
            <a:pPr marL="512763" lvl="1">
              <a:defRPr/>
            </a:pPr>
            <a:r>
              <a:rPr lang="sr-Latn-RS" sz="2000" dirty="0" smtClean="0"/>
              <a:t>Programerski pristup</a:t>
            </a:r>
            <a:r>
              <a:rPr lang="en-US" sz="2000" dirty="0" smtClean="0"/>
              <a:t> – DOM </a:t>
            </a:r>
            <a:r>
              <a:rPr lang="sr-Latn-RS" sz="2000" dirty="0" smtClean="0"/>
              <a:t>i</a:t>
            </a:r>
            <a:r>
              <a:rPr lang="en-US" sz="2000" dirty="0" smtClean="0"/>
              <a:t> SAX</a:t>
            </a:r>
          </a:p>
          <a:p>
            <a:pPr marL="512763" lvl="1">
              <a:defRPr/>
            </a:pPr>
            <a:r>
              <a:rPr lang="sr-Latn-RS" sz="2000" dirty="0" smtClean="0"/>
              <a:t>Upiti</a:t>
            </a:r>
            <a:r>
              <a:rPr lang="en-US" sz="2000" dirty="0" smtClean="0"/>
              <a:t> – XPath, XSLT, XQuery</a:t>
            </a:r>
          </a:p>
          <a:p>
            <a:pPr marL="512763" lvl="1">
              <a:defRPr/>
            </a:pPr>
            <a:r>
              <a:rPr lang="sr-Latn-RS" sz="2000" dirty="0" smtClean="0"/>
              <a:t>Distribuisano programiranje</a:t>
            </a:r>
            <a:r>
              <a:rPr lang="en-US" sz="2000" dirty="0" smtClean="0"/>
              <a:t> – </a:t>
            </a:r>
            <a:r>
              <a:rPr lang="sr-Latn-RS" sz="2000" dirty="0" smtClean="0"/>
              <a:t>v</a:t>
            </a:r>
            <a:r>
              <a:rPr lang="en-US" sz="2000" dirty="0" err="1" smtClean="0"/>
              <a:t>eb</a:t>
            </a:r>
            <a:r>
              <a:rPr lang="en-US" sz="2000" dirty="0" smtClean="0"/>
              <a:t> </a:t>
            </a:r>
            <a:r>
              <a:rPr lang="en-US" sz="2000" dirty="0" err="1" smtClean="0"/>
              <a:t>servi</a:t>
            </a:r>
            <a:r>
              <a:rPr lang="sr-Latn-RS" sz="2000" dirty="0" smtClean="0"/>
              <a:t>si</a:t>
            </a:r>
            <a:endParaRPr lang="en-US" sz="2000" dirty="0" smtClean="0"/>
          </a:p>
        </p:txBody>
      </p:sp>
      <p:grpSp>
        <p:nvGrpSpPr>
          <p:cNvPr id="19459" name="Group 95"/>
          <p:cNvGrpSpPr>
            <a:grpSpLocks/>
          </p:cNvGrpSpPr>
          <p:nvPr/>
        </p:nvGrpSpPr>
        <p:grpSpPr bwMode="auto">
          <a:xfrm>
            <a:off x="5611813" y="1795463"/>
            <a:ext cx="3108325" cy="4062412"/>
            <a:chOff x="5611814" y="1795557"/>
            <a:chExt cx="3108909" cy="4061840"/>
          </a:xfrm>
        </p:grpSpPr>
        <p:grpSp>
          <p:nvGrpSpPr>
            <p:cNvPr id="19460" name="Group 7"/>
            <p:cNvGrpSpPr>
              <a:grpSpLocks noChangeAspect="1"/>
            </p:cNvGrpSpPr>
            <p:nvPr/>
          </p:nvGrpSpPr>
          <p:grpSpPr bwMode="auto">
            <a:xfrm>
              <a:off x="5611814" y="1853721"/>
              <a:ext cx="3074988" cy="4003676"/>
              <a:chOff x="3535" y="953"/>
              <a:chExt cx="1937" cy="2522"/>
            </a:xfrm>
          </p:grpSpPr>
          <p:sp>
            <p:nvSpPr>
              <p:cNvPr id="19462" name="AutoShape 6"/>
              <p:cNvSpPr>
                <a:spLocks noChangeAspect="1" noChangeArrowheads="1" noTextEdit="1"/>
              </p:cNvSpPr>
              <p:nvPr/>
            </p:nvSpPr>
            <p:spPr bwMode="auto">
              <a:xfrm>
                <a:off x="3535" y="1008"/>
                <a:ext cx="1914" cy="24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63" name="Freeform 8"/>
              <p:cNvSpPr>
                <a:spLocks/>
              </p:cNvSpPr>
              <p:nvPr/>
            </p:nvSpPr>
            <p:spPr bwMode="auto">
              <a:xfrm>
                <a:off x="3986" y="2310"/>
                <a:ext cx="584" cy="253"/>
              </a:xfrm>
              <a:custGeom>
                <a:avLst/>
                <a:gdLst>
                  <a:gd name="T0" fmla="*/ 683 w 1855"/>
                  <a:gd name="T1" fmla="*/ 130 h 804"/>
                  <a:gd name="T2" fmla="*/ 1073 w 1855"/>
                  <a:gd name="T3" fmla="*/ 49 h 804"/>
                  <a:gd name="T4" fmla="*/ 1192 w 1855"/>
                  <a:gd name="T5" fmla="*/ 127 h 804"/>
                  <a:gd name="T6" fmla="*/ 1491 w 1855"/>
                  <a:gd name="T7" fmla="*/ 109 h 804"/>
                  <a:gd name="T8" fmla="*/ 1557 w 1855"/>
                  <a:gd name="T9" fmla="*/ 174 h 804"/>
                  <a:gd name="T10" fmla="*/ 1808 w 1855"/>
                  <a:gd name="T11" fmla="*/ 245 h 804"/>
                  <a:gd name="T12" fmla="*/ 1723 w 1855"/>
                  <a:gd name="T13" fmla="*/ 375 h 804"/>
                  <a:gd name="T14" fmla="*/ 1813 w 1855"/>
                  <a:gd name="T15" fmla="*/ 534 h 804"/>
                  <a:gd name="T16" fmla="*/ 1584 w 1855"/>
                  <a:gd name="T17" fmla="*/ 597 h 804"/>
                  <a:gd name="T18" fmla="*/ 1159 w 1855"/>
                  <a:gd name="T19" fmla="*/ 718 h 804"/>
                  <a:gd name="T20" fmla="*/ 1129 w 1855"/>
                  <a:gd name="T21" fmla="*/ 709 h 804"/>
                  <a:gd name="T22" fmla="*/ 557 w 1855"/>
                  <a:gd name="T23" fmla="*/ 682 h 804"/>
                  <a:gd name="T24" fmla="*/ 238 w 1855"/>
                  <a:gd name="T25" fmla="*/ 703 h 804"/>
                  <a:gd name="T26" fmla="*/ 159 w 1855"/>
                  <a:gd name="T27" fmla="*/ 561 h 804"/>
                  <a:gd name="T28" fmla="*/ 6 w 1855"/>
                  <a:gd name="T29" fmla="*/ 445 h 804"/>
                  <a:gd name="T30" fmla="*/ 159 w 1855"/>
                  <a:gd name="T31" fmla="*/ 343 h 804"/>
                  <a:gd name="T32" fmla="*/ 84 w 1855"/>
                  <a:gd name="T33" fmla="*/ 222 h 804"/>
                  <a:gd name="T34" fmla="*/ 267 w 1855"/>
                  <a:gd name="T35" fmla="*/ 172 h 804"/>
                  <a:gd name="T36" fmla="*/ 272 w 1855"/>
                  <a:gd name="T37" fmla="*/ 173 h 804"/>
                  <a:gd name="T38" fmla="*/ 526 w 1855"/>
                  <a:gd name="T39" fmla="*/ 54 h 804"/>
                  <a:gd name="T40" fmla="*/ 683 w 1855"/>
                  <a:gd name="T41" fmla="*/ 130 h 80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855"/>
                  <a:gd name="T64" fmla="*/ 0 h 804"/>
                  <a:gd name="T65" fmla="*/ 1855 w 1855"/>
                  <a:gd name="T66" fmla="*/ 804 h 80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855" h="804">
                    <a:moveTo>
                      <a:pt x="683" y="130"/>
                    </a:moveTo>
                    <a:cubicBezTo>
                      <a:pt x="757" y="36"/>
                      <a:pt x="931" y="0"/>
                      <a:pt x="1073" y="49"/>
                    </a:cubicBezTo>
                    <a:cubicBezTo>
                      <a:pt x="1123" y="66"/>
                      <a:pt x="1165" y="94"/>
                      <a:pt x="1192" y="127"/>
                    </a:cubicBezTo>
                    <a:cubicBezTo>
                      <a:pt x="1267" y="67"/>
                      <a:pt x="1401" y="59"/>
                      <a:pt x="1491" y="109"/>
                    </a:cubicBezTo>
                    <a:cubicBezTo>
                      <a:pt x="1521" y="126"/>
                      <a:pt x="1544" y="148"/>
                      <a:pt x="1557" y="174"/>
                    </a:cubicBezTo>
                    <a:cubicBezTo>
                      <a:pt x="1656" y="154"/>
                      <a:pt x="1762" y="184"/>
                      <a:pt x="1808" y="245"/>
                    </a:cubicBezTo>
                    <a:cubicBezTo>
                      <a:pt x="1833" y="296"/>
                      <a:pt x="1797" y="352"/>
                      <a:pt x="1723" y="375"/>
                    </a:cubicBezTo>
                    <a:cubicBezTo>
                      <a:pt x="1814" y="402"/>
                      <a:pt x="1855" y="474"/>
                      <a:pt x="1813" y="534"/>
                    </a:cubicBezTo>
                    <a:cubicBezTo>
                      <a:pt x="1774" y="592"/>
                      <a:pt x="1673" y="620"/>
                      <a:pt x="1584" y="597"/>
                    </a:cubicBezTo>
                    <a:cubicBezTo>
                      <a:pt x="1517" y="709"/>
                      <a:pt x="1327" y="763"/>
                      <a:pt x="1159" y="718"/>
                    </a:cubicBezTo>
                    <a:cubicBezTo>
                      <a:pt x="1149" y="716"/>
                      <a:pt x="1138" y="713"/>
                      <a:pt x="1129" y="709"/>
                    </a:cubicBezTo>
                    <a:cubicBezTo>
                      <a:pt x="958" y="804"/>
                      <a:pt x="705" y="792"/>
                      <a:pt x="557" y="682"/>
                    </a:cubicBezTo>
                    <a:cubicBezTo>
                      <a:pt x="478" y="746"/>
                      <a:pt x="335" y="756"/>
                      <a:pt x="238" y="703"/>
                    </a:cubicBezTo>
                    <a:cubicBezTo>
                      <a:pt x="175" y="669"/>
                      <a:pt x="144" y="614"/>
                      <a:pt x="159" y="561"/>
                    </a:cubicBezTo>
                    <a:cubicBezTo>
                      <a:pt x="68" y="557"/>
                      <a:pt x="0" y="505"/>
                      <a:pt x="6" y="445"/>
                    </a:cubicBezTo>
                    <a:cubicBezTo>
                      <a:pt x="11" y="390"/>
                      <a:pt x="77" y="347"/>
                      <a:pt x="159" y="343"/>
                    </a:cubicBezTo>
                    <a:cubicBezTo>
                      <a:pt x="88" y="324"/>
                      <a:pt x="54" y="269"/>
                      <a:pt x="84" y="222"/>
                    </a:cubicBezTo>
                    <a:cubicBezTo>
                      <a:pt x="114" y="174"/>
                      <a:pt x="196" y="152"/>
                      <a:pt x="267" y="172"/>
                    </a:cubicBezTo>
                    <a:cubicBezTo>
                      <a:pt x="269" y="172"/>
                      <a:pt x="271" y="173"/>
                      <a:pt x="272" y="173"/>
                    </a:cubicBezTo>
                    <a:cubicBezTo>
                      <a:pt x="293" y="94"/>
                      <a:pt x="406" y="40"/>
                      <a:pt x="526" y="54"/>
                    </a:cubicBezTo>
                    <a:cubicBezTo>
                      <a:pt x="593" y="62"/>
                      <a:pt x="651" y="90"/>
                      <a:pt x="683" y="130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64" name="Freeform 9"/>
              <p:cNvSpPr>
                <a:spLocks/>
              </p:cNvSpPr>
              <p:nvPr/>
            </p:nvSpPr>
            <p:spPr bwMode="auto">
              <a:xfrm>
                <a:off x="3986" y="2310"/>
                <a:ext cx="584" cy="253"/>
              </a:xfrm>
              <a:custGeom>
                <a:avLst/>
                <a:gdLst>
                  <a:gd name="T0" fmla="*/ 215 w 584"/>
                  <a:gd name="T1" fmla="*/ 41 h 253"/>
                  <a:gd name="T2" fmla="*/ 338 w 584"/>
                  <a:gd name="T3" fmla="*/ 16 h 253"/>
                  <a:gd name="T4" fmla="*/ 375 w 584"/>
                  <a:gd name="T5" fmla="*/ 40 h 253"/>
                  <a:gd name="T6" fmla="*/ 469 w 584"/>
                  <a:gd name="T7" fmla="*/ 34 h 253"/>
                  <a:gd name="T8" fmla="*/ 490 w 584"/>
                  <a:gd name="T9" fmla="*/ 55 h 253"/>
                  <a:gd name="T10" fmla="*/ 569 w 584"/>
                  <a:gd name="T11" fmla="*/ 77 h 253"/>
                  <a:gd name="T12" fmla="*/ 542 w 584"/>
                  <a:gd name="T13" fmla="*/ 118 h 253"/>
                  <a:gd name="T14" fmla="*/ 571 w 584"/>
                  <a:gd name="T15" fmla="*/ 168 h 253"/>
                  <a:gd name="T16" fmla="*/ 499 w 584"/>
                  <a:gd name="T17" fmla="*/ 188 h 253"/>
                  <a:gd name="T18" fmla="*/ 365 w 584"/>
                  <a:gd name="T19" fmla="*/ 226 h 253"/>
                  <a:gd name="T20" fmla="*/ 355 w 584"/>
                  <a:gd name="T21" fmla="*/ 223 h 253"/>
                  <a:gd name="T22" fmla="*/ 175 w 584"/>
                  <a:gd name="T23" fmla="*/ 214 h 253"/>
                  <a:gd name="T24" fmla="*/ 75 w 584"/>
                  <a:gd name="T25" fmla="*/ 221 h 253"/>
                  <a:gd name="T26" fmla="*/ 50 w 584"/>
                  <a:gd name="T27" fmla="*/ 176 h 253"/>
                  <a:gd name="T28" fmla="*/ 2 w 584"/>
                  <a:gd name="T29" fmla="*/ 140 h 253"/>
                  <a:gd name="T30" fmla="*/ 50 w 584"/>
                  <a:gd name="T31" fmla="*/ 108 h 253"/>
                  <a:gd name="T32" fmla="*/ 26 w 584"/>
                  <a:gd name="T33" fmla="*/ 70 h 253"/>
                  <a:gd name="T34" fmla="*/ 84 w 584"/>
                  <a:gd name="T35" fmla="*/ 54 h 253"/>
                  <a:gd name="T36" fmla="*/ 85 w 584"/>
                  <a:gd name="T37" fmla="*/ 55 h 253"/>
                  <a:gd name="T38" fmla="*/ 165 w 584"/>
                  <a:gd name="T39" fmla="*/ 17 h 253"/>
                  <a:gd name="T40" fmla="*/ 215 w 584"/>
                  <a:gd name="T41" fmla="*/ 41 h 25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84"/>
                  <a:gd name="T64" fmla="*/ 0 h 253"/>
                  <a:gd name="T65" fmla="*/ 584 w 584"/>
                  <a:gd name="T66" fmla="*/ 253 h 25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84" h="253">
                    <a:moveTo>
                      <a:pt x="215" y="41"/>
                    </a:moveTo>
                    <a:cubicBezTo>
                      <a:pt x="238" y="12"/>
                      <a:pt x="293" y="0"/>
                      <a:pt x="338" y="16"/>
                    </a:cubicBezTo>
                    <a:cubicBezTo>
                      <a:pt x="353" y="21"/>
                      <a:pt x="367" y="30"/>
                      <a:pt x="375" y="40"/>
                    </a:cubicBezTo>
                    <a:cubicBezTo>
                      <a:pt x="399" y="21"/>
                      <a:pt x="441" y="19"/>
                      <a:pt x="469" y="34"/>
                    </a:cubicBezTo>
                    <a:cubicBezTo>
                      <a:pt x="479" y="40"/>
                      <a:pt x="486" y="47"/>
                      <a:pt x="490" y="55"/>
                    </a:cubicBezTo>
                    <a:cubicBezTo>
                      <a:pt x="521" y="49"/>
                      <a:pt x="555" y="58"/>
                      <a:pt x="569" y="77"/>
                    </a:cubicBezTo>
                    <a:cubicBezTo>
                      <a:pt x="577" y="93"/>
                      <a:pt x="566" y="111"/>
                      <a:pt x="542" y="118"/>
                    </a:cubicBezTo>
                    <a:cubicBezTo>
                      <a:pt x="571" y="126"/>
                      <a:pt x="584" y="149"/>
                      <a:pt x="571" y="168"/>
                    </a:cubicBezTo>
                    <a:cubicBezTo>
                      <a:pt x="558" y="186"/>
                      <a:pt x="527" y="195"/>
                      <a:pt x="499" y="188"/>
                    </a:cubicBezTo>
                    <a:cubicBezTo>
                      <a:pt x="478" y="223"/>
                      <a:pt x="418" y="240"/>
                      <a:pt x="365" y="226"/>
                    </a:cubicBezTo>
                    <a:cubicBezTo>
                      <a:pt x="362" y="225"/>
                      <a:pt x="358" y="224"/>
                      <a:pt x="355" y="223"/>
                    </a:cubicBezTo>
                    <a:cubicBezTo>
                      <a:pt x="301" y="253"/>
                      <a:pt x="222" y="249"/>
                      <a:pt x="175" y="214"/>
                    </a:cubicBezTo>
                    <a:cubicBezTo>
                      <a:pt x="150" y="234"/>
                      <a:pt x="105" y="238"/>
                      <a:pt x="75" y="221"/>
                    </a:cubicBezTo>
                    <a:cubicBezTo>
                      <a:pt x="55" y="210"/>
                      <a:pt x="45" y="193"/>
                      <a:pt x="50" y="176"/>
                    </a:cubicBezTo>
                    <a:cubicBezTo>
                      <a:pt x="21" y="175"/>
                      <a:pt x="0" y="159"/>
                      <a:pt x="2" y="140"/>
                    </a:cubicBezTo>
                    <a:cubicBezTo>
                      <a:pt x="3" y="123"/>
                      <a:pt x="24" y="109"/>
                      <a:pt x="50" y="108"/>
                    </a:cubicBezTo>
                    <a:cubicBezTo>
                      <a:pt x="27" y="102"/>
                      <a:pt x="17" y="85"/>
                      <a:pt x="26" y="70"/>
                    </a:cubicBezTo>
                    <a:cubicBezTo>
                      <a:pt x="36" y="55"/>
                      <a:pt x="61" y="48"/>
                      <a:pt x="84" y="54"/>
                    </a:cubicBezTo>
                    <a:cubicBezTo>
                      <a:pt x="84" y="54"/>
                      <a:pt x="85" y="55"/>
                      <a:pt x="85" y="55"/>
                    </a:cubicBezTo>
                    <a:cubicBezTo>
                      <a:pt x="92" y="30"/>
                      <a:pt x="128" y="13"/>
                      <a:pt x="165" y="17"/>
                    </a:cubicBezTo>
                    <a:cubicBezTo>
                      <a:pt x="186" y="20"/>
                      <a:pt x="205" y="29"/>
                      <a:pt x="215" y="41"/>
                    </a:cubicBezTo>
                  </a:path>
                </a:pathLst>
              </a:cu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65" name="Rectangle 10"/>
              <p:cNvSpPr>
                <a:spLocks noChangeArrowheads="1"/>
              </p:cNvSpPr>
              <p:nvPr/>
            </p:nvSpPr>
            <p:spPr bwMode="auto">
              <a:xfrm>
                <a:off x="4170" y="2389"/>
                <a:ext cx="233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 dirty="0">
                    <a:latin typeface="Arial" pitchFamily="34" charset="0"/>
                    <a:cs typeface="Arial" pitchFamily="34" charset="0"/>
                  </a:rPr>
                  <a:t>HTTP</a:t>
                </a:r>
                <a:endParaRPr lang="en-US" alt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66" name="Freeform 11"/>
              <p:cNvSpPr>
                <a:spLocks/>
              </p:cNvSpPr>
              <p:nvPr/>
            </p:nvSpPr>
            <p:spPr bwMode="auto">
              <a:xfrm>
                <a:off x="4063" y="2658"/>
                <a:ext cx="423" cy="211"/>
              </a:xfrm>
              <a:custGeom>
                <a:avLst/>
                <a:gdLst>
                  <a:gd name="T0" fmla="*/ 0 w 423"/>
                  <a:gd name="T1" fmla="*/ 106 h 211"/>
                  <a:gd name="T2" fmla="*/ 212 w 423"/>
                  <a:gd name="T3" fmla="*/ 0 h 211"/>
                  <a:gd name="T4" fmla="*/ 423 w 423"/>
                  <a:gd name="T5" fmla="*/ 106 h 211"/>
                  <a:gd name="T6" fmla="*/ 212 w 423"/>
                  <a:gd name="T7" fmla="*/ 211 h 211"/>
                  <a:gd name="T8" fmla="*/ 0 w 423"/>
                  <a:gd name="T9" fmla="*/ 106 h 2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3"/>
                  <a:gd name="T16" fmla="*/ 0 h 211"/>
                  <a:gd name="T17" fmla="*/ 423 w 423"/>
                  <a:gd name="T18" fmla="*/ 211 h 2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3" h="211">
                    <a:moveTo>
                      <a:pt x="0" y="106"/>
                    </a:moveTo>
                    <a:lnTo>
                      <a:pt x="212" y="0"/>
                    </a:lnTo>
                    <a:lnTo>
                      <a:pt x="423" y="106"/>
                    </a:lnTo>
                    <a:lnTo>
                      <a:pt x="212" y="211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67" name="Freeform 12"/>
              <p:cNvSpPr>
                <a:spLocks/>
              </p:cNvSpPr>
              <p:nvPr/>
            </p:nvSpPr>
            <p:spPr bwMode="auto">
              <a:xfrm>
                <a:off x="4063" y="2658"/>
                <a:ext cx="423" cy="211"/>
              </a:xfrm>
              <a:custGeom>
                <a:avLst/>
                <a:gdLst>
                  <a:gd name="T0" fmla="*/ 0 w 423"/>
                  <a:gd name="T1" fmla="*/ 106 h 211"/>
                  <a:gd name="T2" fmla="*/ 212 w 423"/>
                  <a:gd name="T3" fmla="*/ 0 h 211"/>
                  <a:gd name="T4" fmla="*/ 423 w 423"/>
                  <a:gd name="T5" fmla="*/ 106 h 211"/>
                  <a:gd name="T6" fmla="*/ 212 w 423"/>
                  <a:gd name="T7" fmla="*/ 211 h 211"/>
                  <a:gd name="T8" fmla="*/ 0 w 423"/>
                  <a:gd name="T9" fmla="*/ 106 h 2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3"/>
                  <a:gd name="T16" fmla="*/ 0 h 211"/>
                  <a:gd name="T17" fmla="*/ 423 w 423"/>
                  <a:gd name="T18" fmla="*/ 211 h 2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3" h="211">
                    <a:moveTo>
                      <a:pt x="0" y="106"/>
                    </a:moveTo>
                    <a:lnTo>
                      <a:pt x="212" y="0"/>
                    </a:lnTo>
                    <a:lnTo>
                      <a:pt x="423" y="106"/>
                    </a:lnTo>
                    <a:lnTo>
                      <a:pt x="212" y="211"/>
                    </a:lnTo>
                    <a:lnTo>
                      <a:pt x="0" y="106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037" name="Rectangle 13"/>
              <p:cNvSpPr>
                <a:spLocks noChangeArrowheads="1"/>
              </p:cNvSpPr>
              <p:nvPr/>
            </p:nvSpPr>
            <p:spPr bwMode="auto">
              <a:xfrm>
                <a:off x="4190" y="2715"/>
                <a:ext cx="183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>
                    <a:latin typeface="Arial" pitchFamily="34" charset="0"/>
                    <a:cs typeface="Arial" pitchFamily="34" charset="0"/>
                  </a:rPr>
                  <a:t>XML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69" name="Freeform 14"/>
              <p:cNvSpPr>
                <a:spLocks/>
              </p:cNvSpPr>
              <p:nvPr/>
            </p:nvSpPr>
            <p:spPr bwMode="auto">
              <a:xfrm>
                <a:off x="3572" y="3065"/>
                <a:ext cx="292" cy="181"/>
              </a:xfrm>
              <a:custGeom>
                <a:avLst/>
                <a:gdLst>
                  <a:gd name="T0" fmla="*/ 0 w 929"/>
                  <a:gd name="T1" fmla="*/ 93 h 576"/>
                  <a:gd name="T2" fmla="*/ 0 w 929"/>
                  <a:gd name="T3" fmla="*/ 483 h 576"/>
                  <a:gd name="T4" fmla="*/ 465 w 929"/>
                  <a:gd name="T5" fmla="*/ 576 h 576"/>
                  <a:gd name="T6" fmla="*/ 929 w 929"/>
                  <a:gd name="T7" fmla="*/ 483 h 576"/>
                  <a:gd name="T8" fmla="*/ 929 w 929"/>
                  <a:gd name="T9" fmla="*/ 483 h 576"/>
                  <a:gd name="T10" fmla="*/ 929 w 929"/>
                  <a:gd name="T11" fmla="*/ 93 h 576"/>
                  <a:gd name="T12" fmla="*/ 465 w 929"/>
                  <a:gd name="T13" fmla="*/ 0 h 576"/>
                  <a:gd name="T14" fmla="*/ 0 w 929"/>
                  <a:gd name="T15" fmla="*/ 93 h 57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29"/>
                  <a:gd name="T25" fmla="*/ 0 h 576"/>
                  <a:gd name="T26" fmla="*/ 929 w 929"/>
                  <a:gd name="T27" fmla="*/ 576 h 57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29" h="576">
                    <a:moveTo>
                      <a:pt x="0" y="93"/>
                    </a:moveTo>
                    <a:lnTo>
                      <a:pt x="0" y="483"/>
                    </a:lnTo>
                    <a:cubicBezTo>
                      <a:pt x="0" y="534"/>
                      <a:pt x="208" y="576"/>
                      <a:pt x="465" y="576"/>
                    </a:cubicBezTo>
                    <a:cubicBezTo>
                      <a:pt x="721" y="576"/>
                      <a:pt x="929" y="534"/>
                      <a:pt x="929" y="483"/>
                    </a:cubicBezTo>
                    <a:cubicBezTo>
                      <a:pt x="929" y="483"/>
                      <a:pt x="929" y="483"/>
                      <a:pt x="929" y="483"/>
                    </a:cubicBezTo>
                    <a:lnTo>
                      <a:pt x="929" y="93"/>
                    </a:lnTo>
                    <a:cubicBezTo>
                      <a:pt x="929" y="42"/>
                      <a:pt x="721" y="0"/>
                      <a:pt x="465" y="0"/>
                    </a:cubicBezTo>
                    <a:cubicBezTo>
                      <a:pt x="208" y="0"/>
                      <a:pt x="0" y="42"/>
                      <a:pt x="0" y="93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0" name="Freeform 15"/>
              <p:cNvSpPr>
                <a:spLocks/>
              </p:cNvSpPr>
              <p:nvPr/>
            </p:nvSpPr>
            <p:spPr bwMode="auto">
              <a:xfrm>
                <a:off x="3572" y="3065"/>
                <a:ext cx="292" cy="181"/>
              </a:xfrm>
              <a:custGeom>
                <a:avLst/>
                <a:gdLst>
                  <a:gd name="T0" fmla="*/ 0 w 929"/>
                  <a:gd name="T1" fmla="*/ 93 h 576"/>
                  <a:gd name="T2" fmla="*/ 0 w 929"/>
                  <a:gd name="T3" fmla="*/ 483 h 576"/>
                  <a:gd name="T4" fmla="*/ 465 w 929"/>
                  <a:gd name="T5" fmla="*/ 576 h 576"/>
                  <a:gd name="T6" fmla="*/ 929 w 929"/>
                  <a:gd name="T7" fmla="*/ 483 h 576"/>
                  <a:gd name="T8" fmla="*/ 929 w 929"/>
                  <a:gd name="T9" fmla="*/ 483 h 576"/>
                  <a:gd name="T10" fmla="*/ 929 w 929"/>
                  <a:gd name="T11" fmla="*/ 93 h 576"/>
                  <a:gd name="T12" fmla="*/ 465 w 929"/>
                  <a:gd name="T13" fmla="*/ 0 h 576"/>
                  <a:gd name="T14" fmla="*/ 0 w 929"/>
                  <a:gd name="T15" fmla="*/ 93 h 57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29"/>
                  <a:gd name="T25" fmla="*/ 0 h 576"/>
                  <a:gd name="T26" fmla="*/ 929 w 929"/>
                  <a:gd name="T27" fmla="*/ 576 h 57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29" h="576">
                    <a:moveTo>
                      <a:pt x="0" y="93"/>
                    </a:moveTo>
                    <a:lnTo>
                      <a:pt x="0" y="483"/>
                    </a:lnTo>
                    <a:cubicBezTo>
                      <a:pt x="0" y="534"/>
                      <a:pt x="208" y="576"/>
                      <a:pt x="465" y="576"/>
                    </a:cubicBezTo>
                    <a:cubicBezTo>
                      <a:pt x="721" y="576"/>
                      <a:pt x="929" y="534"/>
                      <a:pt x="929" y="483"/>
                    </a:cubicBezTo>
                    <a:cubicBezTo>
                      <a:pt x="929" y="483"/>
                      <a:pt x="929" y="483"/>
                      <a:pt x="929" y="483"/>
                    </a:cubicBezTo>
                    <a:lnTo>
                      <a:pt x="929" y="93"/>
                    </a:lnTo>
                    <a:cubicBezTo>
                      <a:pt x="929" y="42"/>
                      <a:pt x="721" y="0"/>
                      <a:pt x="465" y="0"/>
                    </a:cubicBezTo>
                    <a:cubicBezTo>
                      <a:pt x="208" y="0"/>
                      <a:pt x="0" y="42"/>
                      <a:pt x="0" y="93"/>
                    </a:cubicBez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1" name="Freeform 16"/>
              <p:cNvSpPr>
                <a:spLocks noEditPoints="1"/>
              </p:cNvSpPr>
              <p:nvPr/>
            </p:nvSpPr>
            <p:spPr bwMode="auto">
              <a:xfrm>
                <a:off x="3572" y="3094"/>
                <a:ext cx="292" cy="44"/>
              </a:xfrm>
              <a:custGeom>
                <a:avLst/>
                <a:gdLst>
                  <a:gd name="T0" fmla="*/ 0 w 929"/>
                  <a:gd name="T1" fmla="*/ 0 h 139"/>
                  <a:gd name="T2" fmla="*/ 465 w 929"/>
                  <a:gd name="T3" fmla="*/ 93 h 139"/>
                  <a:gd name="T4" fmla="*/ 929 w 929"/>
                  <a:gd name="T5" fmla="*/ 0 h 139"/>
                  <a:gd name="T6" fmla="*/ 929 w 929"/>
                  <a:gd name="T7" fmla="*/ 0 h 139"/>
                  <a:gd name="T8" fmla="*/ 0 w 929"/>
                  <a:gd name="T9" fmla="*/ 46 h 139"/>
                  <a:gd name="T10" fmla="*/ 465 w 929"/>
                  <a:gd name="T11" fmla="*/ 139 h 139"/>
                  <a:gd name="T12" fmla="*/ 929 w 929"/>
                  <a:gd name="T13" fmla="*/ 46 h 139"/>
                  <a:gd name="T14" fmla="*/ 929 w 929"/>
                  <a:gd name="T15" fmla="*/ 46 h 13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29"/>
                  <a:gd name="T25" fmla="*/ 0 h 139"/>
                  <a:gd name="T26" fmla="*/ 929 w 929"/>
                  <a:gd name="T27" fmla="*/ 139 h 13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29" h="139">
                    <a:moveTo>
                      <a:pt x="0" y="0"/>
                    </a:moveTo>
                    <a:cubicBezTo>
                      <a:pt x="0" y="51"/>
                      <a:pt x="208" y="93"/>
                      <a:pt x="465" y="93"/>
                    </a:cubicBezTo>
                    <a:cubicBezTo>
                      <a:pt x="721" y="93"/>
                      <a:pt x="929" y="51"/>
                      <a:pt x="929" y="0"/>
                    </a:cubicBezTo>
                    <a:cubicBezTo>
                      <a:pt x="929" y="0"/>
                      <a:pt x="929" y="0"/>
                      <a:pt x="929" y="0"/>
                    </a:cubicBezTo>
                    <a:moveTo>
                      <a:pt x="0" y="46"/>
                    </a:moveTo>
                    <a:cubicBezTo>
                      <a:pt x="0" y="98"/>
                      <a:pt x="208" y="139"/>
                      <a:pt x="465" y="139"/>
                    </a:cubicBezTo>
                    <a:cubicBezTo>
                      <a:pt x="721" y="139"/>
                      <a:pt x="929" y="98"/>
                      <a:pt x="929" y="46"/>
                    </a:cubicBezTo>
                    <a:cubicBezTo>
                      <a:pt x="929" y="46"/>
                      <a:pt x="929" y="46"/>
                      <a:pt x="929" y="46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2" name="Rectangle 17"/>
              <p:cNvSpPr>
                <a:spLocks noChangeArrowheads="1"/>
              </p:cNvSpPr>
              <p:nvPr/>
            </p:nvSpPr>
            <p:spPr bwMode="auto">
              <a:xfrm>
                <a:off x="4743" y="3065"/>
                <a:ext cx="242" cy="18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3" name="Rectangle 18"/>
              <p:cNvSpPr>
                <a:spLocks noChangeArrowheads="1"/>
              </p:cNvSpPr>
              <p:nvPr/>
            </p:nvSpPr>
            <p:spPr bwMode="auto">
              <a:xfrm>
                <a:off x="4743" y="3065"/>
                <a:ext cx="242" cy="181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4" name="Freeform 19"/>
              <p:cNvSpPr>
                <a:spLocks noEditPoints="1"/>
              </p:cNvSpPr>
              <p:nvPr/>
            </p:nvSpPr>
            <p:spPr bwMode="auto">
              <a:xfrm>
                <a:off x="4773" y="3065"/>
                <a:ext cx="182" cy="181"/>
              </a:xfrm>
              <a:custGeom>
                <a:avLst/>
                <a:gdLst>
                  <a:gd name="T0" fmla="*/ 0 w 182"/>
                  <a:gd name="T1" fmla="*/ 181 h 181"/>
                  <a:gd name="T2" fmla="*/ 0 w 182"/>
                  <a:gd name="T3" fmla="*/ 0 h 181"/>
                  <a:gd name="T4" fmla="*/ 182 w 182"/>
                  <a:gd name="T5" fmla="*/ 181 h 181"/>
                  <a:gd name="T6" fmla="*/ 182 w 182"/>
                  <a:gd name="T7" fmla="*/ 0 h 18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2"/>
                  <a:gd name="T13" fmla="*/ 0 h 181"/>
                  <a:gd name="T14" fmla="*/ 182 w 182"/>
                  <a:gd name="T15" fmla="*/ 181 h 18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2" h="181">
                    <a:moveTo>
                      <a:pt x="0" y="181"/>
                    </a:moveTo>
                    <a:lnTo>
                      <a:pt x="0" y="0"/>
                    </a:lnTo>
                    <a:moveTo>
                      <a:pt x="182" y="181"/>
                    </a:moveTo>
                    <a:lnTo>
                      <a:pt x="182" y="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5" name="Freeform 20"/>
              <p:cNvSpPr>
                <a:spLocks/>
              </p:cNvSpPr>
              <p:nvPr/>
            </p:nvSpPr>
            <p:spPr bwMode="auto">
              <a:xfrm>
                <a:off x="4123" y="3038"/>
                <a:ext cx="303" cy="243"/>
              </a:xfrm>
              <a:custGeom>
                <a:avLst/>
                <a:gdLst>
                  <a:gd name="T0" fmla="*/ 0 w 960"/>
                  <a:gd name="T1" fmla="*/ 666 h 773"/>
                  <a:gd name="T2" fmla="*/ 0 w 960"/>
                  <a:gd name="T3" fmla="*/ 0 h 773"/>
                  <a:gd name="T4" fmla="*/ 960 w 960"/>
                  <a:gd name="T5" fmla="*/ 0 h 773"/>
                  <a:gd name="T6" fmla="*/ 960 w 960"/>
                  <a:gd name="T7" fmla="*/ 666 h 773"/>
                  <a:gd name="T8" fmla="*/ 480 w 960"/>
                  <a:gd name="T9" fmla="*/ 666 h 773"/>
                  <a:gd name="T10" fmla="*/ 0 w 960"/>
                  <a:gd name="T11" fmla="*/ 666 h 77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60"/>
                  <a:gd name="T19" fmla="*/ 0 h 773"/>
                  <a:gd name="T20" fmla="*/ 960 w 960"/>
                  <a:gd name="T21" fmla="*/ 773 h 77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60" h="773">
                    <a:moveTo>
                      <a:pt x="0" y="666"/>
                    </a:moveTo>
                    <a:lnTo>
                      <a:pt x="0" y="0"/>
                    </a:lnTo>
                    <a:lnTo>
                      <a:pt x="960" y="0"/>
                    </a:lnTo>
                    <a:lnTo>
                      <a:pt x="960" y="666"/>
                    </a:lnTo>
                    <a:cubicBezTo>
                      <a:pt x="818" y="559"/>
                      <a:pt x="623" y="559"/>
                      <a:pt x="480" y="666"/>
                    </a:cubicBezTo>
                    <a:cubicBezTo>
                      <a:pt x="338" y="773"/>
                      <a:pt x="143" y="773"/>
                      <a:pt x="0" y="666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6" name="Freeform 21"/>
              <p:cNvSpPr>
                <a:spLocks/>
              </p:cNvSpPr>
              <p:nvPr/>
            </p:nvSpPr>
            <p:spPr bwMode="auto">
              <a:xfrm>
                <a:off x="4123" y="3038"/>
                <a:ext cx="303" cy="243"/>
              </a:xfrm>
              <a:custGeom>
                <a:avLst/>
                <a:gdLst>
                  <a:gd name="T0" fmla="*/ 0 w 960"/>
                  <a:gd name="T1" fmla="*/ 666 h 773"/>
                  <a:gd name="T2" fmla="*/ 0 w 960"/>
                  <a:gd name="T3" fmla="*/ 0 h 773"/>
                  <a:gd name="T4" fmla="*/ 960 w 960"/>
                  <a:gd name="T5" fmla="*/ 0 h 773"/>
                  <a:gd name="T6" fmla="*/ 960 w 960"/>
                  <a:gd name="T7" fmla="*/ 666 h 773"/>
                  <a:gd name="T8" fmla="*/ 480 w 960"/>
                  <a:gd name="T9" fmla="*/ 666 h 773"/>
                  <a:gd name="T10" fmla="*/ 0 w 960"/>
                  <a:gd name="T11" fmla="*/ 666 h 77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60"/>
                  <a:gd name="T19" fmla="*/ 0 h 773"/>
                  <a:gd name="T20" fmla="*/ 960 w 960"/>
                  <a:gd name="T21" fmla="*/ 773 h 77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60" h="773">
                    <a:moveTo>
                      <a:pt x="0" y="666"/>
                    </a:moveTo>
                    <a:lnTo>
                      <a:pt x="0" y="0"/>
                    </a:lnTo>
                    <a:lnTo>
                      <a:pt x="960" y="0"/>
                    </a:lnTo>
                    <a:lnTo>
                      <a:pt x="960" y="666"/>
                    </a:lnTo>
                    <a:cubicBezTo>
                      <a:pt x="818" y="559"/>
                      <a:pt x="623" y="559"/>
                      <a:pt x="480" y="666"/>
                    </a:cubicBezTo>
                    <a:cubicBezTo>
                      <a:pt x="338" y="773"/>
                      <a:pt x="143" y="773"/>
                      <a:pt x="0" y="666"/>
                    </a:cubicBezTo>
                    <a:close/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7" name="Rectangle 22"/>
              <p:cNvSpPr>
                <a:spLocks noChangeArrowheads="1"/>
              </p:cNvSpPr>
              <p:nvPr/>
            </p:nvSpPr>
            <p:spPr bwMode="auto">
              <a:xfrm>
                <a:off x="4214" y="3064"/>
                <a:ext cx="122" cy="12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8" name="Rectangle 23"/>
              <p:cNvSpPr>
                <a:spLocks noChangeArrowheads="1"/>
              </p:cNvSpPr>
              <p:nvPr/>
            </p:nvSpPr>
            <p:spPr bwMode="auto">
              <a:xfrm>
                <a:off x="4214" y="3064"/>
                <a:ext cx="122" cy="122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9" name="Freeform 24"/>
              <p:cNvSpPr>
                <a:spLocks noEditPoints="1"/>
              </p:cNvSpPr>
              <p:nvPr/>
            </p:nvSpPr>
            <p:spPr bwMode="auto">
              <a:xfrm>
                <a:off x="4232" y="3083"/>
                <a:ext cx="84" cy="85"/>
              </a:xfrm>
              <a:custGeom>
                <a:avLst/>
                <a:gdLst>
                  <a:gd name="T0" fmla="*/ 0 w 84"/>
                  <a:gd name="T1" fmla="*/ 85 h 85"/>
                  <a:gd name="T2" fmla="*/ 84 w 84"/>
                  <a:gd name="T3" fmla="*/ 85 h 85"/>
                  <a:gd name="T4" fmla="*/ 0 w 84"/>
                  <a:gd name="T5" fmla="*/ 34 h 85"/>
                  <a:gd name="T6" fmla="*/ 84 w 84"/>
                  <a:gd name="T7" fmla="*/ 34 h 85"/>
                  <a:gd name="T8" fmla="*/ 0 w 84"/>
                  <a:gd name="T9" fmla="*/ 68 h 85"/>
                  <a:gd name="T10" fmla="*/ 84 w 84"/>
                  <a:gd name="T11" fmla="*/ 68 h 85"/>
                  <a:gd name="T12" fmla="*/ 0 w 84"/>
                  <a:gd name="T13" fmla="*/ 51 h 85"/>
                  <a:gd name="T14" fmla="*/ 84 w 84"/>
                  <a:gd name="T15" fmla="*/ 51 h 85"/>
                  <a:gd name="T16" fmla="*/ 0 w 84"/>
                  <a:gd name="T17" fmla="*/ 17 h 85"/>
                  <a:gd name="T18" fmla="*/ 84 w 84"/>
                  <a:gd name="T19" fmla="*/ 17 h 85"/>
                  <a:gd name="T20" fmla="*/ 0 w 84"/>
                  <a:gd name="T21" fmla="*/ 0 h 85"/>
                  <a:gd name="T22" fmla="*/ 84 w 84"/>
                  <a:gd name="T23" fmla="*/ 0 h 8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84"/>
                  <a:gd name="T37" fmla="*/ 0 h 85"/>
                  <a:gd name="T38" fmla="*/ 84 w 84"/>
                  <a:gd name="T39" fmla="*/ 85 h 85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84" h="85">
                    <a:moveTo>
                      <a:pt x="0" y="85"/>
                    </a:moveTo>
                    <a:lnTo>
                      <a:pt x="84" y="85"/>
                    </a:lnTo>
                    <a:moveTo>
                      <a:pt x="0" y="34"/>
                    </a:moveTo>
                    <a:lnTo>
                      <a:pt x="84" y="34"/>
                    </a:lnTo>
                    <a:moveTo>
                      <a:pt x="0" y="68"/>
                    </a:moveTo>
                    <a:lnTo>
                      <a:pt x="84" y="68"/>
                    </a:lnTo>
                    <a:moveTo>
                      <a:pt x="0" y="51"/>
                    </a:moveTo>
                    <a:lnTo>
                      <a:pt x="84" y="51"/>
                    </a:lnTo>
                    <a:moveTo>
                      <a:pt x="0" y="17"/>
                    </a:moveTo>
                    <a:lnTo>
                      <a:pt x="84" y="17"/>
                    </a:lnTo>
                    <a:moveTo>
                      <a:pt x="0" y="0"/>
                    </a:moveTo>
                    <a:lnTo>
                      <a:pt x="84" y="0"/>
                    </a:lnTo>
                  </a:path>
                </a:pathLst>
              </a:cu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80" name="Freeform 25"/>
              <p:cNvSpPr>
                <a:spLocks/>
              </p:cNvSpPr>
              <p:nvPr/>
            </p:nvSpPr>
            <p:spPr bwMode="auto">
              <a:xfrm>
                <a:off x="4033" y="2026"/>
                <a:ext cx="483" cy="165"/>
              </a:xfrm>
              <a:custGeom>
                <a:avLst/>
                <a:gdLst>
                  <a:gd name="T0" fmla="*/ 0 w 483"/>
                  <a:gd name="T1" fmla="*/ 165 h 165"/>
                  <a:gd name="T2" fmla="*/ 483 w 483"/>
                  <a:gd name="T3" fmla="*/ 165 h 165"/>
                  <a:gd name="T4" fmla="*/ 483 w 483"/>
                  <a:gd name="T5" fmla="*/ 41 h 165"/>
                  <a:gd name="T6" fmla="*/ 442 w 483"/>
                  <a:gd name="T7" fmla="*/ 0 h 165"/>
                  <a:gd name="T8" fmla="*/ 41 w 483"/>
                  <a:gd name="T9" fmla="*/ 0 h 165"/>
                  <a:gd name="T10" fmla="*/ 0 w 483"/>
                  <a:gd name="T11" fmla="*/ 41 h 165"/>
                  <a:gd name="T12" fmla="*/ 0 w 483"/>
                  <a:gd name="T13" fmla="*/ 165 h 1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83"/>
                  <a:gd name="T22" fmla="*/ 0 h 165"/>
                  <a:gd name="T23" fmla="*/ 483 w 483"/>
                  <a:gd name="T24" fmla="*/ 165 h 1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83" h="165">
                    <a:moveTo>
                      <a:pt x="0" y="165"/>
                    </a:moveTo>
                    <a:lnTo>
                      <a:pt x="483" y="165"/>
                    </a:lnTo>
                    <a:lnTo>
                      <a:pt x="483" y="41"/>
                    </a:lnTo>
                    <a:lnTo>
                      <a:pt x="442" y="0"/>
                    </a:lnTo>
                    <a:lnTo>
                      <a:pt x="41" y="0"/>
                    </a:lnTo>
                    <a:lnTo>
                      <a:pt x="0" y="41"/>
                    </a:lnTo>
                    <a:lnTo>
                      <a:pt x="0" y="1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81" name="Freeform 26"/>
              <p:cNvSpPr>
                <a:spLocks/>
              </p:cNvSpPr>
              <p:nvPr/>
            </p:nvSpPr>
            <p:spPr bwMode="auto">
              <a:xfrm>
                <a:off x="4033" y="2026"/>
                <a:ext cx="483" cy="165"/>
              </a:xfrm>
              <a:custGeom>
                <a:avLst/>
                <a:gdLst>
                  <a:gd name="T0" fmla="*/ 0 w 483"/>
                  <a:gd name="T1" fmla="*/ 165 h 165"/>
                  <a:gd name="T2" fmla="*/ 483 w 483"/>
                  <a:gd name="T3" fmla="*/ 165 h 165"/>
                  <a:gd name="T4" fmla="*/ 483 w 483"/>
                  <a:gd name="T5" fmla="*/ 41 h 165"/>
                  <a:gd name="T6" fmla="*/ 442 w 483"/>
                  <a:gd name="T7" fmla="*/ 0 h 165"/>
                  <a:gd name="T8" fmla="*/ 41 w 483"/>
                  <a:gd name="T9" fmla="*/ 0 h 165"/>
                  <a:gd name="T10" fmla="*/ 0 w 483"/>
                  <a:gd name="T11" fmla="*/ 41 h 165"/>
                  <a:gd name="T12" fmla="*/ 0 w 483"/>
                  <a:gd name="T13" fmla="*/ 165 h 1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83"/>
                  <a:gd name="T22" fmla="*/ 0 h 165"/>
                  <a:gd name="T23" fmla="*/ 483 w 483"/>
                  <a:gd name="T24" fmla="*/ 165 h 1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83" h="165">
                    <a:moveTo>
                      <a:pt x="0" y="165"/>
                    </a:moveTo>
                    <a:lnTo>
                      <a:pt x="483" y="165"/>
                    </a:lnTo>
                    <a:lnTo>
                      <a:pt x="483" y="41"/>
                    </a:lnTo>
                    <a:lnTo>
                      <a:pt x="442" y="0"/>
                    </a:lnTo>
                    <a:lnTo>
                      <a:pt x="41" y="0"/>
                    </a:lnTo>
                    <a:lnTo>
                      <a:pt x="0" y="41"/>
                    </a:lnTo>
                    <a:lnTo>
                      <a:pt x="0" y="165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051" name="Rectangle 27"/>
              <p:cNvSpPr>
                <a:spLocks noChangeArrowheads="1"/>
              </p:cNvSpPr>
              <p:nvPr/>
            </p:nvSpPr>
            <p:spPr bwMode="auto">
              <a:xfrm>
                <a:off x="4089" y="2063"/>
                <a:ext cx="179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>
                    <a:latin typeface="Arial" pitchFamily="34" charset="0"/>
                    <a:cs typeface="Arial" pitchFamily="34" charset="0"/>
                  </a:rPr>
                  <a:t>SAX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83" name="Rectangle 28"/>
              <p:cNvSpPr>
                <a:spLocks noChangeArrowheads="1"/>
              </p:cNvSpPr>
              <p:nvPr/>
            </p:nvSpPr>
            <p:spPr bwMode="auto">
              <a:xfrm>
                <a:off x="4251" y="2063"/>
                <a:ext cx="24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/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53" name="Rectangle 29"/>
              <p:cNvSpPr>
                <a:spLocks noChangeArrowheads="1"/>
              </p:cNvSpPr>
              <p:nvPr/>
            </p:nvSpPr>
            <p:spPr bwMode="auto">
              <a:xfrm>
                <a:off x="4271" y="2063"/>
                <a:ext cx="207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>
                    <a:latin typeface="Arial" pitchFamily="34" charset="0"/>
                    <a:cs typeface="Arial" pitchFamily="34" charset="0"/>
                  </a:rPr>
                  <a:t>DOM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85" name="Rectangle 30"/>
              <p:cNvSpPr>
                <a:spLocks noChangeArrowheads="1"/>
              </p:cNvSpPr>
              <p:nvPr/>
            </p:nvSpPr>
            <p:spPr bwMode="auto">
              <a:xfrm>
                <a:off x="4728" y="1016"/>
                <a:ext cx="696" cy="42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86" name="Rectangle 31"/>
              <p:cNvSpPr>
                <a:spLocks noChangeArrowheads="1"/>
              </p:cNvSpPr>
              <p:nvPr/>
            </p:nvSpPr>
            <p:spPr bwMode="auto">
              <a:xfrm>
                <a:off x="4728" y="953"/>
                <a:ext cx="744" cy="485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87" name="Freeform 32"/>
              <p:cNvSpPr>
                <a:spLocks noEditPoints="1"/>
              </p:cNvSpPr>
              <p:nvPr/>
            </p:nvSpPr>
            <p:spPr bwMode="auto">
              <a:xfrm>
                <a:off x="4765" y="953"/>
                <a:ext cx="675" cy="485"/>
              </a:xfrm>
              <a:custGeom>
                <a:avLst/>
                <a:gdLst>
                  <a:gd name="T0" fmla="*/ 0 w 574"/>
                  <a:gd name="T1" fmla="*/ 422 h 422"/>
                  <a:gd name="T2" fmla="*/ 0 w 574"/>
                  <a:gd name="T3" fmla="*/ 0 h 422"/>
                  <a:gd name="T4" fmla="*/ 574 w 574"/>
                  <a:gd name="T5" fmla="*/ 422 h 422"/>
                  <a:gd name="T6" fmla="*/ 574 w 574"/>
                  <a:gd name="T7" fmla="*/ 0 h 4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4"/>
                  <a:gd name="T13" fmla="*/ 0 h 422"/>
                  <a:gd name="T14" fmla="*/ 574 w 574"/>
                  <a:gd name="T15" fmla="*/ 422 h 42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4" h="422">
                    <a:moveTo>
                      <a:pt x="0" y="422"/>
                    </a:moveTo>
                    <a:lnTo>
                      <a:pt x="0" y="0"/>
                    </a:lnTo>
                    <a:moveTo>
                      <a:pt x="574" y="422"/>
                    </a:moveTo>
                    <a:lnTo>
                      <a:pt x="574" y="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88" name="Rectangle 45"/>
              <p:cNvSpPr>
                <a:spLocks noChangeArrowheads="1"/>
              </p:cNvSpPr>
              <p:nvPr/>
            </p:nvSpPr>
            <p:spPr bwMode="auto">
              <a:xfrm>
                <a:off x="3549" y="1107"/>
                <a:ext cx="564" cy="24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89" name="Rectangle 46"/>
              <p:cNvSpPr>
                <a:spLocks noChangeArrowheads="1"/>
              </p:cNvSpPr>
              <p:nvPr/>
            </p:nvSpPr>
            <p:spPr bwMode="auto">
              <a:xfrm>
                <a:off x="3549" y="1107"/>
                <a:ext cx="564" cy="241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90" name="Freeform 47"/>
              <p:cNvSpPr>
                <a:spLocks noEditPoints="1"/>
              </p:cNvSpPr>
              <p:nvPr/>
            </p:nvSpPr>
            <p:spPr bwMode="auto">
              <a:xfrm>
                <a:off x="3609" y="1107"/>
                <a:ext cx="444" cy="241"/>
              </a:xfrm>
              <a:custGeom>
                <a:avLst/>
                <a:gdLst>
                  <a:gd name="T0" fmla="*/ 0 w 444"/>
                  <a:gd name="T1" fmla="*/ 241 h 241"/>
                  <a:gd name="T2" fmla="*/ 0 w 444"/>
                  <a:gd name="T3" fmla="*/ 0 h 241"/>
                  <a:gd name="T4" fmla="*/ 444 w 444"/>
                  <a:gd name="T5" fmla="*/ 241 h 241"/>
                  <a:gd name="T6" fmla="*/ 444 w 444"/>
                  <a:gd name="T7" fmla="*/ 0 h 2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4"/>
                  <a:gd name="T13" fmla="*/ 0 h 241"/>
                  <a:gd name="T14" fmla="*/ 444 w 444"/>
                  <a:gd name="T15" fmla="*/ 241 h 2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4" h="241">
                    <a:moveTo>
                      <a:pt x="0" y="241"/>
                    </a:moveTo>
                    <a:lnTo>
                      <a:pt x="0" y="0"/>
                    </a:lnTo>
                    <a:moveTo>
                      <a:pt x="444" y="241"/>
                    </a:moveTo>
                    <a:lnTo>
                      <a:pt x="444" y="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072" name="Rectangle 48"/>
              <p:cNvSpPr>
                <a:spLocks noChangeArrowheads="1"/>
              </p:cNvSpPr>
              <p:nvPr/>
            </p:nvSpPr>
            <p:spPr bwMode="auto">
              <a:xfrm>
                <a:off x="3696" y="1179"/>
                <a:ext cx="301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 err="1">
                    <a:latin typeface="Arial" pitchFamily="34" charset="0"/>
                    <a:cs typeface="Arial" pitchFamily="34" charset="0"/>
                  </a:rPr>
                  <a:t>XQuery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92" name="Rectangle 49"/>
              <p:cNvSpPr>
                <a:spLocks noChangeArrowheads="1"/>
              </p:cNvSpPr>
              <p:nvPr/>
            </p:nvSpPr>
            <p:spPr bwMode="auto">
              <a:xfrm>
                <a:off x="3841" y="1589"/>
                <a:ext cx="565" cy="24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93" name="Rectangle 50"/>
              <p:cNvSpPr>
                <a:spLocks noChangeArrowheads="1"/>
              </p:cNvSpPr>
              <p:nvPr/>
            </p:nvSpPr>
            <p:spPr bwMode="auto">
              <a:xfrm>
                <a:off x="3841" y="1589"/>
                <a:ext cx="565" cy="241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94" name="Freeform 51"/>
              <p:cNvSpPr>
                <a:spLocks noEditPoints="1"/>
              </p:cNvSpPr>
              <p:nvPr/>
            </p:nvSpPr>
            <p:spPr bwMode="auto">
              <a:xfrm>
                <a:off x="3902" y="1589"/>
                <a:ext cx="443" cy="241"/>
              </a:xfrm>
              <a:custGeom>
                <a:avLst/>
                <a:gdLst>
                  <a:gd name="T0" fmla="*/ 0 w 443"/>
                  <a:gd name="T1" fmla="*/ 241 h 241"/>
                  <a:gd name="T2" fmla="*/ 0 w 443"/>
                  <a:gd name="T3" fmla="*/ 0 h 241"/>
                  <a:gd name="T4" fmla="*/ 443 w 443"/>
                  <a:gd name="T5" fmla="*/ 241 h 241"/>
                  <a:gd name="T6" fmla="*/ 443 w 443"/>
                  <a:gd name="T7" fmla="*/ 0 h 2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3"/>
                  <a:gd name="T13" fmla="*/ 0 h 241"/>
                  <a:gd name="T14" fmla="*/ 443 w 443"/>
                  <a:gd name="T15" fmla="*/ 241 h 2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3" h="241">
                    <a:moveTo>
                      <a:pt x="0" y="241"/>
                    </a:moveTo>
                    <a:lnTo>
                      <a:pt x="0" y="0"/>
                    </a:lnTo>
                    <a:moveTo>
                      <a:pt x="443" y="241"/>
                    </a:moveTo>
                    <a:lnTo>
                      <a:pt x="443" y="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076" name="Rectangle 52"/>
              <p:cNvSpPr>
                <a:spLocks noChangeArrowheads="1"/>
              </p:cNvSpPr>
              <p:nvPr/>
            </p:nvSpPr>
            <p:spPr bwMode="auto">
              <a:xfrm>
                <a:off x="4014" y="1661"/>
                <a:ext cx="242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 err="1">
                    <a:latin typeface="Arial" pitchFamily="34" charset="0"/>
                    <a:cs typeface="Arial" pitchFamily="34" charset="0"/>
                  </a:rPr>
                  <a:t>XPath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96" name="Rectangle 53"/>
              <p:cNvSpPr>
                <a:spLocks noChangeArrowheads="1"/>
              </p:cNvSpPr>
              <p:nvPr/>
            </p:nvSpPr>
            <p:spPr bwMode="auto">
              <a:xfrm>
                <a:off x="3545" y="3258"/>
                <a:ext cx="381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Database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97" name="Rectangle 54"/>
              <p:cNvSpPr>
                <a:spLocks noChangeArrowheads="1"/>
              </p:cNvSpPr>
              <p:nvPr/>
            </p:nvSpPr>
            <p:spPr bwMode="auto">
              <a:xfrm>
                <a:off x="4104" y="3273"/>
                <a:ext cx="405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Document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79" name="Rectangle 55"/>
              <p:cNvSpPr>
                <a:spLocks noChangeArrowheads="1"/>
              </p:cNvSpPr>
              <p:nvPr/>
            </p:nvSpPr>
            <p:spPr bwMode="auto">
              <a:xfrm>
                <a:off x="4780" y="3273"/>
                <a:ext cx="183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>
                    <a:latin typeface="Arial" pitchFamily="34" charset="0"/>
                    <a:cs typeface="Arial" pitchFamily="34" charset="0"/>
                  </a:rPr>
                  <a:t>Web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80" name="Rectangle 56"/>
              <p:cNvSpPr>
                <a:spLocks noChangeArrowheads="1"/>
              </p:cNvSpPr>
              <p:nvPr/>
            </p:nvSpPr>
            <p:spPr bwMode="auto">
              <a:xfrm>
                <a:off x="4729" y="3368"/>
                <a:ext cx="297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>
                    <a:latin typeface="Arial" pitchFamily="34" charset="0"/>
                    <a:cs typeface="Arial" pitchFamily="34" charset="0"/>
                  </a:rPr>
                  <a:t>Service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00" name="Freeform 57"/>
              <p:cNvSpPr>
                <a:spLocks/>
              </p:cNvSpPr>
              <p:nvPr/>
            </p:nvSpPr>
            <p:spPr bwMode="auto">
              <a:xfrm>
                <a:off x="3718" y="2812"/>
                <a:ext cx="385" cy="253"/>
              </a:xfrm>
              <a:custGeom>
                <a:avLst/>
                <a:gdLst>
                  <a:gd name="T0" fmla="*/ 385 w 385"/>
                  <a:gd name="T1" fmla="*/ 0 h 253"/>
                  <a:gd name="T2" fmla="*/ 318 w 385"/>
                  <a:gd name="T3" fmla="*/ 12 h 253"/>
                  <a:gd name="T4" fmla="*/ 255 w 385"/>
                  <a:gd name="T5" fmla="*/ 31 h 253"/>
                  <a:gd name="T6" fmla="*/ 196 w 385"/>
                  <a:gd name="T7" fmla="*/ 59 h 253"/>
                  <a:gd name="T8" fmla="*/ 141 w 385"/>
                  <a:gd name="T9" fmla="*/ 95 h 253"/>
                  <a:gd name="T10" fmla="*/ 90 w 385"/>
                  <a:gd name="T11" fmla="*/ 140 h 253"/>
                  <a:gd name="T12" fmla="*/ 43 w 385"/>
                  <a:gd name="T13" fmla="*/ 192 h 253"/>
                  <a:gd name="T14" fmla="*/ 0 w 385"/>
                  <a:gd name="T15" fmla="*/ 253 h 25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85"/>
                  <a:gd name="T25" fmla="*/ 0 h 253"/>
                  <a:gd name="T26" fmla="*/ 385 w 385"/>
                  <a:gd name="T27" fmla="*/ 253 h 25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85" h="253">
                    <a:moveTo>
                      <a:pt x="385" y="0"/>
                    </a:moveTo>
                    <a:lnTo>
                      <a:pt x="318" y="12"/>
                    </a:lnTo>
                    <a:lnTo>
                      <a:pt x="255" y="31"/>
                    </a:lnTo>
                    <a:lnTo>
                      <a:pt x="196" y="59"/>
                    </a:lnTo>
                    <a:lnTo>
                      <a:pt x="141" y="95"/>
                    </a:lnTo>
                    <a:lnTo>
                      <a:pt x="90" y="140"/>
                    </a:lnTo>
                    <a:lnTo>
                      <a:pt x="43" y="192"/>
                    </a:lnTo>
                    <a:lnTo>
                      <a:pt x="0" y="253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1" name="Freeform 58"/>
              <p:cNvSpPr>
                <a:spLocks/>
              </p:cNvSpPr>
              <p:nvPr/>
            </p:nvSpPr>
            <p:spPr bwMode="auto">
              <a:xfrm>
                <a:off x="4097" y="2794"/>
                <a:ext cx="57" cy="37"/>
              </a:xfrm>
              <a:custGeom>
                <a:avLst/>
                <a:gdLst>
                  <a:gd name="T0" fmla="*/ 2 w 57"/>
                  <a:gd name="T1" fmla="*/ 37 h 37"/>
                  <a:gd name="T2" fmla="*/ 57 w 57"/>
                  <a:gd name="T3" fmla="*/ 15 h 37"/>
                  <a:gd name="T4" fmla="*/ 0 w 57"/>
                  <a:gd name="T5" fmla="*/ 0 h 37"/>
                  <a:gd name="T6" fmla="*/ 2 w 57"/>
                  <a:gd name="T7" fmla="*/ 37 h 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"/>
                  <a:gd name="T13" fmla="*/ 0 h 37"/>
                  <a:gd name="T14" fmla="*/ 57 w 57"/>
                  <a:gd name="T15" fmla="*/ 37 h 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" h="37">
                    <a:moveTo>
                      <a:pt x="2" y="37"/>
                    </a:moveTo>
                    <a:lnTo>
                      <a:pt x="57" y="15"/>
                    </a:lnTo>
                    <a:lnTo>
                      <a:pt x="0" y="0"/>
                    </a:lnTo>
                    <a:lnTo>
                      <a:pt x="2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2" name="Freeform 59"/>
              <p:cNvSpPr>
                <a:spLocks/>
              </p:cNvSpPr>
              <p:nvPr/>
            </p:nvSpPr>
            <p:spPr bwMode="auto">
              <a:xfrm>
                <a:off x="4469" y="2802"/>
                <a:ext cx="395" cy="263"/>
              </a:xfrm>
              <a:custGeom>
                <a:avLst/>
                <a:gdLst>
                  <a:gd name="T0" fmla="*/ 0 w 395"/>
                  <a:gd name="T1" fmla="*/ 0 h 263"/>
                  <a:gd name="T2" fmla="*/ 69 w 395"/>
                  <a:gd name="T3" fmla="*/ 13 h 263"/>
                  <a:gd name="T4" fmla="*/ 133 w 395"/>
                  <a:gd name="T5" fmla="*/ 34 h 263"/>
                  <a:gd name="T6" fmla="*/ 194 w 395"/>
                  <a:gd name="T7" fmla="*/ 63 h 263"/>
                  <a:gd name="T8" fmla="*/ 250 w 395"/>
                  <a:gd name="T9" fmla="*/ 101 h 263"/>
                  <a:gd name="T10" fmla="*/ 302 w 395"/>
                  <a:gd name="T11" fmla="*/ 147 h 263"/>
                  <a:gd name="T12" fmla="*/ 351 w 395"/>
                  <a:gd name="T13" fmla="*/ 201 h 263"/>
                  <a:gd name="T14" fmla="*/ 395 w 395"/>
                  <a:gd name="T15" fmla="*/ 263 h 26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95"/>
                  <a:gd name="T25" fmla="*/ 0 h 263"/>
                  <a:gd name="T26" fmla="*/ 395 w 395"/>
                  <a:gd name="T27" fmla="*/ 263 h 26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95" h="263">
                    <a:moveTo>
                      <a:pt x="0" y="0"/>
                    </a:moveTo>
                    <a:lnTo>
                      <a:pt x="69" y="13"/>
                    </a:lnTo>
                    <a:lnTo>
                      <a:pt x="133" y="34"/>
                    </a:lnTo>
                    <a:lnTo>
                      <a:pt x="194" y="63"/>
                    </a:lnTo>
                    <a:lnTo>
                      <a:pt x="250" y="101"/>
                    </a:lnTo>
                    <a:lnTo>
                      <a:pt x="302" y="147"/>
                    </a:lnTo>
                    <a:lnTo>
                      <a:pt x="351" y="201"/>
                    </a:lnTo>
                    <a:lnTo>
                      <a:pt x="395" y="263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3" name="Freeform 60"/>
              <p:cNvSpPr>
                <a:spLocks/>
              </p:cNvSpPr>
              <p:nvPr/>
            </p:nvSpPr>
            <p:spPr bwMode="auto">
              <a:xfrm>
                <a:off x="4418" y="2784"/>
                <a:ext cx="57" cy="37"/>
              </a:xfrm>
              <a:custGeom>
                <a:avLst/>
                <a:gdLst>
                  <a:gd name="T0" fmla="*/ 54 w 57"/>
                  <a:gd name="T1" fmla="*/ 37 h 37"/>
                  <a:gd name="T2" fmla="*/ 0 w 57"/>
                  <a:gd name="T3" fmla="*/ 14 h 37"/>
                  <a:gd name="T4" fmla="*/ 57 w 57"/>
                  <a:gd name="T5" fmla="*/ 0 h 37"/>
                  <a:gd name="T6" fmla="*/ 54 w 57"/>
                  <a:gd name="T7" fmla="*/ 37 h 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"/>
                  <a:gd name="T13" fmla="*/ 0 h 37"/>
                  <a:gd name="T14" fmla="*/ 57 w 57"/>
                  <a:gd name="T15" fmla="*/ 37 h 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" h="37">
                    <a:moveTo>
                      <a:pt x="54" y="37"/>
                    </a:moveTo>
                    <a:lnTo>
                      <a:pt x="0" y="14"/>
                    </a:lnTo>
                    <a:lnTo>
                      <a:pt x="57" y="0"/>
                    </a:lnTo>
                    <a:lnTo>
                      <a:pt x="54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4" name="Freeform 61"/>
              <p:cNvSpPr>
                <a:spLocks/>
              </p:cNvSpPr>
              <p:nvPr/>
            </p:nvSpPr>
            <p:spPr bwMode="auto">
              <a:xfrm>
                <a:off x="4275" y="2920"/>
                <a:ext cx="1" cy="118"/>
              </a:xfrm>
              <a:custGeom>
                <a:avLst/>
                <a:gdLst>
                  <a:gd name="T0" fmla="*/ 0 w 1"/>
                  <a:gd name="T1" fmla="*/ 0 h 118"/>
                  <a:gd name="T2" fmla="*/ 0 w 1"/>
                  <a:gd name="T3" fmla="*/ 36 h 118"/>
                  <a:gd name="T4" fmla="*/ 0 w 1"/>
                  <a:gd name="T5" fmla="*/ 75 h 118"/>
                  <a:gd name="T6" fmla="*/ 0 w 1"/>
                  <a:gd name="T7" fmla="*/ 118 h 1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118"/>
                  <a:gd name="T14" fmla="*/ 1 w 1"/>
                  <a:gd name="T15" fmla="*/ 118 h 1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118">
                    <a:moveTo>
                      <a:pt x="0" y="0"/>
                    </a:moveTo>
                    <a:lnTo>
                      <a:pt x="0" y="36"/>
                    </a:lnTo>
                    <a:lnTo>
                      <a:pt x="0" y="75"/>
                    </a:lnTo>
                    <a:lnTo>
                      <a:pt x="0" y="118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5" name="Freeform 62"/>
              <p:cNvSpPr>
                <a:spLocks/>
              </p:cNvSpPr>
              <p:nvPr/>
            </p:nvSpPr>
            <p:spPr bwMode="auto">
              <a:xfrm>
                <a:off x="4256" y="2869"/>
                <a:ext cx="37" cy="56"/>
              </a:xfrm>
              <a:custGeom>
                <a:avLst/>
                <a:gdLst>
                  <a:gd name="T0" fmla="*/ 37 w 37"/>
                  <a:gd name="T1" fmla="*/ 56 h 56"/>
                  <a:gd name="T2" fmla="*/ 19 w 37"/>
                  <a:gd name="T3" fmla="*/ 0 h 56"/>
                  <a:gd name="T4" fmla="*/ 0 w 37"/>
                  <a:gd name="T5" fmla="*/ 56 h 56"/>
                  <a:gd name="T6" fmla="*/ 37 w 37"/>
                  <a:gd name="T7" fmla="*/ 56 h 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56"/>
                  <a:gd name="T14" fmla="*/ 37 w 37"/>
                  <a:gd name="T15" fmla="*/ 56 h 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56">
                    <a:moveTo>
                      <a:pt x="37" y="56"/>
                    </a:moveTo>
                    <a:lnTo>
                      <a:pt x="19" y="0"/>
                    </a:lnTo>
                    <a:lnTo>
                      <a:pt x="0" y="56"/>
                    </a:lnTo>
                    <a:lnTo>
                      <a:pt x="37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6" name="Freeform 63"/>
              <p:cNvSpPr>
                <a:spLocks/>
              </p:cNvSpPr>
              <p:nvPr/>
            </p:nvSpPr>
            <p:spPr bwMode="auto">
              <a:xfrm>
                <a:off x="4275" y="2604"/>
                <a:ext cx="1" cy="54"/>
              </a:xfrm>
              <a:custGeom>
                <a:avLst/>
                <a:gdLst>
                  <a:gd name="T0" fmla="*/ 0 w 1"/>
                  <a:gd name="T1" fmla="*/ 0 h 54"/>
                  <a:gd name="T2" fmla="*/ 0 w 1"/>
                  <a:gd name="T3" fmla="*/ 17 h 54"/>
                  <a:gd name="T4" fmla="*/ 0 w 1"/>
                  <a:gd name="T5" fmla="*/ 35 h 54"/>
                  <a:gd name="T6" fmla="*/ 0 w 1"/>
                  <a:gd name="T7" fmla="*/ 54 h 5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54"/>
                  <a:gd name="T14" fmla="*/ 1 w 1"/>
                  <a:gd name="T15" fmla="*/ 54 h 5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54">
                    <a:moveTo>
                      <a:pt x="0" y="0"/>
                    </a:moveTo>
                    <a:lnTo>
                      <a:pt x="0" y="17"/>
                    </a:lnTo>
                    <a:lnTo>
                      <a:pt x="0" y="35"/>
                    </a:lnTo>
                    <a:lnTo>
                      <a:pt x="0" y="54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7" name="Freeform 64"/>
              <p:cNvSpPr>
                <a:spLocks/>
              </p:cNvSpPr>
              <p:nvPr/>
            </p:nvSpPr>
            <p:spPr bwMode="auto">
              <a:xfrm>
                <a:off x="4256" y="2553"/>
                <a:ext cx="37" cy="55"/>
              </a:xfrm>
              <a:custGeom>
                <a:avLst/>
                <a:gdLst>
                  <a:gd name="T0" fmla="*/ 37 w 37"/>
                  <a:gd name="T1" fmla="*/ 55 h 55"/>
                  <a:gd name="T2" fmla="*/ 19 w 37"/>
                  <a:gd name="T3" fmla="*/ 0 h 55"/>
                  <a:gd name="T4" fmla="*/ 0 w 37"/>
                  <a:gd name="T5" fmla="*/ 55 h 55"/>
                  <a:gd name="T6" fmla="*/ 37 w 37"/>
                  <a:gd name="T7" fmla="*/ 55 h 5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55"/>
                  <a:gd name="T14" fmla="*/ 37 w 37"/>
                  <a:gd name="T15" fmla="*/ 55 h 5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55">
                    <a:moveTo>
                      <a:pt x="37" y="55"/>
                    </a:moveTo>
                    <a:lnTo>
                      <a:pt x="19" y="0"/>
                    </a:lnTo>
                    <a:lnTo>
                      <a:pt x="0" y="55"/>
                    </a:lnTo>
                    <a:lnTo>
                      <a:pt x="37" y="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8" name="Freeform 65"/>
              <p:cNvSpPr>
                <a:spLocks/>
              </p:cNvSpPr>
              <p:nvPr/>
            </p:nvSpPr>
            <p:spPr bwMode="auto">
              <a:xfrm>
                <a:off x="4275" y="2242"/>
                <a:ext cx="1" cy="77"/>
              </a:xfrm>
              <a:custGeom>
                <a:avLst/>
                <a:gdLst>
                  <a:gd name="T0" fmla="*/ 0 w 1"/>
                  <a:gd name="T1" fmla="*/ 0 h 77"/>
                  <a:gd name="T2" fmla="*/ 0 w 1"/>
                  <a:gd name="T3" fmla="*/ 24 h 77"/>
                  <a:gd name="T4" fmla="*/ 0 w 1"/>
                  <a:gd name="T5" fmla="*/ 49 h 77"/>
                  <a:gd name="T6" fmla="*/ 0 w 1"/>
                  <a:gd name="T7" fmla="*/ 77 h 7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77"/>
                  <a:gd name="T14" fmla="*/ 1 w 1"/>
                  <a:gd name="T15" fmla="*/ 77 h 7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77">
                    <a:moveTo>
                      <a:pt x="0" y="0"/>
                    </a:moveTo>
                    <a:lnTo>
                      <a:pt x="0" y="24"/>
                    </a:lnTo>
                    <a:lnTo>
                      <a:pt x="0" y="49"/>
                    </a:lnTo>
                    <a:lnTo>
                      <a:pt x="0" y="77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9" name="Freeform 66"/>
              <p:cNvSpPr>
                <a:spLocks/>
              </p:cNvSpPr>
              <p:nvPr/>
            </p:nvSpPr>
            <p:spPr bwMode="auto">
              <a:xfrm>
                <a:off x="4256" y="2191"/>
                <a:ext cx="37" cy="56"/>
              </a:xfrm>
              <a:custGeom>
                <a:avLst/>
                <a:gdLst>
                  <a:gd name="T0" fmla="*/ 37 w 37"/>
                  <a:gd name="T1" fmla="*/ 56 h 56"/>
                  <a:gd name="T2" fmla="*/ 19 w 37"/>
                  <a:gd name="T3" fmla="*/ 0 h 56"/>
                  <a:gd name="T4" fmla="*/ 0 w 37"/>
                  <a:gd name="T5" fmla="*/ 56 h 56"/>
                  <a:gd name="T6" fmla="*/ 37 w 37"/>
                  <a:gd name="T7" fmla="*/ 56 h 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56"/>
                  <a:gd name="T14" fmla="*/ 37 w 37"/>
                  <a:gd name="T15" fmla="*/ 56 h 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56">
                    <a:moveTo>
                      <a:pt x="37" y="56"/>
                    </a:moveTo>
                    <a:lnTo>
                      <a:pt x="19" y="0"/>
                    </a:lnTo>
                    <a:lnTo>
                      <a:pt x="0" y="56"/>
                    </a:lnTo>
                    <a:lnTo>
                      <a:pt x="37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0" name="Freeform 67"/>
              <p:cNvSpPr>
                <a:spLocks/>
              </p:cNvSpPr>
              <p:nvPr/>
            </p:nvSpPr>
            <p:spPr bwMode="auto">
              <a:xfrm>
                <a:off x="3934" y="1880"/>
                <a:ext cx="99" cy="229"/>
              </a:xfrm>
              <a:custGeom>
                <a:avLst/>
                <a:gdLst>
                  <a:gd name="T0" fmla="*/ 2 w 99"/>
                  <a:gd name="T1" fmla="*/ 0 h 229"/>
                  <a:gd name="T2" fmla="*/ 0 w 99"/>
                  <a:gd name="T3" fmla="*/ 45 h 229"/>
                  <a:gd name="T4" fmla="*/ 6 w 99"/>
                  <a:gd name="T5" fmla="*/ 87 h 229"/>
                  <a:gd name="T6" fmla="*/ 18 w 99"/>
                  <a:gd name="T7" fmla="*/ 127 h 229"/>
                  <a:gd name="T8" fmla="*/ 38 w 99"/>
                  <a:gd name="T9" fmla="*/ 164 h 229"/>
                  <a:gd name="T10" fmla="*/ 65 w 99"/>
                  <a:gd name="T11" fmla="*/ 197 h 229"/>
                  <a:gd name="T12" fmla="*/ 99 w 99"/>
                  <a:gd name="T13" fmla="*/ 229 h 22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9"/>
                  <a:gd name="T22" fmla="*/ 0 h 229"/>
                  <a:gd name="T23" fmla="*/ 99 w 99"/>
                  <a:gd name="T24" fmla="*/ 229 h 22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9" h="229">
                    <a:moveTo>
                      <a:pt x="2" y="0"/>
                    </a:moveTo>
                    <a:lnTo>
                      <a:pt x="0" y="45"/>
                    </a:lnTo>
                    <a:lnTo>
                      <a:pt x="6" y="87"/>
                    </a:lnTo>
                    <a:lnTo>
                      <a:pt x="18" y="127"/>
                    </a:lnTo>
                    <a:lnTo>
                      <a:pt x="38" y="164"/>
                    </a:lnTo>
                    <a:lnTo>
                      <a:pt x="65" y="197"/>
                    </a:lnTo>
                    <a:lnTo>
                      <a:pt x="99" y="229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1" name="Freeform 68"/>
              <p:cNvSpPr>
                <a:spLocks/>
              </p:cNvSpPr>
              <p:nvPr/>
            </p:nvSpPr>
            <p:spPr bwMode="auto">
              <a:xfrm>
                <a:off x="3916" y="1830"/>
                <a:ext cx="37" cy="58"/>
              </a:xfrm>
              <a:custGeom>
                <a:avLst/>
                <a:gdLst>
                  <a:gd name="T0" fmla="*/ 0 w 37"/>
                  <a:gd name="T1" fmla="*/ 51 h 58"/>
                  <a:gd name="T2" fmla="*/ 29 w 37"/>
                  <a:gd name="T3" fmla="*/ 0 h 58"/>
                  <a:gd name="T4" fmla="*/ 37 w 37"/>
                  <a:gd name="T5" fmla="*/ 58 h 58"/>
                  <a:gd name="T6" fmla="*/ 0 w 37"/>
                  <a:gd name="T7" fmla="*/ 51 h 5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58"/>
                  <a:gd name="T14" fmla="*/ 37 w 37"/>
                  <a:gd name="T15" fmla="*/ 58 h 5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58">
                    <a:moveTo>
                      <a:pt x="0" y="51"/>
                    </a:moveTo>
                    <a:lnTo>
                      <a:pt x="29" y="0"/>
                    </a:lnTo>
                    <a:lnTo>
                      <a:pt x="37" y="58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2" name="Freeform 69"/>
              <p:cNvSpPr>
                <a:spLocks/>
              </p:cNvSpPr>
              <p:nvPr/>
            </p:nvSpPr>
            <p:spPr bwMode="auto">
              <a:xfrm>
                <a:off x="3690" y="1399"/>
                <a:ext cx="151" cy="310"/>
              </a:xfrm>
              <a:custGeom>
                <a:avLst/>
                <a:gdLst>
                  <a:gd name="T0" fmla="*/ 0 w 151"/>
                  <a:gd name="T1" fmla="*/ 0 h 310"/>
                  <a:gd name="T2" fmla="*/ 7 w 151"/>
                  <a:gd name="T3" fmla="*/ 75 h 310"/>
                  <a:gd name="T4" fmla="*/ 18 w 151"/>
                  <a:gd name="T5" fmla="*/ 140 h 310"/>
                  <a:gd name="T6" fmla="*/ 31 w 151"/>
                  <a:gd name="T7" fmla="*/ 194 h 310"/>
                  <a:gd name="T8" fmla="*/ 49 w 151"/>
                  <a:gd name="T9" fmla="*/ 238 h 310"/>
                  <a:gd name="T10" fmla="*/ 69 w 151"/>
                  <a:gd name="T11" fmla="*/ 272 h 310"/>
                  <a:gd name="T12" fmla="*/ 93 w 151"/>
                  <a:gd name="T13" fmla="*/ 295 h 310"/>
                  <a:gd name="T14" fmla="*/ 121 w 151"/>
                  <a:gd name="T15" fmla="*/ 308 h 310"/>
                  <a:gd name="T16" fmla="*/ 151 w 151"/>
                  <a:gd name="T17" fmla="*/ 310 h 31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51"/>
                  <a:gd name="T28" fmla="*/ 0 h 310"/>
                  <a:gd name="T29" fmla="*/ 151 w 151"/>
                  <a:gd name="T30" fmla="*/ 310 h 31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51" h="310">
                    <a:moveTo>
                      <a:pt x="0" y="0"/>
                    </a:moveTo>
                    <a:lnTo>
                      <a:pt x="7" y="75"/>
                    </a:lnTo>
                    <a:lnTo>
                      <a:pt x="18" y="140"/>
                    </a:lnTo>
                    <a:lnTo>
                      <a:pt x="31" y="194"/>
                    </a:lnTo>
                    <a:lnTo>
                      <a:pt x="49" y="238"/>
                    </a:lnTo>
                    <a:lnTo>
                      <a:pt x="69" y="272"/>
                    </a:lnTo>
                    <a:lnTo>
                      <a:pt x="93" y="295"/>
                    </a:lnTo>
                    <a:lnTo>
                      <a:pt x="121" y="308"/>
                    </a:lnTo>
                    <a:lnTo>
                      <a:pt x="151" y="31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3" name="Freeform 70"/>
              <p:cNvSpPr>
                <a:spLocks/>
              </p:cNvSpPr>
              <p:nvPr/>
            </p:nvSpPr>
            <p:spPr bwMode="auto">
              <a:xfrm>
                <a:off x="3672" y="1348"/>
                <a:ext cx="37" cy="56"/>
              </a:xfrm>
              <a:custGeom>
                <a:avLst/>
                <a:gdLst>
                  <a:gd name="T0" fmla="*/ 0 w 37"/>
                  <a:gd name="T1" fmla="*/ 56 h 56"/>
                  <a:gd name="T2" fmla="*/ 16 w 37"/>
                  <a:gd name="T3" fmla="*/ 0 h 56"/>
                  <a:gd name="T4" fmla="*/ 37 w 37"/>
                  <a:gd name="T5" fmla="*/ 54 h 56"/>
                  <a:gd name="T6" fmla="*/ 0 w 37"/>
                  <a:gd name="T7" fmla="*/ 56 h 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56"/>
                  <a:gd name="T14" fmla="*/ 37 w 37"/>
                  <a:gd name="T15" fmla="*/ 56 h 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56">
                    <a:moveTo>
                      <a:pt x="0" y="56"/>
                    </a:moveTo>
                    <a:lnTo>
                      <a:pt x="16" y="0"/>
                    </a:lnTo>
                    <a:lnTo>
                      <a:pt x="37" y="54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4" name="Freeform 71"/>
              <p:cNvSpPr>
                <a:spLocks/>
              </p:cNvSpPr>
              <p:nvPr/>
            </p:nvSpPr>
            <p:spPr bwMode="auto">
              <a:xfrm>
                <a:off x="4516" y="1489"/>
                <a:ext cx="383" cy="620"/>
              </a:xfrm>
              <a:custGeom>
                <a:avLst/>
                <a:gdLst>
                  <a:gd name="T0" fmla="*/ 383 w 383"/>
                  <a:gd name="T1" fmla="*/ 0 h 620"/>
                  <a:gd name="T2" fmla="*/ 376 w 383"/>
                  <a:gd name="T3" fmla="*/ 94 h 620"/>
                  <a:gd name="T4" fmla="*/ 358 w 383"/>
                  <a:gd name="T5" fmla="*/ 183 h 620"/>
                  <a:gd name="T6" fmla="*/ 328 w 383"/>
                  <a:gd name="T7" fmla="*/ 267 h 620"/>
                  <a:gd name="T8" fmla="*/ 286 w 383"/>
                  <a:gd name="T9" fmla="*/ 347 h 620"/>
                  <a:gd name="T10" fmla="*/ 233 w 383"/>
                  <a:gd name="T11" fmla="*/ 422 h 620"/>
                  <a:gd name="T12" fmla="*/ 167 w 383"/>
                  <a:gd name="T13" fmla="*/ 493 h 620"/>
                  <a:gd name="T14" fmla="*/ 90 w 383"/>
                  <a:gd name="T15" fmla="*/ 559 h 620"/>
                  <a:gd name="T16" fmla="*/ 0 w 383"/>
                  <a:gd name="T17" fmla="*/ 620 h 62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3"/>
                  <a:gd name="T28" fmla="*/ 0 h 620"/>
                  <a:gd name="T29" fmla="*/ 383 w 383"/>
                  <a:gd name="T30" fmla="*/ 620 h 62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3" h="620">
                    <a:moveTo>
                      <a:pt x="383" y="0"/>
                    </a:moveTo>
                    <a:lnTo>
                      <a:pt x="376" y="94"/>
                    </a:lnTo>
                    <a:lnTo>
                      <a:pt x="358" y="183"/>
                    </a:lnTo>
                    <a:lnTo>
                      <a:pt x="328" y="267"/>
                    </a:lnTo>
                    <a:lnTo>
                      <a:pt x="286" y="347"/>
                    </a:lnTo>
                    <a:lnTo>
                      <a:pt x="233" y="422"/>
                    </a:lnTo>
                    <a:lnTo>
                      <a:pt x="167" y="493"/>
                    </a:lnTo>
                    <a:lnTo>
                      <a:pt x="90" y="559"/>
                    </a:lnTo>
                    <a:lnTo>
                      <a:pt x="0" y="62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5" name="Freeform 72"/>
              <p:cNvSpPr>
                <a:spLocks/>
              </p:cNvSpPr>
              <p:nvPr/>
            </p:nvSpPr>
            <p:spPr bwMode="auto">
              <a:xfrm>
                <a:off x="4880" y="1438"/>
                <a:ext cx="37" cy="56"/>
              </a:xfrm>
              <a:custGeom>
                <a:avLst/>
                <a:gdLst>
                  <a:gd name="T0" fmla="*/ 37 w 37"/>
                  <a:gd name="T1" fmla="*/ 55 h 56"/>
                  <a:gd name="T2" fmla="*/ 17 w 37"/>
                  <a:gd name="T3" fmla="*/ 0 h 56"/>
                  <a:gd name="T4" fmla="*/ 0 w 37"/>
                  <a:gd name="T5" fmla="*/ 56 h 56"/>
                  <a:gd name="T6" fmla="*/ 37 w 37"/>
                  <a:gd name="T7" fmla="*/ 55 h 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56"/>
                  <a:gd name="T14" fmla="*/ 37 w 37"/>
                  <a:gd name="T15" fmla="*/ 56 h 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56">
                    <a:moveTo>
                      <a:pt x="37" y="55"/>
                    </a:moveTo>
                    <a:lnTo>
                      <a:pt x="17" y="0"/>
                    </a:lnTo>
                    <a:lnTo>
                      <a:pt x="0" y="56"/>
                    </a:lnTo>
                    <a:lnTo>
                      <a:pt x="37" y="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6" name="Freeform 73"/>
              <p:cNvSpPr>
                <a:spLocks/>
              </p:cNvSpPr>
              <p:nvPr/>
            </p:nvSpPr>
            <p:spPr bwMode="auto">
              <a:xfrm>
                <a:off x="4406" y="1487"/>
                <a:ext cx="364" cy="222"/>
              </a:xfrm>
              <a:custGeom>
                <a:avLst/>
                <a:gdLst>
                  <a:gd name="T0" fmla="*/ 364 w 364"/>
                  <a:gd name="T1" fmla="*/ 0 h 222"/>
                  <a:gd name="T2" fmla="*/ 339 w 364"/>
                  <a:gd name="T3" fmla="*/ 48 h 222"/>
                  <a:gd name="T4" fmla="*/ 305 w 364"/>
                  <a:gd name="T5" fmla="*/ 90 h 222"/>
                  <a:gd name="T6" fmla="*/ 262 w 364"/>
                  <a:gd name="T7" fmla="*/ 128 h 222"/>
                  <a:gd name="T8" fmla="*/ 210 w 364"/>
                  <a:gd name="T9" fmla="*/ 159 h 222"/>
                  <a:gd name="T10" fmla="*/ 149 w 364"/>
                  <a:gd name="T11" fmla="*/ 186 h 222"/>
                  <a:gd name="T12" fmla="*/ 79 w 364"/>
                  <a:gd name="T13" fmla="*/ 207 h 222"/>
                  <a:gd name="T14" fmla="*/ 0 w 364"/>
                  <a:gd name="T15" fmla="*/ 222 h 22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64"/>
                  <a:gd name="T25" fmla="*/ 0 h 222"/>
                  <a:gd name="T26" fmla="*/ 364 w 364"/>
                  <a:gd name="T27" fmla="*/ 222 h 22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64" h="222">
                    <a:moveTo>
                      <a:pt x="364" y="0"/>
                    </a:moveTo>
                    <a:lnTo>
                      <a:pt x="339" y="48"/>
                    </a:lnTo>
                    <a:lnTo>
                      <a:pt x="305" y="90"/>
                    </a:lnTo>
                    <a:lnTo>
                      <a:pt x="262" y="128"/>
                    </a:lnTo>
                    <a:lnTo>
                      <a:pt x="210" y="159"/>
                    </a:lnTo>
                    <a:lnTo>
                      <a:pt x="149" y="186"/>
                    </a:lnTo>
                    <a:lnTo>
                      <a:pt x="79" y="207"/>
                    </a:lnTo>
                    <a:lnTo>
                      <a:pt x="0" y="222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7" name="Freeform 74"/>
              <p:cNvSpPr>
                <a:spLocks/>
              </p:cNvSpPr>
              <p:nvPr/>
            </p:nvSpPr>
            <p:spPr bwMode="auto">
              <a:xfrm>
                <a:off x="4751" y="1438"/>
                <a:ext cx="35" cy="59"/>
              </a:xfrm>
              <a:custGeom>
                <a:avLst/>
                <a:gdLst>
                  <a:gd name="T0" fmla="*/ 35 w 35"/>
                  <a:gd name="T1" fmla="*/ 59 h 59"/>
                  <a:gd name="T2" fmla="*/ 34 w 35"/>
                  <a:gd name="T3" fmla="*/ 0 h 59"/>
                  <a:gd name="T4" fmla="*/ 0 w 35"/>
                  <a:gd name="T5" fmla="*/ 48 h 59"/>
                  <a:gd name="T6" fmla="*/ 35 w 35"/>
                  <a:gd name="T7" fmla="*/ 59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"/>
                  <a:gd name="T13" fmla="*/ 0 h 59"/>
                  <a:gd name="T14" fmla="*/ 35 w 35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" h="59">
                    <a:moveTo>
                      <a:pt x="35" y="59"/>
                    </a:moveTo>
                    <a:lnTo>
                      <a:pt x="34" y="0"/>
                    </a:lnTo>
                    <a:lnTo>
                      <a:pt x="0" y="48"/>
                    </a:lnTo>
                    <a:lnTo>
                      <a:pt x="35" y="5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8" name="Freeform 75"/>
              <p:cNvSpPr>
                <a:spLocks/>
              </p:cNvSpPr>
              <p:nvPr/>
            </p:nvSpPr>
            <p:spPr bwMode="auto">
              <a:xfrm>
                <a:off x="4113" y="1176"/>
                <a:ext cx="573" cy="61"/>
              </a:xfrm>
              <a:custGeom>
                <a:avLst/>
                <a:gdLst>
                  <a:gd name="T0" fmla="*/ 573 w 573"/>
                  <a:gd name="T1" fmla="*/ 0 h 61"/>
                  <a:gd name="T2" fmla="*/ 521 w 573"/>
                  <a:gd name="T3" fmla="*/ 22 h 61"/>
                  <a:gd name="T4" fmla="*/ 459 w 573"/>
                  <a:gd name="T5" fmla="*/ 39 h 61"/>
                  <a:gd name="T6" fmla="*/ 387 w 573"/>
                  <a:gd name="T7" fmla="*/ 51 h 61"/>
                  <a:gd name="T8" fmla="*/ 306 w 573"/>
                  <a:gd name="T9" fmla="*/ 59 h 61"/>
                  <a:gd name="T10" fmla="*/ 214 w 573"/>
                  <a:gd name="T11" fmla="*/ 61 h 61"/>
                  <a:gd name="T12" fmla="*/ 112 w 573"/>
                  <a:gd name="T13" fmla="*/ 59 h 61"/>
                  <a:gd name="T14" fmla="*/ 0 w 573"/>
                  <a:gd name="T15" fmla="*/ 51 h 6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73"/>
                  <a:gd name="T25" fmla="*/ 0 h 61"/>
                  <a:gd name="T26" fmla="*/ 573 w 573"/>
                  <a:gd name="T27" fmla="*/ 61 h 6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73" h="61">
                    <a:moveTo>
                      <a:pt x="573" y="0"/>
                    </a:moveTo>
                    <a:lnTo>
                      <a:pt x="521" y="22"/>
                    </a:lnTo>
                    <a:lnTo>
                      <a:pt x="459" y="39"/>
                    </a:lnTo>
                    <a:lnTo>
                      <a:pt x="387" y="51"/>
                    </a:lnTo>
                    <a:lnTo>
                      <a:pt x="306" y="59"/>
                    </a:lnTo>
                    <a:lnTo>
                      <a:pt x="214" y="61"/>
                    </a:lnTo>
                    <a:lnTo>
                      <a:pt x="112" y="59"/>
                    </a:lnTo>
                    <a:lnTo>
                      <a:pt x="0" y="51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9" name="Freeform 76"/>
              <p:cNvSpPr>
                <a:spLocks/>
              </p:cNvSpPr>
              <p:nvPr/>
            </p:nvSpPr>
            <p:spPr bwMode="auto">
              <a:xfrm>
                <a:off x="4671" y="1148"/>
                <a:ext cx="57" cy="46"/>
              </a:xfrm>
              <a:custGeom>
                <a:avLst/>
                <a:gdLst>
                  <a:gd name="T0" fmla="*/ 21 w 57"/>
                  <a:gd name="T1" fmla="*/ 46 h 46"/>
                  <a:gd name="T2" fmla="*/ 57 w 57"/>
                  <a:gd name="T3" fmla="*/ 0 h 46"/>
                  <a:gd name="T4" fmla="*/ 0 w 57"/>
                  <a:gd name="T5" fmla="*/ 15 h 46"/>
                  <a:gd name="T6" fmla="*/ 21 w 57"/>
                  <a:gd name="T7" fmla="*/ 46 h 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"/>
                  <a:gd name="T13" fmla="*/ 0 h 46"/>
                  <a:gd name="T14" fmla="*/ 57 w 57"/>
                  <a:gd name="T15" fmla="*/ 46 h 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" h="46">
                    <a:moveTo>
                      <a:pt x="21" y="46"/>
                    </a:moveTo>
                    <a:lnTo>
                      <a:pt x="57" y="0"/>
                    </a:lnTo>
                    <a:lnTo>
                      <a:pt x="0" y="15"/>
                    </a:lnTo>
                    <a:lnTo>
                      <a:pt x="21" y="4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20" name="Freeform 77"/>
              <p:cNvSpPr>
                <a:spLocks/>
              </p:cNvSpPr>
              <p:nvPr/>
            </p:nvSpPr>
            <p:spPr bwMode="auto">
              <a:xfrm>
                <a:off x="4940" y="1517"/>
                <a:ext cx="242" cy="1608"/>
              </a:xfrm>
              <a:custGeom>
                <a:avLst/>
                <a:gdLst>
                  <a:gd name="T0" fmla="*/ 121 w 242"/>
                  <a:gd name="T1" fmla="*/ 0 h 1608"/>
                  <a:gd name="T2" fmla="*/ 0 w 242"/>
                  <a:gd name="T3" fmla="*/ 121 h 1608"/>
                  <a:gd name="T4" fmla="*/ 80 w 242"/>
                  <a:gd name="T5" fmla="*/ 121 h 1608"/>
                  <a:gd name="T6" fmla="*/ 80 w 242"/>
                  <a:gd name="T7" fmla="*/ 1608 h 1608"/>
                  <a:gd name="T8" fmla="*/ 162 w 242"/>
                  <a:gd name="T9" fmla="*/ 1608 h 1608"/>
                  <a:gd name="T10" fmla="*/ 162 w 242"/>
                  <a:gd name="T11" fmla="*/ 121 h 1608"/>
                  <a:gd name="T12" fmla="*/ 242 w 242"/>
                  <a:gd name="T13" fmla="*/ 121 h 1608"/>
                  <a:gd name="T14" fmla="*/ 121 w 242"/>
                  <a:gd name="T15" fmla="*/ 0 h 160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42"/>
                  <a:gd name="T25" fmla="*/ 0 h 1608"/>
                  <a:gd name="T26" fmla="*/ 242 w 242"/>
                  <a:gd name="T27" fmla="*/ 1608 h 160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42" h="1608">
                    <a:moveTo>
                      <a:pt x="121" y="0"/>
                    </a:moveTo>
                    <a:lnTo>
                      <a:pt x="0" y="121"/>
                    </a:lnTo>
                    <a:lnTo>
                      <a:pt x="80" y="121"/>
                    </a:lnTo>
                    <a:lnTo>
                      <a:pt x="80" y="1608"/>
                    </a:lnTo>
                    <a:lnTo>
                      <a:pt x="162" y="1608"/>
                    </a:lnTo>
                    <a:lnTo>
                      <a:pt x="162" y="121"/>
                    </a:lnTo>
                    <a:lnTo>
                      <a:pt x="242" y="121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21" name="Freeform 78"/>
              <p:cNvSpPr>
                <a:spLocks/>
              </p:cNvSpPr>
              <p:nvPr/>
            </p:nvSpPr>
            <p:spPr bwMode="auto">
              <a:xfrm>
                <a:off x="4940" y="1517"/>
                <a:ext cx="242" cy="1608"/>
              </a:xfrm>
              <a:custGeom>
                <a:avLst/>
                <a:gdLst>
                  <a:gd name="T0" fmla="*/ 121 w 242"/>
                  <a:gd name="T1" fmla="*/ 0 h 1608"/>
                  <a:gd name="T2" fmla="*/ 0 w 242"/>
                  <a:gd name="T3" fmla="*/ 121 h 1608"/>
                  <a:gd name="T4" fmla="*/ 80 w 242"/>
                  <a:gd name="T5" fmla="*/ 121 h 1608"/>
                  <a:gd name="T6" fmla="*/ 80 w 242"/>
                  <a:gd name="T7" fmla="*/ 1608 h 1608"/>
                  <a:gd name="T8" fmla="*/ 162 w 242"/>
                  <a:gd name="T9" fmla="*/ 1608 h 1608"/>
                  <a:gd name="T10" fmla="*/ 162 w 242"/>
                  <a:gd name="T11" fmla="*/ 121 h 1608"/>
                  <a:gd name="T12" fmla="*/ 242 w 242"/>
                  <a:gd name="T13" fmla="*/ 121 h 1608"/>
                  <a:gd name="T14" fmla="*/ 121 w 242"/>
                  <a:gd name="T15" fmla="*/ 0 h 160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42"/>
                  <a:gd name="T25" fmla="*/ 0 h 1608"/>
                  <a:gd name="T26" fmla="*/ 242 w 242"/>
                  <a:gd name="T27" fmla="*/ 1608 h 160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42" h="1608">
                    <a:moveTo>
                      <a:pt x="121" y="0"/>
                    </a:moveTo>
                    <a:lnTo>
                      <a:pt x="0" y="121"/>
                    </a:lnTo>
                    <a:lnTo>
                      <a:pt x="80" y="121"/>
                    </a:lnTo>
                    <a:lnTo>
                      <a:pt x="80" y="1608"/>
                    </a:lnTo>
                    <a:lnTo>
                      <a:pt x="162" y="1608"/>
                    </a:lnTo>
                    <a:lnTo>
                      <a:pt x="162" y="121"/>
                    </a:lnTo>
                    <a:lnTo>
                      <a:pt x="242" y="121"/>
                    </a:lnTo>
                    <a:lnTo>
                      <a:pt x="121" y="0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22" name="Rectangle 79"/>
              <p:cNvSpPr>
                <a:spLocks noChangeArrowheads="1"/>
              </p:cNvSpPr>
              <p:nvPr/>
            </p:nvSpPr>
            <p:spPr bwMode="auto">
              <a:xfrm>
                <a:off x="5143" y="2058"/>
                <a:ext cx="263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REST 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23" name="Rectangle 80"/>
              <p:cNvSpPr>
                <a:spLocks noChangeArrowheads="1"/>
              </p:cNvSpPr>
              <p:nvPr/>
            </p:nvSpPr>
            <p:spPr bwMode="auto">
              <a:xfrm>
                <a:off x="5379" y="2058"/>
                <a:ext cx="48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/ 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24" name="Rectangle 81"/>
              <p:cNvSpPr>
                <a:spLocks noChangeArrowheads="1"/>
              </p:cNvSpPr>
              <p:nvPr/>
            </p:nvSpPr>
            <p:spPr bwMode="auto">
              <a:xfrm>
                <a:off x="5127" y="2153"/>
                <a:ext cx="272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SOAP 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25" name="Rectangle 82"/>
              <p:cNvSpPr>
                <a:spLocks noChangeArrowheads="1"/>
              </p:cNvSpPr>
              <p:nvPr/>
            </p:nvSpPr>
            <p:spPr bwMode="auto">
              <a:xfrm>
                <a:off x="5374" y="2153"/>
                <a:ext cx="76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+ 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26" name="Rectangle 83"/>
              <p:cNvSpPr>
                <a:spLocks noChangeArrowheads="1"/>
              </p:cNvSpPr>
              <p:nvPr/>
            </p:nvSpPr>
            <p:spPr bwMode="auto">
              <a:xfrm>
                <a:off x="5158" y="2248"/>
                <a:ext cx="257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WSDL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27" name="Freeform 84"/>
              <p:cNvSpPr>
                <a:spLocks/>
              </p:cNvSpPr>
              <p:nvPr/>
            </p:nvSpPr>
            <p:spPr bwMode="auto">
              <a:xfrm>
                <a:off x="4398" y="2499"/>
                <a:ext cx="545" cy="265"/>
              </a:xfrm>
              <a:custGeom>
                <a:avLst/>
                <a:gdLst>
                  <a:gd name="T0" fmla="*/ 0 w 545"/>
                  <a:gd name="T1" fmla="*/ 132 h 265"/>
                  <a:gd name="T2" fmla="*/ 272 w 545"/>
                  <a:gd name="T3" fmla="*/ 0 h 265"/>
                  <a:gd name="T4" fmla="*/ 545 w 545"/>
                  <a:gd name="T5" fmla="*/ 132 h 265"/>
                  <a:gd name="T6" fmla="*/ 272 w 545"/>
                  <a:gd name="T7" fmla="*/ 265 h 265"/>
                  <a:gd name="T8" fmla="*/ 0 w 545"/>
                  <a:gd name="T9" fmla="*/ 132 h 2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5"/>
                  <a:gd name="T16" fmla="*/ 0 h 265"/>
                  <a:gd name="T17" fmla="*/ 545 w 545"/>
                  <a:gd name="T18" fmla="*/ 265 h 2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5" h="265">
                    <a:moveTo>
                      <a:pt x="0" y="132"/>
                    </a:moveTo>
                    <a:lnTo>
                      <a:pt x="272" y="0"/>
                    </a:lnTo>
                    <a:lnTo>
                      <a:pt x="545" y="132"/>
                    </a:lnTo>
                    <a:lnTo>
                      <a:pt x="272" y="265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28" name="Freeform 85"/>
              <p:cNvSpPr>
                <a:spLocks/>
              </p:cNvSpPr>
              <p:nvPr/>
            </p:nvSpPr>
            <p:spPr bwMode="auto">
              <a:xfrm>
                <a:off x="4398" y="2499"/>
                <a:ext cx="545" cy="265"/>
              </a:xfrm>
              <a:custGeom>
                <a:avLst/>
                <a:gdLst>
                  <a:gd name="T0" fmla="*/ 0 w 545"/>
                  <a:gd name="T1" fmla="*/ 132 h 265"/>
                  <a:gd name="T2" fmla="*/ 272 w 545"/>
                  <a:gd name="T3" fmla="*/ 0 h 265"/>
                  <a:gd name="T4" fmla="*/ 545 w 545"/>
                  <a:gd name="T5" fmla="*/ 132 h 265"/>
                  <a:gd name="T6" fmla="*/ 272 w 545"/>
                  <a:gd name="T7" fmla="*/ 265 h 265"/>
                  <a:gd name="T8" fmla="*/ 0 w 545"/>
                  <a:gd name="T9" fmla="*/ 132 h 2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5"/>
                  <a:gd name="T16" fmla="*/ 0 h 265"/>
                  <a:gd name="T17" fmla="*/ 545 w 545"/>
                  <a:gd name="T18" fmla="*/ 265 h 2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5" h="265">
                    <a:moveTo>
                      <a:pt x="0" y="132"/>
                    </a:moveTo>
                    <a:lnTo>
                      <a:pt x="272" y="0"/>
                    </a:lnTo>
                    <a:lnTo>
                      <a:pt x="545" y="132"/>
                    </a:lnTo>
                    <a:lnTo>
                      <a:pt x="272" y="265"/>
                    </a:lnTo>
                    <a:lnTo>
                      <a:pt x="0" y="132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110" name="Rectangle 86"/>
              <p:cNvSpPr>
                <a:spLocks noChangeArrowheads="1"/>
              </p:cNvSpPr>
              <p:nvPr/>
            </p:nvSpPr>
            <p:spPr bwMode="auto">
              <a:xfrm>
                <a:off x="4578" y="2535"/>
                <a:ext cx="184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>
                    <a:latin typeface="Arial" pitchFamily="34" charset="0"/>
                    <a:cs typeface="Arial" pitchFamily="34" charset="0"/>
                  </a:rPr>
                  <a:t>DTD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30" name="Rectangle 87"/>
              <p:cNvSpPr>
                <a:spLocks noChangeArrowheads="1"/>
              </p:cNvSpPr>
              <p:nvPr/>
            </p:nvSpPr>
            <p:spPr bwMode="auto">
              <a:xfrm>
                <a:off x="4744" y="2535"/>
                <a:ext cx="24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/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12" name="Rectangle 88"/>
              <p:cNvSpPr>
                <a:spLocks noChangeArrowheads="1"/>
              </p:cNvSpPr>
              <p:nvPr/>
            </p:nvSpPr>
            <p:spPr bwMode="auto">
              <a:xfrm>
                <a:off x="4523" y="2635"/>
                <a:ext cx="326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>
                    <a:latin typeface="Arial" pitchFamily="34" charset="0"/>
                    <a:cs typeface="Arial" pitchFamily="34" charset="0"/>
                  </a:rPr>
                  <a:t>Schema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32" name="Line 89"/>
              <p:cNvSpPr>
                <a:spLocks noChangeShapeType="1"/>
              </p:cNvSpPr>
              <p:nvPr/>
            </p:nvSpPr>
            <p:spPr bwMode="auto">
              <a:xfrm flipV="1">
                <a:off x="4364" y="2661"/>
                <a:ext cx="96" cy="42"/>
              </a:xfrm>
              <a:prstGeom prst="line">
                <a:avLst/>
              </a:prstGeom>
              <a:noFill/>
              <a:ln w="333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461" name="TextBox 94"/>
            <p:cNvSpPr txBox="1">
              <a:spLocks noChangeArrowheads="1"/>
            </p:cNvSpPr>
            <p:nvPr/>
          </p:nvSpPr>
          <p:spPr bwMode="auto">
            <a:xfrm>
              <a:off x="7464828" y="1795557"/>
              <a:ext cx="1255895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sz="1400" dirty="0"/>
                <a:t>Procedural language</a:t>
              </a:r>
            </a:p>
            <a:p>
              <a:pPr algn="ctr"/>
              <a:r>
                <a:rPr lang="en-US" altLang="en-US" sz="1100" dirty="0"/>
                <a:t>(Java, JavaScript,</a:t>
              </a:r>
            </a:p>
            <a:p>
              <a:pPr algn="ctr"/>
              <a:r>
                <a:rPr lang="en-US" altLang="en-US" sz="1100" dirty="0"/>
                <a:t>C++, …)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501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458" name="Rectangle 1026"/>
          <p:cNvSpPr>
            <a:spLocks noGrp="1" noRot="1" noChangeArrowheads="1"/>
          </p:cNvSpPr>
          <p:nvPr>
            <p:ph type="title"/>
          </p:nvPr>
        </p:nvSpPr>
        <p:spPr>
          <a:xfrm>
            <a:off x="1907704" y="549275"/>
            <a:ext cx="6779096" cy="868363"/>
          </a:xfrm>
        </p:spPr>
        <p:txBody>
          <a:bodyPr/>
          <a:lstStyle/>
          <a:p>
            <a:r>
              <a:rPr lang="sr-Latn-RS" altLang="en-US" dirty="0" smtClean="0"/>
              <a:t>Istorija: </a:t>
            </a:r>
            <a:r>
              <a:rPr lang="de-DE" altLang="en-US" dirty="0" smtClean="0"/>
              <a:t>SGML </a:t>
            </a:r>
            <a:r>
              <a:rPr lang="de-DE" altLang="en-US" dirty="0"/>
              <a:t>vs. HTML vs. XML</a:t>
            </a:r>
          </a:p>
        </p:txBody>
      </p:sp>
      <p:sp>
        <p:nvSpPr>
          <p:cNvPr id="1299459" name="Oval 1027"/>
          <p:cNvSpPr>
            <a:spLocks noChangeArrowheads="1"/>
          </p:cNvSpPr>
          <p:nvPr/>
        </p:nvSpPr>
        <p:spPr bwMode="auto">
          <a:xfrm>
            <a:off x="533400" y="1752600"/>
            <a:ext cx="6781800" cy="388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de-DE" altLang="en-US" sz="2800" b="0">
                <a:solidFill>
                  <a:schemeClr val="tx1"/>
                </a:solidFill>
                <a:latin typeface="Times" pitchFamily="1" charset="0"/>
              </a:rPr>
              <a:t>SGML (1960)</a:t>
            </a:r>
          </a:p>
          <a:p>
            <a:pPr algn="ctr" eaLnBrk="0" hangingPunct="0"/>
            <a:endParaRPr lang="de-DE" altLang="en-US" sz="2800" b="0">
              <a:solidFill>
                <a:schemeClr val="tx1"/>
              </a:solidFill>
              <a:latin typeface="Times" pitchFamily="1" charset="0"/>
            </a:endParaRPr>
          </a:p>
          <a:p>
            <a:pPr algn="ctr" eaLnBrk="0" hangingPunct="0"/>
            <a:endParaRPr lang="de-DE" altLang="en-US" sz="2800" b="0">
              <a:solidFill>
                <a:schemeClr val="tx1"/>
              </a:solidFill>
              <a:latin typeface="Times" pitchFamily="1" charset="0"/>
            </a:endParaRPr>
          </a:p>
          <a:p>
            <a:pPr algn="ctr" eaLnBrk="0" hangingPunct="0"/>
            <a:endParaRPr lang="de-DE" altLang="en-US" sz="2800" b="0">
              <a:solidFill>
                <a:schemeClr val="tx1"/>
              </a:solidFill>
              <a:latin typeface="Times" pitchFamily="1" charset="0"/>
            </a:endParaRPr>
          </a:p>
          <a:p>
            <a:pPr algn="ctr" eaLnBrk="0" hangingPunct="0"/>
            <a:r>
              <a:rPr lang="de-DE" altLang="en-US" b="0">
                <a:solidFill>
                  <a:schemeClr val="tx1"/>
                </a:solidFill>
                <a:latin typeface="Times" pitchFamily="1" charset="0"/>
              </a:rPr>
              <a:t>             </a:t>
            </a:r>
          </a:p>
          <a:p>
            <a:pPr algn="ctr" eaLnBrk="0" hangingPunct="0"/>
            <a:endParaRPr lang="de-DE" altLang="en-US" b="0">
              <a:solidFill>
                <a:schemeClr val="tx1"/>
              </a:solidFill>
              <a:latin typeface="Times" pitchFamily="1" charset="0"/>
            </a:endParaRPr>
          </a:p>
          <a:p>
            <a:pPr algn="ctr" eaLnBrk="0" hangingPunct="0"/>
            <a:endParaRPr lang="de-DE" altLang="en-US" b="0">
              <a:solidFill>
                <a:schemeClr val="tx1"/>
              </a:solidFill>
              <a:latin typeface="Times" pitchFamily="1" charset="0"/>
            </a:endParaRPr>
          </a:p>
          <a:p>
            <a:pPr algn="ctr" eaLnBrk="0" hangingPunct="0"/>
            <a:endParaRPr lang="de-DE" altLang="en-US" b="0">
              <a:solidFill>
                <a:schemeClr val="tx1"/>
              </a:solidFill>
              <a:latin typeface="Times" pitchFamily="1" charset="0"/>
            </a:endParaRPr>
          </a:p>
        </p:txBody>
      </p:sp>
      <p:sp>
        <p:nvSpPr>
          <p:cNvPr id="1299460" name="Oval 1028"/>
          <p:cNvSpPr>
            <a:spLocks noChangeArrowheads="1"/>
          </p:cNvSpPr>
          <p:nvPr/>
        </p:nvSpPr>
        <p:spPr bwMode="auto">
          <a:xfrm>
            <a:off x="4038600" y="2667000"/>
            <a:ext cx="2971800" cy="2438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de-DE" altLang="en-US" b="0">
                <a:latin typeface="Times" pitchFamily="1" charset="0"/>
              </a:rPr>
              <a:t>XML(1996)</a:t>
            </a:r>
          </a:p>
          <a:p>
            <a:pPr algn="ctr" eaLnBrk="0" hangingPunct="0"/>
            <a:endParaRPr lang="de-DE" altLang="en-US" b="0">
              <a:latin typeface="Times" pitchFamily="1" charset="0"/>
            </a:endParaRPr>
          </a:p>
          <a:p>
            <a:pPr algn="ctr" eaLnBrk="0" hangingPunct="0"/>
            <a:endParaRPr lang="de-DE" altLang="en-US" b="0">
              <a:latin typeface="Times" pitchFamily="1" charset="0"/>
            </a:endParaRPr>
          </a:p>
          <a:p>
            <a:pPr algn="ctr" eaLnBrk="0" hangingPunct="0"/>
            <a:endParaRPr lang="de-DE" altLang="en-US" b="0">
              <a:solidFill>
                <a:schemeClr val="tx1"/>
              </a:solidFill>
              <a:latin typeface="Times" pitchFamily="1" charset="0"/>
            </a:endParaRPr>
          </a:p>
        </p:txBody>
      </p:sp>
      <p:sp>
        <p:nvSpPr>
          <p:cNvPr id="1299461" name="Oval 1029"/>
          <p:cNvSpPr>
            <a:spLocks noChangeArrowheads="1"/>
          </p:cNvSpPr>
          <p:nvPr/>
        </p:nvSpPr>
        <p:spPr bwMode="auto">
          <a:xfrm>
            <a:off x="1524000" y="3657600"/>
            <a:ext cx="4038600" cy="1447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de-DE" altLang="en-US" b="0">
                <a:latin typeface="Times" pitchFamily="1" charset="0"/>
              </a:rPr>
              <a:t>HTML(1990)</a:t>
            </a:r>
            <a:endParaRPr lang="de-DE" altLang="en-US" b="0">
              <a:solidFill>
                <a:schemeClr val="tx1"/>
              </a:solidFill>
              <a:latin typeface="Times" pitchFamily="1" charset="0"/>
            </a:endParaRPr>
          </a:p>
        </p:txBody>
      </p:sp>
      <p:sp>
        <p:nvSpPr>
          <p:cNvPr id="1299462" name="Oval 1030"/>
          <p:cNvSpPr>
            <a:spLocks noChangeArrowheads="1"/>
          </p:cNvSpPr>
          <p:nvPr/>
        </p:nvSpPr>
        <p:spPr bwMode="auto">
          <a:xfrm>
            <a:off x="4419600" y="3733800"/>
            <a:ext cx="2133600" cy="12954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de-DE" altLang="en-US" b="0">
                <a:latin typeface="Times" pitchFamily="1" charset="0"/>
              </a:rPr>
              <a:t>XHTML(2000)</a:t>
            </a:r>
            <a:endParaRPr lang="de-DE" altLang="en-US" b="0">
              <a:solidFill>
                <a:schemeClr val="tx1"/>
              </a:solidFill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07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8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/>
              <a:t>Zašto </a:t>
            </a:r>
            <a:r>
              <a:rPr lang="en-US" altLang="en-US" dirty="0" smtClean="0"/>
              <a:t>XML </a:t>
            </a:r>
            <a:endParaRPr lang="en-US" altLang="en-US" dirty="0"/>
          </a:p>
        </p:txBody>
      </p:sp>
      <p:sp>
        <p:nvSpPr>
          <p:cNvPr id="16168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600200"/>
            <a:ext cx="8147248" cy="5257800"/>
          </a:xfrm>
        </p:spPr>
        <p:txBody>
          <a:bodyPr/>
          <a:lstStyle/>
          <a:p>
            <a:r>
              <a:rPr lang="sr-Latn-RS" altLang="en-US" dirty="0" smtClean="0"/>
              <a:t>Olakšava težnju da se „sadržaj“ razdvoji od „prezentacije</a:t>
            </a:r>
            <a:r>
              <a:rPr lang="en-US" altLang="en-US" dirty="0" smtClean="0"/>
              <a:t>”</a:t>
            </a:r>
            <a:endParaRPr lang="en-US" altLang="en-US" dirty="0"/>
          </a:p>
          <a:p>
            <a:pPr lvl="1"/>
            <a:r>
              <a:rPr lang="sr-Latn-RS" altLang="en-US" dirty="0" smtClean="0"/>
              <a:t>Prezentacija obezbeđuje lepotu pri posmatranju</a:t>
            </a:r>
            <a:endParaRPr lang="en-US" altLang="en-US" dirty="0"/>
          </a:p>
          <a:p>
            <a:pPr lvl="1"/>
            <a:r>
              <a:rPr lang="sr-Latn-RS" altLang="en-US" dirty="0" smtClean="0"/>
              <a:t>Sadžaj se može interpretirati od strane računara, a za računare prezentacija predstavlja hendikep</a:t>
            </a:r>
            <a:endParaRPr lang="en-US" altLang="en-US" dirty="0"/>
          </a:p>
          <a:p>
            <a:r>
              <a:rPr lang="en-US" altLang="en-US" dirty="0" err="1" smtClean="0"/>
              <a:t>Semanti</a:t>
            </a:r>
            <a:r>
              <a:rPr lang="sr-Latn-RS" altLang="en-US" dirty="0" smtClean="0"/>
              <a:t>čko označavanje podataka</a:t>
            </a:r>
          </a:p>
          <a:p>
            <a:r>
              <a:rPr lang="sr-Latn-RS" altLang="en-US" dirty="0" smtClean="0"/>
              <a:t>XML je „polu-struktuiran“</a:t>
            </a:r>
          </a:p>
          <a:p>
            <a:pPr marL="1371600" lvl="3" indent="0">
              <a:buNone/>
            </a:pPr>
            <a:r>
              <a:rPr lang="en-US" altLang="en-US" dirty="0"/>
              <a:t>&lt;parents&gt;</a:t>
            </a:r>
          </a:p>
          <a:p>
            <a:pPr marL="1371600" lvl="3" indent="0">
              <a:buNone/>
            </a:pPr>
            <a:r>
              <a:rPr lang="en-US" altLang="en-US" dirty="0"/>
              <a:t>  &lt;parent name=“Jean” &gt;</a:t>
            </a:r>
          </a:p>
          <a:p>
            <a:pPr marL="1371600" lvl="3" indent="0">
              <a:buNone/>
            </a:pPr>
            <a:r>
              <a:rPr lang="en-US" altLang="en-US" dirty="0"/>
              <a:t>	&lt;son&gt;John&lt;/son&gt;</a:t>
            </a:r>
          </a:p>
          <a:p>
            <a:pPr marL="1371600" lvl="3" indent="0">
              <a:buNone/>
            </a:pPr>
            <a:r>
              <a:rPr lang="en-US" altLang="en-US" dirty="0"/>
              <a:t>	&lt;daughter&gt;Joan&lt;/daughter&gt;</a:t>
            </a:r>
          </a:p>
          <a:p>
            <a:pPr marL="1371600" lvl="3" indent="0">
              <a:buNone/>
            </a:pPr>
            <a:r>
              <a:rPr lang="en-US" altLang="en-US" dirty="0"/>
              <a:t>	&lt;daughter&gt;Jill&lt;/daughter&gt;</a:t>
            </a:r>
          </a:p>
          <a:p>
            <a:pPr marL="1371600" lvl="3" indent="0">
              <a:buNone/>
            </a:pPr>
            <a:r>
              <a:rPr lang="en-US" altLang="en-US" dirty="0"/>
              <a:t>  &lt;/parent&gt;</a:t>
            </a:r>
          </a:p>
          <a:p>
            <a:pPr marL="1371600" lvl="3" indent="0">
              <a:buNone/>
            </a:pPr>
            <a:r>
              <a:rPr lang="en-US" altLang="en-US" dirty="0"/>
              <a:t>  &lt;parent name=“Feng”&gt;</a:t>
            </a:r>
          </a:p>
          <a:p>
            <a:pPr marL="1371600" lvl="3" indent="0">
              <a:buNone/>
            </a:pPr>
            <a:r>
              <a:rPr lang="en-US" altLang="en-US" dirty="0"/>
              <a:t>	&lt;daughter&gt;Ella&lt;/daughter&gt;</a:t>
            </a:r>
          </a:p>
          <a:p>
            <a:pPr marL="1371600" lvl="3" indent="0">
              <a:buNone/>
            </a:pPr>
            <a:r>
              <a:rPr lang="en-US" altLang="en-US" dirty="0"/>
              <a:t>  &lt;/parent&gt;</a:t>
            </a:r>
          </a:p>
          <a:p>
            <a:pPr marL="1371600" lvl="3" indent="0">
              <a:buNone/>
            </a:pPr>
            <a:r>
              <a:rPr lang="en-US" altLang="en-US" dirty="0"/>
              <a:t>…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6958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2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036534" y="1629158"/>
            <a:ext cx="6703818" cy="19872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&lt;</a:t>
            </a:r>
            <a:r>
              <a:rPr lang="en-US" altLang="en-US" sz="1800" dirty="0" smtClean="0">
                <a:solidFill>
                  <a:schemeClr val="folHlink"/>
                </a:solidFill>
                <a:latin typeface="Courier New" pitchFamily="49" charset="0"/>
              </a:rPr>
              <a:t>book</a:t>
            </a:r>
            <a:r>
              <a:rPr lang="en-US" altLang="en-US" sz="1800" dirty="0" smtClean="0">
                <a:latin typeface="Courier New" pitchFamily="49" charset="0"/>
              </a:rPr>
              <a:t> </a:t>
            </a:r>
            <a:r>
              <a:rPr lang="en-US" altLang="en-US" sz="1800" dirty="0" smtClean="0">
                <a:solidFill>
                  <a:schemeClr val="folHlink"/>
                </a:solidFill>
                <a:latin typeface="Courier New" pitchFamily="49" charset="0"/>
              </a:rPr>
              <a:t>year</a:t>
            </a:r>
            <a:r>
              <a:rPr lang="en-US" altLang="en-US" sz="1800" dirty="0" smtClean="0">
                <a:latin typeface="Courier New" pitchFamily="49" charset="0"/>
              </a:rPr>
              <a:t>=“1967”&gt;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   &lt;</a:t>
            </a:r>
            <a:r>
              <a:rPr lang="en-US" altLang="en-US" sz="1800" dirty="0" smtClean="0">
                <a:solidFill>
                  <a:schemeClr val="folHlink"/>
                </a:solidFill>
                <a:latin typeface="Courier New" pitchFamily="49" charset="0"/>
              </a:rPr>
              <a:t>title</a:t>
            </a:r>
            <a:r>
              <a:rPr lang="en-US" altLang="en-US" sz="1800" dirty="0" smtClean="0">
                <a:latin typeface="Courier New" pitchFamily="49" charset="0"/>
              </a:rPr>
              <a:t>&gt;Politics of experience&lt;/</a:t>
            </a:r>
            <a:r>
              <a:rPr lang="en-US" altLang="en-US" sz="1800" dirty="0" smtClean="0">
                <a:solidFill>
                  <a:schemeClr val="folHlink"/>
                </a:solidFill>
                <a:latin typeface="Courier New" pitchFamily="49" charset="0"/>
              </a:rPr>
              <a:t>title</a:t>
            </a:r>
            <a:r>
              <a:rPr lang="en-US" altLang="en-US" sz="1800" dirty="0" smtClean="0">
                <a:latin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	  &lt;</a:t>
            </a:r>
            <a:r>
              <a:rPr lang="en-US" altLang="en-US" sz="1800" dirty="0" smtClean="0">
                <a:solidFill>
                  <a:schemeClr val="folHlink"/>
                </a:solidFill>
                <a:latin typeface="Courier New" pitchFamily="49" charset="0"/>
              </a:rPr>
              <a:t>author</a:t>
            </a:r>
            <a:r>
              <a:rPr lang="en-US" altLang="en-US" sz="1800" dirty="0" smtClean="0">
                <a:latin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			&lt;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urier New" pitchFamily="49" charset="0"/>
              </a:rPr>
              <a:t>firstname</a:t>
            </a:r>
            <a:r>
              <a:rPr lang="en-US" altLang="en-US" sz="1800" dirty="0" smtClean="0">
                <a:latin typeface="Courier New" pitchFamily="49" charset="0"/>
              </a:rPr>
              <a:t>&gt;Ronald&lt;/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urier New" pitchFamily="49" charset="0"/>
              </a:rPr>
              <a:t>firstname</a:t>
            </a:r>
            <a:r>
              <a:rPr lang="en-US" altLang="en-US" sz="1800" dirty="0" smtClean="0">
                <a:latin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			&lt;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urier New" pitchFamily="49" charset="0"/>
              </a:rPr>
              <a:t>lastname</a:t>
            </a:r>
            <a:r>
              <a:rPr lang="en-US" altLang="en-US" sz="1800" dirty="0" smtClean="0">
                <a:latin typeface="Courier New" pitchFamily="49" charset="0"/>
              </a:rPr>
              <a:t>&gt;Laing&lt;/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urier New" pitchFamily="49" charset="0"/>
              </a:rPr>
              <a:t>lastname</a:t>
            </a:r>
            <a:r>
              <a:rPr lang="en-US" altLang="en-US" sz="1800" dirty="0" smtClean="0">
                <a:latin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	  &lt;/</a:t>
            </a:r>
            <a:r>
              <a:rPr lang="en-US" altLang="en-US" sz="1800" dirty="0" smtClean="0">
                <a:solidFill>
                  <a:schemeClr val="folHlink"/>
                </a:solidFill>
                <a:latin typeface="Courier New" pitchFamily="49" charset="0"/>
              </a:rPr>
              <a:t>author</a:t>
            </a:r>
            <a:r>
              <a:rPr lang="en-US" altLang="en-US" sz="1800" dirty="0" smtClean="0">
                <a:latin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&lt;/</a:t>
            </a:r>
            <a:r>
              <a:rPr lang="en-US" altLang="en-US" sz="1800" dirty="0" smtClean="0">
                <a:solidFill>
                  <a:schemeClr val="folHlink"/>
                </a:solidFill>
                <a:latin typeface="Courier New" pitchFamily="49" charset="0"/>
              </a:rPr>
              <a:t>book</a:t>
            </a:r>
            <a:r>
              <a:rPr lang="en-US" altLang="en-US" sz="1800" dirty="0" smtClean="0">
                <a:latin typeface="Courier New" pitchFamily="49" charset="0"/>
              </a:rPr>
              <a:t>&gt;</a:t>
            </a:r>
            <a:endParaRPr lang="en-US" altLang="en-US" sz="1800" dirty="0">
              <a:latin typeface="Courier New" pitchFamily="49" charset="0"/>
            </a:endParaRPr>
          </a:p>
        </p:txBody>
      </p:sp>
      <p:sp>
        <p:nvSpPr>
          <p:cNvPr id="1292292" name="Rectangle 4"/>
          <p:cNvSpPr>
            <a:spLocks noChangeArrowheads="1"/>
          </p:cNvSpPr>
          <p:nvPr/>
        </p:nvSpPr>
        <p:spPr bwMode="auto">
          <a:xfrm>
            <a:off x="770795" y="1268760"/>
            <a:ext cx="82296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4"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120000"/>
              <a:buFontTx/>
              <a:buChar char="•"/>
            </a:pPr>
            <a:endParaRPr lang="de-DE" altLang="en-US" sz="1800" b="0">
              <a:latin typeface="Comic Sans MS" pitchFamily="66" charset="0"/>
            </a:endParaRPr>
          </a:p>
        </p:txBody>
      </p:sp>
      <p:sp>
        <p:nvSpPr>
          <p:cNvPr id="1292293" name="Text Box 5"/>
          <p:cNvSpPr txBox="1">
            <a:spLocks noChangeArrowheads="1"/>
          </p:cNvSpPr>
          <p:nvPr/>
        </p:nvSpPr>
        <p:spPr bwMode="auto">
          <a:xfrm>
            <a:off x="795481" y="3506375"/>
            <a:ext cx="6934200" cy="3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5" tIns="45718" rIns="91435" bIns="45718" anchor="ctr">
            <a:spAutoFit/>
          </a:bodyPr>
          <a:lstStyle/>
          <a:p>
            <a:pPr algn="ctr"/>
            <a:r>
              <a:rPr lang="sr-Latn-RS" altLang="en-US" sz="1600" dirty="0" smtClean="0">
                <a:latin typeface="+mn-lt"/>
              </a:rPr>
              <a:t>Informacije o knjizi sačuvane u XML formatu</a:t>
            </a:r>
            <a:r>
              <a:rPr lang="en-US" altLang="en-US" sz="1600" dirty="0" smtClean="0">
                <a:latin typeface="+mn-lt"/>
              </a:rPr>
              <a:t> </a:t>
            </a:r>
            <a:endParaRPr lang="en-US" altLang="en-US" sz="1600" dirty="0">
              <a:latin typeface="+mn-lt"/>
            </a:endParaRPr>
          </a:p>
        </p:txBody>
      </p:sp>
      <p:sp>
        <p:nvSpPr>
          <p:cNvPr id="1292294" name="Text Box 6"/>
          <p:cNvSpPr txBox="1">
            <a:spLocks noChangeArrowheads="1"/>
          </p:cNvSpPr>
          <p:nvPr/>
        </p:nvSpPr>
        <p:spPr bwMode="auto">
          <a:xfrm>
            <a:off x="785287" y="3868597"/>
            <a:ext cx="8001000" cy="280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5" tIns="45718" rIns="91435" bIns="45718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Informacija je:</a:t>
            </a:r>
          </a:p>
          <a:p>
            <a:pPr marL="1371600" lvl="2" indent="-457200">
              <a:buFont typeface="+mj-lt"/>
              <a:buAutoNum type="arabicPeriod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razdvojena od prezentacije</a:t>
            </a:r>
            <a:r>
              <a:rPr lang="en-US" altLang="en-US" sz="2200" b="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pa</a:t>
            </a:r>
            <a:r>
              <a:rPr lang="en-US" altLang="en-US" sz="2200" b="0" dirty="0" smtClean="0">
                <a:solidFill>
                  <a:schemeClr val="tx1"/>
                </a:solidFill>
                <a:latin typeface="+mn-lt"/>
              </a:rPr>
              <a:t> </a:t>
            </a:r>
            <a:endParaRPr lang="sr-Latn-RS" altLang="en-US" sz="2200" b="0" dirty="0" smtClean="0">
              <a:solidFill>
                <a:schemeClr val="tx1"/>
              </a:solidFill>
              <a:latin typeface="+mn-lt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isečena u male delove</a:t>
            </a:r>
            <a:r>
              <a:rPr lang="en-US" altLang="en-US" sz="2200" b="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i na kraju</a:t>
            </a:r>
            <a:r>
              <a:rPr lang="en-US" altLang="en-US" sz="2200" b="0" dirty="0" smtClean="0">
                <a:solidFill>
                  <a:schemeClr val="tx1"/>
                </a:solidFill>
                <a:latin typeface="+mn-lt"/>
              </a:rPr>
              <a:t> </a:t>
            </a:r>
            <a:endParaRPr lang="sr-Latn-RS" altLang="en-US" sz="2200" b="0" dirty="0" smtClean="0">
              <a:solidFill>
                <a:schemeClr val="tx1"/>
              </a:solidFill>
              <a:latin typeface="+mn-lt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označena sa semantičkim značenjem</a:t>
            </a:r>
            <a:endParaRPr lang="en-US" altLang="en-US" sz="2200" b="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Informacija u ovom formatu se lako može procesirati računarima</a:t>
            </a:r>
            <a:endParaRPr lang="sr-Latn-RS" altLang="en-US" sz="22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XML opisuje samo sintaksu</a:t>
            </a:r>
            <a:r>
              <a:rPr lang="en-US" altLang="en-US" sz="2200" b="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a ne apstraktni logički model podataka</a:t>
            </a:r>
            <a:endParaRPr lang="en-US" altLang="en-US" sz="22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332656"/>
            <a:ext cx="7167736" cy="1044575"/>
          </a:xfrm>
        </p:spPr>
        <p:txBody>
          <a:bodyPr/>
          <a:lstStyle/>
          <a:p>
            <a:pPr>
              <a:defRPr/>
            </a:pPr>
            <a:r>
              <a:rPr lang="sr-Latn-RS" altLang="en-US" dirty="0"/>
              <a:t>Zašto </a:t>
            </a:r>
            <a:r>
              <a:rPr lang="en-US" altLang="en-US" dirty="0"/>
              <a:t>XML</a:t>
            </a:r>
            <a:r>
              <a:rPr lang="sr-Latn-RS" altLang="en-US" dirty="0"/>
              <a:t> (2)</a:t>
            </a:r>
            <a:r>
              <a:rPr lang="en-US" altLang="en-US" dirty="0"/>
              <a:t> </a:t>
            </a:r>
            <a:endParaRPr lang="en-US" sz="3200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8543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6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07704" y="548680"/>
            <a:ext cx="7239394" cy="1143000"/>
          </a:xfrm>
        </p:spPr>
        <p:txBody>
          <a:bodyPr/>
          <a:lstStyle/>
          <a:p>
            <a:r>
              <a:rPr lang="de-DE" altLang="en-US" dirty="0" smtClean="0"/>
              <a:t>Kl</a:t>
            </a:r>
            <a:r>
              <a:rPr lang="sr-Latn-RS" altLang="en-US" dirty="0" smtClean="0"/>
              <a:t>jučni pojmovi </a:t>
            </a:r>
            <a:r>
              <a:rPr lang="de-DE" altLang="en-US" dirty="0" smtClean="0"/>
              <a:t>XML</a:t>
            </a:r>
            <a:r>
              <a:rPr lang="sr-Latn-RS" altLang="en-US" dirty="0" smtClean="0"/>
              <a:t>-a</a:t>
            </a:r>
            <a:endParaRPr lang="de-DE" altLang="en-US" dirty="0"/>
          </a:p>
        </p:txBody>
      </p:sp>
      <p:sp>
        <p:nvSpPr>
          <p:cNvPr id="130867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676400"/>
            <a:ext cx="7924800" cy="3984848"/>
          </a:xfrm>
        </p:spPr>
        <p:txBody>
          <a:bodyPr/>
          <a:lstStyle/>
          <a:p>
            <a:r>
              <a:rPr lang="sr-Latn-RS" altLang="en-US" dirty="0" smtClean="0"/>
              <a:t>To su:</a:t>
            </a:r>
          </a:p>
          <a:p>
            <a:pPr lvl="1"/>
            <a:r>
              <a:rPr lang="de-DE" altLang="en-US" dirty="0" smtClean="0"/>
              <a:t>D</a:t>
            </a:r>
            <a:r>
              <a:rPr lang="sr-Latn-RS" altLang="en-US" dirty="0" smtClean="0"/>
              <a:t>okumenti</a:t>
            </a:r>
            <a:endParaRPr lang="de-DE" altLang="en-US" dirty="0"/>
          </a:p>
          <a:p>
            <a:pPr lvl="1"/>
            <a:r>
              <a:rPr lang="de-DE" altLang="en-US" dirty="0" smtClean="0"/>
              <a:t>Element</a:t>
            </a:r>
            <a:r>
              <a:rPr lang="sr-Latn-RS" altLang="en-US" dirty="0" smtClean="0"/>
              <a:t>i</a:t>
            </a:r>
            <a:endParaRPr lang="de-DE" altLang="en-US" dirty="0"/>
          </a:p>
          <a:p>
            <a:pPr lvl="1"/>
            <a:r>
              <a:rPr lang="de-DE" altLang="en-US" dirty="0" smtClean="0"/>
              <a:t>Atribut</a:t>
            </a:r>
            <a:r>
              <a:rPr lang="sr-Latn-RS" altLang="en-US" dirty="0" smtClean="0"/>
              <a:t>i</a:t>
            </a:r>
            <a:endParaRPr lang="de-DE" altLang="en-US" dirty="0"/>
          </a:p>
          <a:p>
            <a:pPr lvl="1"/>
            <a:r>
              <a:rPr lang="sr-Latn-RS" altLang="en-US" dirty="0" smtClean="0"/>
              <a:t>Deklaracije prostora imena</a:t>
            </a:r>
            <a:endParaRPr lang="de-DE" altLang="en-US" dirty="0"/>
          </a:p>
          <a:p>
            <a:pPr lvl="1"/>
            <a:r>
              <a:rPr lang="de-DE" altLang="en-US" dirty="0" smtClean="0"/>
              <a:t>Te</a:t>
            </a:r>
            <a:r>
              <a:rPr lang="sr-Latn-RS" altLang="en-US" dirty="0" smtClean="0"/>
              <a:t>kst</a:t>
            </a:r>
            <a:endParaRPr lang="de-DE" altLang="en-US" dirty="0"/>
          </a:p>
          <a:p>
            <a:pPr lvl="1"/>
            <a:r>
              <a:rPr lang="sr-Latn-RS" altLang="en-US" dirty="0" smtClean="0"/>
              <a:t>Komentari</a:t>
            </a:r>
            <a:endParaRPr lang="de-DE" altLang="en-US" dirty="0"/>
          </a:p>
          <a:p>
            <a:pPr lvl="1"/>
            <a:r>
              <a:rPr lang="sr-Latn-RS" altLang="en-US" dirty="0" smtClean="0"/>
              <a:t>Instrukcije procesiranja</a:t>
            </a:r>
            <a:endParaRPr lang="de-DE" altLang="en-US" dirty="0"/>
          </a:p>
          <a:p>
            <a:r>
              <a:rPr lang="sr-Latn-RS" altLang="en-US" dirty="0" smtClean="0"/>
              <a:t>Svi ovi pojmovi su nasleđeni iz</a:t>
            </a:r>
            <a:r>
              <a:rPr lang="de-DE" altLang="en-US" dirty="0" smtClean="0"/>
              <a:t> SGML</a:t>
            </a:r>
            <a:r>
              <a:rPr lang="sr-Latn-RS" altLang="en-US" dirty="0" smtClean="0"/>
              <a:t>-a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89895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Rad sa tekstualnim dokumentima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WYSIWYG</a:t>
            </a:r>
            <a:r>
              <a:rPr lang="sr-Latn-RS" altLang="en-US" dirty="0" smtClean="0"/>
              <a:t> pristup</a:t>
            </a:r>
          </a:p>
          <a:p>
            <a:pPr lvl="1" eaLnBrk="1" hangingPunct="1"/>
            <a:r>
              <a:rPr lang="en-US" altLang="en-US" dirty="0" err="1" smtClean="0"/>
              <a:t>Alati</a:t>
            </a:r>
            <a:r>
              <a:rPr lang="en-US" altLang="en-US" dirty="0" smtClean="0"/>
              <a:t> </a:t>
            </a:r>
            <a:r>
              <a:rPr lang="en-US" altLang="en-US" dirty="0" err="1"/>
              <a:t>zasnovani</a:t>
            </a:r>
            <a:r>
              <a:rPr lang="en-US" altLang="en-US" dirty="0"/>
              <a:t> </a:t>
            </a:r>
            <a:r>
              <a:rPr lang="en-US" altLang="en-US" dirty="0" err="1"/>
              <a:t>na</a:t>
            </a:r>
            <a:r>
              <a:rPr lang="en-US" altLang="en-US" dirty="0"/>
              <a:t> WYSIWYG </a:t>
            </a:r>
            <a:r>
              <a:rPr lang="en-US" altLang="en-US" dirty="0" err="1"/>
              <a:t>pristupu</a:t>
            </a:r>
            <a:r>
              <a:rPr lang="en-US" altLang="en-US" dirty="0"/>
              <a:t> </a:t>
            </a:r>
            <a:r>
              <a:rPr lang="en-US" altLang="en-US" dirty="0" err="1" smtClean="0"/>
              <a:t>zahtevaju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od </a:t>
            </a:r>
            <a:r>
              <a:rPr lang="en-US" altLang="en-US" dirty="0" err="1"/>
              <a:t>korisnika</a:t>
            </a:r>
            <a:r>
              <a:rPr lang="en-US" altLang="en-US" dirty="0"/>
              <a:t> da </a:t>
            </a:r>
            <a:r>
              <a:rPr lang="en-US" altLang="en-US" dirty="0" err="1"/>
              <a:t>tekst</a:t>
            </a:r>
            <a:r>
              <a:rPr lang="en-US" altLang="en-US" dirty="0"/>
              <a:t> </a:t>
            </a:r>
            <a:r>
              <a:rPr lang="en-US" altLang="en-US" dirty="0" err="1"/>
              <a:t>uredi</a:t>
            </a:r>
            <a:r>
              <a:rPr lang="en-US" altLang="en-US" dirty="0"/>
              <a:t> u </a:t>
            </a:r>
            <a:r>
              <a:rPr lang="en-US" altLang="en-US" dirty="0" err="1"/>
              <a:t>obliku</a:t>
            </a:r>
            <a:r>
              <a:rPr lang="en-US" altLang="en-US" dirty="0"/>
              <a:t> </a:t>
            </a:r>
            <a:r>
              <a:rPr lang="en-US" altLang="en-US" dirty="0" err="1"/>
              <a:t>koji</a:t>
            </a:r>
            <a:r>
              <a:rPr lang="en-US" altLang="en-US" dirty="0"/>
              <a:t> je </a:t>
            </a:r>
            <a:r>
              <a:rPr lang="en-US" altLang="en-US" dirty="0" err="1"/>
              <a:t>spreman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kona</a:t>
            </a:r>
            <a:r>
              <a:rPr lang="sr-Latn-RS" altLang="en-US" dirty="0"/>
              <a:t>č</a:t>
            </a:r>
            <a:r>
              <a:rPr lang="en-US" altLang="en-US" dirty="0" smtClean="0"/>
              <a:t>no </a:t>
            </a:r>
            <a:r>
              <a:rPr lang="en-US" altLang="en-US" dirty="0" err="1"/>
              <a:t>prikazivanje</a:t>
            </a:r>
            <a:r>
              <a:rPr lang="en-US" altLang="en-US" dirty="0"/>
              <a:t> </a:t>
            </a:r>
            <a:r>
              <a:rPr lang="en-US" altLang="en-US" dirty="0" err="1" smtClean="0"/>
              <a:t>na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ciljnom</a:t>
            </a:r>
            <a:r>
              <a:rPr lang="en-US" altLang="en-US" dirty="0" smtClean="0"/>
              <a:t> </a:t>
            </a:r>
            <a:r>
              <a:rPr lang="en-US" altLang="en-US" dirty="0" err="1"/>
              <a:t>medijumu</a:t>
            </a:r>
            <a:r>
              <a:rPr lang="en-US" altLang="en-US" dirty="0"/>
              <a:t> (</a:t>
            </a:r>
            <a:r>
              <a:rPr lang="en-US" altLang="en-US" dirty="0" err="1"/>
              <a:t>npr</a:t>
            </a:r>
            <a:r>
              <a:rPr lang="en-US" altLang="en-US" dirty="0"/>
              <a:t>. </a:t>
            </a:r>
            <a:r>
              <a:rPr lang="sr-Latn-RS" altLang="en-US" dirty="0"/>
              <a:t>š</a:t>
            </a:r>
            <a:r>
              <a:rPr lang="en-US" altLang="en-US" dirty="0" err="1" smtClean="0"/>
              <a:t>tampanje</a:t>
            </a:r>
            <a:r>
              <a:rPr lang="en-US" altLang="en-US" dirty="0" smtClean="0"/>
              <a:t> </a:t>
            </a:r>
            <a:r>
              <a:rPr lang="en-US" altLang="en-US" dirty="0" err="1"/>
              <a:t>na</a:t>
            </a:r>
            <a:r>
              <a:rPr lang="en-US" altLang="en-US" dirty="0"/>
              <a:t> </a:t>
            </a:r>
            <a:r>
              <a:rPr lang="en-US" altLang="en-US" dirty="0" err="1"/>
              <a:t>papiru</a:t>
            </a:r>
            <a:r>
              <a:rPr lang="en-US" altLang="en-US" dirty="0" smtClean="0"/>
              <a:t>)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/>
              <a:t>Tekst</a:t>
            </a:r>
            <a:r>
              <a:rPr lang="en-US" altLang="en-US" dirty="0" smtClean="0"/>
              <a:t> </a:t>
            </a:r>
            <a:r>
              <a:rPr lang="en-US" altLang="en-US" dirty="0"/>
              <a:t>se </a:t>
            </a:r>
            <a:r>
              <a:rPr lang="en-US" altLang="en-US" dirty="0" err="1" smtClean="0"/>
              <a:t>ure</a:t>
            </a:r>
            <a:r>
              <a:rPr lang="sr-Latn-RS" altLang="en-US" dirty="0" smtClean="0"/>
              <a:t>đ</a:t>
            </a:r>
            <a:r>
              <a:rPr lang="en-US" altLang="en-US" dirty="0" err="1" smtClean="0"/>
              <a:t>uje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oslanjaju</a:t>
            </a:r>
            <a:r>
              <a:rPr lang="sr-Latn-RS" altLang="en-US" dirty="0" smtClean="0"/>
              <a:t>ć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se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direktno</a:t>
            </a:r>
            <a:r>
              <a:rPr lang="en-US" altLang="en-US" dirty="0" smtClean="0"/>
              <a:t> </a:t>
            </a:r>
            <a:r>
              <a:rPr lang="en-US" altLang="en-US" dirty="0" err="1"/>
              <a:t>na</a:t>
            </a:r>
            <a:r>
              <a:rPr lang="en-US" altLang="en-US" dirty="0"/>
              <a:t> </a:t>
            </a:r>
            <a:r>
              <a:rPr lang="en-US" altLang="en-US" dirty="0" err="1"/>
              <a:t>njegovu</a:t>
            </a:r>
            <a:r>
              <a:rPr lang="en-US" altLang="en-US" dirty="0"/>
              <a:t> </a:t>
            </a:r>
            <a:r>
              <a:rPr lang="en-US" altLang="en-US" dirty="0" err="1" smtClean="0"/>
              <a:t>grafi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ku</a:t>
            </a:r>
            <a:r>
              <a:rPr lang="en-US" altLang="en-US" dirty="0" smtClean="0"/>
              <a:t> </a:t>
            </a:r>
            <a:r>
              <a:rPr lang="en-US" altLang="en-US" dirty="0" err="1"/>
              <a:t>prezentaciju</a:t>
            </a:r>
            <a:r>
              <a:rPr lang="en-US" altLang="en-US" dirty="0"/>
              <a:t>, </a:t>
            </a:r>
            <a:r>
              <a:rPr lang="en-US" altLang="en-US" dirty="0" err="1" smtClean="0"/>
              <a:t>naj</a:t>
            </a:r>
            <a:r>
              <a:rPr lang="sr-Latn-RS" altLang="en-US" dirty="0"/>
              <a:t>č</a:t>
            </a:r>
            <a:r>
              <a:rPr lang="en-US" altLang="en-US" dirty="0" smtClean="0"/>
              <a:t>e</a:t>
            </a:r>
            <a:r>
              <a:rPr lang="sr-Latn-RS" altLang="en-US" dirty="0" smtClean="0"/>
              <a:t>šć</a:t>
            </a:r>
            <a:r>
              <a:rPr lang="en-US" altLang="en-US" dirty="0" smtClean="0"/>
              <a:t>e </a:t>
            </a:r>
            <a:r>
              <a:rPr lang="en-US" altLang="en-US" dirty="0" err="1" smtClean="0"/>
              <a:t>kori</a:t>
            </a:r>
            <a:r>
              <a:rPr lang="sr-Latn-RS" altLang="en-US" dirty="0" smtClean="0"/>
              <a:t>šć</a:t>
            </a:r>
            <a:r>
              <a:rPr lang="en-US" altLang="en-US" dirty="0" err="1" smtClean="0"/>
              <a:t>enjem</a:t>
            </a:r>
            <a:r>
              <a:rPr lang="en-US" altLang="en-US" dirty="0" smtClean="0"/>
              <a:t> mi</a:t>
            </a:r>
            <a:r>
              <a:rPr lang="sr-Latn-RS" altLang="en-US" dirty="0"/>
              <a:t>š</a:t>
            </a:r>
            <a:r>
              <a:rPr lang="en-US" altLang="en-US" dirty="0" smtClean="0"/>
              <a:t>a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sr-Latn-RS" altLang="en-US" dirty="0" smtClean="0"/>
              <a:t>e</a:t>
            </a:r>
            <a:r>
              <a:rPr lang="en-US" altLang="en-US" dirty="0" err="1" smtClean="0"/>
              <a:t>lemenata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grafi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kog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korisni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kog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okru</a:t>
            </a:r>
            <a:r>
              <a:rPr lang="sr-Latn-RS" altLang="en-US" dirty="0"/>
              <a:t>ž</a:t>
            </a:r>
            <a:r>
              <a:rPr lang="en-US" altLang="en-US" dirty="0" err="1" smtClean="0"/>
              <a:t>enja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smtClean="0"/>
              <a:t>Tipi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ni</a:t>
            </a:r>
            <a:r>
              <a:rPr lang="en-US" altLang="en-US" dirty="0" smtClean="0"/>
              <a:t> </a:t>
            </a:r>
            <a:r>
              <a:rPr lang="en-US" altLang="en-US" dirty="0" err="1"/>
              <a:t>primeri</a:t>
            </a:r>
            <a:r>
              <a:rPr lang="en-US" altLang="en-US" dirty="0"/>
              <a:t> </a:t>
            </a:r>
            <a:r>
              <a:rPr lang="en-US" altLang="en-US" dirty="0" err="1"/>
              <a:t>ovakvih</a:t>
            </a:r>
            <a:r>
              <a:rPr lang="en-US" altLang="en-US" dirty="0"/>
              <a:t> </a:t>
            </a:r>
            <a:r>
              <a:rPr lang="en-US" altLang="en-US" dirty="0" err="1"/>
              <a:t>alata</a:t>
            </a:r>
            <a:r>
              <a:rPr lang="en-US" altLang="en-US" dirty="0"/>
              <a:t> </a:t>
            </a:r>
            <a:r>
              <a:rPr lang="en-US" altLang="en-US" dirty="0" err="1" smtClean="0"/>
              <a:t>su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alati</a:t>
            </a:r>
            <a:r>
              <a:rPr lang="en-US" altLang="en-US" dirty="0" smtClean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/>
              <a:t>kancelarijsko</a:t>
            </a:r>
            <a:r>
              <a:rPr lang="en-US" altLang="en-US" dirty="0"/>
              <a:t> </a:t>
            </a:r>
            <a:r>
              <a:rPr lang="en-US" altLang="en-US" dirty="0" err="1"/>
              <a:t>poslovanje</a:t>
            </a:r>
            <a:r>
              <a:rPr lang="en-US" altLang="en-US" dirty="0"/>
              <a:t> (</a:t>
            </a:r>
            <a:r>
              <a:rPr lang="en-US" altLang="en-US" dirty="0" err="1"/>
              <a:t>npr</a:t>
            </a:r>
            <a:r>
              <a:rPr lang="en-US" altLang="en-US" dirty="0"/>
              <a:t>. Microsoft Office, OpenOffice.org)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412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8C9E4C5-B81A-4C61-BED1-87602EB12266}" type="slidenum">
              <a:rPr lang="en-US" altLang="en-US" sz="1000" smtClean="0">
                <a:solidFill>
                  <a:srgbClr val="969696"/>
                </a:solidFill>
                <a:latin typeface="Arial" pitchFamily="34" charset="0"/>
              </a:rPr>
              <a:pPr/>
              <a:t>50</a:t>
            </a:fld>
            <a:endParaRPr lang="en-US" altLang="en-US" sz="1000" smtClean="0">
              <a:solidFill>
                <a:srgbClr val="969696"/>
              </a:solidFill>
              <a:latin typeface="Arial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332656"/>
            <a:ext cx="7167736" cy="1044575"/>
          </a:xfrm>
        </p:spPr>
        <p:txBody>
          <a:bodyPr/>
          <a:lstStyle/>
          <a:p>
            <a:pPr>
              <a:defRPr/>
            </a:pPr>
            <a:r>
              <a:rPr lang="en-US" sz="3200" dirty="0" err="1" smtClean="0">
                <a:solidFill>
                  <a:schemeClr val="hlink"/>
                </a:solidFill>
              </a:rPr>
              <a:t>Anatom</a:t>
            </a:r>
            <a:r>
              <a:rPr lang="sr-Latn-RS" sz="3200" dirty="0" smtClean="0">
                <a:solidFill>
                  <a:schemeClr val="hlink"/>
                </a:solidFill>
              </a:rPr>
              <a:t>ija </a:t>
            </a:r>
            <a:r>
              <a:rPr lang="en-US" sz="3200" dirty="0" smtClean="0">
                <a:solidFill>
                  <a:schemeClr val="hlink"/>
                </a:solidFill>
              </a:rPr>
              <a:t>XML</a:t>
            </a:r>
            <a:r>
              <a:rPr lang="sr-Latn-RS" sz="3200" dirty="0" smtClean="0">
                <a:solidFill>
                  <a:schemeClr val="hlink"/>
                </a:solidFill>
              </a:rPr>
              <a:t>-a </a:t>
            </a:r>
            <a:endParaRPr lang="en-US" sz="3200" dirty="0">
              <a:solidFill>
                <a:schemeClr val="hlink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1463675"/>
            <a:ext cx="8737600" cy="459422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&lt;?xml version="1.0" encoding="ISO-8859-1" ?&gt;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&lt;</a:t>
            </a:r>
            <a:r>
              <a:rPr lang="en-US" altLang="en-US" sz="1800" dirty="0" err="1" smtClean="0">
                <a:latin typeface="Consolas" pitchFamily="49" charset="0"/>
              </a:rPr>
              <a:t>dblp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  &lt;</a:t>
            </a:r>
            <a:r>
              <a:rPr lang="en-US" altLang="en-US" sz="1800" dirty="0" err="1" smtClean="0">
                <a:latin typeface="Consolas" pitchFamily="49" charset="0"/>
              </a:rPr>
              <a:t>mastersthesis</a:t>
            </a:r>
            <a:r>
              <a:rPr lang="en-US" altLang="en-US" sz="1800" dirty="0" smtClean="0">
                <a:latin typeface="Consolas" pitchFamily="49" charset="0"/>
              </a:rPr>
              <a:t> </a:t>
            </a:r>
            <a:r>
              <a:rPr lang="en-US" altLang="en-US" sz="1800" dirty="0" err="1" smtClean="0">
                <a:latin typeface="Consolas" pitchFamily="49" charset="0"/>
              </a:rPr>
              <a:t>mdate</a:t>
            </a:r>
            <a:r>
              <a:rPr lang="en-US" altLang="en-US" sz="1800" dirty="0" smtClean="0">
                <a:latin typeface="Consolas" pitchFamily="49" charset="0"/>
              </a:rPr>
              <a:t>="2002-01-03" key="</a:t>
            </a:r>
            <a:r>
              <a:rPr lang="en-US" altLang="en-US" sz="1800" dirty="0" err="1" smtClean="0">
                <a:latin typeface="Consolas" pitchFamily="49" charset="0"/>
              </a:rPr>
              <a:t>ms</a:t>
            </a:r>
            <a:r>
              <a:rPr lang="en-US" altLang="en-US" sz="1800" dirty="0" smtClean="0">
                <a:latin typeface="Consolas" pitchFamily="49" charset="0"/>
              </a:rPr>
              <a:t>/Brown92"&gt;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    &lt;author&gt;Kurt P. Brown&lt;/author&gt;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    &lt;title&gt;PRPL: A Database Workload Specification Language&lt;/title&gt;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    &lt;year&gt;1992&lt;/year&gt;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    &lt;school&gt;Univ. of Wisconsin-Madison&lt;/school&gt;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  &lt;/</a:t>
            </a:r>
            <a:r>
              <a:rPr lang="en-US" altLang="en-US" sz="1800" dirty="0" err="1" smtClean="0">
                <a:latin typeface="Consolas" pitchFamily="49" charset="0"/>
              </a:rPr>
              <a:t>mastersthesis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  &lt;article </a:t>
            </a:r>
            <a:r>
              <a:rPr lang="en-US" altLang="en-US" sz="1800" dirty="0" err="1" smtClean="0">
                <a:latin typeface="Consolas" pitchFamily="49" charset="0"/>
              </a:rPr>
              <a:t>mdate</a:t>
            </a:r>
            <a:r>
              <a:rPr lang="en-US" altLang="en-US" sz="1800" dirty="0" smtClean="0">
                <a:latin typeface="Consolas" pitchFamily="49" charset="0"/>
              </a:rPr>
              <a:t>="2002-01-03" key="</a:t>
            </a:r>
            <a:r>
              <a:rPr lang="en-US" altLang="en-US" sz="1800" dirty="0" err="1" smtClean="0">
                <a:latin typeface="Consolas" pitchFamily="49" charset="0"/>
              </a:rPr>
              <a:t>tr</a:t>
            </a:r>
            <a:r>
              <a:rPr lang="en-US" altLang="en-US" sz="1800" dirty="0" smtClean="0">
                <a:latin typeface="Consolas" pitchFamily="49" charset="0"/>
              </a:rPr>
              <a:t>/</a:t>
            </a:r>
            <a:r>
              <a:rPr lang="en-US" altLang="en-US" sz="1800" dirty="0" err="1" smtClean="0">
                <a:latin typeface="Consolas" pitchFamily="49" charset="0"/>
              </a:rPr>
              <a:t>dec</a:t>
            </a:r>
            <a:r>
              <a:rPr lang="en-US" altLang="en-US" sz="1800" dirty="0" smtClean="0">
                <a:latin typeface="Consolas" pitchFamily="49" charset="0"/>
              </a:rPr>
              <a:t>/SRC1997-018"&gt;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    &lt;editor&gt;Paul R. </a:t>
            </a:r>
            <a:r>
              <a:rPr lang="en-US" altLang="en-US" sz="1800" dirty="0" err="1" smtClean="0">
                <a:latin typeface="Consolas" pitchFamily="49" charset="0"/>
              </a:rPr>
              <a:t>McJones</a:t>
            </a:r>
            <a:r>
              <a:rPr lang="en-US" altLang="en-US" sz="1800" dirty="0" smtClean="0">
                <a:latin typeface="Consolas" pitchFamily="49" charset="0"/>
              </a:rPr>
              <a:t>&lt;/editor&gt;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    &lt;title&gt;The 1995 SQL Reunion&lt;/title&gt;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    &lt;journal&gt;Digital System Research Center Report&lt;/journal&gt;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    &lt;volume&gt;SRC1997-018&lt;/volume&gt;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    &lt;year&gt;1997&lt;/year&gt;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    &lt;</a:t>
            </a:r>
            <a:r>
              <a:rPr lang="en-US" altLang="en-US" sz="1800" dirty="0" err="1" smtClean="0">
                <a:latin typeface="Consolas" pitchFamily="49" charset="0"/>
              </a:rPr>
              <a:t>ee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  <a:r>
              <a:rPr lang="en-US" altLang="en-US" sz="1800" dirty="0" err="1" smtClean="0">
                <a:latin typeface="Consolas" pitchFamily="49" charset="0"/>
              </a:rPr>
              <a:t>db</a:t>
            </a:r>
            <a:r>
              <a:rPr lang="en-US" altLang="en-US" sz="1800" dirty="0" smtClean="0">
                <a:latin typeface="Consolas" pitchFamily="49" charset="0"/>
              </a:rPr>
              <a:t>/labs/</a:t>
            </a:r>
            <a:r>
              <a:rPr lang="en-US" altLang="en-US" sz="1800" dirty="0" err="1" smtClean="0">
                <a:latin typeface="Consolas" pitchFamily="49" charset="0"/>
              </a:rPr>
              <a:t>dec</a:t>
            </a:r>
            <a:r>
              <a:rPr lang="en-US" altLang="en-US" sz="1800" dirty="0" smtClean="0">
                <a:latin typeface="Consolas" pitchFamily="49" charset="0"/>
              </a:rPr>
              <a:t>/SRC1997-018.html&lt;/</a:t>
            </a:r>
            <a:r>
              <a:rPr lang="en-US" altLang="en-US" sz="1800" dirty="0" err="1" smtClean="0">
                <a:latin typeface="Consolas" pitchFamily="49" charset="0"/>
              </a:rPr>
              <a:t>ee</a:t>
            </a:r>
            <a:r>
              <a:rPr lang="en-US" altLang="en-US" sz="1800" dirty="0" smtClean="0">
                <a:latin typeface="Consolas" pitchFamily="49" charset="0"/>
              </a:rPr>
              <a:t>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    &lt;</a:t>
            </a:r>
            <a:r>
              <a:rPr lang="en-US" altLang="en-US" sz="1800" dirty="0" err="1" smtClean="0">
                <a:latin typeface="Consolas" pitchFamily="49" charset="0"/>
              </a:rPr>
              <a:t>ee</a:t>
            </a:r>
            <a:r>
              <a:rPr lang="en-US" altLang="en-US" sz="1800" dirty="0" smtClean="0">
                <a:latin typeface="Consolas" pitchFamily="49" charset="0"/>
              </a:rPr>
              <a:t>&gt;http://www.mcjones.org/System_R/SQL_Reunion_95/&lt;/ee&gt;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  &lt;/article&gt;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6372200" y="997117"/>
            <a:ext cx="23471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sr-Latn-RS" altLang="en-US" sz="1800" i="1" dirty="0" smtClean="0">
                <a:solidFill>
                  <a:srgbClr val="990000"/>
                </a:solidFill>
                <a:latin typeface="Calibri" pitchFamily="34" charset="0"/>
              </a:rPr>
              <a:t>Instrukcija procesiranja</a:t>
            </a:r>
            <a:endParaRPr lang="en-US" altLang="en-US" sz="1800" i="1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7770592" y="3081237"/>
            <a:ext cx="9749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i="1" dirty="0">
                <a:solidFill>
                  <a:srgbClr val="990000"/>
                </a:solidFill>
                <a:latin typeface="Calibri" pitchFamily="34" charset="0"/>
              </a:rPr>
              <a:t>Elemen</a:t>
            </a:r>
            <a:r>
              <a:rPr lang="en-US" altLang="en-US" i="1" dirty="0">
                <a:solidFill>
                  <a:srgbClr val="990000"/>
                </a:solidFill>
                <a:latin typeface="Calibri" pitchFamily="34" charset="0"/>
              </a:rPr>
              <a:t>t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6824663" y="4022209"/>
            <a:ext cx="8338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sr-Latn-RS" altLang="en-US" sz="1800" i="1" dirty="0" smtClean="0">
                <a:solidFill>
                  <a:srgbClr val="990000"/>
                </a:solidFill>
                <a:latin typeface="Calibri" pitchFamily="34" charset="0"/>
              </a:rPr>
              <a:t>Atribut</a:t>
            </a:r>
            <a:endParaRPr lang="en-US" altLang="en-US" sz="1800" i="1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 flipH="1" flipV="1">
            <a:off x="4414838" y="3906838"/>
            <a:ext cx="2409825" cy="300037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 flipH="1" flipV="1">
            <a:off x="5148062" y="2874963"/>
            <a:ext cx="2622529" cy="437106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754063" y="2541588"/>
            <a:ext cx="8024812" cy="330200"/>
          </a:xfrm>
          <a:prstGeom prst="rect">
            <a:avLst/>
          </a:prstGeom>
          <a:noFill/>
          <a:ln w="12700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6848976" y="4903788"/>
            <a:ext cx="19807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sr-Latn-RS" altLang="en-US" sz="1800" i="1" dirty="0" smtClean="0">
                <a:solidFill>
                  <a:srgbClr val="990000"/>
                </a:solidFill>
                <a:latin typeface="Calibri" pitchFamily="34" charset="0"/>
              </a:rPr>
              <a:t>Zatvarajuća etiketa</a:t>
            </a:r>
            <a:endParaRPr lang="en-US" altLang="en-US" sz="1800" i="1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 flipH="1" flipV="1">
            <a:off x="7007224" y="4772024"/>
            <a:ext cx="531813" cy="241151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2843808" y="1700808"/>
            <a:ext cx="19075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sr-Latn-RS" altLang="en-US" sz="1800" i="1" dirty="0" smtClean="0">
                <a:solidFill>
                  <a:srgbClr val="990000"/>
                </a:solidFill>
                <a:latin typeface="Calibri" pitchFamily="34" charset="0"/>
              </a:rPr>
              <a:t>Otvarajuća etiketa</a:t>
            </a:r>
            <a:endParaRPr lang="en-US" altLang="en-US" i="1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 flipH="1" flipV="1">
            <a:off x="1360488" y="1897063"/>
            <a:ext cx="1519237" cy="1587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 flipH="1">
            <a:off x="5828769" y="1196752"/>
            <a:ext cx="543431" cy="358998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595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56E01D2-F6CF-4D17-B719-9DBEC0687F4B}" type="slidenum">
              <a:rPr lang="en-US" altLang="en-US" sz="1000" smtClean="0">
                <a:solidFill>
                  <a:srgbClr val="969696"/>
                </a:solidFill>
                <a:latin typeface="Arial" pitchFamily="34" charset="0"/>
              </a:rPr>
              <a:pPr/>
              <a:t>51</a:t>
            </a:fld>
            <a:endParaRPr lang="en-US" altLang="en-US" sz="1000" smtClean="0">
              <a:solidFill>
                <a:srgbClr val="969696"/>
              </a:solidFill>
              <a:latin typeface="Arial" pitchFamily="34" charset="0"/>
            </a:endParaRPr>
          </a:p>
        </p:txBody>
      </p:sp>
      <p:sp>
        <p:nvSpPr>
          <p:cNvPr id="27651" name="Oval 3"/>
          <p:cNvSpPr>
            <a:spLocks noChangeArrowheads="1"/>
          </p:cNvSpPr>
          <p:nvPr/>
        </p:nvSpPr>
        <p:spPr bwMode="auto">
          <a:xfrm>
            <a:off x="2114550" y="1497013"/>
            <a:ext cx="628650" cy="400050"/>
          </a:xfrm>
          <a:prstGeom prst="ellipse">
            <a:avLst/>
          </a:prstGeom>
          <a:solidFill>
            <a:schemeClr val="tx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sr-Latn-RS" altLang="en-US" sz="2000" dirty="0" smtClean="0">
                <a:solidFill>
                  <a:schemeClr val="bg1"/>
                </a:solidFill>
              </a:rPr>
              <a:t>r</a:t>
            </a:r>
            <a:r>
              <a:rPr lang="en-US" altLang="en-US" sz="2000" dirty="0" err="1" smtClean="0">
                <a:solidFill>
                  <a:schemeClr val="bg1"/>
                </a:solidFill>
              </a:rPr>
              <a:t>oot</a:t>
            </a:r>
            <a:endParaRPr lang="en-US" altLang="en-US" sz="2000" dirty="0">
              <a:solidFill>
                <a:schemeClr val="bg1"/>
              </a:solidFill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1531938" y="2068513"/>
            <a:ext cx="560387" cy="433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?xml</a:t>
            </a:r>
          </a:p>
        </p:txBody>
      </p:sp>
      <p:sp>
        <p:nvSpPr>
          <p:cNvPr id="27653" name="Oval 5"/>
          <p:cNvSpPr>
            <a:spLocks noChangeArrowheads="1"/>
          </p:cNvSpPr>
          <p:nvPr/>
        </p:nvSpPr>
        <p:spPr bwMode="auto">
          <a:xfrm>
            <a:off x="2982913" y="2046288"/>
            <a:ext cx="534987" cy="4095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dblp</a:t>
            </a:r>
          </a:p>
        </p:txBody>
      </p:sp>
      <p:sp>
        <p:nvSpPr>
          <p:cNvPr id="27654" name="Oval 6"/>
          <p:cNvSpPr>
            <a:spLocks noChangeArrowheads="1"/>
          </p:cNvSpPr>
          <p:nvPr/>
        </p:nvSpPr>
        <p:spPr bwMode="auto">
          <a:xfrm>
            <a:off x="1679575" y="2698750"/>
            <a:ext cx="1427163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mastersthesis</a:t>
            </a:r>
          </a:p>
        </p:txBody>
      </p:sp>
      <p:sp>
        <p:nvSpPr>
          <p:cNvPr id="27655" name="Oval 7"/>
          <p:cNvSpPr>
            <a:spLocks noChangeArrowheads="1"/>
          </p:cNvSpPr>
          <p:nvPr/>
        </p:nvSpPr>
        <p:spPr bwMode="auto">
          <a:xfrm>
            <a:off x="5695950" y="2779713"/>
            <a:ext cx="763588" cy="4556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article</a:t>
            </a:r>
          </a:p>
        </p:txBody>
      </p:sp>
      <p:sp>
        <p:nvSpPr>
          <p:cNvPr id="27656" name="Oval 8"/>
          <p:cNvSpPr>
            <a:spLocks noChangeArrowheads="1"/>
          </p:cNvSpPr>
          <p:nvPr/>
        </p:nvSpPr>
        <p:spPr bwMode="auto">
          <a:xfrm>
            <a:off x="307975" y="3325813"/>
            <a:ext cx="685800" cy="388937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mdate</a:t>
            </a:r>
          </a:p>
        </p:txBody>
      </p:sp>
      <p:sp>
        <p:nvSpPr>
          <p:cNvPr id="27657" name="Oval 9"/>
          <p:cNvSpPr>
            <a:spLocks noChangeArrowheads="1"/>
          </p:cNvSpPr>
          <p:nvPr/>
        </p:nvSpPr>
        <p:spPr bwMode="auto">
          <a:xfrm>
            <a:off x="1025525" y="3463925"/>
            <a:ext cx="425450" cy="388938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key</a:t>
            </a:r>
          </a:p>
        </p:txBody>
      </p:sp>
      <p:sp>
        <p:nvSpPr>
          <p:cNvPr id="27658" name="Oval 10"/>
          <p:cNvSpPr>
            <a:spLocks noChangeArrowheads="1"/>
          </p:cNvSpPr>
          <p:nvPr/>
        </p:nvSpPr>
        <p:spPr bwMode="auto">
          <a:xfrm>
            <a:off x="1231900" y="3829050"/>
            <a:ext cx="741363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author</a:t>
            </a:r>
          </a:p>
        </p:txBody>
      </p:sp>
      <p:sp>
        <p:nvSpPr>
          <p:cNvPr id="27659" name="Oval 11"/>
          <p:cNvSpPr>
            <a:spLocks noChangeArrowheads="1"/>
          </p:cNvSpPr>
          <p:nvPr/>
        </p:nvSpPr>
        <p:spPr bwMode="auto">
          <a:xfrm>
            <a:off x="2014538" y="3829050"/>
            <a:ext cx="465137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title</a:t>
            </a:r>
          </a:p>
        </p:txBody>
      </p:sp>
      <p:sp>
        <p:nvSpPr>
          <p:cNvPr id="27660" name="Oval 12"/>
          <p:cNvSpPr>
            <a:spLocks noChangeArrowheads="1"/>
          </p:cNvSpPr>
          <p:nvPr/>
        </p:nvSpPr>
        <p:spPr bwMode="auto">
          <a:xfrm>
            <a:off x="2543175" y="3829050"/>
            <a:ext cx="546100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year</a:t>
            </a:r>
          </a:p>
        </p:txBody>
      </p:sp>
      <p:sp>
        <p:nvSpPr>
          <p:cNvPr id="27661" name="Oval 13"/>
          <p:cNvSpPr>
            <a:spLocks noChangeArrowheads="1"/>
          </p:cNvSpPr>
          <p:nvPr/>
        </p:nvSpPr>
        <p:spPr bwMode="auto">
          <a:xfrm>
            <a:off x="3154363" y="3829050"/>
            <a:ext cx="704850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school</a:t>
            </a:r>
          </a:p>
        </p:txBody>
      </p:sp>
      <p:cxnSp>
        <p:nvCxnSpPr>
          <p:cNvPr id="27662" name="AutoShape 14"/>
          <p:cNvCxnSpPr>
            <a:cxnSpLocks noChangeShapeType="1"/>
            <a:stCxn id="27654" idx="3"/>
            <a:endCxn id="27658" idx="0"/>
          </p:cNvCxnSpPr>
          <p:nvPr/>
        </p:nvCxnSpPr>
        <p:spPr bwMode="auto">
          <a:xfrm rot="5400000">
            <a:off x="1375569" y="3315494"/>
            <a:ext cx="741362" cy="285750"/>
          </a:xfrm>
          <a:prstGeom prst="curvedConnector3">
            <a:avLst>
              <a:gd name="adj1" fmla="val 5438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3" name="AutoShape 15"/>
          <p:cNvCxnSpPr>
            <a:cxnSpLocks noChangeShapeType="1"/>
            <a:stCxn id="27653" idx="6"/>
            <a:endCxn id="27655" idx="2"/>
          </p:cNvCxnSpPr>
          <p:nvPr/>
        </p:nvCxnSpPr>
        <p:spPr bwMode="auto">
          <a:xfrm>
            <a:off x="3517900" y="2251075"/>
            <a:ext cx="2178050" cy="75723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4" name="Oval 16"/>
          <p:cNvSpPr>
            <a:spLocks noChangeArrowheads="1"/>
          </p:cNvSpPr>
          <p:nvPr/>
        </p:nvSpPr>
        <p:spPr bwMode="auto">
          <a:xfrm>
            <a:off x="4813300" y="3898900"/>
            <a:ext cx="682625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editor</a:t>
            </a:r>
          </a:p>
        </p:txBody>
      </p:sp>
      <p:sp>
        <p:nvSpPr>
          <p:cNvPr id="27665" name="Oval 17"/>
          <p:cNvSpPr>
            <a:spLocks noChangeArrowheads="1"/>
          </p:cNvSpPr>
          <p:nvPr/>
        </p:nvSpPr>
        <p:spPr bwMode="auto">
          <a:xfrm>
            <a:off x="5549900" y="3898900"/>
            <a:ext cx="500063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title</a:t>
            </a:r>
          </a:p>
        </p:txBody>
      </p:sp>
      <p:sp>
        <p:nvSpPr>
          <p:cNvPr id="27666" name="Oval 18"/>
          <p:cNvSpPr>
            <a:spLocks noChangeArrowheads="1"/>
          </p:cNvSpPr>
          <p:nvPr/>
        </p:nvSpPr>
        <p:spPr bwMode="auto">
          <a:xfrm>
            <a:off x="7777163" y="3898900"/>
            <a:ext cx="500062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year</a:t>
            </a:r>
          </a:p>
        </p:txBody>
      </p:sp>
      <p:sp>
        <p:nvSpPr>
          <p:cNvPr id="27667" name="Oval 19"/>
          <p:cNvSpPr>
            <a:spLocks noChangeArrowheads="1"/>
          </p:cNvSpPr>
          <p:nvPr/>
        </p:nvSpPr>
        <p:spPr bwMode="auto">
          <a:xfrm>
            <a:off x="6105525" y="3898900"/>
            <a:ext cx="787400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journal</a:t>
            </a:r>
          </a:p>
        </p:txBody>
      </p:sp>
      <p:sp>
        <p:nvSpPr>
          <p:cNvPr id="27668" name="Oval 20"/>
          <p:cNvSpPr>
            <a:spLocks noChangeArrowheads="1"/>
          </p:cNvSpPr>
          <p:nvPr/>
        </p:nvSpPr>
        <p:spPr bwMode="auto">
          <a:xfrm>
            <a:off x="6946900" y="3898900"/>
            <a:ext cx="774700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volume</a:t>
            </a:r>
          </a:p>
        </p:txBody>
      </p:sp>
      <p:sp>
        <p:nvSpPr>
          <p:cNvPr id="27669" name="Oval 21"/>
          <p:cNvSpPr>
            <a:spLocks noChangeArrowheads="1"/>
          </p:cNvSpPr>
          <p:nvPr/>
        </p:nvSpPr>
        <p:spPr bwMode="auto">
          <a:xfrm>
            <a:off x="8670925" y="3898900"/>
            <a:ext cx="295275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ee</a:t>
            </a:r>
          </a:p>
        </p:txBody>
      </p:sp>
      <p:sp>
        <p:nvSpPr>
          <p:cNvPr id="27670" name="Oval 22"/>
          <p:cNvSpPr>
            <a:spLocks noChangeArrowheads="1"/>
          </p:cNvSpPr>
          <p:nvPr/>
        </p:nvSpPr>
        <p:spPr bwMode="auto">
          <a:xfrm>
            <a:off x="8331200" y="3898900"/>
            <a:ext cx="284163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ee</a:t>
            </a:r>
          </a:p>
        </p:txBody>
      </p:sp>
      <p:sp>
        <p:nvSpPr>
          <p:cNvPr id="27671" name="Oval 23"/>
          <p:cNvSpPr>
            <a:spLocks noChangeArrowheads="1"/>
          </p:cNvSpPr>
          <p:nvPr/>
        </p:nvSpPr>
        <p:spPr bwMode="auto">
          <a:xfrm>
            <a:off x="3868738" y="3324225"/>
            <a:ext cx="685800" cy="388938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mdate</a:t>
            </a:r>
          </a:p>
        </p:txBody>
      </p:sp>
      <p:sp>
        <p:nvSpPr>
          <p:cNvPr id="27672" name="Oval 24"/>
          <p:cNvSpPr>
            <a:spLocks noChangeArrowheads="1"/>
          </p:cNvSpPr>
          <p:nvPr/>
        </p:nvSpPr>
        <p:spPr bwMode="auto">
          <a:xfrm>
            <a:off x="4575175" y="3521075"/>
            <a:ext cx="425450" cy="388938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key</a:t>
            </a:r>
          </a:p>
        </p:txBody>
      </p:sp>
      <p:cxnSp>
        <p:nvCxnSpPr>
          <p:cNvPr id="27673" name="AutoShape 25"/>
          <p:cNvCxnSpPr>
            <a:cxnSpLocks noChangeShapeType="1"/>
            <a:stCxn id="27651" idx="3"/>
            <a:endCxn id="27652" idx="0"/>
          </p:cNvCxnSpPr>
          <p:nvPr/>
        </p:nvCxnSpPr>
        <p:spPr bwMode="auto">
          <a:xfrm flipH="1">
            <a:off x="1812925" y="1857375"/>
            <a:ext cx="393700" cy="211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4" name="AutoShape 26"/>
          <p:cNvCxnSpPr>
            <a:cxnSpLocks noChangeShapeType="1"/>
            <a:stCxn id="27651" idx="5"/>
            <a:endCxn id="27653" idx="1"/>
          </p:cNvCxnSpPr>
          <p:nvPr/>
        </p:nvCxnSpPr>
        <p:spPr bwMode="auto">
          <a:xfrm>
            <a:off x="2651125" y="1857375"/>
            <a:ext cx="409575" cy="249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5" name="AutoShape 27"/>
          <p:cNvCxnSpPr>
            <a:cxnSpLocks noChangeShapeType="1"/>
            <a:stCxn id="27655" idx="3"/>
            <a:endCxn id="27671" idx="0"/>
          </p:cNvCxnSpPr>
          <p:nvPr/>
        </p:nvCxnSpPr>
        <p:spPr bwMode="auto">
          <a:xfrm rot="5400000">
            <a:off x="4931569" y="2448719"/>
            <a:ext cx="155575" cy="1595437"/>
          </a:xfrm>
          <a:prstGeom prst="curvedConnector3">
            <a:avLst>
              <a:gd name="adj1" fmla="val 7143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6" name="AutoShape 28"/>
          <p:cNvCxnSpPr>
            <a:cxnSpLocks noChangeShapeType="1"/>
            <a:stCxn id="27655" idx="3"/>
            <a:endCxn id="27672" idx="7"/>
          </p:cNvCxnSpPr>
          <p:nvPr/>
        </p:nvCxnSpPr>
        <p:spPr bwMode="auto">
          <a:xfrm rot="5400000">
            <a:off x="5168106" y="2939257"/>
            <a:ext cx="409575" cy="868362"/>
          </a:xfrm>
          <a:prstGeom prst="curvedConnector3">
            <a:avLst>
              <a:gd name="adj1" fmla="val 5116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7" name="AutoShape 29"/>
          <p:cNvCxnSpPr>
            <a:cxnSpLocks noChangeShapeType="1"/>
            <a:stCxn id="27654" idx="3"/>
            <a:endCxn id="27656" idx="0"/>
          </p:cNvCxnSpPr>
          <p:nvPr/>
        </p:nvCxnSpPr>
        <p:spPr bwMode="auto">
          <a:xfrm rot="5400000">
            <a:off x="1150937" y="2587626"/>
            <a:ext cx="238125" cy="1238250"/>
          </a:xfrm>
          <a:prstGeom prst="curvedConnector3">
            <a:avLst>
              <a:gd name="adj1" fmla="val 64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8" name="AutoShape 30"/>
          <p:cNvCxnSpPr>
            <a:cxnSpLocks noChangeShapeType="1"/>
            <a:stCxn id="27654" idx="3"/>
            <a:endCxn id="27657" idx="0"/>
          </p:cNvCxnSpPr>
          <p:nvPr/>
        </p:nvCxnSpPr>
        <p:spPr bwMode="auto">
          <a:xfrm rot="5400000">
            <a:off x="1375569" y="2950369"/>
            <a:ext cx="376237" cy="650875"/>
          </a:xfrm>
          <a:prstGeom prst="curvedConnector3">
            <a:avLst>
              <a:gd name="adj1" fmla="val 5864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9" name="AutoShape 31"/>
          <p:cNvCxnSpPr>
            <a:cxnSpLocks noChangeShapeType="1"/>
            <a:stCxn id="27655" idx="4"/>
            <a:endCxn id="27664" idx="0"/>
          </p:cNvCxnSpPr>
          <p:nvPr/>
        </p:nvCxnSpPr>
        <p:spPr bwMode="auto">
          <a:xfrm rot="5400000">
            <a:off x="5284788" y="3105150"/>
            <a:ext cx="663575" cy="923925"/>
          </a:xfrm>
          <a:prstGeom prst="curvedConnector3">
            <a:avLst>
              <a:gd name="adj1" fmla="val 2416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0" name="AutoShape 32"/>
          <p:cNvCxnSpPr>
            <a:cxnSpLocks noChangeShapeType="1"/>
            <a:stCxn id="27654" idx="4"/>
            <a:endCxn id="27659" idx="0"/>
          </p:cNvCxnSpPr>
          <p:nvPr/>
        </p:nvCxnSpPr>
        <p:spPr bwMode="auto">
          <a:xfrm flipH="1">
            <a:off x="2247900" y="3154363"/>
            <a:ext cx="146050" cy="674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1" name="AutoShape 33"/>
          <p:cNvCxnSpPr>
            <a:cxnSpLocks noChangeShapeType="1"/>
            <a:stCxn id="27654" idx="4"/>
            <a:endCxn id="27660" idx="0"/>
          </p:cNvCxnSpPr>
          <p:nvPr/>
        </p:nvCxnSpPr>
        <p:spPr bwMode="auto">
          <a:xfrm>
            <a:off x="2393950" y="3154363"/>
            <a:ext cx="422275" cy="674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2" name="AutoShape 34"/>
          <p:cNvCxnSpPr>
            <a:cxnSpLocks noChangeShapeType="1"/>
            <a:stCxn id="27654" idx="5"/>
            <a:endCxn id="27661" idx="0"/>
          </p:cNvCxnSpPr>
          <p:nvPr/>
        </p:nvCxnSpPr>
        <p:spPr bwMode="auto">
          <a:xfrm>
            <a:off x="2897188" y="3087688"/>
            <a:ext cx="609600" cy="741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3" name="AutoShape 35"/>
          <p:cNvCxnSpPr>
            <a:cxnSpLocks noChangeShapeType="1"/>
            <a:stCxn id="27655" idx="4"/>
          </p:cNvCxnSpPr>
          <p:nvPr/>
        </p:nvCxnSpPr>
        <p:spPr bwMode="auto">
          <a:xfrm flipH="1">
            <a:off x="5822950" y="3235325"/>
            <a:ext cx="255588" cy="639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4" name="AutoShape 36"/>
          <p:cNvCxnSpPr>
            <a:cxnSpLocks noChangeShapeType="1"/>
            <a:stCxn id="27655" idx="5"/>
            <a:endCxn id="27668" idx="0"/>
          </p:cNvCxnSpPr>
          <p:nvPr/>
        </p:nvCxnSpPr>
        <p:spPr bwMode="auto">
          <a:xfrm>
            <a:off x="6348413" y="3168650"/>
            <a:ext cx="985837" cy="730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5" name="AutoShape 37"/>
          <p:cNvCxnSpPr>
            <a:cxnSpLocks noChangeShapeType="1"/>
            <a:stCxn id="27655" idx="5"/>
            <a:endCxn id="27667" idx="0"/>
          </p:cNvCxnSpPr>
          <p:nvPr/>
        </p:nvCxnSpPr>
        <p:spPr bwMode="auto">
          <a:xfrm>
            <a:off x="6348413" y="3168650"/>
            <a:ext cx="150812" cy="730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6" name="AutoShape 38"/>
          <p:cNvCxnSpPr>
            <a:cxnSpLocks noChangeShapeType="1"/>
            <a:stCxn id="27655" idx="5"/>
            <a:endCxn id="27666" idx="0"/>
          </p:cNvCxnSpPr>
          <p:nvPr/>
        </p:nvCxnSpPr>
        <p:spPr bwMode="auto">
          <a:xfrm>
            <a:off x="6348413" y="3168650"/>
            <a:ext cx="1679575" cy="730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7" name="AutoShape 39"/>
          <p:cNvCxnSpPr>
            <a:cxnSpLocks noChangeShapeType="1"/>
            <a:stCxn id="27655" idx="5"/>
            <a:endCxn id="27670" idx="0"/>
          </p:cNvCxnSpPr>
          <p:nvPr/>
        </p:nvCxnSpPr>
        <p:spPr bwMode="auto">
          <a:xfrm rot="16200000" flipH="1">
            <a:off x="7046119" y="2470944"/>
            <a:ext cx="730250" cy="2125662"/>
          </a:xfrm>
          <a:prstGeom prst="curvedConnector3">
            <a:avLst>
              <a:gd name="adj1" fmla="val 1369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8" name="AutoShape 40"/>
          <p:cNvCxnSpPr>
            <a:cxnSpLocks noChangeShapeType="1"/>
            <a:stCxn id="27655" idx="6"/>
            <a:endCxn id="27669" idx="0"/>
          </p:cNvCxnSpPr>
          <p:nvPr/>
        </p:nvCxnSpPr>
        <p:spPr bwMode="auto">
          <a:xfrm>
            <a:off x="6459538" y="3008313"/>
            <a:ext cx="2359025" cy="89058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9" name="AutoShape 41"/>
          <p:cNvCxnSpPr>
            <a:cxnSpLocks noChangeShapeType="1"/>
            <a:stCxn id="27653" idx="3"/>
            <a:endCxn id="27654" idx="0"/>
          </p:cNvCxnSpPr>
          <p:nvPr/>
        </p:nvCxnSpPr>
        <p:spPr bwMode="auto">
          <a:xfrm flipH="1">
            <a:off x="2393950" y="2395538"/>
            <a:ext cx="666750" cy="303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90" name="Rectangle 42"/>
          <p:cNvSpPr>
            <a:spLocks noChangeArrowheads="1"/>
          </p:cNvSpPr>
          <p:nvPr/>
        </p:nvSpPr>
        <p:spPr bwMode="auto">
          <a:xfrm>
            <a:off x="138113" y="3879850"/>
            <a:ext cx="879475" cy="3762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2002…</a:t>
            </a:r>
          </a:p>
        </p:txBody>
      </p:sp>
      <p:sp>
        <p:nvSpPr>
          <p:cNvPr id="27691" name="Rectangle 43"/>
          <p:cNvSpPr>
            <a:spLocks noChangeArrowheads="1"/>
          </p:cNvSpPr>
          <p:nvPr/>
        </p:nvSpPr>
        <p:spPr bwMode="auto">
          <a:xfrm>
            <a:off x="185738" y="4635500"/>
            <a:ext cx="1374775" cy="3762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ms/Brown92</a:t>
            </a:r>
          </a:p>
        </p:txBody>
      </p:sp>
      <p:sp>
        <p:nvSpPr>
          <p:cNvPr id="27692" name="Rectangle 44"/>
          <p:cNvSpPr>
            <a:spLocks noChangeArrowheads="1"/>
          </p:cNvSpPr>
          <p:nvPr/>
        </p:nvSpPr>
        <p:spPr bwMode="auto">
          <a:xfrm>
            <a:off x="1122363" y="5386388"/>
            <a:ext cx="1082675" cy="37623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Kurt P….</a:t>
            </a:r>
          </a:p>
        </p:txBody>
      </p:sp>
      <p:sp>
        <p:nvSpPr>
          <p:cNvPr id="27693" name="Rectangle 45"/>
          <p:cNvSpPr>
            <a:spLocks noChangeArrowheads="1"/>
          </p:cNvSpPr>
          <p:nvPr/>
        </p:nvSpPr>
        <p:spPr bwMode="auto">
          <a:xfrm>
            <a:off x="1804988" y="4916488"/>
            <a:ext cx="968375" cy="37623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PRPL…</a:t>
            </a:r>
          </a:p>
        </p:txBody>
      </p:sp>
      <p:sp>
        <p:nvSpPr>
          <p:cNvPr id="27694" name="Rectangle 46"/>
          <p:cNvSpPr>
            <a:spLocks noChangeArrowheads="1"/>
          </p:cNvSpPr>
          <p:nvPr/>
        </p:nvSpPr>
        <p:spPr bwMode="auto">
          <a:xfrm>
            <a:off x="2584450" y="4416425"/>
            <a:ext cx="650875" cy="3762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1992</a:t>
            </a:r>
          </a:p>
        </p:txBody>
      </p:sp>
      <p:sp>
        <p:nvSpPr>
          <p:cNvPr id="27695" name="Rectangle 47"/>
          <p:cNvSpPr>
            <a:spLocks noChangeArrowheads="1"/>
          </p:cNvSpPr>
          <p:nvPr/>
        </p:nvSpPr>
        <p:spPr bwMode="auto">
          <a:xfrm>
            <a:off x="2703513" y="5341938"/>
            <a:ext cx="936625" cy="37623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Univ….</a:t>
            </a:r>
            <a:endParaRPr kumimoji="1" lang="en-US" altLang="en-US" sz="1800"/>
          </a:p>
        </p:txBody>
      </p:sp>
      <p:sp>
        <p:nvSpPr>
          <p:cNvPr id="27696" name="Rectangle 48"/>
          <p:cNvSpPr>
            <a:spLocks noChangeArrowheads="1"/>
          </p:cNvSpPr>
          <p:nvPr/>
        </p:nvSpPr>
        <p:spPr bwMode="auto">
          <a:xfrm>
            <a:off x="3668713" y="4311650"/>
            <a:ext cx="879475" cy="3762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2002…</a:t>
            </a:r>
          </a:p>
        </p:txBody>
      </p:sp>
      <p:sp>
        <p:nvSpPr>
          <p:cNvPr id="27697" name="Rectangle 49"/>
          <p:cNvSpPr>
            <a:spLocks noChangeArrowheads="1"/>
          </p:cNvSpPr>
          <p:nvPr/>
        </p:nvSpPr>
        <p:spPr bwMode="auto">
          <a:xfrm>
            <a:off x="4084638" y="4760913"/>
            <a:ext cx="1006475" cy="37623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tr/dec/…</a:t>
            </a:r>
          </a:p>
        </p:txBody>
      </p:sp>
      <p:sp>
        <p:nvSpPr>
          <p:cNvPr id="27698" name="Rectangle 50"/>
          <p:cNvSpPr>
            <a:spLocks noChangeArrowheads="1"/>
          </p:cNvSpPr>
          <p:nvPr/>
        </p:nvSpPr>
        <p:spPr bwMode="auto">
          <a:xfrm>
            <a:off x="4676775" y="5375275"/>
            <a:ext cx="923925" cy="3762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Paul R.</a:t>
            </a:r>
            <a:r>
              <a:rPr kumimoji="1" lang="en-US" altLang="en-US" sz="1800"/>
              <a:t> </a:t>
            </a:r>
          </a:p>
        </p:txBody>
      </p:sp>
      <p:sp>
        <p:nvSpPr>
          <p:cNvPr id="27699" name="Rectangle 51"/>
          <p:cNvSpPr>
            <a:spLocks noChangeArrowheads="1"/>
          </p:cNvSpPr>
          <p:nvPr/>
        </p:nvSpPr>
        <p:spPr bwMode="auto">
          <a:xfrm>
            <a:off x="5170488" y="4633913"/>
            <a:ext cx="777875" cy="37623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The</a:t>
            </a:r>
            <a:r>
              <a:rPr kumimoji="1" lang="en-US" altLang="en-US" sz="1800"/>
              <a:t>…</a:t>
            </a:r>
          </a:p>
        </p:txBody>
      </p:sp>
      <p:sp>
        <p:nvSpPr>
          <p:cNvPr id="27700" name="Rectangle 52"/>
          <p:cNvSpPr>
            <a:spLocks noChangeArrowheads="1"/>
          </p:cNvSpPr>
          <p:nvPr/>
        </p:nvSpPr>
        <p:spPr bwMode="auto">
          <a:xfrm>
            <a:off x="5629275" y="5068888"/>
            <a:ext cx="1057275" cy="37623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Digital…</a:t>
            </a:r>
          </a:p>
        </p:txBody>
      </p:sp>
      <p:sp>
        <p:nvSpPr>
          <p:cNvPr id="27701" name="Rectangle 53"/>
          <p:cNvSpPr>
            <a:spLocks noChangeArrowheads="1"/>
          </p:cNvSpPr>
          <p:nvPr/>
        </p:nvSpPr>
        <p:spPr bwMode="auto">
          <a:xfrm>
            <a:off x="6527800" y="5573713"/>
            <a:ext cx="854075" cy="37623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SRC…</a:t>
            </a:r>
          </a:p>
        </p:txBody>
      </p:sp>
      <p:sp>
        <p:nvSpPr>
          <p:cNvPr id="27702" name="Rectangle 54"/>
          <p:cNvSpPr>
            <a:spLocks noChangeArrowheads="1"/>
          </p:cNvSpPr>
          <p:nvPr/>
        </p:nvSpPr>
        <p:spPr bwMode="auto">
          <a:xfrm>
            <a:off x="7229475" y="4552950"/>
            <a:ext cx="650875" cy="3762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1997</a:t>
            </a:r>
          </a:p>
        </p:txBody>
      </p:sp>
      <p:sp>
        <p:nvSpPr>
          <p:cNvPr id="27703" name="Rectangle 55"/>
          <p:cNvSpPr>
            <a:spLocks noChangeArrowheads="1"/>
          </p:cNvSpPr>
          <p:nvPr/>
        </p:nvSpPr>
        <p:spPr bwMode="auto">
          <a:xfrm>
            <a:off x="7124700" y="5116513"/>
            <a:ext cx="1235075" cy="37623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db/labs/dec</a:t>
            </a:r>
          </a:p>
        </p:txBody>
      </p:sp>
      <p:sp>
        <p:nvSpPr>
          <p:cNvPr id="27704" name="Rectangle 56"/>
          <p:cNvSpPr>
            <a:spLocks noChangeArrowheads="1"/>
          </p:cNvSpPr>
          <p:nvPr/>
        </p:nvSpPr>
        <p:spPr bwMode="auto">
          <a:xfrm>
            <a:off x="7770813" y="5581650"/>
            <a:ext cx="1292225" cy="3762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http://www.</a:t>
            </a:r>
          </a:p>
        </p:txBody>
      </p:sp>
      <p:cxnSp>
        <p:nvCxnSpPr>
          <p:cNvPr id="27705" name="AutoShape 57"/>
          <p:cNvCxnSpPr>
            <a:cxnSpLocks noChangeShapeType="1"/>
            <a:stCxn id="27656" idx="4"/>
            <a:endCxn id="27690" idx="0"/>
          </p:cNvCxnSpPr>
          <p:nvPr/>
        </p:nvCxnSpPr>
        <p:spPr bwMode="auto">
          <a:xfrm rot="5400000">
            <a:off x="531813" y="3760787"/>
            <a:ext cx="165100" cy="730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6" name="AutoShape 58"/>
          <p:cNvCxnSpPr>
            <a:cxnSpLocks noChangeShapeType="1"/>
            <a:stCxn id="27657" idx="4"/>
            <a:endCxn id="27691" idx="0"/>
          </p:cNvCxnSpPr>
          <p:nvPr/>
        </p:nvCxnSpPr>
        <p:spPr bwMode="auto">
          <a:xfrm rot="5400000">
            <a:off x="664369" y="4061619"/>
            <a:ext cx="782637" cy="365125"/>
          </a:xfrm>
          <a:prstGeom prst="curvedConnector3">
            <a:avLst>
              <a:gd name="adj1" fmla="val 4989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7" name="AutoShape 59"/>
          <p:cNvCxnSpPr>
            <a:cxnSpLocks noChangeShapeType="1"/>
            <a:stCxn id="27658" idx="4"/>
            <a:endCxn id="27692" idx="0"/>
          </p:cNvCxnSpPr>
          <p:nvPr/>
        </p:nvCxnSpPr>
        <p:spPr bwMode="auto">
          <a:xfrm rot="16200000" flipH="1">
            <a:off x="1082675" y="4805363"/>
            <a:ext cx="1101725" cy="603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8" name="AutoShape 60"/>
          <p:cNvCxnSpPr>
            <a:cxnSpLocks noChangeShapeType="1"/>
            <a:stCxn id="27659" idx="4"/>
            <a:endCxn id="27693" idx="0"/>
          </p:cNvCxnSpPr>
          <p:nvPr/>
        </p:nvCxnSpPr>
        <p:spPr bwMode="auto">
          <a:xfrm rot="16200000" flipH="1">
            <a:off x="1952625" y="4579938"/>
            <a:ext cx="631825" cy="412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9" name="AutoShape 61"/>
          <p:cNvCxnSpPr>
            <a:cxnSpLocks noChangeShapeType="1"/>
            <a:stCxn id="27660" idx="4"/>
            <a:endCxn id="27694" idx="0"/>
          </p:cNvCxnSpPr>
          <p:nvPr/>
        </p:nvCxnSpPr>
        <p:spPr bwMode="auto">
          <a:xfrm rot="16200000" flipH="1">
            <a:off x="2797176" y="4303712"/>
            <a:ext cx="131762" cy="93663"/>
          </a:xfrm>
          <a:prstGeom prst="curvedConnector3">
            <a:avLst>
              <a:gd name="adj1" fmla="val 4939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0" name="AutoShape 62"/>
          <p:cNvCxnSpPr>
            <a:cxnSpLocks noChangeShapeType="1"/>
            <a:stCxn id="27661" idx="4"/>
            <a:endCxn id="27695" idx="0"/>
          </p:cNvCxnSpPr>
          <p:nvPr/>
        </p:nvCxnSpPr>
        <p:spPr bwMode="auto">
          <a:xfrm rot="5400000">
            <a:off x="2810669" y="4645819"/>
            <a:ext cx="1057275" cy="3349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1" name="AutoShape 63"/>
          <p:cNvCxnSpPr>
            <a:cxnSpLocks noChangeShapeType="1"/>
            <a:stCxn id="27671" idx="4"/>
            <a:endCxn id="27696" idx="0"/>
          </p:cNvCxnSpPr>
          <p:nvPr/>
        </p:nvCxnSpPr>
        <p:spPr bwMode="auto">
          <a:xfrm rot="5400000">
            <a:off x="3860800" y="3960813"/>
            <a:ext cx="598487" cy="103188"/>
          </a:xfrm>
          <a:prstGeom prst="curvedConnector3">
            <a:avLst>
              <a:gd name="adj1" fmla="val 4986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2" name="AutoShape 64"/>
          <p:cNvCxnSpPr>
            <a:cxnSpLocks noChangeShapeType="1"/>
            <a:stCxn id="27672" idx="4"/>
            <a:endCxn id="27697" idx="0"/>
          </p:cNvCxnSpPr>
          <p:nvPr/>
        </p:nvCxnSpPr>
        <p:spPr bwMode="auto">
          <a:xfrm rot="5400000">
            <a:off x="4262438" y="4235450"/>
            <a:ext cx="850900" cy="2000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3" name="AutoShape 65"/>
          <p:cNvCxnSpPr>
            <a:cxnSpLocks noChangeShapeType="1"/>
            <a:stCxn id="27664" idx="4"/>
            <a:endCxn id="27698" idx="0"/>
          </p:cNvCxnSpPr>
          <p:nvPr/>
        </p:nvCxnSpPr>
        <p:spPr bwMode="auto">
          <a:xfrm rot="5400000">
            <a:off x="4636295" y="4856956"/>
            <a:ext cx="1020762" cy="15875"/>
          </a:xfrm>
          <a:prstGeom prst="curvedConnector3">
            <a:avLst>
              <a:gd name="adj1" fmla="val 4992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4" name="AutoShape 66"/>
          <p:cNvCxnSpPr>
            <a:cxnSpLocks noChangeShapeType="1"/>
            <a:stCxn id="27665" idx="4"/>
            <a:endCxn id="27699" idx="0"/>
          </p:cNvCxnSpPr>
          <p:nvPr/>
        </p:nvCxnSpPr>
        <p:spPr bwMode="auto">
          <a:xfrm rot="5400000">
            <a:off x="5540375" y="4373563"/>
            <a:ext cx="279400" cy="241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5" name="AutoShape 67"/>
          <p:cNvCxnSpPr>
            <a:cxnSpLocks noChangeShapeType="1"/>
            <a:stCxn id="27667" idx="4"/>
            <a:endCxn id="27700" idx="0"/>
          </p:cNvCxnSpPr>
          <p:nvPr/>
        </p:nvCxnSpPr>
        <p:spPr bwMode="auto">
          <a:xfrm rot="5400000">
            <a:off x="5971381" y="4541045"/>
            <a:ext cx="714375" cy="34131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6" name="AutoShape 68"/>
          <p:cNvCxnSpPr>
            <a:cxnSpLocks noChangeShapeType="1"/>
            <a:stCxn id="27668" idx="4"/>
            <a:endCxn id="27701" idx="0"/>
          </p:cNvCxnSpPr>
          <p:nvPr/>
        </p:nvCxnSpPr>
        <p:spPr bwMode="auto">
          <a:xfrm rot="5400000">
            <a:off x="6534944" y="4774407"/>
            <a:ext cx="1219200" cy="379412"/>
          </a:xfrm>
          <a:prstGeom prst="curvedConnector3">
            <a:avLst>
              <a:gd name="adj1" fmla="val 1263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7" name="AutoShape 69"/>
          <p:cNvCxnSpPr>
            <a:cxnSpLocks noChangeShapeType="1"/>
            <a:stCxn id="27666" idx="4"/>
            <a:endCxn id="27702" idx="0"/>
          </p:cNvCxnSpPr>
          <p:nvPr/>
        </p:nvCxnSpPr>
        <p:spPr bwMode="auto">
          <a:xfrm rot="5400000">
            <a:off x="7692232" y="4217194"/>
            <a:ext cx="198437" cy="473075"/>
          </a:xfrm>
          <a:prstGeom prst="curvedConnector3">
            <a:avLst>
              <a:gd name="adj1" fmla="val 4960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8" name="AutoShape 70"/>
          <p:cNvCxnSpPr>
            <a:cxnSpLocks noChangeShapeType="1"/>
            <a:stCxn id="27670" idx="4"/>
            <a:endCxn id="27703" idx="0"/>
          </p:cNvCxnSpPr>
          <p:nvPr/>
        </p:nvCxnSpPr>
        <p:spPr bwMode="auto">
          <a:xfrm rot="5400000">
            <a:off x="7727157" y="4369594"/>
            <a:ext cx="762000" cy="731837"/>
          </a:xfrm>
          <a:prstGeom prst="curvedConnector3">
            <a:avLst>
              <a:gd name="adj1" fmla="val 7728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9" name="AutoShape 71"/>
          <p:cNvCxnSpPr>
            <a:cxnSpLocks noChangeShapeType="1"/>
            <a:stCxn id="27669" idx="4"/>
            <a:endCxn id="27704" idx="0"/>
          </p:cNvCxnSpPr>
          <p:nvPr/>
        </p:nvCxnSpPr>
        <p:spPr bwMode="auto">
          <a:xfrm rot="5400000">
            <a:off x="8004175" y="4767263"/>
            <a:ext cx="1227137" cy="401638"/>
          </a:xfrm>
          <a:prstGeom prst="curvedConnector3">
            <a:avLst>
              <a:gd name="adj1" fmla="val 4993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20" name="Oval 72"/>
          <p:cNvSpPr>
            <a:spLocks noChangeArrowheads="1"/>
          </p:cNvSpPr>
          <p:nvPr/>
        </p:nvSpPr>
        <p:spPr bwMode="auto">
          <a:xfrm>
            <a:off x="7839075" y="663575"/>
            <a:ext cx="971550" cy="388938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attribute</a:t>
            </a:r>
          </a:p>
        </p:txBody>
      </p:sp>
      <p:sp>
        <p:nvSpPr>
          <p:cNvPr id="27721" name="Oval 73"/>
          <p:cNvSpPr>
            <a:spLocks noChangeArrowheads="1"/>
          </p:cNvSpPr>
          <p:nvPr/>
        </p:nvSpPr>
        <p:spPr bwMode="auto">
          <a:xfrm>
            <a:off x="6983413" y="676275"/>
            <a:ext cx="628650" cy="400050"/>
          </a:xfrm>
          <a:prstGeom prst="ellipse">
            <a:avLst/>
          </a:prstGeom>
          <a:solidFill>
            <a:schemeClr val="tx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>
                <a:solidFill>
                  <a:schemeClr val="bg1"/>
                </a:solidFill>
              </a:rPr>
              <a:t>root</a:t>
            </a:r>
          </a:p>
        </p:txBody>
      </p:sp>
      <p:sp>
        <p:nvSpPr>
          <p:cNvPr id="27722" name="Rectangle 74"/>
          <p:cNvSpPr>
            <a:spLocks noChangeArrowheads="1"/>
          </p:cNvSpPr>
          <p:nvPr/>
        </p:nvSpPr>
        <p:spPr bwMode="auto">
          <a:xfrm>
            <a:off x="7029450" y="1279525"/>
            <a:ext cx="560388" cy="433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p-i</a:t>
            </a:r>
          </a:p>
        </p:txBody>
      </p:sp>
      <p:sp>
        <p:nvSpPr>
          <p:cNvPr id="27723" name="Oval 75"/>
          <p:cNvSpPr>
            <a:spLocks noChangeArrowheads="1"/>
          </p:cNvSpPr>
          <p:nvPr/>
        </p:nvSpPr>
        <p:spPr bwMode="auto">
          <a:xfrm>
            <a:off x="7862888" y="1281113"/>
            <a:ext cx="979487" cy="3857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element</a:t>
            </a:r>
          </a:p>
        </p:txBody>
      </p:sp>
      <p:sp>
        <p:nvSpPr>
          <p:cNvPr id="27724" name="Rectangle 76"/>
          <p:cNvSpPr>
            <a:spLocks noChangeArrowheads="1"/>
          </p:cNvSpPr>
          <p:nvPr/>
        </p:nvSpPr>
        <p:spPr bwMode="auto">
          <a:xfrm>
            <a:off x="7599363" y="1889125"/>
            <a:ext cx="536575" cy="3762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text</a:t>
            </a:r>
          </a:p>
        </p:txBody>
      </p:sp>
      <p:sp>
        <p:nvSpPr>
          <p:cNvPr id="79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332656"/>
            <a:ext cx="7167736" cy="1044575"/>
          </a:xfrm>
        </p:spPr>
        <p:txBody>
          <a:bodyPr/>
          <a:lstStyle/>
          <a:p>
            <a:pPr>
              <a:defRPr/>
            </a:pPr>
            <a:r>
              <a:rPr lang="en-US" sz="3200" dirty="0" err="1" smtClean="0">
                <a:solidFill>
                  <a:schemeClr val="hlink"/>
                </a:solidFill>
              </a:rPr>
              <a:t>Anatom</a:t>
            </a:r>
            <a:r>
              <a:rPr lang="sr-Latn-RS" sz="3200" dirty="0" smtClean="0">
                <a:solidFill>
                  <a:schemeClr val="hlink"/>
                </a:solidFill>
              </a:rPr>
              <a:t>ija </a:t>
            </a:r>
            <a:r>
              <a:rPr lang="en-US" sz="3200" dirty="0" smtClean="0">
                <a:solidFill>
                  <a:schemeClr val="hlink"/>
                </a:solidFill>
              </a:rPr>
              <a:t>XML</a:t>
            </a:r>
            <a:r>
              <a:rPr lang="sr-Latn-RS" sz="3200" dirty="0" smtClean="0">
                <a:solidFill>
                  <a:schemeClr val="hlink"/>
                </a:solidFill>
              </a:rPr>
              <a:t>-a (2)</a:t>
            </a:r>
            <a:endParaRPr lang="en-US" sz="3200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15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67EBEF0-E845-4453-9F2B-437D53AC495E}" type="slidenum">
              <a:rPr lang="en-US" altLang="en-US" sz="1000" smtClean="0">
                <a:solidFill>
                  <a:srgbClr val="969696"/>
                </a:solidFill>
                <a:latin typeface="Arial" pitchFamily="34" charset="0"/>
              </a:rPr>
              <a:pPr/>
              <a:t>52</a:t>
            </a:fld>
            <a:endParaRPr lang="en-US" altLang="en-US" sz="1000" smtClean="0">
              <a:solidFill>
                <a:srgbClr val="969696"/>
              </a:solidFill>
              <a:latin typeface="Arial" pitchFamily="34" charset="0"/>
            </a:endParaRPr>
          </a:p>
        </p:txBody>
      </p:sp>
      <p:graphicFrame>
        <p:nvGraphicFramePr>
          <p:cNvPr id="685059" name="Group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30605513"/>
              </p:ext>
            </p:extLst>
          </p:nvPr>
        </p:nvGraphicFramePr>
        <p:xfrm>
          <a:off x="5652120" y="1412776"/>
          <a:ext cx="3282950" cy="1417309"/>
        </p:xfrm>
        <a:graphic>
          <a:graphicData uri="http://schemas.openxmlformats.org/drawingml/2006/table">
            <a:tbl>
              <a:tblPr/>
              <a:tblGrid>
                <a:gridCol w="574675"/>
                <a:gridCol w="1098550"/>
                <a:gridCol w="1609725"/>
              </a:tblGrid>
              <a:tr h="4783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sid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T="82338" marB="823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cid</a:t>
                      </a:r>
                    </a:p>
                  </a:txBody>
                  <a:tcPr marT="82338" marB="823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exp</a:t>
                      </a: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-grade</a:t>
                      </a:r>
                    </a:p>
                  </a:txBody>
                  <a:tcPr marT="82338" marB="823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1</a:t>
                      </a:r>
                    </a:p>
                  </a:txBody>
                  <a:tcPr marT="82338" marB="823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570103</a:t>
                      </a:r>
                    </a:p>
                  </a:txBody>
                  <a:tcPr marT="82338" marB="823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B</a:t>
                      </a:r>
                    </a:p>
                  </a:txBody>
                  <a:tcPr marT="82338" marB="823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6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23</a:t>
                      </a:r>
                    </a:p>
                  </a:txBody>
                  <a:tcPr marT="82338" marB="823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550103</a:t>
                      </a:r>
                    </a:p>
                  </a:txBody>
                  <a:tcPr marT="82338" marB="823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A</a:t>
                      </a:r>
                    </a:p>
                  </a:txBody>
                  <a:tcPr marT="82338" marB="823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34" name="Rectangle 21"/>
          <p:cNvSpPr>
            <a:spLocks noGrp="1" noChangeArrowheads="1"/>
          </p:cNvSpPr>
          <p:nvPr>
            <p:ph type="body" sz="half" idx="2"/>
          </p:nvPr>
        </p:nvSpPr>
        <p:spPr>
          <a:xfrm>
            <a:off x="514546" y="2339454"/>
            <a:ext cx="8178800" cy="202565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&lt;student-course-grade&gt;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	&lt;tuple&gt;&lt;</a:t>
            </a:r>
            <a:r>
              <a:rPr lang="en-US" sz="18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sid</a:t>
            </a:r>
            <a:r>
              <a:rPr lang="en-US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&gt;1&lt;/</a:t>
            </a:r>
            <a:r>
              <a:rPr lang="en-US" sz="18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sid</a:t>
            </a:r>
            <a:r>
              <a:rPr lang="en-US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&gt;&lt;cid&gt;570103&lt;/cid&gt;</a:t>
            </a:r>
            <a:br>
              <a:rPr lang="en-US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	&lt;exp-grade&gt;B&lt;/</a:t>
            </a:r>
            <a:r>
              <a:rPr lang="en-US" sz="18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US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-grade&gt;</a:t>
            </a:r>
            <a:endParaRPr lang="sr-Latn-RS" sz="1800" dirty="0" smtClean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sr-Latn-RS" sz="18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sr-Latn-RS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&lt;/tuple&gt;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	&lt;tuple&gt;&lt;</a:t>
            </a:r>
            <a:r>
              <a:rPr lang="en-US" sz="18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sid</a:t>
            </a:r>
            <a:r>
              <a:rPr lang="en-US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&gt;23&lt;/</a:t>
            </a:r>
            <a:r>
              <a:rPr lang="en-US" sz="18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sid</a:t>
            </a:r>
            <a:r>
              <a:rPr lang="en-US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&gt;&lt;cid&gt;550103&lt;/cid&gt;</a:t>
            </a:r>
            <a:br>
              <a:rPr lang="en-US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	&lt;exp-grade&gt;A&lt;/</a:t>
            </a:r>
            <a:r>
              <a:rPr lang="en-US" sz="18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US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-grade&gt;</a:t>
            </a:r>
            <a:endParaRPr lang="sr-Latn-RS" sz="1800" dirty="0" smtClean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sr-Latn-RS" sz="18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sr-Latn-RS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&lt;/tuple&gt;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&lt;/student-course-grade&gt;			</a:t>
            </a:r>
            <a:endParaRPr lang="sr-Latn-RS" sz="1800" dirty="0" smtClean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sr-Latn-RS" sz="1800" dirty="0" smtClean="0">
                <a:latin typeface="Consolas" pitchFamily="49" charset="0"/>
                <a:cs typeface="Consolas" pitchFamily="49" charset="0"/>
              </a:rPr>
              <a:t>ili</a:t>
            </a: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&lt;student-course-grade&gt;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	&lt;tuple </a:t>
            </a:r>
            <a:r>
              <a:rPr lang="en-US" sz="18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sid</a:t>
            </a:r>
            <a:r>
              <a:rPr lang="en-US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=“1” cid=“570103” exp-grade=“B”/&gt;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	&lt;tuple </a:t>
            </a:r>
            <a:r>
              <a:rPr lang="en-US" sz="18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sid</a:t>
            </a:r>
            <a:r>
              <a:rPr lang="en-US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=“23” cid=“550103” exp-grade=“A”/&gt;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&lt;/student-course-grade&gt;</a:t>
            </a:r>
          </a:p>
          <a:p>
            <a:pPr>
              <a:buFont typeface="Wingdings" pitchFamily="2" charset="2"/>
              <a:buNone/>
              <a:defRPr/>
            </a:pPr>
            <a:endParaRPr lang="en-US" sz="1800" dirty="0" smtClean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611561" y="1538794"/>
            <a:ext cx="590280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</a:rPr>
              <a:t>XML </a:t>
            </a:r>
            <a:r>
              <a:rPr lang="sr-Latn-RS" sz="2200" dirty="0">
                <a:latin typeface="+mn-lt"/>
              </a:rPr>
              <a:t>lako čuva relacije </a:t>
            </a:r>
            <a:r>
              <a:rPr lang="sr-Latn-RS" sz="2200" dirty="0" smtClean="0">
                <a:latin typeface="+mn-lt"/>
              </a:rPr>
              <a:t/>
            </a:r>
            <a:br>
              <a:rPr lang="sr-Latn-RS" sz="2200" dirty="0" smtClean="0">
                <a:latin typeface="+mn-lt"/>
              </a:rPr>
            </a:br>
            <a:r>
              <a:rPr lang="sr-Latn-RS" altLang="en-US" sz="2000" dirty="0" smtClean="0">
                <a:latin typeface="+mn-lt"/>
              </a:rPr>
              <a:t>Primer: Relacija </a:t>
            </a:r>
            <a:r>
              <a:rPr lang="en-US" altLang="en-US" sz="2000" dirty="0" smtClean="0">
                <a:latin typeface="+mn-lt"/>
              </a:rPr>
              <a:t>Student-course-grade</a:t>
            </a:r>
            <a:endParaRPr lang="en-US" altLang="en-US" sz="2000" dirty="0">
              <a:latin typeface="+mn-lt"/>
            </a:endParaRPr>
          </a:p>
        </p:txBody>
      </p:sp>
      <p:cxnSp>
        <p:nvCxnSpPr>
          <p:cNvPr id="28695" name="Straight Connector 7"/>
          <p:cNvCxnSpPr>
            <a:cxnSpLocks noChangeShapeType="1"/>
          </p:cNvCxnSpPr>
          <p:nvPr/>
        </p:nvCxnSpPr>
        <p:spPr bwMode="auto">
          <a:xfrm>
            <a:off x="1043608" y="5085184"/>
            <a:ext cx="7776864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35696" y="548680"/>
            <a:ext cx="6851650" cy="868363"/>
          </a:xfrm>
        </p:spPr>
        <p:txBody>
          <a:bodyPr/>
          <a:lstStyle/>
          <a:p>
            <a:r>
              <a:rPr lang="sr-Latn-RS" altLang="en-US" dirty="0">
                <a:solidFill>
                  <a:srgbClr val="0070C0"/>
                </a:solidFill>
              </a:rPr>
              <a:t>Anatomija XML-a </a:t>
            </a:r>
            <a:r>
              <a:rPr lang="sr-Latn-RS" altLang="en-US" dirty="0" smtClean="0">
                <a:solidFill>
                  <a:srgbClr val="0070C0"/>
                </a:solidFill>
              </a:rPr>
              <a:t>(</a:t>
            </a:r>
            <a:r>
              <a:rPr lang="en-US" altLang="en-US" dirty="0" smtClean="0">
                <a:solidFill>
                  <a:srgbClr val="0070C0"/>
                </a:solidFill>
              </a:rPr>
              <a:t>3</a:t>
            </a:r>
            <a:r>
              <a:rPr lang="sr-Latn-RS" altLang="en-US" dirty="0" smtClean="0">
                <a:solidFill>
                  <a:srgbClr val="0070C0"/>
                </a:solidFill>
              </a:rPr>
              <a:t>)</a:t>
            </a:r>
            <a:endParaRPr lang="en-US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44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3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39752" y="548680"/>
            <a:ext cx="6804248" cy="710952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r>
              <a:rPr lang="sr-Latn-RS" altLang="en-US" dirty="0" smtClean="0"/>
              <a:t>Elementi</a:t>
            </a:r>
            <a:endParaRPr lang="en-US" altLang="en-US" dirty="0"/>
          </a:p>
        </p:txBody>
      </p:sp>
      <p:sp>
        <p:nvSpPr>
          <p:cNvPr id="163635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224136" y="1441789"/>
            <a:ext cx="7812360" cy="19872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=“1967”&gt;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&gt;Politics of experience&lt;/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  &lt;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		&lt;</a:t>
            </a:r>
            <a:r>
              <a:rPr lang="en-US" altLang="en-US" sz="1800" dirty="0" err="1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&gt;Ronald&lt;/</a:t>
            </a:r>
            <a:r>
              <a:rPr lang="en-US" altLang="en-US" sz="1800" dirty="0" err="1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		&lt;</a:t>
            </a:r>
            <a:r>
              <a:rPr lang="en-US" altLang="en-US" sz="1800" dirty="0" err="1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&gt;Laing&lt;/</a:t>
            </a:r>
            <a:r>
              <a:rPr lang="en-US" altLang="en-US" sz="1800" dirty="0" err="1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  &lt;/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1636356" name="Rectangle 4"/>
          <p:cNvSpPr>
            <a:spLocks noChangeArrowheads="1"/>
          </p:cNvSpPr>
          <p:nvPr/>
        </p:nvSpPr>
        <p:spPr bwMode="auto">
          <a:xfrm>
            <a:off x="304800" y="1143000"/>
            <a:ext cx="82296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4"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120000"/>
              <a:buFontTx/>
              <a:buChar char="•"/>
            </a:pPr>
            <a:endParaRPr lang="de-DE" altLang="en-US" sz="1800" b="0">
              <a:latin typeface="Comic Sans MS" pitchFamily="66" charset="0"/>
            </a:endParaRPr>
          </a:p>
        </p:txBody>
      </p:sp>
      <p:sp>
        <p:nvSpPr>
          <p:cNvPr id="1636358" name="Text Box 6"/>
          <p:cNvSpPr txBox="1">
            <a:spLocks noChangeArrowheads="1"/>
          </p:cNvSpPr>
          <p:nvPr/>
        </p:nvSpPr>
        <p:spPr bwMode="auto">
          <a:xfrm>
            <a:off x="646206" y="3597535"/>
            <a:ext cx="7922840" cy="178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5" tIns="45718" rIns="91435" bIns="45718" anchor="ctr">
            <a:spAutoFit/>
          </a:bodyPr>
          <a:lstStyle/>
          <a:p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Elemente karakteriše: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Ugnježdena struktura</a:t>
            </a:r>
            <a:endParaRPr lang="en-US" altLang="en-US" sz="2200" b="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altLang="en-US" sz="2200" dirty="0" smtClean="0">
                <a:latin typeface="+mn-lt"/>
              </a:rPr>
              <a:t>Drvoidna struktura</a:t>
            </a:r>
            <a:endParaRPr lang="en-US" altLang="en-US" sz="2200" b="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Redosled je važana</a:t>
            </a:r>
            <a:endParaRPr lang="en-US" altLang="en-US" sz="2200" b="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Sadrži samo znakove</a:t>
            </a:r>
            <a:r>
              <a:rPr lang="en-US" altLang="en-US" sz="2200" b="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a ne cele brojeve</a:t>
            </a:r>
            <a:r>
              <a:rPr lang="en-US" altLang="en-US" sz="2200" b="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itd.</a:t>
            </a:r>
            <a:endParaRPr lang="en-US" altLang="en-US" sz="22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4737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6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81000" y="1507232"/>
            <a:ext cx="8511480" cy="48020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Obuhvaćeni su etiketama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Otvarajuća etiketa</a:t>
            </a:r>
            <a:r>
              <a:rPr lang="de-DE" altLang="en-US" dirty="0" smtClean="0"/>
              <a:t>:  </a:t>
            </a:r>
            <a:r>
              <a:rPr lang="sr-Latn-RS" altLang="en-US" dirty="0" smtClean="0"/>
              <a:t>npr.</a:t>
            </a:r>
            <a:r>
              <a:rPr lang="de-DE" altLang="en-US" dirty="0" smtClean="0"/>
              <a:t> 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&lt;bibliography&gt;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Zatvarajuća etiketa</a:t>
            </a:r>
            <a:r>
              <a:rPr lang="de-DE" altLang="en-US" dirty="0" smtClean="0"/>
              <a:t>:</a:t>
            </a:r>
            <a:r>
              <a:rPr lang="sr-Latn-RS" altLang="en-US" dirty="0" smtClean="0"/>
              <a:t> npr.</a:t>
            </a:r>
            <a:r>
              <a:rPr lang="de-DE" altLang="en-US" dirty="0" smtClean="0"/>
              <a:t>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&lt;/bibliography&gt;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Elementi bez sadržaja (prazni)</a:t>
            </a:r>
            <a:r>
              <a:rPr lang="de-DE" altLang="en-US" dirty="0" smtClean="0"/>
              <a:t>: </a:t>
            </a:r>
            <a:r>
              <a:rPr lang="sr-Latn-RS" altLang="en-US" dirty="0" smtClean="0"/>
              <a:t>npr.</a:t>
            </a:r>
            <a:r>
              <a:rPr lang="de-DE" altLang="en-US" dirty="0" smtClean="0"/>
              <a:t> </a:t>
            </a:r>
            <a:r>
              <a:rPr lang="de-DE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bibliography</a:t>
            </a:r>
            <a:r>
              <a:rPr lang="de-DE" altLang="en-US" sz="1400" dirty="0">
                <a:solidFill>
                  <a:schemeClr val="hlink"/>
                </a:solidFill>
              </a:rPr>
              <a:t>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lang="de-DE" altLang="en-US" sz="1800" dirty="0">
                <a:solidFill>
                  <a:schemeClr val="hlink"/>
                </a:solidFill>
              </a:rPr>
              <a:t> </a:t>
            </a:r>
            <a:r>
              <a:rPr lang="sr-Latn-RS" altLang="en-US" dirty="0" smtClean="0"/>
              <a:t>je skraćenica za</a:t>
            </a:r>
            <a:r>
              <a:rPr lang="de-DE" altLang="en-US" dirty="0" smtClean="0">
                <a:solidFill>
                  <a:schemeClr val="hlink"/>
                </a:solidFill>
              </a:rPr>
              <a:t>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&lt;bibliography&gt;</a:t>
            </a:r>
            <a:r>
              <a:rPr lang="de-DE" altLang="en-US" sz="1800" dirty="0">
                <a:solidFill>
                  <a:schemeClr val="hlink"/>
                </a:solidFill>
              </a:rPr>
              <a:t>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&lt;/bibliography</a:t>
            </a:r>
            <a:r>
              <a:rPr lang="de-DE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sr-Latn-RS" altLang="en-US" sz="1800" dirty="0" smtClean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</a:pPr>
            <a:endParaRPr lang="de-DE" altLang="en-US" sz="2200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r>
              <a:rPr lang="de-DE" altLang="en-US" dirty="0" smtClean="0"/>
              <a:t>Element</a:t>
            </a:r>
            <a:r>
              <a:rPr lang="sr-Latn-RS" altLang="en-US" dirty="0" smtClean="0"/>
              <a:t>i mogu biti ugnježdeni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&lt;bib&gt; </a:t>
            </a:r>
            <a:r>
              <a:rPr lang="de-DE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&lt;book&gt; Wilde Wutz &lt;/book&gt;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&lt;/bib&gt;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Elementi koji su ugnježdeni mogu biti višečlani </a:t>
            </a:r>
            <a:r>
              <a:rPr lang="de-DE" altLang="en-US" dirty="0" smtClean="0"/>
              <a:t> 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de-DE" altLang="en-US" sz="20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&lt;bib&gt; </a:t>
            </a:r>
            <a:r>
              <a:rPr lang="de-DE" altLang="en-US" sz="20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&lt;book&gt; ... &lt;/book&gt; &lt;book&gt; ... &lt;/book&gt; </a:t>
            </a:r>
            <a:r>
              <a:rPr lang="de-DE" altLang="en-US" sz="20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&lt;/bib&gt;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>
                <a:solidFill>
                  <a:schemeClr val="hlink"/>
                </a:solidFill>
              </a:rPr>
              <a:t>U tim slučajevima, redosled je veoma važan</a:t>
            </a:r>
            <a:r>
              <a:rPr lang="de-DE" altLang="en-US" dirty="0" smtClean="0">
                <a:solidFill>
                  <a:schemeClr val="hlink"/>
                </a:solidFill>
              </a:rPr>
              <a:t>!</a:t>
            </a:r>
            <a:endParaRPr lang="de-DE" altLang="en-US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endParaRPr lang="sr-Latn-RS" altLang="en-US" dirty="0" smtClean="0"/>
          </a:p>
          <a:p>
            <a:pPr>
              <a:lnSpc>
                <a:spcPct val="90000"/>
              </a:lnSpc>
            </a:pPr>
            <a:r>
              <a:rPr lang="de-DE" altLang="en-US" dirty="0" smtClean="0"/>
              <a:t>Do</a:t>
            </a:r>
            <a:r>
              <a:rPr lang="sr-Latn-RS" altLang="en-US" dirty="0" smtClean="0"/>
              <a:t>kumenti moraju biti dobro formirani</a:t>
            </a:r>
            <a:r>
              <a:rPr lang="de-DE" altLang="en-US" sz="2800" dirty="0"/>
              <a:t/>
            </a:r>
            <a:br>
              <a:rPr lang="de-DE" altLang="en-US" sz="2800" dirty="0"/>
            </a:b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&lt;a&gt; </a:t>
            </a:r>
            <a:r>
              <a:rPr lang="de-DE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&lt;b&gt;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&lt;/a&gt; </a:t>
            </a:r>
            <a:r>
              <a:rPr lang="de-DE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&lt;/b&gt; </a:t>
            </a:r>
            <a:r>
              <a:rPr lang="sr-Latn-RS" altLang="en-US" sz="2000" dirty="0" smtClean="0"/>
              <a:t>nije dopušteno</a:t>
            </a:r>
            <a:r>
              <a:rPr lang="de-DE" altLang="en-US" sz="2000" dirty="0" smtClean="0"/>
              <a:t>!</a:t>
            </a:r>
            <a:r>
              <a:rPr lang="de-DE" altLang="en-US" sz="2000" dirty="0"/>
              <a:t/>
            </a:r>
            <a:br>
              <a:rPr lang="de-DE" altLang="en-US" sz="2000" dirty="0"/>
            </a:b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&lt;a&gt; </a:t>
            </a:r>
            <a:r>
              <a:rPr lang="de-DE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&lt;b&gt; &lt;/b&gt; </a:t>
            </a:r>
            <a:r>
              <a:rPr lang="sr-Latn-RS" altLang="en-US" sz="2000" dirty="0" smtClean="0"/>
              <a:t>nije dopušteno</a:t>
            </a:r>
            <a:r>
              <a:rPr lang="de-DE" altLang="en-US" sz="2000" dirty="0" smtClean="0"/>
              <a:t>!</a:t>
            </a:r>
            <a:endParaRPr lang="de-DE" altLang="en-US" sz="2000" dirty="0"/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23728" y="548680"/>
            <a:ext cx="7020272" cy="710952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r>
              <a:rPr lang="sr-Latn-RS" altLang="en-US" dirty="0" smtClean="0"/>
              <a:t>Elementi (2)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4351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7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79712" y="476672"/>
            <a:ext cx="6478488" cy="666328"/>
          </a:xfrm>
        </p:spPr>
        <p:txBody>
          <a:bodyPr/>
          <a:lstStyle/>
          <a:p>
            <a:r>
              <a:rPr lang="de-DE" altLang="en-US" dirty="0" smtClean="0"/>
              <a:t>Atribut</a:t>
            </a:r>
            <a:r>
              <a:rPr lang="sr-Latn-RS" altLang="en-US" dirty="0" smtClean="0"/>
              <a:t>i</a:t>
            </a:r>
            <a:endParaRPr lang="de-DE" altLang="en-US" dirty="0"/>
          </a:p>
        </p:txBody>
      </p:sp>
      <p:sp>
        <p:nvSpPr>
          <p:cNvPr id="13117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484784"/>
            <a:ext cx="8371656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err="1" smtClean="0"/>
              <a:t>Atributi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pridruženi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elementima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Primer: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&lt;book  price = “55“ year = “1967“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&lt;title&gt; ... &lt;/title&gt;</a:t>
            </a:r>
            <a:b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&lt;author&gt; ... &lt;/author&gt;</a:t>
            </a:r>
            <a:b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&lt;/book&gt;</a:t>
            </a:r>
          </a:p>
          <a:p>
            <a:pPr>
              <a:lnSpc>
                <a:spcPct val="90000"/>
              </a:lnSpc>
            </a:pPr>
            <a:r>
              <a:rPr lang="en-US" altLang="en-US" dirty="0" err="1" smtClean="0"/>
              <a:t>Elementi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mogu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sadr</a:t>
            </a:r>
            <a:r>
              <a:rPr lang="sr-Latn-RS" altLang="en-US" dirty="0" smtClean="0"/>
              <a:t>ž</a:t>
            </a:r>
            <a:r>
              <a:rPr lang="en-US" altLang="en-US" dirty="0" err="1" smtClean="0"/>
              <a:t>avati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samo </a:t>
            </a:r>
            <a:r>
              <a:rPr lang="en-US" altLang="en-US" dirty="0" err="1" smtClean="0"/>
              <a:t>atribute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(unutar otvarajuće etikete)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sr-Latn-RS" altLang="en-US" dirty="0" smtClean="0"/>
              <a:t>Primer: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&lt;person name = 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Wutz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age = 33“/&gt;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Imena atributa moraju biti jedinstvena</a:t>
            </a:r>
            <a:r>
              <a:rPr lang="en-US" altLang="en-US" dirty="0" smtClean="0"/>
              <a:t>!</a:t>
            </a:r>
            <a:br>
              <a:rPr lang="en-US" altLang="en-US" dirty="0" smtClean="0"/>
            </a:br>
            <a:r>
              <a:rPr lang="sr-Latn-RS" altLang="en-US" dirty="0" smtClean="0"/>
              <a:t>Primer: Nelegalna je sledeća konstrukcija</a:t>
            </a:r>
            <a:r>
              <a:rPr lang="sr-Latn-R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sr-Latn-R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&lt;person name = “Wilde“ name = 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Wutz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  <a:endParaRPr lang="en-US" alt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Koja je razlika između umetnutog elementa i atributa</a:t>
            </a:r>
            <a:r>
              <a:rPr lang="en-US" altLang="en-US" dirty="0" smtClean="0"/>
              <a:t>?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Da li su atributi korisni</a:t>
            </a:r>
            <a:r>
              <a:rPr lang="en-US" altLang="en-US" dirty="0" smtClean="0"/>
              <a:t>?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Odluka pri modeliranju</a:t>
            </a:r>
            <a:r>
              <a:rPr lang="en-US" altLang="en-US" dirty="0" smtClean="0"/>
              <a:t>: </a:t>
            </a:r>
            <a:r>
              <a:rPr lang="sr-Latn-RS" altLang="en-US" dirty="0" smtClean="0"/>
              <a:t>da li da </a:t>
            </a:r>
            <a:r>
              <a:rPr lang="en-US" altLang="en-US" dirty="0" smtClean="0">
                <a:solidFill>
                  <a:srgbClr val="00B050"/>
                </a:solidFill>
              </a:rPr>
              <a:t>name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bude atribut ili element ugnježden u element 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00B050"/>
                </a:solidFill>
              </a:rPr>
              <a:t>person</a:t>
            </a:r>
            <a:r>
              <a:rPr lang="en-US" altLang="en-US" dirty="0" smtClean="0"/>
              <a:t>? </a:t>
            </a:r>
            <a:br>
              <a:rPr lang="en-US" altLang="en-US" dirty="0" smtClean="0"/>
            </a:br>
            <a:r>
              <a:rPr lang="sr-Latn-RS" altLang="en-US" dirty="0" smtClean="0"/>
              <a:t>Šta da se radi sa elementom </a:t>
            </a:r>
            <a:r>
              <a:rPr lang="en-US" altLang="en-US" dirty="0" smtClean="0">
                <a:solidFill>
                  <a:srgbClr val="00B050"/>
                </a:solidFill>
              </a:rPr>
              <a:t>age</a:t>
            </a:r>
            <a:r>
              <a:rPr lang="en-US" altLang="en-US" dirty="0" smtClean="0"/>
              <a:t>?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6725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1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267744" y="404664"/>
            <a:ext cx="6876256" cy="1143000"/>
          </a:xfrm>
        </p:spPr>
        <p:txBody>
          <a:bodyPr/>
          <a:lstStyle/>
          <a:p>
            <a:r>
              <a:rPr lang="de-DE" altLang="en-US" dirty="0" smtClean="0"/>
              <a:t>T</a:t>
            </a:r>
            <a:r>
              <a:rPr lang="sr-Latn-RS" altLang="en-US" dirty="0" smtClean="0"/>
              <a:t>ekst i izmešani sadržaj</a:t>
            </a:r>
            <a:endParaRPr lang="de-DE" altLang="en-US" dirty="0"/>
          </a:p>
        </p:txBody>
      </p:sp>
      <p:sp>
        <p:nvSpPr>
          <p:cNvPr id="162713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17512" y="1484784"/>
            <a:ext cx="87630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altLang="en-US" dirty="0" smtClean="0"/>
              <a:t>T</a:t>
            </a:r>
            <a:r>
              <a:rPr lang="sr-Latn-RS" altLang="en-US" dirty="0" smtClean="0"/>
              <a:t>ekst se može javiti unutar sadržaja elementa</a:t>
            </a:r>
            <a:endParaRPr lang="de-DE" altLang="en-US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sr-Latn-RS" altLang="en-US" dirty="0" smtClean="0"/>
              <a:t>Primer: </a:t>
            </a:r>
            <a:br>
              <a:rPr lang="sr-Latn-RS" altLang="en-US" dirty="0" smtClean="0"/>
            </a:br>
            <a:r>
              <a:rPr lang="sr-Latn-RS" altLang="en-US" dirty="0" smtClean="0"/>
              <a:t>   </a:t>
            </a:r>
            <a:r>
              <a:rPr lang="de-DE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&lt;title&gt;</a:t>
            </a:r>
            <a:r>
              <a:rPr lang="de-DE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politics of experience</a:t>
            </a:r>
            <a: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&lt;/title&gt;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Tekst može biti izmešan sa ostalim elementima ugnježdenim u dati element</a:t>
            </a:r>
            <a:endParaRPr lang="de-DE" altLang="en-US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sr-Latn-RS" altLang="en-US" dirty="0" smtClean="0"/>
              <a:t>Primer: </a:t>
            </a:r>
            <a:br>
              <a:rPr lang="sr-Latn-RS" altLang="en-US" dirty="0" smtClean="0"/>
            </a:br>
            <a:r>
              <a:rPr lang="sr-Latn-RS" altLang="en-US" dirty="0" smtClean="0"/>
              <a:t>   </a:t>
            </a:r>
            <a:r>
              <a:rPr lang="de-DE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&lt;title&gt;</a:t>
            </a:r>
            <a:r>
              <a:rPr lang="de-DE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politics of </a:t>
            </a:r>
            <a:r>
              <a:rPr lang="de-DE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&lt;em&gt;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experience</a:t>
            </a:r>
            <a:r>
              <a:rPr lang="de-DE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&lt;/em&gt;</a:t>
            </a:r>
            <a: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&lt;/title&gt;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Karakteristike izmešanog sadržaja: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Veoma je koristan za podatke u obliku dokumenata, tj. rečenica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Nema potreba za mešanim sadržajem u scenarijima „procesiranja podataka“, jer se tada obično obrađuju entiteti i relacije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Ljudi komuniciraju re</a:t>
            </a:r>
            <a:r>
              <a:rPr lang="sr-Latn-RS" altLang="en-US" dirty="0" smtClean="0"/>
              <a:t>čenicama, a ne entitetima i relacijama. </a:t>
            </a:r>
            <a:br>
              <a:rPr lang="sr-Latn-RS" altLang="en-US" dirty="0" smtClean="0"/>
            </a:br>
            <a:r>
              <a:rPr lang="de-DE" altLang="en-US" dirty="0" smtClean="0"/>
              <a:t>XML</a:t>
            </a:r>
            <a:r>
              <a:rPr lang="sr-Latn-RS" altLang="en-US" dirty="0" smtClean="0"/>
              <a:t> omogućuje da se sačuva struktura prirodnog jezika, uz dodavanje semantičkih oznaka koje mogu računarski interpretirane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48055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75656" y="485800"/>
            <a:ext cx="7488832" cy="1143000"/>
          </a:xfrm>
        </p:spPr>
        <p:txBody>
          <a:bodyPr/>
          <a:lstStyle/>
          <a:p>
            <a:r>
              <a:rPr lang="sr-Latn-RS" altLang="en-US" dirty="0" smtClean="0"/>
              <a:t>Prelaz između prirodnog jezika, polu-struktuiranih i struktuiranih podataka</a:t>
            </a:r>
            <a:endParaRPr lang="en-US" altLang="en-US" dirty="0"/>
          </a:p>
        </p:txBody>
      </p:sp>
      <p:sp>
        <p:nvSpPr>
          <p:cNvPr id="16281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905000"/>
            <a:ext cx="8280920" cy="47244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dirty="0" smtClean="0"/>
              <a:t>Prirodni jezik:</a:t>
            </a:r>
            <a:br>
              <a:rPr lang="sr-Latn-RS" altLang="en-US" dirty="0" smtClean="0"/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Dana said that the book entitled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“The politics of experience“ is really excellent !</a:t>
            </a:r>
          </a:p>
          <a:p>
            <a:pPr marL="533400" indent="-5334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en-US" altLang="en-US" dirty="0" err="1" smtClean="0"/>
              <a:t>Polu-strukturisani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podaci</a:t>
            </a:r>
            <a:r>
              <a:rPr lang="en-US" altLang="en-US" dirty="0" smtClean="0"/>
              <a:t> (</a:t>
            </a:r>
            <a:r>
              <a:rPr lang="en-US" altLang="en-US" dirty="0" err="1" smtClean="0"/>
              <a:t>tekst</a:t>
            </a:r>
            <a:r>
              <a:rPr lang="en-US" altLang="en-US" dirty="0" smtClean="0"/>
              <a:t>):</a:t>
            </a:r>
            <a:br>
              <a:rPr lang="en-US" altLang="en-US" dirty="0" smtClean="0"/>
            </a:b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&lt;citation author=“Dana“&gt;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book entitled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“The politics of experience“ is really excellent !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&lt;/citation&gt;</a:t>
            </a:r>
          </a:p>
          <a:p>
            <a:pPr marL="533400" indent="-5334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en-US" altLang="en-US" dirty="0" err="1" smtClean="0"/>
              <a:t>Polu-strukturisani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podaci</a:t>
            </a:r>
            <a:r>
              <a:rPr lang="en-US" altLang="en-US" dirty="0" smtClean="0"/>
              <a:t> (</a:t>
            </a:r>
            <a:r>
              <a:rPr lang="en-US" altLang="en-US" dirty="0" err="1" smtClean="0"/>
              <a:t>mešani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sadržaj</a:t>
            </a:r>
            <a:r>
              <a:rPr lang="en-US" altLang="en-US" dirty="0" smtClean="0"/>
              <a:t>):</a:t>
            </a:r>
            <a:br>
              <a:rPr lang="en-US" altLang="en-US" dirty="0" smtClean="0"/>
            </a:b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&lt;citation author=“Dana“&gt;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book entitled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&lt;title&gt;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politics of experience</a:t>
            </a:r>
            <a:r>
              <a:rPr lang="en-US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&lt;/title&gt;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really excellent !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&lt;/citation&gt;</a:t>
            </a:r>
          </a:p>
          <a:p>
            <a:pPr marL="533400" indent="-5334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en-US" altLang="en-US" dirty="0" err="1" smtClean="0"/>
              <a:t>Strukturisani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podaci</a:t>
            </a:r>
            <a:r>
              <a:rPr lang="en-US" altLang="en-US" dirty="0" smtClean="0"/>
              <a:t>:</a:t>
            </a:r>
            <a:br>
              <a:rPr lang="en-US" altLang="en-US" dirty="0" smtClean="0"/>
            </a:br>
            <a:r>
              <a:rPr lang="en-US" altLang="en-US" sz="1800" dirty="0" smtClean="0">
                <a:solidFill>
                  <a:srgbClr val="00B050"/>
                </a:solidFill>
              </a:rPr>
              <a:t>&lt;citation&gt;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/>
              <a:t>   </a:t>
            </a:r>
            <a:r>
              <a:rPr lang="en-US" altLang="en-US" sz="1800" dirty="0" smtClean="0">
                <a:solidFill>
                  <a:srgbClr val="002060"/>
                </a:solidFill>
              </a:rPr>
              <a:t>&lt;author&gt;</a:t>
            </a:r>
            <a:r>
              <a:rPr lang="en-US" altLang="en-US" sz="1800" dirty="0" smtClean="0">
                <a:solidFill>
                  <a:schemeClr val="hlink"/>
                </a:solidFill>
              </a:rPr>
              <a:t>Dana</a:t>
            </a:r>
            <a:r>
              <a:rPr lang="en-US" altLang="en-US" sz="1800" dirty="0" smtClean="0">
                <a:solidFill>
                  <a:srgbClr val="002060"/>
                </a:solidFill>
              </a:rPr>
              <a:t>&lt;/author&gt;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/>
              <a:t>    </a:t>
            </a:r>
            <a:r>
              <a:rPr lang="en-US" altLang="en-US" sz="1800" dirty="0" smtClean="0">
                <a:solidFill>
                  <a:srgbClr val="C00000"/>
                </a:solidFill>
              </a:rPr>
              <a:t>&lt;</a:t>
            </a:r>
            <a:r>
              <a:rPr lang="en-US" altLang="en-US" sz="1800" dirty="0" err="1" smtClean="0">
                <a:solidFill>
                  <a:srgbClr val="C00000"/>
                </a:solidFill>
              </a:rPr>
              <a:t>aboutTitle</a:t>
            </a:r>
            <a:r>
              <a:rPr lang="en-US" altLang="en-US" sz="1800" dirty="0" smtClean="0">
                <a:solidFill>
                  <a:srgbClr val="C00000"/>
                </a:solidFill>
              </a:rPr>
              <a:t>&gt;</a:t>
            </a:r>
            <a:r>
              <a:rPr lang="en-US" altLang="en-US" sz="1800" dirty="0" smtClean="0">
                <a:solidFill>
                  <a:schemeClr val="hlink"/>
                </a:solidFill>
              </a:rPr>
              <a:t>The politics of experience</a:t>
            </a:r>
            <a:r>
              <a:rPr lang="en-US" altLang="en-US" sz="1800" dirty="0" smtClean="0">
                <a:solidFill>
                  <a:srgbClr val="C00000"/>
                </a:solidFill>
              </a:rPr>
              <a:t>&lt;/</a:t>
            </a:r>
            <a:r>
              <a:rPr lang="en-US" altLang="en-US" sz="1800" dirty="0" err="1" smtClean="0">
                <a:solidFill>
                  <a:srgbClr val="C00000"/>
                </a:solidFill>
              </a:rPr>
              <a:t>aboutTitle</a:t>
            </a:r>
            <a:r>
              <a:rPr lang="en-US" altLang="en-US" sz="1800" dirty="0" smtClean="0">
                <a:solidFill>
                  <a:srgbClr val="C00000"/>
                </a:solidFill>
              </a:rPr>
              <a:t>&gt;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/>
              <a:t>    </a:t>
            </a:r>
            <a:r>
              <a:rPr lang="en-US" altLang="en-US" sz="1800" dirty="0" smtClean="0">
                <a:solidFill>
                  <a:srgbClr val="7030A0"/>
                </a:solidFill>
              </a:rPr>
              <a:t>&lt;rating&gt; </a:t>
            </a:r>
            <a:r>
              <a:rPr lang="en-US" altLang="en-US" sz="1800" dirty="0" smtClean="0">
                <a:solidFill>
                  <a:schemeClr val="hlink"/>
                </a:solidFill>
              </a:rPr>
              <a:t>excellent</a:t>
            </a:r>
            <a:r>
              <a:rPr lang="en-US" altLang="en-US" sz="1800" dirty="0" smtClean="0">
                <a:solidFill>
                  <a:srgbClr val="7030A0"/>
                </a:solidFill>
              </a:rPr>
              <a:t>&lt;/rating&gt;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/>
              <a:t>    	</a:t>
            </a:r>
            <a:r>
              <a:rPr lang="en-US" altLang="en-US" sz="1800" dirty="0" smtClean="0">
                <a:solidFill>
                  <a:srgbClr val="00B050"/>
                </a:solidFill>
              </a:rPr>
              <a:t>&lt;/citation&gt;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endParaRPr lang="de-DE" altLang="en-US" sz="2800" dirty="0">
              <a:solidFill>
                <a:schemeClr val="hlink"/>
              </a:solidFill>
            </a:endParaRPr>
          </a:p>
          <a:p>
            <a:pPr marL="533400" indent="-533400">
              <a:lnSpc>
                <a:spcPct val="90000"/>
              </a:lnSpc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3106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2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/>
              <a:t>Sekcija </a:t>
            </a:r>
            <a:r>
              <a:rPr lang="en-US" altLang="en-US" dirty="0" smtClean="0"/>
              <a:t>CDATA</a:t>
            </a:r>
            <a:endParaRPr lang="en-US" altLang="en-US" dirty="0"/>
          </a:p>
        </p:txBody>
      </p:sp>
      <p:sp>
        <p:nvSpPr>
          <p:cNvPr id="163021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600200"/>
            <a:ext cx="8219256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Ponekad treba sačuvati originalne znake, a ne interpretirati njihova označavanja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Sekcija </a:t>
            </a:r>
            <a:r>
              <a:rPr lang="en-US" altLang="en-US" dirty="0" smtClean="0"/>
              <a:t>CDATA</a:t>
            </a:r>
            <a:r>
              <a:rPr lang="sr-Latn-RS" altLang="en-US" dirty="0" smtClean="0"/>
              <a:t> određuje da se sadržaj unutar nje ne parsira kao </a:t>
            </a:r>
            <a:r>
              <a:rPr lang="en-US" altLang="en-US" sz="2200" dirty="0" smtClean="0"/>
              <a:t>XML</a:t>
            </a:r>
            <a:endParaRPr lang="en-US" altLang="en-US" sz="2200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Primer (poruka </a:t>
            </a:r>
            <a:r>
              <a:rPr lang="en-US" altLang="en-US" dirty="0" err="1"/>
              <a:t>Hello,world</a:t>
            </a:r>
            <a:r>
              <a:rPr lang="en-US" altLang="en-US" dirty="0" smtClean="0"/>
              <a:t>!</a:t>
            </a:r>
            <a:r>
              <a:rPr lang="sr-Latn-RS" altLang="en-US" dirty="0" smtClean="0"/>
              <a:t> je označena):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sr-Latn-R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676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>
                <a:solidFill>
                  <a:srgbClr val="676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message&gt;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sz="1800" dirty="0">
                <a:solidFill>
                  <a:srgbClr val="676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&lt;greeting&gt;</a:t>
            </a:r>
            <a:r>
              <a:rPr lang="en-US" altLang="en-US" sz="1800" dirty="0" err="1">
                <a:solidFill>
                  <a:srgbClr val="676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Hello,world</a:t>
            </a:r>
            <a:r>
              <a:rPr lang="en-US" altLang="en-US" sz="1800" dirty="0">
                <a:solidFill>
                  <a:srgbClr val="676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!&lt;/greeting&gt;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sr-Latn-RS" altLang="en-US" sz="1800" dirty="0" smtClean="0">
                <a:solidFill>
                  <a:srgbClr val="676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676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>
                <a:solidFill>
                  <a:srgbClr val="676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message&gt;</a:t>
            </a:r>
          </a:p>
          <a:p>
            <a:pPr>
              <a:lnSpc>
                <a:spcPct val="90000"/>
              </a:lnSpc>
            </a:pPr>
            <a:r>
              <a:rPr lang="sr-Latn-RS" altLang="en-US" dirty="0"/>
              <a:t>Primer </a:t>
            </a:r>
            <a:r>
              <a:rPr lang="sr-Latn-RS" altLang="en-US" dirty="0" smtClean="0"/>
              <a:t>(označena poruka neće biti parsirana kao XML):</a:t>
            </a:r>
            <a:endParaRPr lang="sr-Latn-RS" alt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 smtClean="0"/>
              <a:t>&lt;</a:t>
            </a:r>
            <a:r>
              <a:rPr lang="en-US" altLang="en-US" sz="2000" dirty="0"/>
              <a:t>message&gt; </a:t>
            </a:r>
            <a:endParaRPr lang="sr-Latn-RS" altLang="en-US" sz="20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r-Latn-R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&lt;![</a:t>
            </a:r>
            <a:r>
              <a:rPr lang="en-US" altLang="en-US" sz="20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CDATA[&lt;greeting&gt;Hello, world!&lt;/greeting&gt;]]&gt;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sr-Latn-RS" alt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 smtClean="0"/>
              <a:t>&lt;/</a:t>
            </a:r>
            <a:r>
              <a:rPr lang="en-US" altLang="en-US" sz="2000" dirty="0"/>
              <a:t>message&gt; </a:t>
            </a:r>
          </a:p>
          <a:p>
            <a:pPr>
              <a:lnSpc>
                <a:spcPct val="90000"/>
              </a:lnSpc>
            </a:pPr>
            <a:endParaRPr lang="en-US" altLang="en-US" sz="2800" dirty="0">
              <a:latin typeface="Courier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85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7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63688" y="332656"/>
            <a:ext cx="7393837" cy="1143000"/>
          </a:xfrm>
        </p:spPr>
        <p:txBody>
          <a:bodyPr/>
          <a:lstStyle/>
          <a:p>
            <a:r>
              <a:rPr lang="sr-Latn-RS" altLang="en-US" dirty="0" smtClean="0"/>
              <a:t>Komentari, instrukcije za procesiranje i prolog</a:t>
            </a:r>
            <a:endParaRPr lang="de-DE" altLang="en-US" dirty="0"/>
          </a:p>
        </p:txBody>
      </p:sp>
      <p:sp>
        <p:nvSpPr>
          <p:cNvPr id="13137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0" y="1412776"/>
            <a:ext cx="9144000" cy="5030688"/>
          </a:xfrm>
        </p:spPr>
        <p:txBody>
          <a:bodyPr/>
          <a:lstStyle/>
          <a:p>
            <a:r>
              <a:rPr lang="sr-Latn-RS" altLang="en-US" dirty="0" smtClean="0"/>
              <a:t>Komentar je tekst između </a:t>
            </a:r>
            <a:r>
              <a:rPr lang="de-DE" altLang="en-US" dirty="0">
                <a:solidFill>
                  <a:srgbClr val="00B050"/>
                </a:solidFill>
              </a:rPr>
              <a:t>&lt;!</a:t>
            </a:r>
            <a:r>
              <a:rPr lang="sr-Latn-RS" altLang="en-US" dirty="0">
                <a:solidFill>
                  <a:srgbClr val="00B050"/>
                </a:solidFill>
              </a:rPr>
              <a:t>--</a:t>
            </a:r>
            <a:r>
              <a:rPr lang="sr-Latn-RS" altLang="en-US" dirty="0">
                <a:solidFill>
                  <a:schemeClr val="hlink"/>
                </a:solidFill>
              </a:rPr>
              <a:t> </a:t>
            </a:r>
            <a:r>
              <a:rPr lang="sr-Latn-RS" altLang="en-US" dirty="0" smtClean="0">
                <a:solidFill>
                  <a:srgbClr val="00B050"/>
                </a:solidFill>
              </a:rPr>
              <a:t> </a:t>
            </a:r>
            <a:r>
              <a:rPr lang="sr-Latn-RS" altLang="en-US" dirty="0" smtClean="0"/>
              <a:t>i </a:t>
            </a:r>
            <a:r>
              <a:rPr lang="de-DE" altLang="en-US" dirty="0">
                <a:solidFill>
                  <a:srgbClr val="00B050"/>
                </a:solidFill>
              </a:rPr>
              <a:t>--&gt;</a:t>
            </a:r>
            <a:r>
              <a:rPr lang="sr-Latn-RS" altLang="en-US" dirty="0" smtClean="0"/>
              <a:t> 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sr-Latn-RS" altLang="en-US" dirty="0" smtClean="0"/>
              <a:t>Primer: </a:t>
            </a:r>
            <a:r>
              <a:rPr lang="de-DE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</a:t>
            </a:r>
            <a:r>
              <a:rPr lang="sr-Latn-R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de-DE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r-Latn-R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ovo je komentar</a:t>
            </a:r>
            <a:r>
              <a:rPr lang="de-DE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en-US" sz="20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--&gt;</a:t>
            </a:r>
            <a:endParaRPr lang="de-DE" altLang="en-US" dirty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r-Latn-RS" altLang="en-US" dirty="0" smtClean="0"/>
              <a:t>Instrukcije za procesiranje</a:t>
            </a:r>
            <a:r>
              <a:rPr lang="sr-Latn-RS" altLang="en-US" dirty="0"/>
              <a:t/>
            </a:r>
            <a:br>
              <a:rPr lang="sr-Latn-RS" altLang="en-US" dirty="0"/>
            </a:br>
            <a:r>
              <a:rPr lang="sr-Latn-RS" altLang="en-US" dirty="0" smtClean="0"/>
              <a:t>One ne sadrže podatke, već ih interpretira procesor</a:t>
            </a:r>
            <a:br>
              <a:rPr lang="sr-Latn-RS" altLang="en-US" dirty="0" smtClean="0"/>
            </a:br>
            <a:r>
              <a:rPr lang="sr-Latn-RS" altLang="en-US" dirty="0" smtClean="0"/>
              <a:t>Sastoje se od para reči </a:t>
            </a:r>
            <a:r>
              <a:rPr lang="sr-Latn-RS" altLang="en-US" dirty="0" smtClean="0">
                <a:solidFill>
                  <a:srgbClr val="002060"/>
                </a:solidFill>
              </a:rPr>
              <a:t>meta</a:t>
            </a:r>
            <a:r>
              <a:rPr lang="sr-Latn-RS" altLang="en-US" dirty="0" smtClean="0"/>
              <a:t> </a:t>
            </a:r>
            <a:r>
              <a:rPr lang="sr-Latn-RS" altLang="en-US" dirty="0" smtClean="0">
                <a:solidFill>
                  <a:srgbClr val="002060"/>
                </a:solidFill>
              </a:rPr>
              <a:t>sadržaj</a:t>
            </a:r>
            <a:r>
              <a:rPr lang="sr-Latn-RS" altLang="en-US" dirty="0" smtClean="0"/>
              <a:t>, razdvojenih zarezom, kojima prethodi </a:t>
            </a:r>
            <a:r>
              <a:rPr lang="de-DE" altLang="en-US" dirty="0" smtClean="0">
                <a:solidFill>
                  <a:srgbClr val="00B050"/>
                </a:solidFill>
              </a:rPr>
              <a:t>&lt;?</a:t>
            </a:r>
            <a:r>
              <a:rPr lang="sr-Latn-RS" altLang="en-US" dirty="0" smtClean="0"/>
              <a:t>, a iza kojih sledi </a:t>
            </a:r>
            <a:r>
              <a:rPr lang="de-DE" altLang="en-US" dirty="0" smtClean="0">
                <a:solidFill>
                  <a:srgbClr val="00B050"/>
                </a:solidFill>
              </a:rPr>
              <a:t>?&gt;</a:t>
            </a:r>
            <a:r>
              <a:rPr lang="sr-Latn-RS" altLang="en-US" dirty="0">
                <a:solidFill>
                  <a:srgbClr val="00B050"/>
                </a:solidFill>
              </a:rPr>
              <a:t/>
            </a:r>
            <a:br>
              <a:rPr lang="sr-Latn-RS" altLang="en-US" dirty="0">
                <a:solidFill>
                  <a:srgbClr val="00B050"/>
                </a:solidFill>
              </a:rPr>
            </a:br>
            <a:r>
              <a:rPr lang="sr-Latn-RS" altLang="en-US" dirty="0" smtClean="0"/>
              <a:t>Primer: 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U instrukciji za procesiranje </a:t>
            </a:r>
            <a:r>
              <a:rPr lang="de-DE" altLang="en-US" dirty="0" smtClean="0">
                <a:solidFill>
                  <a:schemeClr val="hlink"/>
                </a:solidFill>
              </a:rPr>
              <a:t>&lt;?</a:t>
            </a:r>
            <a:r>
              <a:rPr lang="de-DE" altLang="en-US" dirty="0">
                <a:solidFill>
                  <a:schemeClr val="hlink"/>
                </a:solidFill>
              </a:rPr>
              <a:t>pause 10 secs ?&gt; </a:t>
            </a:r>
            <a:r>
              <a:rPr lang="sr-Latn-RS" altLang="en-US" dirty="0">
                <a:solidFill>
                  <a:schemeClr val="hlink"/>
                </a:solidFill>
              </a:rPr>
              <a:t>p</a:t>
            </a:r>
            <a:r>
              <a:rPr lang="de-DE" altLang="en-US" dirty="0">
                <a:solidFill>
                  <a:schemeClr val="hlink"/>
                </a:solidFill>
              </a:rPr>
              <a:t>ause </a:t>
            </a:r>
            <a:r>
              <a:rPr lang="sr-Latn-RS" altLang="en-US" dirty="0" smtClean="0">
                <a:solidFill>
                  <a:srgbClr val="002060"/>
                </a:solidFill>
              </a:rPr>
              <a:t>je meta, a</a:t>
            </a:r>
            <a:r>
              <a:rPr lang="de-DE" altLang="en-US" dirty="0" smtClean="0">
                <a:solidFill>
                  <a:srgbClr val="002060"/>
                </a:solidFill>
              </a:rPr>
              <a:t> </a:t>
            </a:r>
            <a:r>
              <a:rPr lang="de-DE" altLang="en-US" dirty="0">
                <a:solidFill>
                  <a:schemeClr val="hlink"/>
                </a:solidFill>
              </a:rPr>
              <a:t>10secs </a:t>
            </a:r>
            <a:r>
              <a:rPr lang="sr-Latn-RS" altLang="en-US" dirty="0" smtClean="0"/>
              <a:t>je sadržaj</a:t>
            </a:r>
            <a:endParaRPr lang="de-DE" altLang="en-US" dirty="0"/>
          </a:p>
          <a:p>
            <a:pPr lvl="1"/>
            <a:r>
              <a:rPr lang="sr-Latn-RS" altLang="en-US" sz="2200" dirty="0" smtClean="0"/>
              <a:t>Reč</a:t>
            </a:r>
            <a:r>
              <a:rPr lang="sr-Latn-RS" altLang="en-US" sz="2200" dirty="0" smtClean="0">
                <a:solidFill>
                  <a:schemeClr val="hlink"/>
                </a:solidFill>
              </a:rPr>
              <a:t> xml</a:t>
            </a:r>
            <a:r>
              <a:rPr lang="de-DE" altLang="en-US" sz="2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2200" dirty="0" smtClean="0"/>
              <a:t>je rezervisana reč za metu, koja služi za označavanje</a:t>
            </a:r>
            <a:r>
              <a:rPr lang="de-DE" altLang="en-US" sz="2200" dirty="0" smtClean="0"/>
              <a:t> prolog</a:t>
            </a:r>
            <a:r>
              <a:rPr lang="sr-Latn-RS" altLang="en-US" sz="2200" dirty="0" smtClean="0"/>
              <a:t>a</a:t>
            </a:r>
            <a:endParaRPr lang="de-DE" altLang="en-US" sz="2200" dirty="0"/>
          </a:p>
          <a:p>
            <a:r>
              <a:rPr lang="de-DE" altLang="en-US" dirty="0"/>
              <a:t>Prolog</a:t>
            </a:r>
            <a:br>
              <a:rPr lang="de-DE" altLang="en-US" dirty="0"/>
            </a:br>
            <a:r>
              <a:rPr lang="en-U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&lt;?xml version=“1.0“ encoding=“UTF-8“ standalone=“yes“ ?&gt;</a:t>
            </a:r>
            <a:r>
              <a:rPr lang="sr-Latn-R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sr-Latn-R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sr-Latn-RS" altLang="en-US" dirty="0" smtClean="0"/>
              <a:t>Napomene:</a:t>
            </a:r>
            <a:endParaRPr lang="de-DE" altLang="en-US" dirty="0"/>
          </a:p>
          <a:p>
            <a:pPr lvl="1"/>
            <a:r>
              <a:rPr lang="sr-Latn-RS" altLang="en-US" sz="2200" dirty="0" smtClean="0"/>
              <a:t>Atribut s</a:t>
            </a:r>
            <a:r>
              <a:rPr lang="de-DE" altLang="en-US" sz="2200" dirty="0" smtClean="0"/>
              <a:t>tandalone </a:t>
            </a:r>
            <a:r>
              <a:rPr lang="sr-Latn-RS" altLang="en-US" sz="2200" dirty="0" smtClean="0"/>
              <a:t>određuje da li postoji</a:t>
            </a:r>
            <a:r>
              <a:rPr lang="de-DE" altLang="en-US" sz="2200" dirty="0" smtClean="0"/>
              <a:t> </a:t>
            </a:r>
            <a:r>
              <a:rPr lang="de-DE" altLang="en-US" sz="2200" dirty="0"/>
              <a:t>DTD</a:t>
            </a:r>
          </a:p>
          <a:p>
            <a:pPr lvl="1"/>
            <a:r>
              <a:rPr lang="de-DE" altLang="en-US" sz="2200" dirty="0"/>
              <a:t>Encoding </a:t>
            </a:r>
            <a:r>
              <a:rPr lang="sr-Latn-RS" altLang="en-US" sz="2200" dirty="0" smtClean="0"/>
              <a:t>je obično</a:t>
            </a:r>
            <a:r>
              <a:rPr lang="de-DE" altLang="en-US" sz="2200" dirty="0" smtClean="0"/>
              <a:t> </a:t>
            </a:r>
            <a:r>
              <a:rPr lang="de-DE" altLang="en-US" sz="2200" dirty="0"/>
              <a:t>Unicode.</a:t>
            </a:r>
          </a:p>
        </p:txBody>
      </p:sp>
      <p:sp>
        <p:nvSpPr>
          <p:cNvPr id="1313796" name="Rectangle 4"/>
          <p:cNvSpPr>
            <a:spLocks noChangeArrowheads="1"/>
          </p:cNvSpPr>
          <p:nvPr/>
        </p:nvSpPr>
        <p:spPr bwMode="auto">
          <a:xfrm>
            <a:off x="6173788" y="24876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de-DE" altLang="en-US" b="0">
              <a:solidFill>
                <a:schemeClr val="tx1"/>
              </a:solidFill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26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Rad sa tekstualnim dokumentima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Pristup </a:t>
            </a:r>
            <a:r>
              <a:rPr lang="sr-Latn-RS" altLang="en-US" dirty="0" smtClean="0"/>
              <a:t>eksplicitnim obeležavanjem </a:t>
            </a:r>
            <a:r>
              <a:rPr lang="sr-Latn-RS" altLang="en-US" dirty="0"/>
              <a:t>teksta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/>
              <a:t>Tehnika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eksplicitnog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obele</a:t>
            </a:r>
            <a:r>
              <a:rPr lang="sr-Latn-RS" altLang="en-US" dirty="0"/>
              <a:t>ž</a:t>
            </a:r>
            <a:r>
              <a:rPr lang="en-US" altLang="en-US" dirty="0" err="1" smtClean="0"/>
              <a:t>avanja</a:t>
            </a:r>
            <a:r>
              <a:rPr lang="en-US" altLang="en-US" dirty="0" smtClean="0"/>
              <a:t> </a:t>
            </a:r>
            <a:r>
              <a:rPr lang="en-US" altLang="en-US" dirty="0" err="1"/>
              <a:t>strukture</a:t>
            </a:r>
            <a:r>
              <a:rPr lang="en-US" altLang="en-US" dirty="0"/>
              <a:t> </a:t>
            </a:r>
            <a:r>
              <a:rPr lang="en-US" altLang="en-US" dirty="0" err="1"/>
              <a:t>dokumenata</a:t>
            </a:r>
            <a:r>
              <a:rPr lang="en-US" altLang="en-US" dirty="0"/>
              <a:t> </a:t>
            </a:r>
            <a:r>
              <a:rPr lang="en-US" altLang="en-US" dirty="0" err="1" smtClean="0"/>
              <a:t>olak</a:t>
            </a:r>
            <a:r>
              <a:rPr lang="sr-Latn-RS" altLang="en-US" dirty="0"/>
              <a:t>š</a:t>
            </a:r>
            <a:r>
              <a:rPr lang="en-US" altLang="en-US" dirty="0" smtClean="0"/>
              <a:t>a</a:t>
            </a:r>
            <a:r>
              <a:rPr lang="sr-Latn-RS" altLang="en-US" dirty="0" smtClean="0"/>
              <a:t>va</a:t>
            </a:r>
            <a:r>
              <a:rPr lang="en-US" altLang="en-US" dirty="0" smtClean="0"/>
              <a:t> </a:t>
            </a:r>
            <a:r>
              <a:rPr lang="en-US" altLang="en-US" dirty="0" err="1"/>
              <a:t>njihovu</a:t>
            </a:r>
            <a:r>
              <a:rPr lang="en-US" altLang="en-US" dirty="0"/>
              <a:t> </a:t>
            </a:r>
            <a:r>
              <a:rPr lang="en-US" altLang="en-US" dirty="0" err="1" smtClean="0"/>
              <a:t>automatsku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obradu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/>
              <a:t>Obele</a:t>
            </a:r>
            <a:r>
              <a:rPr lang="sr-Latn-RS" altLang="en-US" dirty="0" smtClean="0"/>
              <a:t>ž</a:t>
            </a:r>
            <a:r>
              <a:rPr lang="en-US" altLang="en-US" dirty="0" err="1" smtClean="0"/>
              <a:t>eni</a:t>
            </a:r>
            <a:r>
              <a:rPr lang="en-US" altLang="en-US" dirty="0" smtClean="0"/>
              <a:t> </a:t>
            </a:r>
            <a:r>
              <a:rPr lang="en-US" altLang="en-US" dirty="0" err="1"/>
              <a:t>dokumenti</a:t>
            </a:r>
            <a:r>
              <a:rPr lang="en-US" altLang="en-US" dirty="0"/>
              <a:t> </a:t>
            </a:r>
            <a:r>
              <a:rPr lang="en-US" altLang="en-US" dirty="0" err="1"/>
              <a:t>postaju</a:t>
            </a:r>
            <a:r>
              <a:rPr lang="en-US" altLang="en-US" dirty="0"/>
              <a:t> </a:t>
            </a:r>
            <a:r>
              <a:rPr lang="en-US" altLang="en-US" dirty="0" err="1" smtClean="0"/>
              <a:t>uskladi</a:t>
            </a:r>
            <a:r>
              <a:rPr lang="sr-Latn-RS" altLang="en-US" dirty="0"/>
              <a:t>š</a:t>
            </a:r>
            <a:r>
              <a:rPr lang="en-US" altLang="en-US" dirty="0" err="1" smtClean="0"/>
              <a:t>tene</a:t>
            </a:r>
            <a:r>
              <a:rPr lang="en-US" altLang="en-US" dirty="0" smtClean="0"/>
              <a:t> </a:t>
            </a:r>
            <a:r>
              <a:rPr lang="en-US" altLang="en-US" dirty="0" err="1"/>
              <a:t>informacije</a:t>
            </a:r>
            <a:r>
              <a:rPr lang="en-US" altLang="en-US" dirty="0"/>
              <a:t> </a:t>
            </a:r>
            <a:r>
              <a:rPr lang="en-US" altLang="en-US" dirty="0" err="1"/>
              <a:t>koje</a:t>
            </a:r>
            <a:r>
              <a:rPr lang="en-US" altLang="en-US" dirty="0"/>
              <a:t> je </a:t>
            </a:r>
            <a:r>
              <a:rPr lang="en-US" altLang="en-US" dirty="0" err="1" smtClean="0"/>
              <a:t>mogu</a:t>
            </a:r>
            <a:r>
              <a:rPr lang="sr-Latn-RS" altLang="en-US" dirty="0" smtClean="0"/>
              <a:t>ć</a:t>
            </a:r>
            <a:r>
              <a:rPr lang="en-US" altLang="en-US" dirty="0" smtClean="0"/>
              <a:t>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automatski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obra</a:t>
            </a:r>
            <a:r>
              <a:rPr lang="sr-Latn-RS" altLang="en-US" dirty="0" smtClean="0"/>
              <a:t>đ</a:t>
            </a:r>
            <a:r>
              <a:rPr lang="en-US" altLang="en-US" dirty="0" err="1" smtClean="0"/>
              <a:t>ivati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kori</a:t>
            </a:r>
            <a:r>
              <a:rPr lang="sr-Latn-RS" altLang="en-US" dirty="0" smtClean="0"/>
              <a:t>šć</a:t>
            </a:r>
            <a:r>
              <a:rPr lang="en-US" altLang="en-US" dirty="0" err="1" smtClean="0"/>
              <a:t>enjem</a:t>
            </a:r>
            <a:r>
              <a:rPr lang="en-US" altLang="en-US" dirty="0" smtClean="0"/>
              <a:t> </a:t>
            </a:r>
            <a:r>
              <a:rPr lang="en-US" altLang="en-US" dirty="0" err="1"/>
              <a:t>raznovrsnim</a:t>
            </a:r>
            <a:r>
              <a:rPr lang="en-US" altLang="en-US" dirty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unarskih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aplikacija</a:t>
            </a:r>
            <a:r>
              <a:rPr lang="en-US" altLang="en-US" dirty="0" smtClean="0"/>
              <a:t>, </a:t>
            </a:r>
            <a:r>
              <a:rPr lang="en-US" altLang="en-US" dirty="0" err="1"/>
              <a:t>ali</a:t>
            </a:r>
            <a:r>
              <a:rPr lang="en-US" altLang="en-US" dirty="0"/>
              <a:t> </a:t>
            </a:r>
            <a:r>
              <a:rPr lang="en-US" altLang="en-US" dirty="0" err="1" smtClean="0"/>
              <a:t>i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prikazivati</a:t>
            </a:r>
            <a:r>
              <a:rPr lang="en-US" altLang="en-US" dirty="0" smtClean="0"/>
              <a:t> </a:t>
            </a:r>
            <a:r>
              <a:rPr lang="en-US" altLang="en-US" dirty="0"/>
              <a:t>u </a:t>
            </a:r>
            <a:r>
              <a:rPr lang="en-US" altLang="en-US" dirty="0" err="1"/>
              <a:t>obliku</a:t>
            </a:r>
            <a:r>
              <a:rPr lang="en-US" altLang="en-US" dirty="0"/>
              <a:t> </a:t>
            </a:r>
            <a:r>
              <a:rPr lang="en-US" altLang="en-US" dirty="0" err="1"/>
              <a:t>pogodnom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sr-Latn-RS" altLang="en-US" dirty="0"/>
              <a:t>č</a:t>
            </a:r>
            <a:r>
              <a:rPr lang="en-US" altLang="en-US" dirty="0" err="1" smtClean="0"/>
              <a:t>itanje</a:t>
            </a:r>
            <a:r>
              <a:rPr lang="en-US" altLang="en-US" dirty="0" smtClean="0"/>
              <a:t> </a:t>
            </a:r>
            <a:r>
              <a:rPr lang="en-US" altLang="en-US" dirty="0"/>
              <a:t>od </a:t>
            </a:r>
            <a:r>
              <a:rPr lang="en-US" altLang="en-US" dirty="0" err="1"/>
              <a:t>strane</a:t>
            </a:r>
            <a:r>
              <a:rPr lang="en-US" altLang="en-US" dirty="0"/>
              <a:t> </a:t>
            </a:r>
            <a:r>
              <a:rPr lang="sr-Latn-RS" altLang="en-US" dirty="0"/>
              <a:t>č</a:t>
            </a:r>
            <a:r>
              <a:rPr lang="en-US" altLang="en-US" dirty="0" err="1" smtClean="0"/>
              <a:t>oveka</a:t>
            </a:r>
            <a:endParaRPr lang="en-US" altLang="en-US" dirty="0"/>
          </a:p>
          <a:p>
            <a:pPr lvl="1" eaLnBrk="1" hangingPunct="1"/>
            <a:r>
              <a:rPr lang="en-US" altLang="en-US" dirty="0" err="1"/>
              <a:t>Ovaj</a:t>
            </a:r>
            <a:r>
              <a:rPr lang="en-US" altLang="en-US" dirty="0"/>
              <a:t> </a:t>
            </a:r>
            <a:r>
              <a:rPr lang="en-US" altLang="en-US" dirty="0" err="1"/>
              <a:t>pristup</a:t>
            </a:r>
            <a:r>
              <a:rPr lang="en-US" altLang="en-US" dirty="0"/>
              <a:t> </a:t>
            </a:r>
            <a:r>
              <a:rPr lang="en-US" altLang="en-US" dirty="0" err="1"/>
              <a:t>dobija</a:t>
            </a:r>
            <a:r>
              <a:rPr lang="en-US" altLang="en-US" dirty="0"/>
              <a:t> </a:t>
            </a:r>
            <a:r>
              <a:rPr lang="en-US" altLang="en-US" dirty="0" err="1" smtClean="0"/>
              <a:t>na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zna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aju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kada</a:t>
            </a:r>
            <a:r>
              <a:rPr lang="en-US" altLang="en-US" dirty="0" smtClean="0"/>
              <a:t> </a:t>
            </a:r>
            <a:r>
              <a:rPr lang="en-US" altLang="en-US" dirty="0"/>
              <a:t>se </a:t>
            </a:r>
            <a:r>
              <a:rPr lang="en-US" altLang="en-US" dirty="0" err="1" smtClean="0"/>
              <a:t>izvr</a:t>
            </a:r>
            <a:r>
              <a:rPr lang="sr-Latn-RS" altLang="en-US" dirty="0"/>
              <a:t>š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err="1"/>
              <a:t>jasno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eksplicitno</a:t>
            </a:r>
            <a:r>
              <a:rPr lang="en-US" altLang="en-US" dirty="0"/>
              <a:t> </a:t>
            </a:r>
            <a:r>
              <a:rPr lang="en-US" altLang="en-US" dirty="0" err="1" smtClean="0"/>
              <a:t>razdvajanje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obel</a:t>
            </a:r>
            <a:r>
              <a:rPr lang="sr-Latn-RS" altLang="en-US" dirty="0" smtClean="0"/>
              <a:t>ež</a:t>
            </a:r>
            <a:r>
              <a:rPr lang="en-US" altLang="en-US" dirty="0" err="1" smtClean="0"/>
              <a:t>avanja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logi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ke</a:t>
            </a:r>
            <a:r>
              <a:rPr lang="en-US" altLang="en-US" dirty="0" smtClean="0"/>
              <a:t> </a:t>
            </a:r>
            <a:r>
              <a:rPr lang="en-US" altLang="en-US" dirty="0" err="1"/>
              <a:t>strukture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 smtClean="0"/>
              <a:t>obele</a:t>
            </a:r>
            <a:r>
              <a:rPr lang="sr-Latn-RS" altLang="en-US" dirty="0"/>
              <a:t>ž</a:t>
            </a:r>
            <a:r>
              <a:rPr lang="en-US" altLang="en-US" dirty="0" err="1" smtClean="0"/>
              <a:t>avanja</a:t>
            </a:r>
            <a:r>
              <a:rPr lang="en-US" altLang="en-US" dirty="0" smtClean="0"/>
              <a:t> </a:t>
            </a:r>
            <a:r>
              <a:rPr lang="en-US" altLang="en-US" dirty="0" err="1"/>
              <a:t>vizuelne</a:t>
            </a:r>
            <a:r>
              <a:rPr lang="en-US" altLang="en-US" dirty="0"/>
              <a:t> </a:t>
            </a:r>
            <a:r>
              <a:rPr lang="en-US" altLang="en-US" dirty="0" err="1"/>
              <a:t>prezentacije</a:t>
            </a:r>
            <a:r>
              <a:rPr lang="en-US" altLang="en-US" dirty="0"/>
              <a:t> </a:t>
            </a:r>
            <a:r>
              <a:rPr lang="en-US" altLang="en-US" dirty="0" err="1" smtClean="0"/>
              <a:t>dokumenta</a:t>
            </a:r>
            <a:endParaRPr lang="en-US" altLang="en-US" dirty="0"/>
          </a:p>
          <a:p>
            <a:pPr lvl="2" eaLnBrk="1" hangingPunct="1"/>
            <a:r>
              <a:rPr lang="en-US" altLang="en-US" dirty="0" err="1" smtClean="0">
                <a:solidFill>
                  <a:srgbClr val="002060"/>
                </a:solidFill>
              </a:rPr>
              <a:t>Logi</a:t>
            </a:r>
            <a:r>
              <a:rPr lang="sr-Latn-RS" altLang="en-US" dirty="0">
                <a:solidFill>
                  <a:srgbClr val="002060"/>
                </a:solidFill>
              </a:rPr>
              <a:t>č</a:t>
            </a:r>
            <a:r>
              <a:rPr lang="en-US" altLang="en-US" dirty="0" err="1" smtClean="0">
                <a:solidFill>
                  <a:srgbClr val="002060"/>
                </a:solidFill>
              </a:rPr>
              <a:t>ka</a:t>
            </a:r>
            <a:r>
              <a:rPr lang="en-US" altLang="en-US" dirty="0" smtClean="0">
                <a:solidFill>
                  <a:srgbClr val="002060"/>
                </a:solidFill>
              </a:rPr>
              <a:t> </a:t>
            </a:r>
            <a:r>
              <a:rPr lang="en-US" altLang="en-US" dirty="0" err="1">
                <a:solidFill>
                  <a:srgbClr val="002060"/>
                </a:solidFill>
              </a:rPr>
              <a:t>struktura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 err="1"/>
              <a:t>dokumenta</a:t>
            </a:r>
            <a:r>
              <a:rPr lang="en-US" altLang="en-US" dirty="0"/>
              <a:t> </a:t>
            </a:r>
            <a:r>
              <a:rPr lang="en-US" altLang="en-US" dirty="0" err="1"/>
              <a:t>podrazumava</a:t>
            </a:r>
            <a:r>
              <a:rPr lang="en-US" altLang="en-US" dirty="0"/>
              <a:t> </a:t>
            </a:r>
            <a:r>
              <a:rPr lang="en-US" altLang="en-US" dirty="0" err="1"/>
              <a:t>njegovu</a:t>
            </a:r>
            <a:r>
              <a:rPr lang="en-US" altLang="en-US" dirty="0"/>
              <a:t> </a:t>
            </a:r>
            <a:r>
              <a:rPr lang="en-US" altLang="en-US" dirty="0" err="1"/>
              <a:t>organizaciju</a:t>
            </a:r>
            <a:r>
              <a:rPr lang="en-US" altLang="en-US" dirty="0"/>
              <a:t> </a:t>
            </a:r>
            <a:r>
              <a:rPr lang="en-US" altLang="en-US" dirty="0" err="1" smtClean="0"/>
              <a:t>na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manje</a:t>
            </a:r>
            <a:r>
              <a:rPr lang="en-US" altLang="en-US" dirty="0" smtClean="0"/>
              <a:t> </a:t>
            </a:r>
            <a:r>
              <a:rPr lang="en-US" altLang="en-US" dirty="0" err="1"/>
              <a:t>jedinice</a:t>
            </a:r>
            <a:r>
              <a:rPr lang="en-US" altLang="en-US" dirty="0"/>
              <a:t> (</a:t>
            </a:r>
            <a:r>
              <a:rPr lang="en-US" altLang="en-US" dirty="0" err="1"/>
              <a:t>npr</a:t>
            </a:r>
            <a:r>
              <a:rPr lang="en-US" altLang="en-US" dirty="0"/>
              <a:t>. </a:t>
            </a:r>
            <a:r>
              <a:rPr lang="en-US" altLang="en-US" dirty="0" err="1"/>
              <a:t>poglavlja</a:t>
            </a:r>
            <a:r>
              <a:rPr lang="en-US" altLang="en-US" dirty="0"/>
              <a:t>, </a:t>
            </a:r>
            <a:r>
              <a:rPr lang="en-US" altLang="en-US" dirty="0" err="1"/>
              <a:t>sekcije</a:t>
            </a:r>
            <a:r>
              <a:rPr lang="en-US" altLang="en-US" dirty="0"/>
              <a:t>, </a:t>
            </a:r>
            <a:r>
              <a:rPr lang="en-US" altLang="en-US" dirty="0" err="1"/>
              <a:t>pasuse</a:t>
            </a:r>
            <a:r>
              <a:rPr lang="en-US" altLang="en-US" dirty="0"/>
              <a:t>), </a:t>
            </a:r>
            <a:r>
              <a:rPr lang="en-US" altLang="en-US" dirty="0" err="1"/>
              <a:t>kao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 smtClean="0"/>
              <a:t>ozna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avanje</a:t>
            </a:r>
            <a:r>
              <a:rPr lang="en-US" altLang="en-US" dirty="0" smtClean="0"/>
              <a:t> </a:t>
            </a:r>
            <a:r>
              <a:rPr lang="en-US" altLang="en-US" dirty="0" err="1"/>
              <a:t>njegovih</a:t>
            </a:r>
            <a:r>
              <a:rPr lang="en-US" altLang="en-US" dirty="0"/>
              <a:t> </a:t>
            </a:r>
            <a:r>
              <a:rPr lang="en-US" altLang="en-US" dirty="0" err="1" smtClean="0"/>
              <a:t>istaknutih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delova</a:t>
            </a:r>
            <a:r>
              <a:rPr lang="en-US" altLang="en-US" dirty="0" smtClean="0"/>
              <a:t> </a:t>
            </a:r>
            <a:r>
              <a:rPr lang="en-US" altLang="en-US" dirty="0"/>
              <a:t>(</a:t>
            </a:r>
            <a:r>
              <a:rPr lang="en-US" altLang="en-US" dirty="0" err="1"/>
              <a:t>npr</a:t>
            </a:r>
            <a:r>
              <a:rPr lang="en-US" altLang="en-US" dirty="0"/>
              <a:t>. </a:t>
            </a:r>
            <a:r>
              <a:rPr lang="en-US" altLang="en-US" dirty="0" err="1"/>
              <a:t>primeri</a:t>
            </a:r>
            <a:r>
              <a:rPr lang="en-US" altLang="en-US" dirty="0"/>
              <a:t>, </a:t>
            </a:r>
            <a:r>
              <a:rPr lang="en-US" altLang="en-US" dirty="0" err="1"/>
              <a:t>citati</a:t>
            </a:r>
            <a:r>
              <a:rPr lang="en-US" altLang="en-US" dirty="0"/>
              <a:t>, </a:t>
            </a:r>
            <a:r>
              <a:rPr lang="en-US" altLang="en-US" dirty="0" err="1" smtClean="0"/>
              <a:t>definicije</a:t>
            </a:r>
            <a:r>
              <a:rPr lang="en-US" altLang="en-US" dirty="0" smtClean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teoreme</a:t>
            </a:r>
            <a:r>
              <a:rPr lang="en-US" altLang="en-US" dirty="0" smtClean="0"/>
              <a:t>)</a:t>
            </a:r>
            <a:endParaRPr lang="sr-Latn-RS" altLang="en-US" dirty="0" smtClean="0"/>
          </a:p>
          <a:p>
            <a:pPr lvl="2" eaLnBrk="1" hangingPunct="1"/>
            <a:r>
              <a:rPr lang="en-US" altLang="en-US" dirty="0" smtClean="0"/>
              <a:t> </a:t>
            </a:r>
            <a:r>
              <a:rPr lang="en-US" altLang="en-US" dirty="0" err="1">
                <a:solidFill>
                  <a:srgbClr val="002060"/>
                </a:solidFill>
              </a:rPr>
              <a:t>Vizuelna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</a:rPr>
              <a:t>prezentacija</a:t>
            </a:r>
            <a:r>
              <a:rPr lang="sr-Latn-RS" altLang="en-US" dirty="0" smtClean="0">
                <a:solidFill>
                  <a:srgbClr val="002060"/>
                </a:solidFill>
              </a:rPr>
              <a:t> </a:t>
            </a:r>
            <a:r>
              <a:rPr lang="en-US" altLang="en-US" dirty="0" err="1" smtClean="0"/>
              <a:t>odreduje</a:t>
            </a:r>
            <a:r>
              <a:rPr lang="en-US" altLang="en-US" dirty="0" smtClean="0"/>
              <a:t> </a:t>
            </a:r>
            <a:r>
              <a:rPr lang="en-US" altLang="en-US" dirty="0" err="1"/>
              <a:t>izgled</a:t>
            </a:r>
            <a:r>
              <a:rPr lang="en-US" altLang="en-US" dirty="0"/>
              <a:t> </a:t>
            </a:r>
            <a:r>
              <a:rPr lang="en-US" altLang="en-US" dirty="0" err="1"/>
              <a:t>dokumenta</a:t>
            </a:r>
            <a:r>
              <a:rPr lang="en-US" altLang="en-US" dirty="0"/>
              <a:t> u </a:t>
            </a:r>
            <a:r>
              <a:rPr lang="en-US" altLang="en-US" dirty="0" err="1"/>
              <a:t>trenutku</a:t>
            </a:r>
            <a:r>
              <a:rPr lang="en-US" altLang="en-US" dirty="0"/>
              <a:t> </a:t>
            </a:r>
            <a:r>
              <a:rPr lang="en-US" altLang="en-US" dirty="0" err="1"/>
              <a:t>prikazivanja</a:t>
            </a:r>
            <a:r>
              <a:rPr lang="en-US" altLang="en-US" dirty="0"/>
              <a:t> </a:t>
            </a:r>
            <a:r>
              <a:rPr lang="en-US" altLang="en-US" dirty="0" err="1"/>
              <a:t>ili</a:t>
            </a:r>
            <a:r>
              <a:rPr lang="en-US" altLang="en-US" dirty="0"/>
              <a:t> </a:t>
            </a:r>
            <a:r>
              <a:rPr lang="sr-Latn-RS" altLang="en-US" dirty="0"/>
              <a:t>š</a:t>
            </a:r>
            <a:r>
              <a:rPr lang="en-US" altLang="en-US" dirty="0" err="1" smtClean="0"/>
              <a:t>tampanja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055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8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23612" cy="1143000"/>
          </a:xfrm>
        </p:spPr>
        <p:txBody>
          <a:bodyPr/>
          <a:lstStyle/>
          <a:p>
            <a:r>
              <a:rPr lang="sr-Latn-RS" altLang="en-US" dirty="0"/>
              <a:t>D</a:t>
            </a:r>
            <a:r>
              <a:rPr lang="sr-Latn-RS" altLang="en-US" dirty="0" smtClean="0"/>
              <a:t>eklaracija </a:t>
            </a:r>
            <a:r>
              <a:rPr lang="en-US" altLang="en-US" dirty="0" err="1" smtClean="0"/>
              <a:t>kori</a:t>
            </a:r>
            <a:r>
              <a:rPr lang="sr-Latn-RS" altLang="en-US" dirty="0" smtClean="0"/>
              <a:t>šć</a:t>
            </a:r>
            <a:r>
              <a:rPr lang="en-US" altLang="en-US" dirty="0" err="1" smtClean="0"/>
              <a:t>enja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belina</a:t>
            </a:r>
            <a:endParaRPr lang="de-DE" altLang="en-US" dirty="0"/>
          </a:p>
        </p:txBody>
      </p:sp>
      <p:sp>
        <p:nvSpPr>
          <p:cNvPr id="13158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484784"/>
            <a:ext cx="8295456" cy="446449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Beline predstavljaju neprekidnu sekvencu znakova</a:t>
            </a:r>
            <a:r>
              <a:rPr lang="de-DE" altLang="en-US" dirty="0" smtClean="0">
                <a:solidFill>
                  <a:schemeClr val="hlink"/>
                </a:solidFill>
              </a:rPr>
              <a:t> </a:t>
            </a:r>
            <a:r>
              <a:rPr lang="de-DE" altLang="en-US" dirty="0">
                <a:solidFill>
                  <a:schemeClr val="hlink"/>
                </a:solidFill>
              </a:rPr>
              <a:t>Space</a:t>
            </a:r>
            <a:r>
              <a:rPr lang="de-DE" altLang="en-US" dirty="0"/>
              <a:t>, </a:t>
            </a:r>
            <a:r>
              <a:rPr lang="de-DE" altLang="en-US" dirty="0">
                <a:solidFill>
                  <a:schemeClr val="hlink"/>
                </a:solidFill>
              </a:rPr>
              <a:t>Tab</a:t>
            </a:r>
            <a:r>
              <a:rPr lang="de-DE" altLang="en-US" dirty="0"/>
              <a:t> </a:t>
            </a:r>
            <a:r>
              <a:rPr lang="sr-Latn-RS" altLang="en-US" dirty="0" smtClean="0"/>
              <a:t>i</a:t>
            </a:r>
            <a:r>
              <a:rPr lang="de-DE" altLang="en-US" dirty="0" smtClean="0">
                <a:solidFill>
                  <a:schemeClr val="hlink"/>
                </a:solidFill>
              </a:rPr>
              <a:t> Return</a:t>
            </a:r>
            <a:endParaRPr lang="de-DE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Za kontrolu korišćenja belina služi specijalan atribut </a:t>
            </a:r>
            <a:r>
              <a:rPr lang="de-DE" altLang="en-US" dirty="0" smtClean="0">
                <a:solidFill>
                  <a:schemeClr val="hlink"/>
                </a:solidFill>
              </a:rPr>
              <a:t>xml:space</a:t>
            </a:r>
            <a:endParaRPr lang="de-DE" altLang="en-US" dirty="0">
              <a:solidFill>
                <a:srgbClr val="99118B"/>
              </a:solidFill>
            </a:endParaRP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Primer čitljivog </a:t>
            </a:r>
            <a:r>
              <a:rPr lang="de-DE" altLang="en-US" dirty="0" smtClean="0"/>
              <a:t>XML</a:t>
            </a:r>
            <a:r>
              <a:rPr lang="sr-Latn-RS" altLang="en-US" dirty="0" smtClean="0"/>
              <a:t>-a</a:t>
            </a:r>
            <a:r>
              <a:rPr lang="de-DE" altLang="en-US" dirty="0" smtClean="0"/>
              <a:t> (</a:t>
            </a:r>
            <a:r>
              <a:rPr lang="sr-Latn-RS" altLang="en-US" dirty="0" smtClean="0"/>
              <a:t>koji sadrži beline</a:t>
            </a:r>
            <a:r>
              <a:rPr lang="de-DE" altLang="en-US" dirty="0" smtClean="0"/>
              <a:t>)</a:t>
            </a:r>
            <a:r>
              <a:rPr lang="sr-Latn-RS" altLang="en-US" dirty="0" smtClean="0"/>
              <a:t>: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en-US" altLang="en-US" dirty="0" smtClean="0"/>
              <a:t>&lt;book </a:t>
            </a:r>
            <a:r>
              <a:rPr lang="en-US" altLang="en-US" dirty="0" err="1" smtClean="0">
                <a:solidFill>
                  <a:schemeClr val="hlink"/>
                </a:solidFill>
              </a:rPr>
              <a:t>xml:space</a:t>
            </a:r>
            <a:r>
              <a:rPr lang="en-US" altLang="en-US" dirty="0" smtClean="0">
                <a:solidFill>
                  <a:schemeClr val="hlink"/>
                </a:solidFill>
              </a:rPr>
              <a:t>=“preserve“</a:t>
            </a:r>
            <a:r>
              <a:rPr lang="en-US" altLang="en-US" dirty="0" smtClean="0"/>
              <a:t> &gt;</a:t>
            </a:r>
            <a:br>
              <a:rPr lang="en-US" altLang="en-US" dirty="0" smtClean="0"/>
            </a:br>
            <a:r>
              <a:rPr lang="en-US" altLang="en-US" dirty="0" smtClean="0"/>
              <a:t>    &lt;title&gt;The politics of experience&lt;/title&gt;</a:t>
            </a:r>
            <a:br>
              <a:rPr lang="en-US" altLang="en-US" dirty="0" smtClean="0"/>
            </a:br>
            <a:r>
              <a:rPr lang="en-US" altLang="en-US" dirty="0" smtClean="0"/>
              <a:t>    &lt;author&gt;Ronald </a:t>
            </a:r>
            <a:r>
              <a:rPr lang="en-US" altLang="en-US" dirty="0"/>
              <a:t>L</a:t>
            </a:r>
            <a:r>
              <a:rPr lang="en-US" altLang="en-US" dirty="0" smtClean="0"/>
              <a:t>aing&lt;/author&gt;</a:t>
            </a:r>
            <a:br>
              <a:rPr lang="en-US" altLang="en-US" dirty="0" smtClean="0"/>
            </a:br>
            <a:r>
              <a:rPr lang="en-US" altLang="en-US" dirty="0" smtClean="0"/>
              <a:t>&lt;/book&gt;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Primer </a:t>
            </a:r>
            <a:r>
              <a:rPr lang="en-US" altLang="en-US" dirty="0" err="1" smtClean="0"/>
              <a:t>efikasnog</a:t>
            </a:r>
            <a:r>
              <a:rPr lang="en-US" altLang="en-US" dirty="0" smtClean="0"/>
              <a:t> (</a:t>
            </a:r>
            <a:r>
              <a:rPr lang="en-US" altLang="en-US" dirty="0" err="1" smtClean="0"/>
              <a:t>računarski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čitljivog</a:t>
            </a:r>
            <a:r>
              <a:rPr lang="en-US" altLang="en-US" dirty="0" smtClean="0"/>
              <a:t>) XML-a:</a:t>
            </a:r>
            <a:br>
              <a:rPr lang="en-US" altLang="en-US" dirty="0" smtClean="0"/>
            </a:br>
            <a:r>
              <a:rPr lang="en-US" altLang="en-US" dirty="0" smtClean="0"/>
              <a:t> &lt;book </a:t>
            </a:r>
            <a:r>
              <a:rPr lang="en-US" altLang="en-US" dirty="0" err="1" smtClean="0">
                <a:solidFill>
                  <a:schemeClr val="hlink"/>
                </a:solidFill>
              </a:rPr>
              <a:t>xml:space</a:t>
            </a:r>
            <a:r>
              <a:rPr lang="en-US" altLang="en-US" dirty="0" smtClean="0">
                <a:solidFill>
                  <a:schemeClr val="hlink"/>
                </a:solidFill>
              </a:rPr>
              <a:t>=“default“</a:t>
            </a:r>
            <a:r>
              <a:rPr lang="en-US" altLang="en-US" dirty="0" smtClean="0"/>
              <a:t> &gt;&lt;title&gt;The politics of experience&lt;/title&gt;&lt;author&gt;Ronald Laing&lt;/author&gt;&lt;/book&gt;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U drugom primeru su (u odnosu na prvi) performanse ubrzane sa faktorom 2</a:t>
            </a:r>
          </a:p>
          <a:p>
            <a:pPr>
              <a:lnSpc>
                <a:spcPct val="90000"/>
              </a:lnSpc>
            </a:pPr>
            <a:endParaRPr lang="de-DE" altLang="en-US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61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9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56709" cy="1143000"/>
          </a:xfrm>
        </p:spPr>
        <p:txBody>
          <a:bodyPr/>
          <a:lstStyle/>
          <a:p>
            <a:r>
              <a:rPr lang="sr-Latn-RS" altLang="en-US" dirty="0" smtClean="0"/>
              <a:t>Prostori imena</a:t>
            </a:r>
            <a:endParaRPr lang="de-DE" altLang="en-US" dirty="0"/>
          </a:p>
        </p:txBody>
      </p:sp>
      <p:sp>
        <p:nvSpPr>
          <p:cNvPr id="16209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412776"/>
            <a:ext cx="8064896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Omogućavaju integraciju podataka iz različitih izvora</a:t>
            </a:r>
            <a:endParaRPr lang="de-DE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Omogućavaju integraciju različitih</a:t>
            </a:r>
            <a:r>
              <a:rPr lang="de-DE" altLang="en-US" dirty="0" smtClean="0"/>
              <a:t> </a:t>
            </a:r>
            <a:r>
              <a:rPr lang="de-DE" altLang="en-US" dirty="0"/>
              <a:t>XML </a:t>
            </a:r>
            <a:r>
              <a:rPr lang="sr-Latn-RS" altLang="en-US" dirty="0" smtClean="0"/>
              <a:t>r</a:t>
            </a:r>
            <a:r>
              <a:rPr lang="en-US" altLang="en-US" dirty="0" smtClean="0"/>
              <a:t>e</a:t>
            </a:r>
            <a:r>
              <a:rPr lang="sr-Latn-RS" altLang="en-US" dirty="0" smtClean="0"/>
              <a:t>čnika</a:t>
            </a:r>
            <a:r>
              <a:rPr lang="de-DE" altLang="en-US" dirty="0" smtClean="0"/>
              <a:t> (</a:t>
            </a:r>
            <a:r>
              <a:rPr lang="sr-Latn-RS" altLang="en-US" dirty="0" smtClean="0"/>
              <a:t>tj.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prostora imena</a:t>
            </a:r>
            <a:r>
              <a:rPr lang="de-DE" altLang="en-US" dirty="0" smtClean="0"/>
              <a:t>)</a:t>
            </a:r>
            <a:endParaRPr lang="de-DE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Svaki</a:t>
            </a:r>
            <a:r>
              <a:rPr lang="de-DE" altLang="en-US" dirty="0" smtClean="0"/>
              <a:t> „</a:t>
            </a:r>
            <a:r>
              <a:rPr lang="sr-Latn-RS" altLang="en-US" dirty="0" smtClean="0"/>
              <a:t>rečnik</a:t>
            </a:r>
            <a:r>
              <a:rPr lang="de-DE" altLang="en-US" dirty="0" smtClean="0"/>
              <a:t>“ ima </a:t>
            </a:r>
            <a:r>
              <a:rPr lang="sr-Latn-RS" altLang="en-US" dirty="0" smtClean="0"/>
              <a:t>jedinstven kl</a:t>
            </a:r>
            <a:r>
              <a:rPr lang="en-US" altLang="en-US" dirty="0" smtClean="0"/>
              <a:t>j</a:t>
            </a:r>
            <a:r>
              <a:rPr lang="sr-Latn-RS" altLang="en-US" dirty="0" smtClean="0"/>
              <a:t>uč</a:t>
            </a:r>
            <a:r>
              <a:rPr lang="de-DE" altLang="en-US" dirty="0" smtClean="0"/>
              <a:t>, </a:t>
            </a:r>
            <a:r>
              <a:rPr lang="sr-Latn-RS" altLang="en-US" dirty="0" smtClean="0"/>
              <a:t>identifikovan</a:t>
            </a:r>
            <a:r>
              <a:rPr lang="de-DE" altLang="en-US" dirty="0" smtClean="0"/>
              <a:t> URI</a:t>
            </a:r>
            <a:r>
              <a:rPr lang="sr-Latn-RS" altLang="en-US" dirty="0" smtClean="0"/>
              <a:t>-jem</a:t>
            </a:r>
            <a:endParaRPr lang="de-DE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Isto lokalno ime iz različitih rečnika može imati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sz="2200" dirty="0" smtClean="0"/>
              <a:t>Različita značenja</a:t>
            </a:r>
            <a:endParaRPr lang="de-DE" altLang="en-US" sz="2200" dirty="0"/>
          </a:p>
          <a:p>
            <a:pPr lvl="1">
              <a:lnSpc>
                <a:spcPct val="90000"/>
              </a:lnSpc>
            </a:pPr>
            <a:r>
              <a:rPr lang="sr-Latn-RS" altLang="en-US" sz="2200" dirty="0" smtClean="0"/>
              <a:t>Različite pridružene strukture</a:t>
            </a:r>
            <a:endParaRPr lang="de-DE" altLang="en-US" sz="2200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Kvalifikovana imena (</a:t>
            </a:r>
            <a:r>
              <a:rPr lang="de-DE" altLang="en-US" dirty="0" smtClean="0"/>
              <a:t>Qualified </a:t>
            </a:r>
            <a:r>
              <a:rPr lang="de-DE" altLang="en-US" dirty="0"/>
              <a:t>Names </a:t>
            </a:r>
            <a:r>
              <a:rPr lang="sr-Latn-RS" altLang="en-US" dirty="0" smtClean="0"/>
              <a:t>- </a:t>
            </a:r>
            <a:r>
              <a:rPr lang="de-DE" altLang="en-US" dirty="0" smtClean="0"/>
              <a:t>Qname</a:t>
            </a:r>
            <a:r>
              <a:rPr lang="de-DE" altLang="en-US" dirty="0"/>
              <a:t>) </a:t>
            </a:r>
            <a:r>
              <a:rPr lang="sr-Latn-RS" altLang="en-US" dirty="0" smtClean="0"/>
              <a:t>služe za prigruživanje imena </a:t>
            </a:r>
            <a:r>
              <a:rPr lang="de-DE" altLang="en-US" dirty="0" smtClean="0"/>
              <a:t>„</a:t>
            </a:r>
            <a:r>
              <a:rPr lang="sr-Latn-RS" altLang="en-US" dirty="0" smtClean="0"/>
              <a:t>rečniku</a:t>
            </a:r>
            <a:r>
              <a:rPr lang="de-DE" altLang="en-US" dirty="0" smtClean="0"/>
              <a:t>“</a:t>
            </a:r>
            <a:endParaRPr lang="de-DE" altLang="en-US" dirty="0"/>
          </a:p>
          <a:p>
            <a:pPr>
              <a:lnSpc>
                <a:spcPct val="90000"/>
              </a:lnSpc>
            </a:pPr>
            <a:r>
              <a:rPr lang="sr-Latn-RS" altLang="en-US" dirty="0"/>
              <a:t>Kvalifikovana imena </a:t>
            </a:r>
            <a:r>
              <a:rPr lang="sr-Latn-RS" altLang="en-US" dirty="0" smtClean="0"/>
              <a:t>se odnose na sve čvorove</a:t>
            </a:r>
            <a:r>
              <a:rPr lang="de-DE" altLang="en-US" dirty="0" smtClean="0"/>
              <a:t>XML do</a:t>
            </a:r>
            <a:r>
              <a:rPr lang="sr-Latn-RS" altLang="en-US" dirty="0" smtClean="0"/>
              <a:t>k</a:t>
            </a:r>
            <a:r>
              <a:rPr lang="de-DE" altLang="en-US" dirty="0" smtClean="0"/>
              <a:t>ument</a:t>
            </a:r>
            <a:r>
              <a:rPr lang="sr-Latn-RS" altLang="en-US" dirty="0" smtClean="0"/>
              <a:t>a koji imaju imena</a:t>
            </a:r>
            <a:r>
              <a:rPr lang="de-DE" altLang="en-US" dirty="0" smtClean="0"/>
              <a:t> (</a:t>
            </a:r>
            <a:r>
              <a:rPr lang="sr-Latn-RS" altLang="en-US" dirty="0"/>
              <a:t>a</a:t>
            </a:r>
            <a:r>
              <a:rPr lang="de-DE" altLang="en-US" dirty="0" smtClean="0"/>
              <a:t>tribute, </a:t>
            </a:r>
            <a:r>
              <a:rPr lang="sr-Latn-RS" altLang="en-US" dirty="0" smtClean="0"/>
              <a:t>e</a:t>
            </a:r>
            <a:r>
              <a:rPr lang="de-DE" altLang="en-US" dirty="0" smtClean="0"/>
              <a:t>lement</a:t>
            </a:r>
            <a:r>
              <a:rPr lang="sr-Latn-RS" altLang="en-US" dirty="0" smtClean="0"/>
              <a:t>e</a:t>
            </a:r>
            <a:r>
              <a:rPr lang="de-DE" altLang="en-US" dirty="0" smtClean="0"/>
              <a:t>, </a:t>
            </a:r>
            <a:r>
              <a:rPr lang="sr-Latn-RS" altLang="en-US" dirty="0" smtClean="0"/>
              <a:t>Instrukcije za procesiranje)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66686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90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524000"/>
            <a:ext cx="8299648" cy="377720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sz="2400" dirty="0" smtClean="0"/>
              <a:t>Način korišćenja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Povezivanje</a:t>
            </a:r>
            <a:r>
              <a:rPr lang="de-DE" altLang="en-US" dirty="0" smtClean="0"/>
              <a:t> (</a:t>
            </a:r>
            <a:r>
              <a:rPr lang="sr-Latn-RS" altLang="en-US" dirty="0" smtClean="0"/>
              <a:t>tj. </a:t>
            </a:r>
            <a:r>
              <a:rPr lang="de-DE" altLang="en-US" dirty="0" smtClean="0"/>
              <a:t>prefi</a:t>
            </a:r>
            <a:r>
              <a:rPr lang="sr-Latn-RS" altLang="en-US" dirty="0" smtClean="0"/>
              <a:t>ks i</a:t>
            </a:r>
            <a:r>
              <a:rPr lang="de-DE" altLang="en-US" dirty="0" smtClean="0"/>
              <a:t> </a:t>
            </a:r>
            <a:r>
              <a:rPr lang="de-DE" altLang="en-US" dirty="0"/>
              <a:t>URI) </a:t>
            </a:r>
            <a:r>
              <a:rPr lang="sr-Latn-RS" altLang="en-US" dirty="0" smtClean="0"/>
              <a:t>se uvode u otvarajućoj etiketi elementa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Kasnije se za opis koristi prefiks, a ne</a:t>
            </a:r>
            <a:r>
              <a:rPr lang="de-DE" altLang="en-US" dirty="0" smtClean="0"/>
              <a:t> URI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Postoje podrazumevani prostori imena, pa je prefiks opcionalan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Prefiks se od lokalnog imena razdvaja dvotačkom, tj. znakom </a:t>
            </a:r>
            <a:r>
              <a:rPr lang="sr-Latn-RS" altLang="en-US" b="1" dirty="0" smtClean="0">
                <a:solidFill>
                  <a:srgbClr val="002060"/>
                </a:solidFill>
              </a:rPr>
              <a:t>:</a:t>
            </a:r>
            <a:r>
              <a:rPr lang="de-DE" altLang="en-US" dirty="0" smtClean="0"/>
              <a:t> </a:t>
            </a:r>
            <a:endParaRPr lang="de-DE" altLang="en-US" dirty="0"/>
          </a:p>
          <a:p>
            <a:pPr>
              <a:lnSpc>
                <a:spcPct val="80000"/>
              </a:lnSpc>
            </a:pPr>
            <a:r>
              <a:rPr lang="sr-Latn-RS" altLang="en-US" dirty="0" smtClean="0"/>
              <a:t>Prostori imena se zapisuju slično atributima</a:t>
            </a:r>
            <a:endParaRPr lang="de-DE" altLang="en-US" dirty="0"/>
          </a:p>
          <a:p>
            <a:pPr lvl="1">
              <a:lnSpc>
                <a:spcPct val="80000"/>
              </a:lnSpc>
            </a:pPr>
            <a:r>
              <a:rPr lang="en-US" altLang="en-US" dirty="0" err="1" smtClean="0"/>
              <a:t>Identifikuju</a:t>
            </a:r>
            <a:r>
              <a:rPr lang="en-US" altLang="en-US" dirty="0" smtClean="0"/>
              <a:t> se </a:t>
            </a:r>
            <a:r>
              <a:rPr lang="en-US" altLang="en-US" dirty="0" err="1" smtClean="0"/>
              <a:t>bilo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</a:t>
            </a:r>
            <a:r>
              <a:rPr lang="en-US" altLang="en-US" dirty="0" smtClean="0"/>
              <a:t> “</a:t>
            </a:r>
            <a:r>
              <a:rPr lang="en-US" altLang="en-US" dirty="0" err="1" smtClean="0"/>
              <a:t>xmlns:prefix</a:t>
            </a:r>
            <a:r>
              <a:rPr lang="en-US" altLang="en-US" dirty="0" smtClean="0"/>
              <a:t>“</a:t>
            </a:r>
            <a:r>
              <a:rPr lang="sr-Latn-RS" altLang="en-US" dirty="0" smtClean="0"/>
              <a:t>,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ili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</a:t>
            </a:r>
            <a:r>
              <a:rPr lang="en-US" altLang="en-US" dirty="0" smtClean="0"/>
              <a:t> “</a:t>
            </a:r>
            <a:r>
              <a:rPr lang="en-US" altLang="en-US" dirty="0" err="1" smtClean="0"/>
              <a:t>xmlns</a:t>
            </a:r>
            <a:r>
              <a:rPr lang="en-US" altLang="en-US" dirty="0" smtClean="0"/>
              <a:t>“ </a:t>
            </a:r>
            <a:r>
              <a:rPr lang="sr-Latn-RS" altLang="en-US" dirty="0" smtClean="0"/>
              <a:t>(ako se radi o </a:t>
            </a:r>
            <a:r>
              <a:rPr lang="en-US" altLang="en-US" dirty="0" err="1" smtClean="0"/>
              <a:t>podrazumevano</a:t>
            </a:r>
            <a:r>
              <a:rPr lang="sr-Latn-RS" altLang="en-US" dirty="0" smtClean="0"/>
              <a:t>m prostoru imena</a:t>
            </a:r>
            <a:r>
              <a:rPr lang="en-US" altLang="en-US" dirty="0" smtClean="0"/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en-US" dirty="0" err="1" smtClean="0"/>
              <a:t>Dati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prefiks</a:t>
            </a:r>
            <a:r>
              <a:rPr lang="en-US" altLang="en-US" dirty="0" smtClean="0"/>
              <a:t> se, </a:t>
            </a:r>
            <a:r>
              <a:rPr lang="en-US" altLang="en-US" dirty="0" err="1" smtClean="0"/>
              <a:t>kori</a:t>
            </a:r>
            <a:r>
              <a:rPr lang="sr-Latn-RS" altLang="en-US" dirty="0" smtClean="0"/>
              <a:t>šć</a:t>
            </a:r>
            <a:r>
              <a:rPr lang="en-US" altLang="en-US" dirty="0" err="1" smtClean="0"/>
              <a:t>enjem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prostor</a:t>
            </a:r>
            <a:r>
              <a:rPr lang="sr-Latn-RS" altLang="en-US" dirty="0" smtClean="0"/>
              <a:t>a imena, pozezuje sa </a:t>
            </a:r>
            <a:r>
              <a:rPr lang="en-US" altLang="en-US" dirty="0" smtClean="0"/>
              <a:t>URI</a:t>
            </a:r>
            <a:r>
              <a:rPr lang="sr-Latn-RS" altLang="en-US" dirty="0" smtClean="0"/>
              <a:t>-jem</a:t>
            </a:r>
            <a:endParaRPr lang="en-US" altLang="en-US" dirty="0" smtClean="0"/>
          </a:p>
          <a:p>
            <a:pPr>
              <a:lnSpc>
                <a:spcPct val="80000"/>
              </a:lnSpc>
            </a:pPr>
            <a:r>
              <a:rPr lang="sr-Latn-RS" altLang="en-US" dirty="0" smtClean="0"/>
              <a:t>Opseg prostora imena je ceo elemenat u kome je taj prostor imena deklarisan – uključuje sam elemenat, njegove atribute i sve elemente koji su ugnježdeni u njega</a:t>
            </a:r>
            <a:endParaRPr lang="en-US" altLang="en-US" sz="2200" dirty="0" smtClean="0"/>
          </a:p>
          <a:p>
            <a:pPr>
              <a:lnSpc>
                <a:spcPct val="80000"/>
              </a:lnSpc>
            </a:pPr>
            <a:r>
              <a:rPr lang="sr-Latn-RS" altLang="en-US" dirty="0" smtClean="0"/>
              <a:t>Primer:</a:t>
            </a:r>
            <a:endParaRPr lang="en-US" altLang="en-US" dirty="0" smtClean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ns: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xmlns:ns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someURI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ns: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=“foo“&gt;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ns:</a:t>
            </a:r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&gt;content&lt;/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ns</a:t>
            </a:r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:b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ns: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80000"/>
              </a:lnSpc>
              <a:buNone/>
            </a:pPr>
            <a:endParaRPr lang="de-DE" altLang="en-US" dirty="0"/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56709" cy="1143000"/>
          </a:xfrm>
        </p:spPr>
        <p:txBody>
          <a:bodyPr/>
          <a:lstStyle/>
          <a:p>
            <a:r>
              <a:rPr lang="sr-Latn-RS" altLang="en-US" dirty="0" smtClean="0"/>
              <a:t>Prostori imena (2)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50938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9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556792"/>
            <a:ext cx="8208912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sr-Latn-RS" altLang="en-US" dirty="0" smtClean="0"/>
              <a:t>Kad se specificira podrazumevani prostor imena, ne koristi se prefiks</a:t>
            </a:r>
            <a:endParaRPr lang="de-DE" altLang="en-US" dirty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de-DE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someURI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 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&lt;b/&gt; &lt;!-- a and b are in the 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someURI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namespace! --&gt;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&lt;/a&gt;</a:t>
            </a:r>
            <a:endParaRPr lang="en-US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endParaRPr lang="sr-Latn-RS" altLang="en-US" dirty="0" smtClean="0"/>
          </a:p>
          <a:p>
            <a:pPr>
              <a:lnSpc>
                <a:spcPct val="80000"/>
              </a:lnSpc>
            </a:pPr>
            <a:r>
              <a:rPr lang="en-US" altLang="en-US" dirty="0" err="1" smtClean="0"/>
              <a:t>Podrazumevani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prostor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imena</a:t>
            </a:r>
            <a:r>
              <a:rPr lang="en-US" altLang="en-US" dirty="0" smtClean="0"/>
              <a:t> se </a:t>
            </a:r>
            <a:r>
              <a:rPr lang="en-US" altLang="en-US" dirty="0" err="1" smtClean="0"/>
              <a:t>odnosi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samo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ugnježdene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elemente</a:t>
            </a:r>
            <a:r>
              <a:rPr lang="en-US" altLang="en-US" dirty="0" smtClean="0"/>
              <a:t>, a ne </a:t>
            </a:r>
            <a:r>
              <a:rPr lang="en-US" altLang="en-US" dirty="0" err="1" smtClean="0"/>
              <a:t>na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atribute</a:t>
            </a:r>
            <a:endParaRPr lang="en-US" altLang="en-US" dirty="0" smtClean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  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someURI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 </a:t>
            </a:r>
            <a:r>
              <a:rPr lang="en-US" altLang="en-US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“not in </a:t>
            </a:r>
            <a:r>
              <a:rPr lang="en-US" altLang="en-US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someURI</a:t>
            </a:r>
            <a:r>
              <a:rPr lang="en-US" altLang="en-US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namespace“</a:t>
            </a:r>
            <a:r>
              <a:rPr lang="en-US" altLang="en-US" dirty="0" smtClean="0">
                <a:solidFill>
                  <a:srgbClr val="58F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dirty="0" smtClean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&lt;b/&gt; &lt;!-- a and b are in the 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someURI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namespace! --&gt;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&lt;/a&gt;</a:t>
            </a:r>
            <a:endParaRPr lang="en-US" altLang="en-US" dirty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56709" cy="1143000"/>
          </a:xfrm>
        </p:spPr>
        <p:txBody>
          <a:bodyPr/>
          <a:lstStyle/>
          <a:p>
            <a:r>
              <a:rPr lang="sr-Latn-RS" altLang="en-US" dirty="0" smtClean="0"/>
              <a:t>Podrazumevani prostori imena 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39595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0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484784"/>
            <a:ext cx="8458200" cy="5373216"/>
          </a:xfrm>
          <a:ln/>
        </p:spPr>
        <p:txBody>
          <a:bodyPr/>
          <a:lstStyle/>
          <a:p>
            <a:r>
              <a:rPr lang="sr-Latn-RS" altLang="en-US" dirty="0" smtClean="0"/>
              <a:t>Tanjiri iz servisa za ručavanje i satelitski „tanjiri“ </a:t>
            </a:r>
          </a:p>
          <a:p>
            <a:pPr lvl="1"/>
            <a:r>
              <a:rPr lang="sr-Latn-RS" altLang="en-US" dirty="0" smtClean="0"/>
              <a:t>Neka „rečnik“ </a:t>
            </a:r>
            <a:r>
              <a:rPr lang="de-DE" altLang="en-US" dirty="0" smtClean="0"/>
              <a:t>DQ1 defin</a:t>
            </a:r>
            <a:r>
              <a:rPr lang="sr-Latn-RS" altLang="en-US" dirty="0" smtClean="0"/>
              <a:t>iše</a:t>
            </a:r>
            <a:r>
              <a:rPr lang="de-DE" altLang="en-US" dirty="0" smtClean="0"/>
              <a:t> </a:t>
            </a:r>
            <a:r>
              <a:rPr lang="de-DE" altLang="en-US" dirty="0">
                <a:solidFill>
                  <a:schemeClr val="hlink"/>
                </a:solidFill>
              </a:rPr>
              <a:t>dish</a:t>
            </a:r>
            <a:r>
              <a:rPr lang="de-DE" altLang="en-US" dirty="0"/>
              <a:t> for </a:t>
            </a:r>
            <a:r>
              <a:rPr lang="de-DE" altLang="en-US" dirty="0">
                <a:solidFill>
                  <a:schemeClr val="hlink"/>
                </a:solidFill>
              </a:rPr>
              <a:t>china</a:t>
            </a:r>
            <a:endParaRPr lang="de-DE" altLang="en-US" dirty="0"/>
          </a:p>
          <a:p>
            <a:pPr lvl="2"/>
            <a:r>
              <a:rPr lang="de-DE" altLang="en-US" dirty="0"/>
              <a:t>Diameter, Volume, Decor, ...</a:t>
            </a:r>
          </a:p>
          <a:p>
            <a:pPr lvl="1"/>
            <a:r>
              <a:rPr lang="sr-Latn-RS" altLang="en-US" dirty="0" smtClean="0"/>
              <a:t>Neka „rečnik“ </a:t>
            </a:r>
            <a:r>
              <a:rPr lang="de-DE" altLang="en-US" dirty="0" smtClean="0"/>
              <a:t>DQ2 </a:t>
            </a:r>
            <a:r>
              <a:rPr lang="de-DE" altLang="en-US" dirty="0"/>
              <a:t>defines </a:t>
            </a:r>
            <a:r>
              <a:rPr lang="de-DE" altLang="en-US" dirty="0">
                <a:solidFill>
                  <a:srgbClr val="00B050"/>
                </a:solidFill>
              </a:rPr>
              <a:t>dish </a:t>
            </a:r>
            <a:r>
              <a:rPr lang="de-DE" altLang="en-US" dirty="0">
                <a:solidFill>
                  <a:schemeClr val="folHlink"/>
                </a:solidFill>
              </a:rPr>
              <a:t>for </a:t>
            </a:r>
            <a:r>
              <a:rPr lang="de-DE" altLang="en-US" dirty="0">
                <a:solidFill>
                  <a:srgbClr val="00B050"/>
                </a:solidFill>
              </a:rPr>
              <a:t>satellites</a:t>
            </a:r>
          </a:p>
          <a:p>
            <a:pPr lvl="2"/>
            <a:r>
              <a:rPr lang="de-DE" altLang="en-US" dirty="0"/>
              <a:t>Diameter, Frequency</a:t>
            </a:r>
          </a:p>
          <a:p>
            <a:pPr lvl="1"/>
            <a:r>
              <a:rPr lang="sr-Latn-RS" altLang="en-US" dirty="0" smtClean="0"/>
              <a:t>Postavlja se pitanje: Koliko ovde ima</a:t>
            </a:r>
            <a:r>
              <a:rPr lang="de-DE" altLang="en-US" dirty="0" smtClean="0"/>
              <a:t> „</a:t>
            </a:r>
            <a:r>
              <a:rPr lang="sr-Latn-RS" altLang="en-US" dirty="0" smtClean="0"/>
              <a:t>tanjira</a:t>
            </a:r>
            <a:r>
              <a:rPr lang="de-DE" altLang="en-US" dirty="0" smtClean="0"/>
              <a:t>“?</a:t>
            </a:r>
            <a:endParaRPr lang="de-DE" altLang="en-US" dirty="0"/>
          </a:p>
          <a:p>
            <a:pPr lvl="1"/>
            <a:r>
              <a:rPr lang="sr-Latn-RS" altLang="en-US" dirty="0" smtClean="0"/>
              <a:t>To pitanje se svodi na jedno od sledeća dva pitanja</a:t>
            </a:r>
            <a:r>
              <a:rPr lang="de-DE" altLang="en-US" dirty="0" smtClean="0"/>
              <a:t>:</a:t>
            </a:r>
            <a:endParaRPr lang="de-DE" altLang="en-US" dirty="0"/>
          </a:p>
          <a:p>
            <a:pPr marL="1257300" lvl="2" indent="-342900">
              <a:buFont typeface="+mj-lt"/>
              <a:buAutoNum type="arabicPeriod"/>
            </a:pPr>
            <a:r>
              <a:rPr lang="de-DE" altLang="en-US" dirty="0"/>
              <a:t>„How many </a:t>
            </a:r>
            <a:r>
              <a:rPr lang="de-DE" altLang="en-US" dirty="0">
                <a:solidFill>
                  <a:schemeClr val="hlink"/>
                </a:solidFill>
              </a:rPr>
              <a:t>dishes </a:t>
            </a:r>
            <a:r>
              <a:rPr lang="de-DE" altLang="en-US" dirty="0"/>
              <a:t>are there?“</a:t>
            </a:r>
            <a:br>
              <a:rPr lang="de-DE" altLang="en-US" dirty="0"/>
            </a:br>
            <a:r>
              <a:rPr lang="de-DE" altLang="en-US" dirty="0"/>
              <a:t>             or</a:t>
            </a:r>
          </a:p>
          <a:p>
            <a:pPr marL="1257300" lvl="2" indent="-342900">
              <a:buFont typeface="+mj-lt"/>
              <a:buAutoNum type="arabicPeriod"/>
            </a:pPr>
            <a:r>
              <a:rPr lang="de-DE" altLang="en-US" dirty="0"/>
              <a:t>„How many </a:t>
            </a:r>
            <a:r>
              <a:rPr lang="de-DE" altLang="en-US" dirty="0">
                <a:solidFill>
                  <a:srgbClr val="00B050"/>
                </a:solidFill>
              </a:rPr>
              <a:t>dishes </a:t>
            </a:r>
            <a:r>
              <a:rPr lang="de-DE" altLang="en-US" dirty="0">
                <a:solidFill>
                  <a:schemeClr val="folHlink"/>
                </a:solidFill>
              </a:rPr>
              <a:t>are there</a:t>
            </a:r>
            <a:r>
              <a:rPr lang="de-DE" altLang="en-US" dirty="0"/>
              <a:t>?“ </a:t>
            </a: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56709" cy="1143000"/>
          </a:xfrm>
        </p:spPr>
        <p:txBody>
          <a:bodyPr/>
          <a:lstStyle/>
          <a:p>
            <a:r>
              <a:rPr lang="sr-Latn-RS" altLang="en-US" dirty="0" smtClean="0"/>
              <a:t>Primer rada sa prostorima imena 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77734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3568" y="1484784"/>
            <a:ext cx="7776864" cy="5144616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sr-Latn-RS" altLang="en-US" dirty="0" smtClean="0"/>
              <a:t>XML opis „tanjira“ iz pribora za ručavanje: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gs:dish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xmlns:gs</a:t>
            </a:r>
            <a:r>
              <a:rPr lang="en-US" altLang="en-US" sz="18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“http://china.com“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gs:dm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gs:unit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“cm“&gt;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gs:dm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gs:vol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gs:unit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“l“&gt;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gs:vol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gs:decor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Meissner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gs:decor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gs:dish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altLang="en-US" sz="1800" dirty="0" smtClean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en-US" dirty="0" smtClean="0"/>
              <a:t>XML </a:t>
            </a:r>
            <a:r>
              <a:rPr lang="en-US" altLang="en-US" dirty="0" err="1" smtClean="0"/>
              <a:t>opis</a:t>
            </a:r>
            <a:r>
              <a:rPr lang="en-US" altLang="en-US" dirty="0" smtClean="0"/>
              <a:t> „</a:t>
            </a:r>
            <a:r>
              <a:rPr lang="en-US" altLang="en-US" dirty="0" err="1" smtClean="0"/>
              <a:t>tanjira</a:t>
            </a:r>
            <a:r>
              <a:rPr lang="en-US" altLang="en-US" dirty="0" smtClean="0"/>
              <a:t>“ </a:t>
            </a:r>
            <a:r>
              <a:rPr lang="en-US" altLang="en-US" dirty="0" err="1" smtClean="0"/>
              <a:t>za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prijem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satelitskog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signala</a:t>
            </a:r>
            <a:r>
              <a:rPr lang="en-US" altLang="en-US" dirty="0" smtClean="0"/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sat:dish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xmlns:sat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“http://satelite.com“ 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sat:dm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sat:dm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sat:freq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20-2000MHz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sat:freq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sat:dish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56709" cy="1143000"/>
          </a:xfrm>
        </p:spPr>
        <p:txBody>
          <a:bodyPr/>
          <a:lstStyle/>
          <a:p>
            <a:r>
              <a:rPr lang="sr-Latn-RS" altLang="en-US" dirty="0" smtClean="0"/>
              <a:t>Primer rada sa prostorima imena (2) 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58493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0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556792"/>
            <a:ext cx="8352928" cy="4114800"/>
          </a:xfrm>
        </p:spPr>
        <p:txBody>
          <a:bodyPr/>
          <a:lstStyle/>
          <a:p>
            <a:pPr>
              <a:buNone/>
            </a:pPr>
            <a:r>
              <a:rPr lang="sr-Latn-RS" altLang="en-US" dirty="0"/>
              <a:t>XML opis „tanjira“ </a:t>
            </a:r>
            <a:r>
              <a:rPr lang="sr-Latn-RS" altLang="en-US" dirty="0" smtClean="0"/>
              <a:t>za ručavanje, gde su merene jedinice iz drugog prostora imena:</a:t>
            </a:r>
            <a:endParaRPr lang="sr-Latn-RS" altLang="en-US" dirty="0" smtClean="0">
              <a:solidFill>
                <a:schemeClr val="hlink"/>
              </a:solidFill>
            </a:endParaRPr>
          </a:p>
          <a:p>
            <a:pPr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gs:dish</a:t>
            </a:r>
            <a:r>
              <a:rPr lang="en-US" altLang="en-US" sz="18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xmlns:gs</a:t>
            </a:r>
            <a:r>
              <a:rPr lang="en-US" altLang="en-US" sz="18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“http://china.com“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xmlns:uom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“http://units.com“</a:t>
            </a:r>
            <a:r>
              <a:rPr lang="en-US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 smtClean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gs:dm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uom:unit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“cm“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gs:dm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gs:vol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uom:unit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“l“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gs:vol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gs:decor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Meissner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gs:decor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&lt;comment&gt;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This is an unqualified element name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&lt;/comment&gt;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gs:dish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56709" cy="1143000"/>
          </a:xfrm>
        </p:spPr>
        <p:txBody>
          <a:bodyPr/>
          <a:lstStyle/>
          <a:p>
            <a:r>
              <a:rPr lang="sr-Latn-RS" altLang="en-US" dirty="0" smtClean="0"/>
              <a:t>Primer rada sa prostorima imena (3) 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97334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ACF3E16-7D08-44E7-B02F-2B2C16971F86}" type="slidenum">
              <a:rPr lang="en-US" altLang="en-US" sz="1000" smtClean="0">
                <a:solidFill>
                  <a:srgbClr val="969696"/>
                </a:solidFill>
                <a:latin typeface="Arial" pitchFamily="34" charset="0"/>
              </a:rPr>
              <a:pPr/>
              <a:t>67</a:t>
            </a:fld>
            <a:endParaRPr lang="en-US" altLang="en-US" sz="1000" smtClean="0">
              <a:solidFill>
                <a:srgbClr val="969696"/>
              </a:solidFill>
              <a:latin typeface="Arial" pitchFamily="34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63675"/>
            <a:ext cx="9036496" cy="459422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sr-Latn-RS" sz="2400" dirty="0" smtClean="0"/>
              <a:t>Kod prostora imena se razlikuju</a:t>
            </a:r>
            <a:r>
              <a:rPr lang="en-US" sz="2400" dirty="0" smtClean="0"/>
              <a:t>:</a:t>
            </a:r>
          </a:p>
          <a:p>
            <a:pPr lvl="1">
              <a:lnSpc>
                <a:spcPct val="90000"/>
              </a:lnSpc>
              <a:defRPr/>
            </a:pPr>
            <a:r>
              <a:rPr lang="sr-Latn-RS" sz="2000" dirty="0" smtClean="0"/>
              <a:t>Vezivanje prostora imena sa</a:t>
            </a:r>
            <a:r>
              <a:rPr lang="en-US" sz="2000" dirty="0" smtClean="0"/>
              <a:t> URI</a:t>
            </a:r>
            <a:r>
              <a:rPr lang="sr-Latn-RS" sz="2000" dirty="0" smtClean="0"/>
              <a:t>-jem</a:t>
            </a:r>
            <a:endParaRPr lang="en-US" sz="2000" dirty="0" smtClean="0"/>
          </a:p>
          <a:p>
            <a:pPr lvl="1">
              <a:lnSpc>
                <a:spcPct val="90000"/>
              </a:lnSpc>
              <a:defRPr/>
            </a:pPr>
            <a:r>
              <a:rPr lang="sr-Latn-RS" dirty="0" smtClean="0"/>
              <a:t>Kvalifikovanje imena</a:t>
            </a:r>
            <a:endParaRPr lang="en-US" sz="2000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 </a:t>
            </a:r>
            <a:r>
              <a:rPr lang="en-US" sz="20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http://www.first.com/aspace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xmlns:otherns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=“…”&gt;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sz="20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myns:tag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xmlns:myns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http://www.fictitious.com/mypath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US" sz="20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thistag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&gt;is in the default namespace 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(www.first.com/aspace)&lt;/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thistag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US" sz="20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myns:thistag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&gt;is in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myns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0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myns:thistag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otherns:thistag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&gt;is a different tag in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otherns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0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otherns:thistag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&lt;/</a:t>
            </a:r>
            <a:r>
              <a:rPr lang="en-US" sz="20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myns:tag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236662" y="2878681"/>
            <a:ext cx="4104456" cy="350837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cxnSp>
        <p:nvCxnSpPr>
          <p:cNvPr id="30725" name="Straight Arrow Connector 6"/>
          <p:cNvCxnSpPr>
            <a:cxnSpLocks noChangeShapeType="1"/>
            <a:endCxn id="30726" idx="1"/>
          </p:cNvCxnSpPr>
          <p:nvPr/>
        </p:nvCxnSpPr>
        <p:spPr bwMode="auto">
          <a:xfrm flipV="1">
            <a:off x="3823576" y="2023482"/>
            <a:ext cx="2044568" cy="809543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round/>
            <a:headEnd type="arrow" w="med" len="med"/>
            <a:tailEnd/>
          </a:ln>
        </p:spPr>
      </p:cxnSp>
      <p:sp>
        <p:nvSpPr>
          <p:cNvPr id="30726" name="TextBox 7"/>
          <p:cNvSpPr txBox="1">
            <a:spLocks noChangeArrowheads="1"/>
          </p:cNvSpPr>
          <p:nvPr/>
        </p:nvSpPr>
        <p:spPr bwMode="auto">
          <a:xfrm>
            <a:off x="5868144" y="1561817"/>
            <a:ext cx="298921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sr-Latn-R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Podrazumevani prostor imena</a:t>
            </a:r>
          </a:p>
          <a:p>
            <a:pPr algn="ctr"/>
            <a:r>
              <a:rPr lang="sr-Latn-R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se odnosi na sva imena koja</a:t>
            </a:r>
          </a:p>
          <a:p>
            <a:pPr algn="ctr"/>
            <a:r>
              <a:rPr lang="sr-Latn-R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nisu kvalifikovana</a:t>
            </a:r>
            <a:endParaRPr lang="en-US" alt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0727" name="Rectangle 8"/>
          <p:cNvSpPr>
            <a:spLocks noChangeArrowheads="1"/>
          </p:cNvSpPr>
          <p:nvPr/>
        </p:nvSpPr>
        <p:spPr bwMode="auto">
          <a:xfrm>
            <a:off x="6372200" y="2872431"/>
            <a:ext cx="2453490" cy="350837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30728" name="TextBox 9"/>
          <p:cNvSpPr txBox="1">
            <a:spLocks noChangeArrowheads="1"/>
          </p:cNvSpPr>
          <p:nvPr/>
        </p:nvSpPr>
        <p:spPr bwMode="auto">
          <a:xfrm>
            <a:off x="6770986" y="4352350"/>
            <a:ext cx="18828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sr-Latn-R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Definiše</a:t>
            </a:r>
            <a:r>
              <a:rPr lang="en-U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altLang="en-US" sz="1800" i="1" dirty="0">
                <a:solidFill>
                  <a:srgbClr val="C00000"/>
                </a:solidFill>
                <a:latin typeface="Calibri" pitchFamily="34" charset="0"/>
              </a:rPr>
              <a:t>“</a:t>
            </a:r>
            <a:r>
              <a:rPr lang="en-US" altLang="en-US" sz="1800" i="1" dirty="0" err="1">
                <a:solidFill>
                  <a:srgbClr val="C00000"/>
                </a:solidFill>
                <a:latin typeface="Calibri" pitchFamily="34" charset="0"/>
              </a:rPr>
              <a:t>otherns</a:t>
            </a:r>
            <a:r>
              <a:rPr lang="en-US" altLang="en-US" sz="1800" i="1" dirty="0">
                <a:solidFill>
                  <a:srgbClr val="C00000"/>
                </a:solidFill>
                <a:latin typeface="Calibri" pitchFamily="34" charset="0"/>
              </a:rPr>
              <a:t>”</a:t>
            </a:r>
            <a:br>
              <a:rPr lang="en-US" altLang="en-US" sz="1800" i="1" dirty="0">
                <a:solidFill>
                  <a:srgbClr val="C00000"/>
                </a:solidFill>
                <a:latin typeface="Calibri" pitchFamily="34" charset="0"/>
              </a:rPr>
            </a:br>
            <a:r>
              <a:rPr lang="sr-Latn-R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kvalifikator</a:t>
            </a:r>
            <a:endParaRPr lang="en-US" alt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cxnSp>
        <p:nvCxnSpPr>
          <p:cNvPr id="30729" name="Straight Arrow Connector 10"/>
          <p:cNvCxnSpPr>
            <a:cxnSpLocks noChangeShapeType="1"/>
            <a:endCxn id="30728" idx="0"/>
          </p:cNvCxnSpPr>
          <p:nvPr/>
        </p:nvCxnSpPr>
        <p:spPr bwMode="auto">
          <a:xfrm flipH="1">
            <a:off x="7712430" y="3246202"/>
            <a:ext cx="941443" cy="1106148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round/>
            <a:headEnd type="arrow" w="med" len="med"/>
            <a:tailEnd/>
          </a:ln>
        </p:spPr>
      </p:cxnSp>
      <p:sp>
        <p:nvSpPr>
          <p:cNvPr id="1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56709" cy="1143000"/>
          </a:xfrm>
        </p:spPr>
        <p:txBody>
          <a:bodyPr/>
          <a:lstStyle/>
          <a:p>
            <a:r>
              <a:rPr lang="sr-Latn-RS" altLang="en-US" dirty="0" smtClean="0"/>
              <a:t>Primer rada sa prostorima imena (</a:t>
            </a:r>
            <a:r>
              <a:rPr lang="en-US" altLang="en-US" dirty="0" smtClean="0"/>
              <a:t>4</a:t>
            </a:r>
            <a:r>
              <a:rPr lang="sr-Latn-RS" altLang="en-US" dirty="0" smtClean="0"/>
              <a:t>) 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21808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2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734888" y="1556792"/>
            <a:ext cx="8229600" cy="44989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XHTML </a:t>
            </a:r>
            <a:r>
              <a:rPr lang="en-US" altLang="en-US" dirty="0" smtClean="0"/>
              <a:t>(</a:t>
            </a:r>
            <a:r>
              <a:rPr lang="sr-Latn-RS" altLang="en-US" dirty="0" smtClean="0"/>
              <a:t>pregledač</a:t>
            </a:r>
            <a:r>
              <a:rPr lang="en-US" altLang="en-US" dirty="0" smtClean="0"/>
              <a:t>/pre</a:t>
            </a:r>
            <a:r>
              <a:rPr lang="sr-Latn-RS" altLang="en-US" dirty="0" smtClean="0"/>
              <a:t>zentacija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RSS </a:t>
            </a:r>
            <a:r>
              <a:rPr lang="en-US" altLang="en-US" dirty="0" smtClean="0"/>
              <a:t>(</a:t>
            </a:r>
            <a:r>
              <a:rPr lang="sr-Latn-RS" altLang="en-US" dirty="0" smtClean="0"/>
              <a:t>blogovi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UBL </a:t>
            </a:r>
            <a:r>
              <a:rPr lang="en-US" altLang="en-US" dirty="0" smtClean="0"/>
              <a:t>(</a:t>
            </a:r>
            <a:r>
              <a:rPr lang="sr-Latn-RS" altLang="en-US" dirty="0" smtClean="0"/>
              <a:t>univerzalni poslovni jezik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HealthCare Level 7 </a:t>
            </a:r>
            <a:r>
              <a:rPr lang="en-US" altLang="en-US" dirty="0" smtClean="0"/>
              <a:t>(</a:t>
            </a:r>
            <a:r>
              <a:rPr lang="sr-Latn-RS" altLang="en-US" dirty="0" smtClean="0"/>
              <a:t>medicinski podaci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XBRL </a:t>
            </a:r>
            <a:r>
              <a:rPr lang="en-US" altLang="en-US" dirty="0" smtClean="0"/>
              <a:t>(</a:t>
            </a:r>
            <a:r>
              <a:rPr lang="sr-Latn-RS" altLang="en-US" dirty="0" smtClean="0"/>
              <a:t>finansijski podaci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XMI </a:t>
            </a:r>
            <a:r>
              <a:rPr lang="en-US" altLang="en-US" dirty="0"/>
              <a:t>(</a:t>
            </a:r>
            <a:r>
              <a:rPr lang="en-US" altLang="en-US" dirty="0" smtClean="0"/>
              <a:t>meta</a:t>
            </a:r>
            <a:r>
              <a:rPr lang="sr-Latn-RS" altLang="en-US" dirty="0" smtClean="0"/>
              <a:t> podaci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 err="1"/>
              <a:t>XQueryX</a:t>
            </a:r>
            <a:r>
              <a:rPr lang="en-US" altLang="en-US" dirty="0"/>
              <a:t> (</a:t>
            </a:r>
            <a:r>
              <a:rPr lang="en-US" altLang="en-US" dirty="0" smtClean="0"/>
              <a:t>program</a:t>
            </a:r>
            <a:r>
              <a:rPr lang="sr-Latn-RS" altLang="en-US" dirty="0" smtClean="0"/>
              <a:t>o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X</a:t>
            </a:r>
            <a:r>
              <a:rPr lang="sr-Latn-RS" altLang="en-US" dirty="0" smtClean="0"/>
              <a:t>F</a:t>
            </a:r>
            <a:r>
              <a:rPr lang="en-US" altLang="en-US" dirty="0" err="1" smtClean="0"/>
              <a:t>orms</a:t>
            </a:r>
            <a:r>
              <a:rPr lang="sr-Latn-RS" altLang="en-US" dirty="0" smtClean="0"/>
              <a:t>, FXML </a:t>
            </a:r>
            <a:r>
              <a:rPr lang="en-US" altLang="en-US" dirty="0" smtClean="0"/>
              <a:t> (</a:t>
            </a:r>
            <a:r>
              <a:rPr lang="sr-Latn-RS" altLang="en-US" dirty="0" smtClean="0"/>
              <a:t>forme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SOAP </a:t>
            </a:r>
            <a:r>
              <a:rPr lang="en-US" altLang="en-US" dirty="0" smtClean="0"/>
              <a:t>(</a:t>
            </a:r>
            <a:r>
              <a:rPr lang="sr-Latn-RS" altLang="en-US" dirty="0" smtClean="0"/>
              <a:t>poruke za komunikaciju</a:t>
            </a:r>
            <a:r>
              <a:rPr lang="en-US" altLang="en-US" dirty="0" smtClean="0"/>
              <a:t>)</a:t>
            </a:r>
            <a:endParaRPr lang="sr-Latn-RS" altLang="en-US" dirty="0" smtClean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Microsoft ADO.Net (baze podataka)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Microsoft </a:t>
            </a:r>
            <a:r>
              <a:rPr lang="en-US" altLang="en-US" dirty="0" smtClean="0"/>
              <a:t>Office</a:t>
            </a:r>
            <a:r>
              <a:rPr lang="sr-Latn-RS" altLang="en-US" dirty="0" smtClean="0"/>
              <a:t>, </a:t>
            </a:r>
            <a:r>
              <a:rPr lang="en-US" altLang="en-US" dirty="0" err="1" smtClean="0"/>
              <a:t>Powerpoint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 (</a:t>
            </a:r>
            <a:r>
              <a:rPr lang="sr-Latn-RS" altLang="en-US" dirty="0" smtClean="0"/>
              <a:t>dokumenti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56709" cy="1143000"/>
          </a:xfrm>
        </p:spPr>
        <p:txBody>
          <a:bodyPr/>
          <a:lstStyle/>
          <a:p>
            <a:r>
              <a:rPr lang="sr-Latn-RS" altLang="en-US" dirty="0" smtClean="0"/>
              <a:t>Primeri XML podataka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53385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4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332656"/>
            <a:ext cx="7056468" cy="1143000"/>
          </a:xfrm>
        </p:spPr>
        <p:txBody>
          <a:bodyPr/>
          <a:lstStyle/>
          <a:p>
            <a:r>
              <a:rPr lang="sr-Latn-RS" altLang="en-US" dirty="0" smtClean="0"/>
              <a:t>Struktuiranje </a:t>
            </a:r>
            <a:r>
              <a:rPr lang="en-US" altLang="en-US" dirty="0" smtClean="0"/>
              <a:t>XML</a:t>
            </a:r>
            <a:r>
              <a:rPr lang="sr-Latn-RS" altLang="en-US" dirty="0" smtClean="0"/>
              <a:t>-a</a:t>
            </a:r>
            <a:endParaRPr lang="en-US" altLang="en-US" dirty="0"/>
          </a:p>
        </p:txBody>
      </p:sp>
      <p:sp>
        <p:nvSpPr>
          <p:cNvPr id="16424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556792"/>
            <a:ext cx="7848872" cy="474265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Za razliku od drugih formata podataka, </a:t>
            </a:r>
            <a:r>
              <a:rPr lang="en-US" altLang="en-US" dirty="0" smtClean="0"/>
              <a:t>XML </a:t>
            </a:r>
            <a:r>
              <a:rPr lang="sr-Latn-RS" altLang="en-US" dirty="0" smtClean="0"/>
              <a:t>je veoma fleksibilan i </a:t>
            </a:r>
            <a:r>
              <a:rPr lang="en-US" altLang="en-US" dirty="0" smtClean="0"/>
              <a:t>element</a:t>
            </a:r>
            <a:r>
              <a:rPr lang="sr-Latn-RS" altLang="en-US" dirty="0" smtClean="0"/>
              <a:t>i se mogu umetati na različite načine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Može se početi sa pisanjem</a:t>
            </a:r>
            <a:r>
              <a:rPr lang="en-US" altLang="en-US" dirty="0" smtClean="0"/>
              <a:t> XML</a:t>
            </a:r>
            <a:r>
              <a:rPr lang="sr-Latn-RS" altLang="en-US" dirty="0" smtClean="0"/>
              <a:t>-a koji predstavlja podatke i bez prethodnog dizajniranja strukture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Tako se radi kod relacionih baza podataka ili kod Java klasa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Međutim, strukturisanje ima veliki značaj</a:t>
            </a:r>
            <a:r>
              <a:rPr lang="en-US" altLang="en-US" dirty="0" smtClean="0"/>
              <a:t>: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Podspešuje pisanje aplikacija koje procesiraju podatke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Ograničava podatke na one koje su korektni za datu aplikaciju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Definiše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„</a:t>
            </a:r>
            <a:r>
              <a:rPr lang="en-US" altLang="en-US" dirty="0" smtClean="0"/>
              <a:t>a priori</a:t>
            </a:r>
            <a:r>
              <a:rPr lang="sr-Latn-RS" altLang="en-US" dirty="0" smtClean="0"/>
              <a:t>“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protokol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o podacima koji se razmenjuju između učesnika u komunikaciji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Struktura XML-a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modelira podatke i sadrži: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Definicije struktura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Definicije tipova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Podrazumevane vrednosti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0057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Rad sa tekstualnim dokumentima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Pristup </a:t>
            </a:r>
            <a:r>
              <a:rPr lang="sr-Latn-RS" altLang="en-US" dirty="0" smtClean="0"/>
              <a:t>eksplicitnim obeležavanjem </a:t>
            </a:r>
            <a:r>
              <a:rPr lang="sr-Latn-RS" altLang="en-US" dirty="0"/>
              <a:t>teksta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/>
              <a:t>Razdvajanje</a:t>
            </a:r>
            <a:r>
              <a:rPr lang="en-US" altLang="en-US" dirty="0"/>
              <a:t> </a:t>
            </a:r>
            <a:r>
              <a:rPr lang="en-US" altLang="en-US" dirty="0" err="1" smtClean="0"/>
              <a:t>logi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ke</a:t>
            </a:r>
            <a:r>
              <a:rPr lang="en-US" altLang="en-US" dirty="0" smtClean="0"/>
              <a:t> </a:t>
            </a:r>
            <a:r>
              <a:rPr lang="en-US" altLang="en-US" dirty="0" err="1"/>
              <a:t>strukture</a:t>
            </a:r>
            <a:r>
              <a:rPr lang="en-US" altLang="en-US" dirty="0"/>
              <a:t> </a:t>
            </a:r>
            <a:r>
              <a:rPr lang="en-US" altLang="en-US" dirty="0" err="1" smtClean="0"/>
              <a:t>dokumenata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od </a:t>
            </a:r>
            <a:r>
              <a:rPr lang="en-US" altLang="en-US" dirty="0" err="1"/>
              <a:t>njihove</a:t>
            </a:r>
            <a:r>
              <a:rPr lang="en-US" altLang="en-US" dirty="0"/>
              <a:t> </a:t>
            </a:r>
            <a:r>
              <a:rPr lang="en-US" altLang="en-US" dirty="0" err="1" smtClean="0"/>
              <a:t>grafi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ke</a:t>
            </a:r>
            <a:r>
              <a:rPr lang="en-US" altLang="en-US" dirty="0" smtClean="0"/>
              <a:t> </a:t>
            </a:r>
            <a:r>
              <a:rPr lang="en-US" altLang="en-US" dirty="0" err="1"/>
              <a:t>prezentacije</a:t>
            </a:r>
            <a:r>
              <a:rPr lang="en-US" altLang="en-US" dirty="0"/>
              <a:t> </a:t>
            </a:r>
            <a:r>
              <a:rPr lang="en-US" altLang="en-US" dirty="0" err="1"/>
              <a:t>daje</a:t>
            </a:r>
            <a:r>
              <a:rPr lang="en-US" altLang="en-US" dirty="0"/>
              <a:t> </a:t>
            </a:r>
            <a:r>
              <a:rPr lang="en-US" altLang="en-US" dirty="0" err="1" smtClean="0"/>
              <a:t>mogu</a:t>
            </a:r>
            <a:r>
              <a:rPr lang="sr-Latn-RS" altLang="en-US" dirty="0" smtClean="0"/>
              <a:t>ć</a:t>
            </a:r>
            <a:r>
              <a:rPr lang="en-US" altLang="en-US" dirty="0" err="1" smtClean="0"/>
              <a:t>nost</a:t>
            </a:r>
            <a:r>
              <a:rPr lang="en-US" altLang="en-US" dirty="0" smtClean="0"/>
              <a:t> </a:t>
            </a:r>
            <a:r>
              <a:rPr lang="en-US" altLang="en-US" dirty="0"/>
              <a:t>da se </a:t>
            </a:r>
            <a:r>
              <a:rPr lang="en-US" altLang="en-US" dirty="0" err="1"/>
              <a:t>uz</a:t>
            </a:r>
            <a:r>
              <a:rPr lang="en-US" altLang="en-US" dirty="0"/>
              <a:t> </a:t>
            </a:r>
            <a:r>
              <a:rPr lang="en-US" altLang="en-US" dirty="0" err="1"/>
              <a:t>minimalan</a:t>
            </a:r>
            <a:r>
              <a:rPr lang="en-US" altLang="en-US" dirty="0"/>
              <a:t> </a:t>
            </a:r>
            <a:r>
              <a:rPr lang="en-US" altLang="en-US" dirty="0" err="1"/>
              <a:t>trud</a:t>
            </a:r>
            <a:r>
              <a:rPr lang="en-US" altLang="en-US" dirty="0"/>
              <a:t> </a:t>
            </a:r>
            <a:r>
              <a:rPr lang="en-US" altLang="en-US" dirty="0" err="1" smtClean="0"/>
              <a:t>istim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podacima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pridru</a:t>
            </a:r>
            <a:r>
              <a:rPr lang="sr-Latn-RS" altLang="en-US" dirty="0"/>
              <a:t>ž</a:t>
            </a:r>
            <a:r>
              <a:rPr lang="en-US" altLang="en-US" dirty="0" smtClean="0"/>
              <a:t>e </a:t>
            </a:r>
            <a:r>
              <a:rPr lang="en-US" altLang="en-US" dirty="0" err="1"/>
              <a:t>sasvim</a:t>
            </a:r>
            <a:r>
              <a:rPr lang="en-US" altLang="en-US" dirty="0"/>
              <a:t> </a:t>
            </a:r>
            <a:r>
              <a:rPr lang="en-US" altLang="en-US" dirty="0" err="1" smtClean="0"/>
              <a:t>razli</a:t>
            </a:r>
            <a:r>
              <a:rPr lang="sr-Latn-RS" altLang="en-US" dirty="0"/>
              <a:t>č</a:t>
            </a:r>
            <a:r>
              <a:rPr lang="en-US" altLang="en-US" dirty="0" err="1" smtClean="0"/>
              <a:t>iti</a:t>
            </a:r>
            <a:r>
              <a:rPr lang="en-US" altLang="en-US" dirty="0" smtClean="0"/>
              <a:t> </a:t>
            </a:r>
            <a:r>
              <a:rPr lang="en-US" altLang="en-US" dirty="0" err="1"/>
              <a:t>vizuelni</a:t>
            </a:r>
            <a:r>
              <a:rPr lang="en-US" altLang="en-US" dirty="0"/>
              <a:t> </a:t>
            </a:r>
            <a:r>
              <a:rPr lang="en-US" altLang="en-US" dirty="0" err="1" smtClean="0"/>
              <a:t>prikazi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/>
              <a:t>Prilikom</a:t>
            </a:r>
            <a:r>
              <a:rPr lang="en-US" altLang="en-US" dirty="0"/>
              <a:t> </a:t>
            </a:r>
            <a:r>
              <a:rPr lang="en-US" altLang="en-US" dirty="0" err="1"/>
              <a:t>eksplicitnog</a:t>
            </a:r>
            <a:r>
              <a:rPr lang="en-US" altLang="en-US" dirty="0"/>
              <a:t> </a:t>
            </a:r>
            <a:r>
              <a:rPr lang="en-US" altLang="en-US" dirty="0" err="1" smtClean="0"/>
              <a:t>obele</a:t>
            </a:r>
            <a:r>
              <a:rPr lang="sr-Latn-RS" altLang="en-US" dirty="0"/>
              <a:t>ž</a:t>
            </a:r>
            <a:r>
              <a:rPr lang="en-US" altLang="en-US" dirty="0" err="1" smtClean="0"/>
              <a:t>avanja</a:t>
            </a:r>
            <a:r>
              <a:rPr lang="en-US" altLang="en-US" dirty="0" smtClean="0"/>
              <a:t> </a:t>
            </a:r>
            <a:r>
              <a:rPr lang="en-US" altLang="en-US" dirty="0" err="1"/>
              <a:t>teksta</a:t>
            </a:r>
            <a:r>
              <a:rPr lang="en-US" altLang="en-US" dirty="0"/>
              <a:t>, </a:t>
            </a:r>
            <a:r>
              <a:rPr lang="en-US" altLang="en-US" dirty="0" err="1"/>
              <a:t>koriste</a:t>
            </a:r>
            <a:r>
              <a:rPr lang="en-US" altLang="en-US" dirty="0"/>
              <a:t> se </a:t>
            </a:r>
            <a:r>
              <a:rPr lang="en-US" altLang="en-US" dirty="0" err="1"/>
              <a:t>jezici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obele</a:t>
            </a:r>
            <a:r>
              <a:rPr lang="sr-Latn-RS" altLang="en-US" dirty="0"/>
              <a:t>ž</a:t>
            </a:r>
            <a:r>
              <a:rPr lang="en-US" altLang="en-US" dirty="0" err="1" smtClean="0"/>
              <a:t>avanje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teksta</a:t>
            </a:r>
            <a:r>
              <a:rPr lang="en-US" altLang="en-US" dirty="0" smtClean="0"/>
              <a:t> (markup </a:t>
            </a:r>
            <a:r>
              <a:rPr lang="en-US" altLang="en-US" dirty="0"/>
              <a:t>languages</a:t>
            </a:r>
            <a:r>
              <a:rPr lang="en-US" altLang="en-US" dirty="0" smtClean="0"/>
              <a:t>) </a:t>
            </a:r>
            <a:endParaRPr lang="sr-Latn-RS" altLang="en-US" dirty="0" smtClean="0"/>
          </a:p>
          <a:p>
            <a:pPr lvl="2" eaLnBrk="1" hangingPunct="1"/>
            <a:r>
              <a:rPr lang="en-US" altLang="en-US" dirty="0" smtClean="0"/>
              <a:t>To </a:t>
            </a:r>
            <a:r>
              <a:rPr lang="en-US" altLang="en-US" dirty="0" err="1"/>
              <a:t>su</a:t>
            </a:r>
            <a:r>
              <a:rPr lang="en-US" altLang="en-US" dirty="0"/>
              <a:t> </a:t>
            </a:r>
            <a:r>
              <a:rPr lang="en-US" altLang="en-US" dirty="0" err="1" smtClean="0"/>
              <a:t>ve</a:t>
            </a:r>
            <a:r>
              <a:rPr lang="sr-Latn-RS" altLang="en-US" dirty="0"/>
              <a:t>š</a:t>
            </a:r>
            <a:r>
              <a:rPr lang="en-US" altLang="en-US" dirty="0" smtClean="0"/>
              <a:t>ta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ki</a:t>
            </a:r>
            <a:r>
              <a:rPr lang="en-US" altLang="en-US" dirty="0" smtClean="0"/>
              <a:t> </a:t>
            </a:r>
            <a:r>
              <a:rPr lang="en-US" altLang="en-US" dirty="0" err="1"/>
              <a:t>jezici</a:t>
            </a:r>
            <a:r>
              <a:rPr lang="en-US" altLang="en-US" dirty="0"/>
              <a:t> u </a:t>
            </a:r>
            <a:r>
              <a:rPr lang="en-US" altLang="en-US" dirty="0" err="1"/>
              <a:t>kojima</a:t>
            </a:r>
            <a:r>
              <a:rPr lang="en-US" altLang="en-US" dirty="0"/>
              <a:t> se </a:t>
            </a:r>
            <a:r>
              <a:rPr lang="en-US" altLang="en-US" dirty="0" err="1" smtClean="0"/>
              <a:t>kori</a:t>
            </a:r>
            <a:r>
              <a:rPr lang="sr-Latn-RS" altLang="en-US" dirty="0" smtClean="0"/>
              <a:t>šć</a:t>
            </a:r>
            <a:r>
              <a:rPr lang="en-US" altLang="en-US" dirty="0" err="1" smtClean="0"/>
              <a:t>enjem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posebnih</a:t>
            </a:r>
            <a:r>
              <a:rPr lang="en-US" altLang="en-US" dirty="0" smtClean="0"/>
              <a:t> </a:t>
            </a:r>
            <a:r>
              <a:rPr lang="en-US" altLang="en-US" dirty="0" err="1"/>
              <a:t>oznaka</a:t>
            </a:r>
            <a:r>
              <a:rPr lang="en-US" altLang="en-US" dirty="0"/>
              <a:t> </a:t>
            </a:r>
            <a:r>
              <a:rPr lang="en-US" altLang="en-US" dirty="0" err="1"/>
              <a:t>opisuje</a:t>
            </a:r>
            <a:r>
              <a:rPr lang="en-US" altLang="en-US" dirty="0"/>
              <a:t> </a:t>
            </a:r>
            <a:r>
              <a:rPr lang="en-US" altLang="en-US" dirty="0" err="1" smtClean="0"/>
              <a:t>logi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ka</a:t>
            </a:r>
            <a:r>
              <a:rPr lang="en-US" altLang="en-US" dirty="0" smtClean="0"/>
              <a:t> </a:t>
            </a:r>
            <a:r>
              <a:rPr lang="en-US" altLang="en-US" dirty="0" err="1"/>
              <a:t>struktura</a:t>
            </a:r>
            <a:r>
              <a:rPr lang="en-US" altLang="en-US" dirty="0"/>
              <a:t> </a:t>
            </a:r>
            <a:r>
              <a:rPr lang="en-US" altLang="en-US" dirty="0" err="1"/>
              <a:t>teksta</a:t>
            </a:r>
            <a:r>
              <a:rPr lang="en-US" altLang="en-US" dirty="0"/>
              <a:t> </a:t>
            </a:r>
            <a:r>
              <a:rPr lang="en-US" altLang="en-US" dirty="0" err="1"/>
              <a:t>ili</a:t>
            </a:r>
            <a:r>
              <a:rPr lang="en-US" altLang="en-US" dirty="0"/>
              <a:t> </a:t>
            </a:r>
            <a:r>
              <a:rPr lang="en-US" altLang="en-US" dirty="0" err="1"/>
              <a:t>njegov</a:t>
            </a:r>
            <a:r>
              <a:rPr lang="en-US" altLang="en-US" dirty="0"/>
              <a:t> </a:t>
            </a:r>
            <a:r>
              <a:rPr lang="en-US" altLang="en-US" dirty="0" err="1" smtClean="0"/>
              <a:t>grafi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ki</a:t>
            </a:r>
            <a:r>
              <a:rPr lang="en-US" altLang="en-US" dirty="0" smtClean="0"/>
              <a:t> </a:t>
            </a:r>
            <a:r>
              <a:rPr lang="en-US" altLang="en-US" dirty="0" err="1"/>
              <a:t>izgled</a:t>
            </a:r>
            <a:r>
              <a:rPr lang="en-US" altLang="en-US" dirty="0"/>
              <a:t>.</a:t>
            </a:r>
          </a:p>
          <a:p>
            <a:pPr lvl="2" eaLnBrk="1" hangingPunct="1"/>
            <a:r>
              <a:rPr lang="en-US" altLang="en-US" dirty="0" err="1"/>
              <a:t>Najpoznatiji</a:t>
            </a:r>
            <a:r>
              <a:rPr lang="en-US" altLang="en-US" dirty="0"/>
              <a:t> </a:t>
            </a:r>
            <a:r>
              <a:rPr lang="en-US" altLang="en-US" dirty="0" err="1"/>
              <a:t>jezici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obele</a:t>
            </a:r>
            <a:r>
              <a:rPr lang="sr-Latn-RS" altLang="en-US" dirty="0"/>
              <a:t>ž</a:t>
            </a:r>
            <a:r>
              <a:rPr lang="en-US" altLang="en-US" dirty="0" err="1" smtClean="0"/>
              <a:t>avanje</a:t>
            </a:r>
            <a:r>
              <a:rPr lang="en-US" altLang="en-US" dirty="0" smtClean="0"/>
              <a:t> </a:t>
            </a:r>
            <a:r>
              <a:rPr lang="en-US" altLang="en-US" dirty="0" err="1"/>
              <a:t>su</a:t>
            </a:r>
            <a:r>
              <a:rPr lang="en-US" altLang="en-US" dirty="0"/>
              <a:t> HTML, </a:t>
            </a:r>
            <a:r>
              <a:rPr lang="en-US" altLang="en-US" dirty="0" smtClean="0"/>
              <a:t>T</a:t>
            </a:r>
            <a:r>
              <a:rPr lang="sr-Latn-RS" altLang="en-US" dirty="0" smtClean="0"/>
              <a:t>ex </a:t>
            </a:r>
            <a:r>
              <a:rPr lang="en-US" altLang="en-US" dirty="0" err="1" smtClean="0"/>
              <a:t>tj</a:t>
            </a:r>
            <a:r>
              <a:rPr lang="en-US" altLang="en-US" dirty="0"/>
              <a:t>. </a:t>
            </a:r>
            <a:r>
              <a:rPr lang="en-US" altLang="en-US" dirty="0" smtClean="0"/>
              <a:t>L</a:t>
            </a:r>
            <a:r>
              <a:rPr lang="sr-Latn-RS" altLang="en-US" dirty="0" smtClean="0"/>
              <a:t>a</a:t>
            </a:r>
            <a:r>
              <a:rPr lang="en-US" altLang="en-US" dirty="0" smtClean="0"/>
              <a:t>T</a:t>
            </a:r>
            <a:r>
              <a:rPr lang="sr-Latn-RS" altLang="en-US" dirty="0" smtClean="0"/>
              <a:t>eh</a:t>
            </a:r>
            <a:r>
              <a:rPr lang="en-US" altLang="en-US" dirty="0" smtClean="0"/>
              <a:t>, </a:t>
            </a:r>
            <a:r>
              <a:rPr lang="en-US" altLang="en-US" dirty="0"/>
              <a:t>PostScript, RTF</a:t>
            </a:r>
            <a:r>
              <a:rPr lang="en-US" altLang="en-US" dirty="0" smtClean="0"/>
              <a:t>,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itd</a:t>
            </a:r>
            <a:r>
              <a:rPr lang="en-US" altLang="en-US" dirty="0"/>
              <a:t>.</a:t>
            </a:r>
          </a:p>
          <a:p>
            <a:pPr lvl="2" eaLnBrk="1" hangingPunct="1"/>
            <a:r>
              <a:rPr lang="en-US" altLang="en-US" dirty="0" err="1"/>
              <a:t>Svaki</a:t>
            </a:r>
            <a:r>
              <a:rPr lang="en-US" altLang="en-US" dirty="0"/>
              <a:t> od </a:t>
            </a:r>
            <a:r>
              <a:rPr lang="en-US" altLang="en-US" dirty="0" err="1"/>
              <a:t>ovih</a:t>
            </a:r>
            <a:r>
              <a:rPr lang="en-US" altLang="en-US" dirty="0"/>
              <a:t> </a:t>
            </a:r>
            <a:r>
              <a:rPr lang="en-US" altLang="en-US" dirty="0" err="1"/>
              <a:t>jezika</a:t>
            </a:r>
            <a:r>
              <a:rPr lang="en-US" altLang="en-US" dirty="0"/>
              <a:t> </a:t>
            </a:r>
            <a:r>
              <a:rPr lang="en-US" altLang="en-US" dirty="0" err="1"/>
              <a:t>odlikuje</a:t>
            </a:r>
            <a:r>
              <a:rPr lang="en-US" altLang="en-US" dirty="0"/>
              <a:t> se </a:t>
            </a:r>
            <a:r>
              <a:rPr lang="en-US" altLang="en-US" dirty="0" err="1"/>
              <a:t>konkretnom</a:t>
            </a:r>
            <a:r>
              <a:rPr lang="en-US" altLang="en-US" dirty="0"/>
              <a:t> </a:t>
            </a:r>
            <a:r>
              <a:rPr lang="en-US" altLang="en-US" dirty="0" err="1"/>
              <a:t>sintaksom</a:t>
            </a:r>
            <a:r>
              <a:rPr lang="en-US" altLang="en-US" dirty="0"/>
              <a:t> </a:t>
            </a:r>
            <a:r>
              <a:rPr lang="en-US" altLang="en-US" dirty="0" err="1" smtClean="0"/>
              <a:t>ozna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avanja</a:t>
            </a:r>
            <a:r>
              <a:rPr lang="en-US" altLang="en-US" dirty="0" smtClean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 smtClean="0"/>
              <a:t>koristi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se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ozna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avanje</a:t>
            </a:r>
            <a:r>
              <a:rPr lang="en-US" altLang="en-US" dirty="0" smtClean="0"/>
              <a:t> </a:t>
            </a:r>
            <a:r>
              <a:rPr lang="en-US" altLang="en-US" dirty="0" err="1"/>
              <a:t>jednog</a:t>
            </a:r>
            <a:r>
              <a:rPr lang="en-US" altLang="en-US" dirty="0"/>
              <a:t> </a:t>
            </a:r>
            <a:r>
              <a:rPr lang="en-US" altLang="en-US" dirty="0" err="1"/>
              <a:t>tipa</a:t>
            </a:r>
            <a:r>
              <a:rPr lang="en-US" altLang="en-US" dirty="0"/>
              <a:t> </a:t>
            </a:r>
            <a:r>
              <a:rPr lang="en-US" altLang="en-US" dirty="0" err="1"/>
              <a:t>dokumenta</a:t>
            </a:r>
            <a:r>
              <a:rPr lang="en-US" altLang="en-US" dirty="0"/>
              <a:t> (</a:t>
            </a:r>
            <a:r>
              <a:rPr lang="en-US" altLang="en-US" dirty="0" err="1"/>
              <a:t>npr</a:t>
            </a:r>
            <a:r>
              <a:rPr lang="en-US" altLang="en-US" dirty="0"/>
              <a:t>. HTML se </a:t>
            </a:r>
            <a:r>
              <a:rPr lang="en-US" altLang="en-US" dirty="0" err="1"/>
              <a:t>koristi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ozna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avanje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hipertekstualnih</a:t>
            </a:r>
            <a:r>
              <a:rPr lang="en-US" altLang="en-US" dirty="0" smtClean="0"/>
              <a:t> </a:t>
            </a:r>
            <a:r>
              <a:rPr lang="en-US" altLang="en-US" dirty="0" err="1"/>
              <a:t>dokumenata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U </a:t>
            </a:r>
            <a:r>
              <a:rPr lang="en-US" altLang="en-US" dirty="0" err="1"/>
              <a:t>praksi</a:t>
            </a:r>
            <a:r>
              <a:rPr lang="en-US" altLang="en-US" dirty="0"/>
              <a:t> se </a:t>
            </a:r>
            <a:r>
              <a:rPr lang="sr-Latn-RS" altLang="en-US" dirty="0"/>
              <a:t>č</a:t>
            </a:r>
            <a:r>
              <a:rPr lang="en-US" altLang="en-US" dirty="0" err="1" smtClean="0"/>
              <a:t>esto</a:t>
            </a:r>
            <a:r>
              <a:rPr lang="en-US" altLang="en-US" dirty="0" smtClean="0"/>
              <a:t> </a:t>
            </a:r>
            <a:r>
              <a:rPr lang="en-US" altLang="en-US" dirty="0" err="1"/>
              <a:t>javlja</a:t>
            </a:r>
            <a:r>
              <a:rPr lang="en-US" altLang="en-US" dirty="0"/>
              <a:t> </a:t>
            </a:r>
            <a:r>
              <a:rPr lang="en-US" altLang="en-US" dirty="0" err="1"/>
              <a:t>potreba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ozna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avanjem</a:t>
            </a:r>
            <a:r>
              <a:rPr lang="en-US" altLang="en-US" dirty="0" smtClean="0"/>
              <a:t> </a:t>
            </a:r>
            <a:r>
              <a:rPr lang="en-US" altLang="en-US" dirty="0" err="1"/>
              <a:t>velikog</a:t>
            </a:r>
            <a:r>
              <a:rPr lang="en-US" altLang="en-US" dirty="0"/>
              <a:t> </a:t>
            </a:r>
            <a:r>
              <a:rPr lang="en-US" altLang="en-US" dirty="0" err="1"/>
              <a:t>broja</a:t>
            </a:r>
            <a:r>
              <a:rPr lang="en-US" altLang="en-US" dirty="0"/>
              <a:t> </a:t>
            </a:r>
            <a:r>
              <a:rPr lang="en-US" altLang="en-US" dirty="0" err="1" smtClean="0"/>
              <a:t>razli</a:t>
            </a:r>
            <a:r>
              <a:rPr lang="sr-Latn-RS" altLang="en-US" dirty="0"/>
              <a:t>č</a:t>
            </a:r>
            <a:r>
              <a:rPr lang="en-US" altLang="en-US" dirty="0" err="1" smtClean="0"/>
              <a:t>itih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tipova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dokumenata</a:t>
            </a:r>
            <a:r>
              <a:rPr lang="en-US" altLang="en-US" dirty="0" smtClean="0"/>
              <a:t> </a:t>
            </a:r>
            <a:r>
              <a:rPr lang="en-US" altLang="en-US" dirty="0"/>
              <a:t>(</a:t>
            </a:r>
            <a:r>
              <a:rPr lang="en-US" altLang="en-US" dirty="0" err="1"/>
              <a:t>npr</a:t>
            </a:r>
            <a:r>
              <a:rPr lang="en-US" altLang="en-US" dirty="0"/>
              <a:t>. </a:t>
            </a:r>
            <a:r>
              <a:rPr lang="en-US" altLang="en-US" dirty="0" err="1" smtClean="0"/>
              <a:t>ozna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avanje</a:t>
            </a:r>
            <a:r>
              <a:rPr lang="en-US" altLang="en-US" dirty="0" smtClean="0"/>
              <a:t> </a:t>
            </a:r>
            <a:r>
              <a:rPr lang="en-US" altLang="en-US" dirty="0" err="1"/>
              <a:t>pisama</a:t>
            </a:r>
            <a:r>
              <a:rPr lang="en-US" altLang="en-US" dirty="0"/>
              <a:t>, </a:t>
            </a:r>
            <a:r>
              <a:rPr lang="en-US" altLang="en-US" dirty="0" err="1" smtClean="0"/>
              <a:t>tehni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izve</a:t>
            </a:r>
            <a:r>
              <a:rPr lang="sr-Latn-RS" altLang="en-US" dirty="0"/>
              <a:t>š</a:t>
            </a:r>
            <a:r>
              <a:rPr lang="en-US" altLang="en-US" dirty="0" err="1" smtClean="0"/>
              <a:t>taja</a:t>
            </a:r>
            <a:r>
              <a:rPr lang="en-US" altLang="en-US" dirty="0"/>
              <a:t>, </a:t>
            </a:r>
            <a:r>
              <a:rPr lang="en-US" altLang="en-US" dirty="0" err="1"/>
              <a:t>zbirki</a:t>
            </a:r>
            <a:r>
              <a:rPr lang="en-US" altLang="en-US" dirty="0"/>
              <a:t> </a:t>
            </a:r>
            <a:r>
              <a:rPr lang="en-US" altLang="en-US" dirty="0" err="1"/>
              <a:t>pesama</a:t>
            </a:r>
            <a:r>
              <a:rPr lang="en-US" altLang="en-US" dirty="0"/>
              <a:t>, </a:t>
            </a:r>
            <a:r>
              <a:rPr lang="en-US" altLang="en-US" dirty="0" err="1" smtClean="0"/>
              <a:t>itd</a:t>
            </a:r>
            <a:r>
              <a:rPr lang="sr-Latn-RS" altLang="en-US" dirty="0" smtClean="0"/>
              <a:t>.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54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13837F8-DC08-475E-B549-F0DD1916CD30}" type="slidenum">
              <a:rPr lang="en-US" altLang="en-US" sz="1000" smtClean="0">
                <a:solidFill>
                  <a:srgbClr val="969696"/>
                </a:solidFill>
                <a:latin typeface="Arial" pitchFamily="34" charset="0"/>
              </a:rPr>
              <a:pPr/>
              <a:t>70</a:t>
            </a:fld>
            <a:endParaRPr lang="en-US" altLang="en-US" sz="1000" smtClean="0">
              <a:solidFill>
                <a:srgbClr val="969696"/>
              </a:solidFill>
              <a:latin typeface="Arial" pitchFamily="34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675"/>
            <a:ext cx="8178800" cy="45942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sr-Latn-RS" altLang="en-US" dirty="0" smtClean="0"/>
              <a:t>Karakteristike struktuiranja:</a:t>
            </a:r>
          </a:p>
          <a:p>
            <a:r>
              <a:rPr lang="en-US" altLang="en-US" dirty="0" smtClean="0"/>
              <a:t>N</a:t>
            </a:r>
            <a:r>
              <a:rPr lang="sr-Latn-RS" altLang="en-US" dirty="0" smtClean="0"/>
              <a:t>ije formalizovano na način kako je to urađeno kod relacionih baza podataka</a:t>
            </a:r>
            <a:endParaRPr lang="en-US" altLang="en-US" dirty="0" smtClean="0"/>
          </a:p>
          <a:p>
            <a:pPr lvl="1"/>
            <a:r>
              <a:rPr lang="sr-Latn-RS" altLang="en-US" dirty="0" smtClean="0"/>
              <a:t>Ono je obično zasnovano na strukturi koja se već nalazi u podacima, npr relacionoj SUBP ili raširenoj elektronskoj tabeli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sr-Latn-RS" altLang="en-US" dirty="0" smtClean="0"/>
              <a:t>Šri struktuiranju se XML drvo orjentiše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prema „</a:t>
            </a:r>
            <a:r>
              <a:rPr lang="en-US" altLang="en-US" dirty="0" smtClean="0"/>
              <a:t>central</a:t>
            </a:r>
            <a:r>
              <a:rPr lang="sr-Latn-RS" altLang="en-US" dirty="0" smtClean="0"/>
              <a:t>nim</a:t>
            </a:r>
            <a:r>
              <a:rPr lang="en-US" altLang="en-US" dirty="0" smtClean="0"/>
              <a:t>” </a:t>
            </a:r>
            <a:r>
              <a:rPr lang="en-US" altLang="en-US" dirty="0" err="1" smtClean="0"/>
              <a:t>obje</a:t>
            </a:r>
            <a:r>
              <a:rPr lang="sr-Latn-RS" altLang="en-US" dirty="0" smtClean="0"/>
              <a:t>ktima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sr-Latn-RS" altLang="en-US" dirty="0" smtClean="0"/>
              <a:t>Velika dilema</a:t>
            </a:r>
            <a:r>
              <a:rPr lang="en-US" altLang="en-US" dirty="0" smtClean="0"/>
              <a:t>:  element </a:t>
            </a:r>
            <a:r>
              <a:rPr lang="sr-Latn-RS" altLang="en-US" dirty="0" smtClean="0"/>
              <a:t>ili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atribut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Element </a:t>
            </a:r>
            <a:r>
              <a:rPr lang="sr-Latn-RS" altLang="en-US" dirty="0" smtClean="0"/>
              <a:t>se koristi za osobinu koja sadrži svoje osobine ili kada se može očekivati da će biti više takvih unutar elementa koji ih sadrži</a:t>
            </a:r>
            <a:endParaRPr lang="en-US" altLang="en-US" dirty="0" smtClean="0"/>
          </a:p>
          <a:p>
            <a:pPr lvl="1"/>
            <a:r>
              <a:rPr lang="en-US" altLang="en-US" dirty="0" err="1" smtClean="0"/>
              <a:t>Atribute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se koristi kada se radi o jednoj osobini</a:t>
            </a:r>
            <a:r>
              <a:rPr lang="en-US" altLang="en-US" dirty="0" smtClean="0"/>
              <a:t> – </a:t>
            </a:r>
            <a:r>
              <a:rPr lang="sr-Latn-RS" altLang="en-US" dirty="0" smtClean="0"/>
              <a:t>mada je OK da se i tada koristi element</a:t>
            </a:r>
            <a:r>
              <a:rPr lang="en-US" altLang="en-US" dirty="0" smtClean="0"/>
              <a:t>!</a:t>
            </a: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332656"/>
            <a:ext cx="7056468" cy="1143000"/>
          </a:xfrm>
        </p:spPr>
        <p:txBody>
          <a:bodyPr/>
          <a:lstStyle/>
          <a:p>
            <a:r>
              <a:rPr lang="sr-Latn-RS" altLang="en-US" dirty="0" smtClean="0"/>
              <a:t>Struktuiranje </a:t>
            </a:r>
            <a:r>
              <a:rPr lang="en-US" altLang="en-US" dirty="0" smtClean="0"/>
              <a:t>XML</a:t>
            </a:r>
            <a:r>
              <a:rPr lang="sr-Latn-RS" altLang="en-US" dirty="0" smtClean="0"/>
              <a:t>-a (2)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3970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43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519808"/>
            <a:ext cx="8280920" cy="44294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Postoji nekoliko standardnih jezika za opis strukture XML-a</a:t>
            </a:r>
            <a:endParaRPr lang="en-US" altLang="en-US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dirty="0" smtClean="0"/>
              <a:t>DTD</a:t>
            </a:r>
            <a:r>
              <a:rPr lang="sr-Latn-RS" altLang="en-US" dirty="0" smtClean="0"/>
              <a:t>-ovi</a:t>
            </a:r>
            <a:r>
              <a:rPr lang="en-US" altLang="en-US" dirty="0" smtClean="0"/>
              <a:t>, </a:t>
            </a:r>
            <a:r>
              <a:rPr lang="en-US" altLang="en-US" dirty="0"/>
              <a:t>XML </a:t>
            </a:r>
            <a:r>
              <a:rPr lang="en-US" altLang="en-US" dirty="0" smtClean="0"/>
              <a:t>Shema</a:t>
            </a:r>
            <a:r>
              <a:rPr lang="en-US" altLang="en-US" dirty="0"/>
              <a:t>, </a:t>
            </a:r>
            <a:r>
              <a:rPr lang="en-US" altLang="en-US" dirty="0" err="1"/>
              <a:t>RelaxNG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Jezici koji opisuju strukturu se definišu ortogonalno u odnosu na sam </a:t>
            </a:r>
            <a:r>
              <a:rPr lang="en-US" altLang="en-US" dirty="0" smtClean="0"/>
              <a:t>XML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Kod XML-a su opis strukture i podaci potpuno razdvojeni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Podaci mogu postojati i uz opis strukture i bez njega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/>
              <a:t>Podaci mogu postojati i uz </a:t>
            </a:r>
            <a:r>
              <a:rPr lang="sr-Latn-RS" altLang="en-US" dirty="0" smtClean="0"/>
              <a:t>više opisa struktura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Evolucija strukture veoma retko dovodi do evolucije podataka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Može se raditi tako što se struktura definiše pre podataka, a može i tako što se struktura ekstrakuje iz podataka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Jezici za opis strukture čine da</a:t>
            </a:r>
            <a:r>
              <a:rPr lang="en-US" altLang="en-US" dirty="0" smtClean="0"/>
              <a:t> </a:t>
            </a:r>
            <a:r>
              <a:rPr lang="en-US" altLang="en-US" dirty="0"/>
              <a:t>XML </a:t>
            </a:r>
            <a:r>
              <a:rPr lang="sr-Latn-RS" altLang="en-US" dirty="0" smtClean="0"/>
              <a:t>postaje pravi izbor za manipulaciju polu-strukturisanim podacima, podacima koji brzo evoluiraju ili podacima koji su podesivi u velikoj meri</a:t>
            </a:r>
            <a:endParaRPr lang="en-US" altLang="en-US" dirty="0"/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75656" y="413792"/>
            <a:ext cx="7632532" cy="1143000"/>
          </a:xfrm>
        </p:spPr>
        <p:txBody>
          <a:bodyPr/>
          <a:lstStyle/>
          <a:p>
            <a:r>
              <a:rPr lang="sr-Latn-RS" altLang="en-US" dirty="0" smtClean="0"/>
              <a:t>Istorija i uloga jezika za opis strukture </a:t>
            </a:r>
            <a:r>
              <a:rPr lang="en-US" altLang="en-US" dirty="0" smtClean="0"/>
              <a:t>XML</a:t>
            </a:r>
            <a:r>
              <a:rPr lang="sr-Latn-RS" altLang="en-US" dirty="0" smtClean="0"/>
              <a:t>-a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5209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4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/>
              <a:t>Korektnost </a:t>
            </a:r>
            <a:r>
              <a:rPr lang="en-US" altLang="en-US" dirty="0" smtClean="0"/>
              <a:t>XML </a:t>
            </a:r>
            <a:r>
              <a:rPr lang="sr-Latn-RS" altLang="en-US" dirty="0" smtClean="0"/>
              <a:t>dokumenata</a:t>
            </a:r>
            <a:endParaRPr lang="en-US" altLang="en-US" dirty="0"/>
          </a:p>
        </p:txBody>
      </p:sp>
      <p:sp>
        <p:nvSpPr>
          <p:cNvPr id="16834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600200"/>
            <a:ext cx="8229600" cy="434908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r-Latn-RS" altLang="en-US" dirty="0" smtClean="0">
                <a:solidFill>
                  <a:schemeClr val="hlink"/>
                </a:solidFill>
              </a:rPr>
              <a:t>Dobro formirani</a:t>
            </a:r>
            <a:r>
              <a:rPr lang="en-US" altLang="en-US" dirty="0" smtClean="0"/>
              <a:t> do</a:t>
            </a:r>
            <a:r>
              <a:rPr lang="sr-Latn-RS" altLang="en-US" dirty="0" smtClean="0"/>
              <a:t>kumenti</a:t>
            </a:r>
            <a:endParaRPr lang="en-US" altLang="en-US" dirty="0"/>
          </a:p>
          <a:p>
            <a:pPr lvl="1"/>
            <a:r>
              <a:rPr lang="sr-Latn-RS" altLang="en-US" sz="2000" dirty="0" smtClean="0"/>
              <a:t>Kod njih se verifikuju samo osnovna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XML </a:t>
            </a:r>
            <a:r>
              <a:rPr lang="sr-Latn-RS" altLang="en-US" sz="2000" dirty="0" smtClean="0"/>
              <a:t>ograničenja</a:t>
            </a:r>
            <a:r>
              <a:rPr lang="en-US" altLang="en-US" sz="2000" dirty="0" smtClean="0"/>
              <a:t>, </a:t>
            </a:r>
            <a:r>
              <a:rPr lang="sr-Latn-RS" altLang="en-US" sz="2000" dirty="0" smtClean="0"/>
              <a:t>npr</a:t>
            </a:r>
            <a:r>
              <a:rPr lang="en-US" altLang="en-US" sz="2000" dirty="0" smtClean="0"/>
              <a:t>. </a:t>
            </a:r>
            <a:r>
              <a:rPr lang="en-US" altLang="en-US" sz="2000" dirty="0"/>
              <a:t>&lt;a&gt;&lt;/b&gt;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 smtClean="0">
                <a:solidFill>
                  <a:schemeClr val="hlink"/>
                </a:solidFill>
              </a:rPr>
              <a:t>Valid</a:t>
            </a:r>
            <a:r>
              <a:rPr lang="sr-Latn-RS" altLang="en-US" dirty="0" smtClean="0">
                <a:solidFill>
                  <a:schemeClr val="hlink"/>
                </a:solidFill>
              </a:rPr>
              <a:t>ni</a:t>
            </a:r>
            <a:r>
              <a:rPr lang="en-US" altLang="en-US" dirty="0" smtClean="0">
                <a:solidFill>
                  <a:schemeClr val="hlink"/>
                </a:solidFill>
              </a:rPr>
              <a:t> </a:t>
            </a:r>
            <a:r>
              <a:rPr lang="en-US" altLang="en-US" dirty="0" smtClean="0"/>
              <a:t>do</a:t>
            </a:r>
            <a:r>
              <a:rPr lang="sr-Latn-RS" altLang="en-US" dirty="0" smtClean="0"/>
              <a:t>k</a:t>
            </a:r>
            <a:r>
              <a:rPr lang="en-US" altLang="en-US" dirty="0" err="1" smtClean="0"/>
              <a:t>ument</a:t>
            </a:r>
            <a:r>
              <a:rPr lang="sr-Latn-RS" altLang="en-US" dirty="0" smtClean="0"/>
              <a:t>i</a:t>
            </a:r>
            <a:endParaRPr lang="en-US" altLang="en-US" dirty="0"/>
          </a:p>
          <a:p>
            <a:pPr lvl="1"/>
            <a:r>
              <a:rPr lang="sr-Latn-RS" altLang="en-US" sz="2000" dirty="0" smtClean="0"/>
              <a:t>Kod njih se verifikuju dodatna ograničenja opisana u nekom od jezika za opis strukture (npr. </a:t>
            </a:r>
            <a:r>
              <a:rPr lang="en-US" altLang="en-US" sz="2000" dirty="0" smtClean="0"/>
              <a:t>DTD</a:t>
            </a:r>
            <a:r>
              <a:rPr lang="sr-Latn-RS" altLang="en-US" sz="2000" dirty="0" smtClean="0"/>
              <a:t>, XML shema)</a:t>
            </a:r>
            <a:endParaRPr lang="en-US" altLang="en-US" sz="2000" dirty="0"/>
          </a:p>
          <a:p>
            <a:endParaRPr lang="sr-Latn-RS" altLang="en-US" dirty="0" smtClean="0"/>
          </a:p>
          <a:p>
            <a:r>
              <a:rPr lang="en-US" altLang="en-US" dirty="0" smtClean="0"/>
              <a:t>XML do</a:t>
            </a:r>
            <a:r>
              <a:rPr lang="sr-Latn-RS" altLang="en-US" dirty="0" smtClean="0"/>
              <a:t>k</a:t>
            </a:r>
            <a:r>
              <a:rPr lang="en-US" altLang="en-US" dirty="0" err="1" smtClean="0"/>
              <a:t>ument</a:t>
            </a:r>
            <a:r>
              <a:rPr lang="sr-Latn-RS" altLang="en-US" dirty="0" smtClean="0"/>
              <a:t>i koji nisu dobro formirani ne mogu biti procesirani</a:t>
            </a:r>
            <a:endParaRPr lang="en-US" altLang="en-US" dirty="0"/>
          </a:p>
          <a:p>
            <a:r>
              <a:rPr lang="en-US" altLang="en-US" dirty="0"/>
              <a:t>XML do</a:t>
            </a:r>
            <a:r>
              <a:rPr lang="sr-Latn-RS" altLang="en-US" dirty="0"/>
              <a:t>k</a:t>
            </a:r>
            <a:r>
              <a:rPr lang="en-US" altLang="en-US" dirty="0" err="1"/>
              <a:t>ument</a:t>
            </a:r>
            <a:r>
              <a:rPr lang="sr-Latn-RS" altLang="en-US" dirty="0"/>
              <a:t>i koji nisu </a:t>
            </a:r>
            <a:r>
              <a:rPr lang="en-US" altLang="en-US" dirty="0" smtClean="0"/>
              <a:t>valid</a:t>
            </a:r>
            <a:r>
              <a:rPr lang="sr-Latn-RS" altLang="en-US" dirty="0" smtClean="0"/>
              <a:t>ni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ipak mogu biti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proces</a:t>
            </a:r>
            <a:r>
              <a:rPr lang="sr-Latn-RS" altLang="en-US" dirty="0" smtClean="0"/>
              <a:t>irani </a:t>
            </a:r>
            <a:r>
              <a:rPr lang="en-US" altLang="en-US" dirty="0" smtClean="0"/>
              <a:t>(</a:t>
            </a:r>
            <a:r>
              <a:rPr lang="sr-Latn-RS" altLang="en-US" dirty="0" smtClean="0"/>
              <a:t>mogu se upitima izvlačiti podaci</a:t>
            </a:r>
            <a:r>
              <a:rPr lang="en-US" altLang="en-US" dirty="0" smtClean="0"/>
              <a:t>, </a:t>
            </a:r>
            <a:r>
              <a:rPr lang="sr-Latn-RS" altLang="en-US" dirty="0" smtClean="0"/>
              <a:t>mogu biti </a:t>
            </a:r>
            <a:r>
              <a:rPr lang="en-US" altLang="en-US" dirty="0" smtClean="0"/>
              <a:t>transform</a:t>
            </a:r>
            <a:r>
              <a:rPr lang="sr-Latn-RS" altLang="en-US" dirty="0" smtClean="0"/>
              <a:t>isani</a:t>
            </a:r>
            <a:r>
              <a:rPr lang="en-US" altLang="en-US" dirty="0" smtClean="0"/>
              <a:t>, </a:t>
            </a:r>
            <a:r>
              <a:rPr lang="sr-Latn-RS" altLang="en-US" dirty="0" smtClean="0"/>
              <a:t>itd.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7765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XML i DTD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958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9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DTD</a:t>
            </a:r>
            <a:endParaRPr lang="en-US" altLang="en-US" dirty="0"/>
          </a:p>
        </p:txBody>
      </p:sp>
      <p:sp>
        <p:nvSpPr>
          <p:cNvPr id="16629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484784"/>
            <a:ext cx="8136904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DTD je </a:t>
            </a:r>
            <a:r>
              <a:rPr lang="en-US" altLang="en-US" dirty="0" err="1" smtClean="0"/>
              <a:t>deo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originalne</a:t>
            </a:r>
            <a:r>
              <a:rPr lang="en-US" altLang="en-US" dirty="0" smtClean="0"/>
              <a:t> XML </a:t>
            </a:r>
            <a:r>
              <a:rPr lang="en-US" altLang="en-US" dirty="0"/>
              <a:t>1.0 </a:t>
            </a:r>
            <a:r>
              <a:rPr lang="en-US" altLang="en-US" dirty="0" err="1" smtClean="0"/>
              <a:t>specifikacije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DTD </a:t>
            </a:r>
            <a:r>
              <a:rPr lang="en-US" altLang="en-US" dirty="0" err="1" smtClean="0"/>
              <a:t>opisuje</a:t>
            </a:r>
            <a:r>
              <a:rPr lang="en-US" altLang="en-US" dirty="0" smtClean="0"/>
              <a:t> </a:t>
            </a:r>
            <a:r>
              <a:rPr lang="en-US" altLang="en-US" dirty="0"/>
              <a:t>“</a:t>
            </a:r>
            <a:r>
              <a:rPr lang="en-US" altLang="en-US" dirty="0" err="1" smtClean="0"/>
              <a:t>gramatiku</a:t>
            </a:r>
            <a:r>
              <a:rPr lang="en-US" altLang="en-US" dirty="0" smtClean="0"/>
              <a:t>” </a:t>
            </a:r>
            <a:r>
              <a:rPr lang="en-US" altLang="en-US" dirty="0" err="1"/>
              <a:t>z</a:t>
            </a:r>
            <a:r>
              <a:rPr lang="en-US" altLang="en-US" dirty="0" err="1" smtClean="0"/>
              <a:t>a</a:t>
            </a:r>
            <a:r>
              <a:rPr lang="en-US" altLang="en-US" dirty="0" smtClean="0"/>
              <a:t> </a:t>
            </a:r>
            <a:r>
              <a:rPr lang="en-US" altLang="en-US" dirty="0"/>
              <a:t>XML </a:t>
            </a:r>
            <a:r>
              <a:rPr lang="en-US" altLang="en-US" dirty="0" err="1" smtClean="0"/>
              <a:t>datoteku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solidFill>
                  <a:schemeClr val="hlink"/>
                </a:solidFill>
              </a:rPr>
              <a:t>Deklaracije elemenata</a:t>
            </a:r>
            <a:r>
              <a:rPr lang="en-US" altLang="en-US" dirty="0" smtClean="0">
                <a:solidFill>
                  <a:schemeClr val="hlink"/>
                </a:solidFill>
              </a:rPr>
              <a:t>: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pravila i ograničenja koja opisuju dopuštene načine ugnježdavanja elemenata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chemeClr val="hlink"/>
                </a:solidFill>
              </a:rPr>
              <a:t>Attributes lists:</a:t>
            </a:r>
            <a:r>
              <a:rPr lang="en-US" altLang="en-US" dirty="0"/>
              <a:t> </a:t>
            </a:r>
            <a:r>
              <a:rPr lang="sr-Latn-RS" altLang="en-US" dirty="0" smtClean="0"/>
              <a:t>opisuje koji su atributi dopušteni nad kojim elementima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Dodatna ograničenje na vrednosti elemenata i atributa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Koji je elemenat koreni čvor </a:t>
            </a:r>
            <a:r>
              <a:rPr lang="en-US" altLang="en-US" dirty="0" smtClean="0"/>
              <a:t>XML </a:t>
            </a:r>
            <a:r>
              <a:rPr lang="sr-Latn-RS" altLang="en-US" dirty="0" smtClean="0"/>
              <a:t>strukture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Provera strukturnih ograničenja pomoću DTD se naziva </a:t>
            </a:r>
            <a:r>
              <a:rPr lang="en-US" altLang="en-US" dirty="0" smtClean="0">
                <a:solidFill>
                  <a:schemeClr val="hlink"/>
                </a:solidFill>
              </a:rPr>
              <a:t>DTD </a:t>
            </a:r>
            <a:r>
              <a:rPr lang="en-US" altLang="en-US" dirty="0" err="1" smtClean="0">
                <a:solidFill>
                  <a:schemeClr val="hlink"/>
                </a:solidFill>
              </a:rPr>
              <a:t>valida</a:t>
            </a:r>
            <a:r>
              <a:rPr lang="sr-Latn-RS" altLang="en-US" dirty="0" smtClean="0">
                <a:solidFill>
                  <a:schemeClr val="hlink"/>
                </a:solidFill>
              </a:rPr>
              <a:t>cija</a:t>
            </a:r>
            <a:r>
              <a:rPr lang="en-US" altLang="en-US" dirty="0" smtClean="0">
                <a:solidFill>
                  <a:schemeClr val="hlink"/>
                </a:solidFill>
              </a:rPr>
              <a:t> </a:t>
            </a:r>
            <a:r>
              <a:rPr lang="en-US" altLang="en-US" dirty="0" smtClean="0"/>
              <a:t>(</a:t>
            </a:r>
            <a:r>
              <a:rPr lang="sr-Latn-RS" altLang="en-US" dirty="0" smtClean="0"/>
              <a:t>određuje se da li je XML dokument validan ili invalidan</a:t>
            </a:r>
            <a:r>
              <a:rPr lang="en-US" altLang="en-US" dirty="0" smtClean="0"/>
              <a:t>)</a:t>
            </a:r>
            <a:endParaRPr lang="en-US" altLang="en-US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r>
              <a:rPr lang="sr-Latn-RS" altLang="en-US" dirty="0"/>
              <a:t>Z</a:t>
            </a:r>
            <a:r>
              <a:rPr lang="sr-Latn-RS" altLang="en-US" dirty="0" smtClean="0"/>
              <a:t>bog svojih ograničenja, </a:t>
            </a:r>
            <a:r>
              <a:rPr lang="en-US" altLang="en-US" dirty="0" smtClean="0"/>
              <a:t>DTD </a:t>
            </a:r>
            <a:r>
              <a:rPr lang="sr-Latn-RS" altLang="en-US" dirty="0" smtClean="0"/>
              <a:t>se sada relativno retko koristi za validaciju XML dokumenata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627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7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23728" y="332656"/>
            <a:ext cx="6980312" cy="1143000"/>
          </a:xfrm>
        </p:spPr>
        <p:txBody>
          <a:bodyPr/>
          <a:lstStyle/>
          <a:p>
            <a:r>
              <a:rPr lang="sr-Latn-RS" altLang="en-US" dirty="0" smtClean="0"/>
              <a:t>Referisanje na DTD u okviru XML-a</a:t>
            </a:r>
            <a:endParaRPr lang="de-DE" altLang="en-US" dirty="0"/>
          </a:p>
        </p:txBody>
      </p:sp>
      <p:sp>
        <p:nvSpPr>
          <p:cNvPr id="165171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447800"/>
            <a:ext cx="8064896" cy="406943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Nema</a:t>
            </a:r>
            <a:r>
              <a:rPr lang="de-DE" altLang="en-US" dirty="0" smtClean="0"/>
              <a:t> DTD</a:t>
            </a:r>
            <a:r>
              <a:rPr lang="sr-Latn-RS" altLang="en-US" dirty="0" smtClean="0"/>
              <a:t>-a</a:t>
            </a:r>
            <a:r>
              <a:rPr lang="de-DE" altLang="en-US" dirty="0" smtClean="0"/>
              <a:t> (</a:t>
            </a:r>
            <a:r>
              <a:rPr lang="sr-Latn-RS" altLang="en-US" dirty="0" smtClean="0"/>
              <a:t>radi se o dobro formiranom  XML dokumentu</a:t>
            </a:r>
            <a:r>
              <a:rPr lang="de-DE" altLang="en-US" dirty="0" smtClean="0"/>
              <a:t>)</a:t>
            </a:r>
            <a:endParaRPr lang="de-DE" altLang="en-US" dirty="0"/>
          </a:p>
          <a:p>
            <a:pPr>
              <a:lnSpc>
                <a:spcPct val="90000"/>
              </a:lnSpc>
            </a:pPr>
            <a:r>
              <a:rPr lang="de-DE" altLang="en-US" dirty="0"/>
              <a:t>DTD </a:t>
            </a:r>
            <a:r>
              <a:rPr lang="sr-Latn-RS" altLang="en-US" dirty="0" smtClean="0"/>
              <a:t>je unutar dokumenta</a:t>
            </a:r>
            <a:r>
              <a:rPr lang="de-DE" altLang="en-US" dirty="0" smtClean="0"/>
              <a:t>: 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&lt;!DOCTYPE name </a:t>
            </a:r>
            <a:r>
              <a:rPr lang="en-US" altLang="en-US" sz="2000" i="1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[definition]</a:t>
            </a:r>
            <a:r>
              <a:rPr lang="en-US" altLang="en-US" sz="2000" i="1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Spoljašnji </a:t>
            </a:r>
            <a:r>
              <a:rPr lang="en-US" altLang="en-US" dirty="0" smtClean="0"/>
              <a:t>DTD, </a:t>
            </a:r>
            <a:r>
              <a:rPr lang="en-US" altLang="en-US" dirty="0" err="1" smtClean="0"/>
              <a:t>specifi</a:t>
            </a:r>
            <a:r>
              <a:rPr lang="sr-Latn-RS" altLang="en-US" dirty="0" smtClean="0"/>
              <a:t>ciran</a:t>
            </a:r>
            <a:r>
              <a:rPr lang="en-US" altLang="en-US" dirty="0" smtClean="0"/>
              <a:t> URI</a:t>
            </a:r>
            <a:r>
              <a:rPr lang="sr-Latn-RS" altLang="en-US" dirty="0" smtClean="0"/>
              <a:t>-jem</a:t>
            </a:r>
            <a:r>
              <a:rPr lang="en-US" altLang="en-US" dirty="0" smtClean="0"/>
              <a:t>:</a:t>
            </a:r>
            <a:br>
              <a:rPr lang="en-US" altLang="en-US" dirty="0" smtClean="0"/>
            </a:b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&lt;!DOCTYPE name </a:t>
            </a:r>
            <a:r>
              <a:rPr lang="en-U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 “demo.dtd“&gt;</a:t>
            </a:r>
            <a:endParaRPr lang="en-US" alt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sr-Latn-RS" altLang="en-US" dirty="0"/>
              <a:t>Spoljašnji </a:t>
            </a:r>
            <a:r>
              <a:rPr lang="en-US" altLang="en-US" dirty="0"/>
              <a:t>DTD, </a:t>
            </a:r>
            <a:r>
              <a:rPr lang="sr-Latn-RS" altLang="en-US" dirty="0" smtClean="0"/>
              <a:t>dato je i</a:t>
            </a:r>
            <a:r>
              <a:rPr lang="en-US" altLang="en-US" dirty="0" smtClean="0"/>
              <a:t>me </a:t>
            </a:r>
            <a:r>
              <a:rPr lang="sr-Latn-RS" altLang="en-US" dirty="0" smtClean="0"/>
              <a:t>i (opcionalno)</a:t>
            </a:r>
            <a:r>
              <a:rPr lang="en-US" altLang="en-US" dirty="0" smtClean="0"/>
              <a:t> URI:</a:t>
            </a:r>
            <a:br>
              <a:rPr lang="en-US" altLang="en-US" dirty="0" smtClean="0"/>
            </a:b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&lt;!DOCTYPE name </a:t>
            </a:r>
            <a:r>
              <a:rPr lang="en-U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“Demo“&gt;</a:t>
            </a:r>
            <a:br>
              <a:rPr lang="en-U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&lt;!DOCTYPE name </a:t>
            </a:r>
            <a:r>
              <a:rPr lang="en-U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“Demo“ “demo.dtd“&gt;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DTD </a:t>
            </a:r>
            <a:r>
              <a:rPr lang="sr-Latn-RS" altLang="en-US" dirty="0" smtClean="0"/>
              <a:t>je unutrašnji</a:t>
            </a:r>
            <a:r>
              <a:rPr lang="en-US" altLang="en-US" dirty="0" smtClean="0"/>
              <a:t> + </a:t>
            </a:r>
            <a:r>
              <a:rPr lang="sr-Latn-RS" altLang="en-US" dirty="0" smtClean="0"/>
              <a:t>spoljašnji</a:t>
            </a:r>
            <a:r>
              <a:rPr lang="en-US" altLang="en-US" dirty="0" smtClean="0"/>
              <a:t>:</a:t>
            </a:r>
            <a:br>
              <a:rPr lang="en-US" altLang="en-US" dirty="0" smtClean="0"/>
            </a:b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&lt;!DOCTYPE name1 </a:t>
            </a:r>
            <a:r>
              <a:rPr lang="en-U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 “demo.dtd”</a:t>
            </a:r>
            <a:r>
              <a:rPr lang="en-US" altLang="en-US" sz="20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i="1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20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smtClean="0">
                <a:solidFill>
                  <a:srgbClr val="99118B"/>
                </a:solidFill>
              </a:rPr>
              <a:t>                      </a:t>
            </a:r>
            <a:r>
              <a:rPr lang="en-US" altLang="en-US" sz="2800" dirty="0" smtClean="0"/>
              <a:t/>
            </a:r>
            <a:br>
              <a:rPr lang="en-US" altLang="en-US" sz="2800" dirty="0" smtClean="0"/>
            </a:br>
            <a:r>
              <a:rPr lang="en-US" altLang="en-US" sz="2800" dirty="0" smtClean="0"/>
              <a:t>  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7886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675"/>
            <a:ext cx="8178800" cy="45942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sr-Latn-RS" altLang="en-US" sz="2000" dirty="0" smtClean="0"/>
              <a:t>Primer</a:t>
            </a:r>
            <a:r>
              <a:rPr lang="en-US" altLang="en-US" sz="2000" dirty="0" smtClean="0"/>
              <a:t> DTD</a:t>
            </a:r>
            <a:r>
              <a:rPr lang="sr-Latn-RS" altLang="en-US" sz="2000" dirty="0" smtClean="0"/>
              <a:t>-a koji opisuje strukturu dblp sloga</a:t>
            </a:r>
            <a:r>
              <a:rPr lang="en-US" altLang="en-US" sz="2000" dirty="0" smtClean="0"/>
              <a:t>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&lt;!ELEMENT 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dblp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mastersthesis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article)*)&gt;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&lt;!ELEMENT 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mastersthesis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author,title,year,school,committeemember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*)&gt;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&lt;!ATTLIST 	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mastersthesis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mdate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CDATA	#REQUIRED</a:t>
            </a:r>
            <a:b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key		ID	#REQUIRED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advisor		CDATA	#IMPLIED&gt;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&lt;!ELEMENT author(#PCDATA)&gt;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…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0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sr-Latn-RS" altLang="en-US" sz="2000" dirty="0" smtClean="0"/>
              <a:t>Primer referisanja na DTD u okviru</a:t>
            </a:r>
            <a:r>
              <a:rPr lang="en-US" altLang="en-US" sz="2000" dirty="0" smtClean="0"/>
              <a:t> XML </a:t>
            </a:r>
            <a:r>
              <a:rPr lang="sr-Latn-RS" altLang="en-US" sz="2000" dirty="0" smtClean="0"/>
              <a:t>datoteke</a:t>
            </a:r>
            <a:r>
              <a:rPr lang="en-US" altLang="en-US" sz="2000" dirty="0" smtClean="0"/>
              <a:t>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&lt;?xml version="1.0" encoding="ISO-8859-1" ?&gt;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&lt;!DOCTYPE </a:t>
            </a:r>
            <a:r>
              <a:rPr lang="en-US" altLang="en-US" sz="1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dblp</a:t>
            </a:r>
            <a:r>
              <a:rPr lang="en-US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 SYSTEM “my.dtd"&gt;</a:t>
            </a: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dblp</a:t>
            </a: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&gt;…</a:t>
            </a: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79712" y="404664"/>
            <a:ext cx="7172733" cy="1143000"/>
          </a:xfrm>
        </p:spPr>
        <p:txBody>
          <a:bodyPr/>
          <a:lstStyle/>
          <a:p>
            <a:r>
              <a:rPr lang="sr-Latn-RS" altLang="en-US" dirty="0" smtClean="0"/>
              <a:t>Primeri XML validacije sa DTD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30158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600200"/>
            <a:ext cx="8229600" cy="3484984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sr-Latn-RS" altLang="en-US" sz="2000" dirty="0"/>
              <a:t>Primer</a:t>
            </a:r>
            <a:r>
              <a:rPr lang="en-US" altLang="en-US" sz="2000" dirty="0"/>
              <a:t> </a:t>
            </a:r>
            <a:r>
              <a:rPr lang="sr-Latn-RS" altLang="en-US" sz="2000" dirty="0" smtClean="0"/>
              <a:t>dela </a:t>
            </a:r>
            <a:r>
              <a:rPr lang="en-US" altLang="en-US" sz="2000" dirty="0" smtClean="0"/>
              <a:t>DTD</a:t>
            </a:r>
            <a:r>
              <a:rPr lang="sr-Latn-RS" altLang="en-US" sz="2000" dirty="0" smtClean="0"/>
              <a:t> </a:t>
            </a:r>
            <a:r>
              <a:rPr lang="sr-Latn-RS" altLang="en-US" sz="2000" dirty="0"/>
              <a:t>koji opisuje </a:t>
            </a:r>
            <a:r>
              <a:rPr lang="sr-Latn-RS" altLang="en-US" sz="2000" dirty="0" smtClean="0"/>
              <a:t>strukturu knjige i indeksa</a:t>
            </a:r>
            <a:r>
              <a:rPr lang="en-US" altLang="en-US" sz="2000" dirty="0" smtClean="0"/>
              <a:t>:</a:t>
            </a:r>
            <a:endParaRPr lang="sr-Latn-RS" altLang="en-US" sz="20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&lt;!ATTLIST book </a:t>
            </a:r>
            <a:b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isbn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ID      #REQUIRED</a:t>
            </a:r>
            <a:b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price   CDATA   #IMPLIED</a:t>
            </a:r>
            <a:b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index  IDREFS   ““ &gt;</a:t>
            </a:r>
            <a:endParaRPr lang="sr-Latn-RS" altLang="en-US" sz="1800" dirty="0" smtClean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sr-Latn-R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sr-Latn-R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altLang="en-US" sz="20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sr-Latn-RS" altLang="en-US" sz="2000" dirty="0"/>
              <a:t>Primer</a:t>
            </a:r>
            <a:r>
              <a:rPr lang="en-US" altLang="en-US" sz="2000" dirty="0"/>
              <a:t> </a:t>
            </a:r>
            <a:r>
              <a:rPr lang="sr-Latn-RS" altLang="en-US" sz="2000" dirty="0" smtClean="0"/>
              <a:t>dela XML-a </a:t>
            </a:r>
            <a:r>
              <a:rPr lang="sr-Latn-RS" altLang="en-US" sz="2000" dirty="0"/>
              <a:t>koji opisuje </a:t>
            </a:r>
            <a:r>
              <a:rPr lang="sr-Latn-RS" altLang="en-US" sz="2000" dirty="0" smtClean="0"/>
              <a:t>knjige</a:t>
            </a:r>
            <a:r>
              <a:rPr lang="en-US" altLang="en-US" sz="2000" dirty="0" smtClean="0"/>
              <a:t>:</a:t>
            </a:r>
            <a:endParaRPr lang="sr-Latn-RS" altLang="en-US" sz="20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sr-Latn-RS" altLang="en-US" sz="2000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      </a:t>
            </a:r>
            <a:r>
              <a:rPr lang="en-US" altLang="en-US" sz="2000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&lt;book id=“1“ index=“2 3 “ 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      &lt;book id=“2“ index=“3“/&gt;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      &lt;book id =“3“/&gt;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endParaRPr lang="de-DE" altLang="en-US" sz="2800" dirty="0"/>
          </a:p>
          <a:p>
            <a:pPr marL="533400" indent="-533400">
              <a:lnSpc>
                <a:spcPct val="90000"/>
              </a:lnSpc>
            </a:pPr>
            <a:endParaRPr lang="en-US" altLang="en-US" sz="2800" dirty="0"/>
          </a:p>
        </p:txBody>
      </p:sp>
      <p:sp>
        <p:nvSpPr>
          <p:cNvPr id="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79712" y="404664"/>
            <a:ext cx="7172733" cy="1143000"/>
          </a:xfrm>
        </p:spPr>
        <p:txBody>
          <a:bodyPr/>
          <a:lstStyle/>
          <a:p>
            <a:r>
              <a:rPr lang="sr-Latn-RS" altLang="en-US" dirty="0" smtClean="0"/>
              <a:t>Primeri XML validacije sa DTD (2)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28920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675"/>
            <a:ext cx="8178800" cy="4594225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dela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XML-a sa identifikatorima i referencama na identifikatore: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&lt;?xml version="1.0" encoding="ISO-8859-1" ?&gt;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&lt;!DOCTYPE graph SYSTEM “special.dtd"&gt;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graph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author id</a:t>
            </a:r>
            <a:r>
              <a:rPr lang="en-US" altLang="en-US" sz="1800" dirty="0" smtClean="0">
                <a:latin typeface="Consolas" pitchFamily="49" charset="0"/>
              </a:rPr>
              <a:t>=“author1”&gt;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	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name</a:t>
            </a:r>
            <a:r>
              <a:rPr lang="en-US" altLang="en-US" sz="1800" dirty="0" smtClean="0">
                <a:latin typeface="Consolas" pitchFamily="49" charset="0"/>
              </a:rPr>
              <a:t>&gt;John Smith&lt;/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name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&lt;/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author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article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	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author</a:t>
            </a:r>
            <a:r>
              <a:rPr lang="en-US" altLang="en-US" sz="1800" dirty="0" smtClean="0">
                <a:solidFill>
                  <a:schemeClr val="accent1"/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ref</a:t>
            </a:r>
            <a:r>
              <a:rPr lang="en-US" altLang="en-US" sz="1800" dirty="0" smtClean="0">
                <a:latin typeface="Consolas" pitchFamily="49" charset="0"/>
              </a:rPr>
              <a:t>=“author1” /&gt; 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title</a:t>
            </a:r>
            <a:r>
              <a:rPr lang="en-US" altLang="en-US" sz="1800" dirty="0" smtClean="0">
                <a:latin typeface="Consolas" pitchFamily="49" charset="0"/>
              </a:rPr>
              <a:t>&gt;Paper1&lt;/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title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&lt;/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article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article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	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author</a:t>
            </a:r>
            <a:r>
              <a:rPr lang="en-US" altLang="en-US" sz="1800" dirty="0" smtClean="0">
                <a:solidFill>
                  <a:schemeClr val="accent1"/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ref</a:t>
            </a:r>
            <a:r>
              <a:rPr lang="en-US" altLang="en-US" sz="1800" dirty="0" smtClean="0">
                <a:latin typeface="Consolas" pitchFamily="49" charset="0"/>
              </a:rPr>
              <a:t>=“author1” /&gt; 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title</a:t>
            </a:r>
            <a:r>
              <a:rPr lang="en-US" altLang="en-US" sz="1800" dirty="0" smtClean="0">
                <a:latin typeface="Consolas" pitchFamily="49" charset="0"/>
              </a:rPr>
              <a:t>&gt;Paper2&lt;/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title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&lt;/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article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…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411761" y="3808176"/>
            <a:ext cx="1800200" cy="407988"/>
          </a:xfrm>
          <a:prstGeom prst="rect">
            <a:avLst/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eaLnBrk="0" hangingPunct="0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38410" y="2672557"/>
            <a:ext cx="1955800" cy="324396"/>
          </a:xfrm>
          <a:prstGeom prst="rect">
            <a:avLst/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eaLnBrk="0" hangingPunct="0">
              <a:defRPr/>
            </a:pPr>
            <a:endParaRPr lang="en-US"/>
          </a:p>
        </p:txBody>
      </p:sp>
      <p:cxnSp>
        <p:nvCxnSpPr>
          <p:cNvPr id="35846" name="Straight Arrow Connector 7"/>
          <p:cNvCxnSpPr>
            <a:cxnSpLocks noChangeShapeType="1"/>
            <a:endCxn id="35847" idx="1"/>
          </p:cNvCxnSpPr>
          <p:nvPr/>
        </p:nvCxnSpPr>
        <p:spPr bwMode="auto">
          <a:xfrm flipV="1">
            <a:off x="3825875" y="2750454"/>
            <a:ext cx="1728788" cy="30848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round/>
            <a:headEnd type="arrow" w="med" len="med"/>
            <a:tailEnd/>
          </a:ln>
        </p:spPr>
      </p:cxnSp>
      <p:sp>
        <p:nvSpPr>
          <p:cNvPr id="35847" name="TextBox 8"/>
          <p:cNvSpPr txBox="1">
            <a:spLocks noChangeArrowheads="1"/>
          </p:cNvSpPr>
          <p:nvPr/>
        </p:nvSpPr>
        <p:spPr bwMode="auto">
          <a:xfrm>
            <a:off x="5554663" y="2427288"/>
            <a:ext cx="317676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sr-Latn-R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Pretpostavimo da je definisano da ovo bude tipa</a:t>
            </a:r>
            <a:r>
              <a:rPr lang="en-U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altLang="en-US" sz="1800" i="1" dirty="0">
                <a:solidFill>
                  <a:srgbClr val="C00000"/>
                </a:solidFill>
                <a:latin typeface="Calibri" pitchFamily="34" charset="0"/>
              </a:rPr>
              <a:t>ID</a:t>
            </a:r>
          </a:p>
        </p:txBody>
      </p:sp>
      <p:cxnSp>
        <p:nvCxnSpPr>
          <p:cNvPr id="35848" name="Straight Arrow Connector 9"/>
          <p:cNvCxnSpPr>
            <a:cxnSpLocks noChangeShapeType="1"/>
            <a:endCxn id="35849" idx="1"/>
          </p:cNvCxnSpPr>
          <p:nvPr/>
        </p:nvCxnSpPr>
        <p:spPr bwMode="auto">
          <a:xfrm>
            <a:off x="4283968" y="4216164"/>
            <a:ext cx="1512168" cy="221802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round/>
            <a:headEnd type="arrow" w="med" len="med"/>
            <a:tailEnd/>
          </a:ln>
        </p:spPr>
      </p:cxnSp>
      <p:sp>
        <p:nvSpPr>
          <p:cNvPr id="35849" name="TextBox 10"/>
          <p:cNvSpPr txBox="1">
            <a:spLocks noChangeArrowheads="1"/>
          </p:cNvSpPr>
          <p:nvPr/>
        </p:nvSpPr>
        <p:spPr bwMode="auto">
          <a:xfrm>
            <a:off x="5796136" y="4114800"/>
            <a:ext cx="29352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sr-Latn-R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Pretpostavimo da je ovo tipa</a:t>
            </a:r>
            <a:r>
              <a:rPr lang="en-U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altLang="en-US" sz="1800" i="1" dirty="0">
                <a:solidFill>
                  <a:srgbClr val="C00000"/>
                </a:solidFill>
                <a:latin typeface="Calibri" pitchFamily="34" charset="0"/>
              </a:rPr>
              <a:t>IDREF</a:t>
            </a:r>
          </a:p>
        </p:txBody>
      </p:sp>
      <p:sp>
        <p:nvSpPr>
          <p:cNvPr id="1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79712" y="404664"/>
            <a:ext cx="7172733" cy="1143000"/>
          </a:xfrm>
        </p:spPr>
        <p:txBody>
          <a:bodyPr/>
          <a:lstStyle/>
          <a:p>
            <a:r>
              <a:rPr lang="sr-Latn-RS" altLang="en-US" dirty="0" smtClean="0"/>
              <a:t>Primeri XML validacije sa DTD (3)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5846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XML Sheme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775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Rad sa tekstualnim dokumentima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Pristup </a:t>
            </a:r>
            <a:r>
              <a:rPr lang="sr-Latn-RS" altLang="en-US" dirty="0" smtClean="0"/>
              <a:t>eksplicitnim obeležavanjem </a:t>
            </a:r>
            <a:r>
              <a:rPr lang="sr-Latn-RS" altLang="en-US" dirty="0"/>
              <a:t>teksta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/>
              <a:t>Jasno</a:t>
            </a:r>
            <a:r>
              <a:rPr lang="en-US" altLang="en-US" dirty="0" smtClean="0"/>
              <a:t> </a:t>
            </a:r>
            <a:r>
              <a:rPr lang="en-US" altLang="en-US" dirty="0"/>
              <a:t>je da </a:t>
            </a:r>
            <a:r>
              <a:rPr lang="en-US" altLang="en-US" dirty="0" err="1"/>
              <a:t>svaki</a:t>
            </a:r>
            <a:r>
              <a:rPr lang="en-US" altLang="en-US" dirty="0"/>
              <a:t> </a:t>
            </a:r>
            <a:r>
              <a:rPr lang="en-US" altLang="en-US" dirty="0" err="1" smtClean="0"/>
              <a:t>pojedina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ni</a:t>
            </a:r>
            <a:r>
              <a:rPr lang="en-US" altLang="en-US" dirty="0" smtClean="0"/>
              <a:t> </a:t>
            </a:r>
            <a:r>
              <a:rPr lang="en-US" altLang="en-US" dirty="0"/>
              <a:t>tip </a:t>
            </a:r>
            <a:r>
              <a:rPr lang="en-US" altLang="en-US" dirty="0" err="1"/>
              <a:t>dokumenata</a:t>
            </a:r>
            <a:r>
              <a:rPr lang="en-US" altLang="en-US" dirty="0"/>
              <a:t> </a:t>
            </a:r>
            <a:r>
              <a:rPr lang="en-US" altLang="en-US" dirty="0" err="1"/>
              <a:t>zahteva</a:t>
            </a:r>
            <a:r>
              <a:rPr lang="en-US" altLang="en-US" dirty="0"/>
              <a:t> </a:t>
            </a:r>
            <a:r>
              <a:rPr lang="en-US" altLang="en-US" dirty="0" err="1"/>
              <a:t>svoj</a:t>
            </a:r>
            <a:r>
              <a:rPr lang="en-US" altLang="en-US" dirty="0"/>
              <a:t> </a:t>
            </a:r>
            <a:r>
              <a:rPr lang="en-US" altLang="en-US" dirty="0" err="1" smtClean="0"/>
              <a:t>na</a:t>
            </a:r>
            <a:r>
              <a:rPr lang="sr-Latn-RS" altLang="en-US" dirty="0"/>
              <a:t>č</a:t>
            </a:r>
            <a:r>
              <a:rPr lang="en-US" altLang="en-US" dirty="0" smtClean="0"/>
              <a:t>in </a:t>
            </a:r>
            <a:r>
              <a:rPr lang="en-US" altLang="en-US" dirty="0" err="1" smtClean="0"/>
              <a:t>ozna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avanja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skup</a:t>
            </a:r>
            <a:r>
              <a:rPr lang="en-US" altLang="en-US" dirty="0" smtClean="0"/>
              <a:t> </a:t>
            </a:r>
            <a:r>
              <a:rPr lang="en-US" altLang="en-US" dirty="0" err="1"/>
              <a:t>oznaka</a:t>
            </a:r>
            <a:r>
              <a:rPr lang="en-US" altLang="en-US" dirty="0"/>
              <a:t> </a:t>
            </a:r>
            <a:r>
              <a:rPr lang="en-US" altLang="en-US" dirty="0" err="1"/>
              <a:t>pogodnih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/>
              <a:t>njegovo</a:t>
            </a:r>
            <a:r>
              <a:rPr lang="en-US" altLang="en-US" dirty="0"/>
              <a:t> </a:t>
            </a:r>
            <a:r>
              <a:rPr lang="en-US" altLang="en-US" dirty="0" err="1" smtClean="0"/>
              <a:t>ozna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avanje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/>
              <a:t>Ovo</a:t>
            </a:r>
            <a:r>
              <a:rPr lang="en-US" altLang="en-US" dirty="0" smtClean="0"/>
              <a:t> </a:t>
            </a:r>
            <a:r>
              <a:rPr lang="en-US" altLang="en-US" dirty="0" err="1"/>
              <a:t>dalje</a:t>
            </a:r>
            <a:r>
              <a:rPr lang="en-US" altLang="en-US" dirty="0"/>
              <a:t> </a:t>
            </a:r>
            <a:r>
              <a:rPr lang="en-US" altLang="en-US" dirty="0" err="1" smtClean="0"/>
              <a:t>omog</a:t>
            </a:r>
            <a:r>
              <a:rPr lang="sr-Latn-RS" altLang="en-US" dirty="0" smtClean="0"/>
              <a:t>ć</a:t>
            </a:r>
            <a:r>
              <a:rPr lang="en-US" altLang="en-US" dirty="0" smtClean="0"/>
              <a:t>cava </a:t>
            </a:r>
            <a:r>
              <a:rPr lang="en-US" altLang="en-US" dirty="0" err="1"/>
              <a:t>izradu</a:t>
            </a:r>
            <a:r>
              <a:rPr lang="en-US" altLang="en-US" dirty="0"/>
              <a:t> </a:t>
            </a:r>
            <a:r>
              <a:rPr lang="en-US" altLang="en-US" dirty="0" err="1" smtClean="0"/>
              <a:t>specifi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nih</a:t>
            </a:r>
            <a:r>
              <a:rPr lang="en-US" altLang="en-US" dirty="0" smtClean="0"/>
              <a:t> </a:t>
            </a:r>
            <a:r>
              <a:rPr lang="en-US" altLang="en-US" dirty="0" err="1"/>
              <a:t>softverskih</a:t>
            </a:r>
            <a:r>
              <a:rPr lang="en-US" altLang="en-US" dirty="0"/>
              <a:t> </a:t>
            </a:r>
            <a:r>
              <a:rPr lang="en-US" altLang="en-US" dirty="0" err="1"/>
              <a:t>alata</a:t>
            </a:r>
            <a:r>
              <a:rPr lang="en-US" altLang="en-US" dirty="0"/>
              <a:t> </a:t>
            </a:r>
            <a:r>
              <a:rPr lang="en-US" altLang="en-US" dirty="0" err="1"/>
              <a:t>pogodnih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odre</a:t>
            </a:r>
            <a:r>
              <a:rPr lang="sr-Latn-RS" altLang="en-US" dirty="0" smtClean="0"/>
              <a:t>đ</a:t>
            </a:r>
            <a:r>
              <a:rPr lang="en-US" altLang="en-US" dirty="0" err="1" smtClean="0"/>
              <a:t>enu</a:t>
            </a:r>
            <a:r>
              <a:rPr lang="en-US" altLang="en-US" dirty="0" smtClean="0"/>
              <a:t> </a:t>
            </a:r>
            <a:r>
              <a:rPr lang="en-US" altLang="en-US" dirty="0" err="1"/>
              <a:t>vrstu</a:t>
            </a:r>
            <a:r>
              <a:rPr lang="en-US" altLang="en-US" dirty="0"/>
              <a:t> </a:t>
            </a:r>
            <a:r>
              <a:rPr lang="en-US" altLang="en-US" dirty="0" err="1"/>
              <a:t>obrade</a:t>
            </a:r>
            <a:r>
              <a:rPr lang="en-US" altLang="en-US" dirty="0"/>
              <a:t> </a:t>
            </a:r>
            <a:r>
              <a:rPr lang="en-US" altLang="en-US" dirty="0" err="1" smtClean="0"/>
              <a:t>specifi</a:t>
            </a:r>
            <a:r>
              <a:rPr lang="sr-Latn-RS" altLang="en-US" dirty="0"/>
              <a:t>č</a:t>
            </a:r>
            <a:r>
              <a:rPr lang="en-US" altLang="en-US" dirty="0" err="1" smtClean="0"/>
              <a:t>nih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tipova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dokumenata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/>
              <a:t>Kako</a:t>
            </a:r>
            <a:r>
              <a:rPr lang="en-US" altLang="en-US" dirty="0" smtClean="0"/>
              <a:t> </a:t>
            </a:r>
            <a:r>
              <a:rPr lang="en-US" altLang="en-US" dirty="0"/>
              <a:t>bi se </a:t>
            </a:r>
            <a:r>
              <a:rPr lang="en-US" altLang="en-US" dirty="0" err="1"/>
              <a:t>na</a:t>
            </a:r>
            <a:r>
              <a:rPr lang="en-US" altLang="en-US" dirty="0"/>
              <a:t> </a:t>
            </a:r>
            <a:r>
              <a:rPr lang="en-US" altLang="en-US" dirty="0" err="1"/>
              <a:t>precizan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uniforman</a:t>
            </a:r>
            <a:r>
              <a:rPr lang="en-US" altLang="en-US" dirty="0"/>
              <a:t> </a:t>
            </a:r>
            <a:r>
              <a:rPr lang="en-US" altLang="en-US" dirty="0" err="1" smtClean="0"/>
              <a:t>na</a:t>
            </a:r>
            <a:r>
              <a:rPr lang="sr-Latn-RS" altLang="en-US" dirty="0"/>
              <a:t>č</a:t>
            </a:r>
            <a:r>
              <a:rPr lang="en-US" altLang="en-US" dirty="0" smtClean="0"/>
              <a:t>in </a:t>
            </a:r>
            <a:r>
              <a:rPr lang="en-US" altLang="en-US" dirty="0" err="1" smtClean="0"/>
              <a:t>omogu</a:t>
            </a:r>
            <a:r>
              <a:rPr lang="sr-Latn-RS" altLang="en-US" dirty="0" smtClean="0"/>
              <a:t>ć</a:t>
            </a:r>
            <a:r>
              <a:rPr lang="en-US" altLang="en-US" dirty="0" err="1" smtClean="0"/>
              <a:t>ilo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definisanje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konkretnih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jezika</a:t>
            </a:r>
            <a:r>
              <a:rPr lang="en-US" altLang="en-US" dirty="0" smtClean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ozna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avanje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razli</a:t>
            </a:r>
            <a:r>
              <a:rPr lang="sr-Latn-RS" altLang="en-US" dirty="0"/>
              <a:t>č</a:t>
            </a:r>
            <a:r>
              <a:rPr lang="en-US" altLang="en-US" dirty="0" err="1" smtClean="0"/>
              <a:t>itih</a:t>
            </a:r>
            <a:r>
              <a:rPr lang="en-US" altLang="en-US" dirty="0" smtClean="0"/>
              <a:t> </a:t>
            </a:r>
            <a:r>
              <a:rPr lang="en-US" altLang="en-US" dirty="0" err="1"/>
              <a:t>tipova</a:t>
            </a:r>
            <a:r>
              <a:rPr lang="en-US" altLang="en-US" dirty="0"/>
              <a:t> </a:t>
            </a:r>
            <a:r>
              <a:rPr lang="en-US" altLang="en-US" dirty="0" err="1"/>
              <a:t>dokumenata</a:t>
            </a:r>
            <a:r>
              <a:rPr lang="en-US" altLang="en-US" dirty="0"/>
              <a:t>, </a:t>
            </a:r>
            <a:r>
              <a:rPr lang="en-US" altLang="en-US" dirty="0" err="1" smtClean="0"/>
              <a:t>razvijeni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su</a:t>
            </a:r>
            <a:r>
              <a:rPr lang="en-US" altLang="en-US" dirty="0" smtClean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meta </a:t>
            </a:r>
            <a:r>
              <a:rPr lang="en-US" altLang="en-US" dirty="0" err="1" smtClean="0"/>
              <a:t>jezici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/>
              <a:t>Najpoznatiji</a:t>
            </a:r>
            <a:r>
              <a:rPr lang="en-US" altLang="en-US" dirty="0" smtClean="0"/>
              <a:t> </a:t>
            </a:r>
            <a:r>
              <a:rPr lang="en-US" altLang="en-US" dirty="0"/>
              <a:t>meta </a:t>
            </a:r>
            <a:r>
              <a:rPr lang="en-US" altLang="en-US" dirty="0" err="1"/>
              <a:t>jezici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obele</a:t>
            </a:r>
            <a:r>
              <a:rPr lang="sr-Latn-RS" altLang="en-US" dirty="0"/>
              <a:t>ž</a:t>
            </a:r>
            <a:r>
              <a:rPr lang="en-US" altLang="en-US" dirty="0" err="1" smtClean="0"/>
              <a:t>avanje</a:t>
            </a:r>
            <a:r>
              <a:rPr lang="en-US" altLang="en-US" dirty="0" smtClean="0"/>
              <a:t> </a:t>
            </a:r>
            <a:r>
              <a:rPr lang="en-US" altLang="en-US" dirty="0" err="1"/>
              <a:t>su</a:t>
            </a:r>
            <a:r>
              <a:rPr lang="en-US" altLang="en-US" dirty="0"/>
              <a:t> SGML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smtClean="0"/>
              <a:t>XML</a:t>
            </a:r>
            <a:r>
              <a:rPr lang="sr-Latn-RS" altLang="en-US" dirty="0" smtClean="0"/>
              <a:t>,</a:t>
            </a:r>
            <a:r>
              <a:rPr lang="en-US" altLang="en-US" dirty="0" smtClean="0"/>
              <a:t> u</a:t>
            </a:r>
            <a:r>
              <a:rPr lang="sr-Latn-RS" altLang="en-US" dirty="0" smtClean="0"/>
              <a:t> </a:t>
            </a:r>
            <a:r>
              <a:rPr lang="sr-Latn-RS" altLang="en-US" dirty="0"/>
              <a:t>č</a:t>
            </a:r>
            <a:r>
              <a:rPr lang="en-US" altLang="en-US" dirty="0" err="1" smtClean="0"/>
              <a:t>ijem</a:t>
            </a:r>
            <a:r>
              <a:rPr lang="en-US" altLang="en-US" dirty="0" smtClean="0"/>
              <a:t> </a:t>
            </a:r>
            <a:r>
              <a:rPr lang="en-US" altLang="en-US" dirty="0" err="1"/>
              <a:t>okviru</a:t>
            </a:r>
            <a:r>
              <a:rPr lang="en-US" altLang="en-US" dirty="0"/>
              <a:t> </a:t>
            </a:r>
            <a:r>
              <a:rPr lang="en-US" altLang="en-US" dirty="0" err="1"/>
              <a:t>su</a:t>
            </a:r>
            <a:r>
              <a:rPr lang="en-US" altLang="en-US" dirty="0"/>
              <a:t> </a:t>
            </a:r>
            <a:r>
              <a:rPr lang="en-US" altLang="en-US" dirty="0" err="1"/>
              <a:t>definisani</a:t>
            </a:r>
            <a:r>
              <a:rPr lang="en-US" altLang="en-US" dirty="0"/>
              <a:t> </a:t>
            </a:r>
            <a:r>
              <a:rPr lang="en-US" altLang="en-US" dirty="0" err="1" smtClean="0"/>
              <a:t>jezici</a:t>
            </a:r>
            <a:r>
              <a:rPr lang="en-US" altLang="en-US" dirty="0" smtClean="0"/>
              <a:t> </a:t>
            </a:r>
            <a:r>
              <a:rPr lang="en-US" altLang="en-US" dirty="0"/>
              <a:t>HTML, XHTML, MathML, SVG </a:t>
            </a:r>
            <a:r>
              <a:rPr lang="en-US" altLang="en-US" dirty="0" err="1"/>
              <a:t>itd</a:t>
            </a:r>
            <a:r>
              <a:rPr lang="en-US" altLang="en-US" dirty="0"/>
              <a:t>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296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7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/>
              <a:t>Ograničenja </a:t>
            </a:r>
            <a:r>
              <a:rPr lang="en-US" altLang="en-US" dirty="0" smtClean="0"/>
              <a:t>DTD</a:t>
            </a:r>
            <a:r>
              <a:rPr lang="sr-Latn-RS" altLang="en-US" dirty="0" smtClean="0"/>
              <a:t>-ova</a:t>
            </a:r>
            <a:endParaRPr lang="en-US" altLang="en-US" dirty="0"/>
          </a:p>
        </p:txBody>
      </p:sp>
      <p:sp>
        <p:nvSpPr>
          <p:cNvPr id="16537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600200"/>
            <a:ext cx="8229600" cy="42050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DTD</a:t>
            </a:r>
            <a:r>
              <a:rPr lang="sr-Latn-RS" altLang="en-US" dirty="0" smtClean="0"/>
              <a:t> opisuje samo „gramatiku“</a:t>
            </a:r>
            <a:r>
              <a:rPr lang="en-US" altLang="en-US" dirty="0" smtClean="0"/>
              <a:t>XML </a:t>
            </a:r>
            <a:r>
              <a:rPr lang="sr-Latn-RS" altLang="en-US" dirty="0" smtClean="0"/>
              <a:t>datoteke</a:t>
            </a:r>
            <a:r>
              <a:rPr lang="en-US" altLang="en-US" dirty="0" smtClean="0"/>
              <a:t>, </a:t>
            </a:r>
            <a:r>
              <a:rPr lang="sr-Latn-RS" altLang="en-US" dirty="0" smtClean="0"/>
              <a:t>a ne detaljnu strukutru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niti</a:t>
            </a:r>
            <a:r>
              <a:rPr lang="en-US" altLang="en-US" dirty="0" smtClean="0"/>
              <a:t> t</a:t>
            </a:r>
            <a:r>
              <a:rPr lang="sr-Latn-RS" altLang="en-US" dirty="0" smtClean="0"/>
              <a:t>ipove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>
                <a:latin typeface="Helvetica" pitchFamily="1" charset="0"/>
              </a:rPr>
              <a:t>Tako, na primer, preko DTD se ne može iskazati da</a:t>
            </a:r>
            <a:r>
              <a:rPr lang="en-US" altLang="en-US" dirty="0" smtClean="0">
                <a:latin typeface="Helvetica" pitchFamily="1" charset="0"/>
              </a:rPr>
              <a:t>:</a:t>
            </a:r>
            <a:endParaRPr lang="en-US" altLang="en-US" dirty="0">
              <a:latin typeface="Helvetica" pitchFamily="1" charset="0"/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latin typeface="Helvetica" pitchFamily="1" charset="0"/>
              </a:rPr>
              <a:t>elemenat</a:t>
            </a:r>
            <a:r>
              <a:rPr lang="en-US" altLang="en-US" dirty="0" smtClean="0">
                <a:latin typeface="Helvetica" pitchFamily="1" charset="0"/>
              </a:rPr>
              <a:t> </a:t>
            </a:r>
            <a:r>
              <a:rPr lang="en-US" altLang="en-US" dirty="0">
                <a:latin typeface="Helvetica" pitchFamily="1" charset="0"/>
              </a:rPr>
              <a:t>“length” </a:t>
            </a:r>
            <a:r>
              <a:rPr lang="sr-Latn-RS" altLang="en-US" dirty="0" smtClean="0">
                <a:latin typeface="Helvetica" pitchFamily="1" charset="0"/>
              </a:rPr>
              <a:t>mora sadržavati</a:t>
            </a:r>
            <a:r>
              <a:rPr lang="en-US" altLang="en-US" dirty="0" smtClean="0">
                <a:latin typeface="Helvetica" pitchFamily="1" charset="0"/>
              </a:rPr>
              <a:t> </a:t>
            </a:r>
            <a:r>
              <a:rPr lang="sr-Latn-RS" altLang="en-US" dirty="0" smtClean="0">
                <a:latin typeface="Helvetica" pitchFamily="1" charset="0"/>
              </a:rPr>
              <a:t>nenegativan ceo broj</a:t>
            </a:r>
            <a:r>
              <a:rPr lang="en-US" altLang="en-US" dirty="0" smtClean="0">
                <a:latin typeface="Helvetica" pitchFamily="1" charset="0"/>
              </a:rPr>
              <a:t> </a:t>
            </a:r>
            <a:r>
              <a:rPr lang="en-US" altLang="en-US" i="1" dirty="0" smtClean="0">
                <a:solidFill>
                  <a:srgbClr val="002060"/>
                </a:solidFill>
                <a:latin typeface="Helvetica" pitchFamily="1" charset="0"/>
              </a:rPr>
              <a:t>(</a:t>
            </a:r>
            <a:r>
              <a:rPr lang="sr-Latn-RS" altLang="en-US" i="1" dirty="0" smtClean="0">
                <a:solidFill>
                  <a:srgbClr val="002060"/>
                </a:solidFill>
                <a:latin typeface="Helvetica" pitchFamily="1" charset="0"/>
              </a:rPr>
              <a:t>ograničenje koje se odnosi a tip vrednosti elementa ili atributa</a:t>
            </a:r>
            <a:r>
              <a:rPr lang="en-US" altLang="en-US" i="1" dirty="0" smtClean="0">
                <a:solidFill>
                  <a:srgbClr val="002060"/>
                </a:solidFill>
                <a:latin typeface="Helvetica" pitchFamily="1" charset="0"/>
              </a:rPr>
              <a:t>)</a:t>
            </a:r>
            <a:endParaRPr lang="en-US" altLang="en-US" b="1" i="1" dirty="0">
              <a:solidFill>
                <a:srgbClr val="002060"/>
              </a:solidFill>
              <a:latin typeface="CourierNewPS-BoldMT" charset="0"/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latin typeface="CourierNewPS-BoldMT" charset="0"/>
              </a:rPr>
              <a:t>elemenat </a:t>
            </a:r>
            <a:r>
              <a:rPr lang="en-US" altLang="en-US" dirty="0" smtClean="0">
                <a:latin typeface="CourierNewPS-BoldMT" charset="0"/>
              </a:rPr>
              <a:t>“</a:t>
            </a:r>
            <a:r>
              <a:rPr lang="en-US" altLang="en-US" dirty="0">
                <a:latin typeface="CourierNewPS-BoldMT" charset="0"/>
              </a:rPr>
              <a:t>unit”</a:t>
            </a:r>
            <a:r>
              <a:rPr lang="en-US" altLang="en-US" dirty="0">
                <a:latin typeface="Helvetica" pitchFamily="1" charset="0"/>
              </a:rPr>
              <a:t> </a:t>
            </a:r>
            <a:r>
              <a:rPr lang="sr-Latn-RS" altLang="en-US" dirty="0" smtClean="0">
                <a:latin typeface="Helvetica" pitchFamily="1" charset="0"/>
              </a:rPr>
              <a:t>treba da bude dopušten samo onda kada je prisutan elemenat</a:t>
            </a:r>
            <a:r>
              <a:rPr lang="en-US" altLang="en-US" dirty="0" smtClean="0">
                <a:latin typeface="Helvetica" pitchFamily="1" charset="0"/>
              </a:rPr>
              <a:t> </a:t>
            </a:r>
            <a:r>
              <a:rPr lang="en-US" altLang="en-US" dirty="0">
                <a:latin typeface="Helvetica" pitchFamily="1" charset="0"/>
              </a:rPr>
              <a:t>“</a:t>
            </a:r>
            <a:r>
              <a:rPr lang="en-US" altLang="en-US" dirty="0">
                <a:latin typeface="CourierNewPS-BoldMT" charset="0"/>
              </a:rPr>
              <a:t>amount”</a:t>
            </a:r>
            <a:r>
              <a:rPr lang="en-US" altLang="en-US" dirty="0">
                <a:latin typeface="Helvetica" pitchFamily="1" charset="0"/>
              </a:rPr>
              <a:t> </a:t>
            </a:r>
            <a:r>
              <a:rPr lang="en-US" altLang="en-US" i="1" dirty="0" smtClean="0">
                <a:solidFill>
                  <a:srgbClr val="002060"/>
                </a:solidFill>
                <a:latin typeface="Helvetica" pitchFamily="1" charset="0"/>
              </a:rPr>
              <a:t>(</a:t>
            </a:r>
            <a:r>
              <a:rPr lang="sr-Latn-RS" altLang="en-US" i="1" dirty="0" smtClean="0">
                <a:solidFill>
                  <a:srgbClr val="002060"/>
                </a:solidFill>
                <a:latin typeface="Helvetica" pitchFamily="1" charset="0"/>
              </a:rPr>
              <a:t>ograničenje koje se odnosi na zajedničko pojavljivanje</a:t>
            </a:r>
            <a:r>
              <a:rPr lang="en-US" altLang="en-US" i="1" dirty="0" smtClean="0">
                <a:solidFill>
                  <a:srgbClr val="002060"/>
                </a:solidFill>
                <a:latin typeface="Helvetica" pitchFamily="1" charset="0"/>
              </a:rPr>
              <a:t>)</a:t>
            </a:r>
            <a:endParaRPr lang="en-US" altLang="en-US" i="1" dirty="0">
              <a:solidFill>
                <a:srgbClr val="002060"/>
              </a:solidFill>
              <a:latin typeface="Helvetica" pitchFamily="1" charset="0"/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latin typeface="Helvetica" pitchFamily="1" charset="0"/>
              </a:rPr>
              <a:t>elemenat </a:t>
            </a:r>
            <a:r>
              <a:rPr lang="en-US" altLang="en-US" dirty="0" smtClean="0">
                <a:latin typeface="Helvetica" pitchFamily="1" charset="0"/>
              </a:rPr>
              <a:t>“</a:t>
            </a:r>
            <a:r>
              <a:rPr lang="en-US" altLang="en-US" dirty="0" smtClean="0">
                <a:latin typeface="CourierNewPS-BoldMT" charset="0"/>
              </a:rPr>
              <a:t>comment</a:t>
            </a:r>
            <a:r>
              <a:rPr lang="en-US" altLang="en-US" dirty="0">
                <a:latin typeface="CourierNewPS-BoldMT" charset="0"/>
              </a:rPr>
              <a:t>”</a:t>
            </a:r>
            <a:r>
              <a:rPr lang="en-US" altLang="en-US" dirty="0">
                <a:latin typeface="Helvetica" pitchFamily="1" charset="0"/>
              </a:rPr>
              <a:t> </a:t>
            </a:r>
            <a:r>
              <a:rPr lang="sr-Latn-RS" altLang="en-US" dirty="0" smtClean="0">
                <a:latin typeface="Helvetica" pitchFamily="1" charset="0"/>
              </a:rPr>
              <a:t>može da se pojavi na bilo kom mestu</a:t>
            </a:r>
            <a:r>
              <a:rPr lang="en-US" altLang="en-US" dirty="0" smtClean="0">
                <a:latin typeface="Helvetica" pitchFamily="1" charset="0"/>
              </a:rPr>
              <a:t> </a:t>
            </a:r>
            <a:r>
              <a:rPr lang="en-US" altLang="en-US" i="1" dirty="0" smtClean="0">
                <a:solidFill>
                  <a:srgbClr val="002060"/>
                </a:solidFill>
                <a:latin typeface="Helvetica" pitchFamily="1" charset="0"/>
              </a:rPr>
              <a:t>(</a:t>
            </a:r>
            <a:r>
              <a:rPr lang="sr-Latn-RS" altLang="en-US" i="1" dirty="0" smtClean="0">
                <a:solidFill>
                  <a:srgbClr val="002060"/>
                </a:solidFill>
                <a:latin typeface="Helvetica" pitchFamily="1" charset="0"/>
              </a:rPr>
              <a:t>fleksibilnost sheme</a:t>
            </a:r>
            <a:r>
              <a:rPr lang="en-US" altLang="en-US" i="1" dirty="0" smtClean="0">
                <a:solidFill>
                  <a:srgbClr val="002060"/>
                </a:solidFill>
                <a:latin typeface="Helvetica" pitchFamily="1" charset="0"/>
              </a:rPr>
              <a:t>)</a:t>
            </a:r>
            <a:endParaRPr lang="sr-Latn-RS" altLang="en-US" i="1" dirty="0" smtClean="0">
              <a:solidFill>
                <a:srgbClr val="002060"/>
              </a:solidFill>
              <a:latin typeface="Helvetica" pitchFamily="1" charset="0"/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latin typeface="Helvetica" pitchFamily="1" charset="0"/>
              </a:rPr>
              <a:t>DTD-ov </a:t>
            </a:r>
            <a:r>
              <a:rPr lang="en-US" altLang="en-US" dirty="0" smtClean="0">
                <a:latin typeface="Helvetica" pitchFamily="1" charset="0"/>
              </a:rPr>
              <a:t>ID</a:t>
            </a:r>
            <a:r>
              <a:rPr lang="sr-Latn-RS" altLang="en-US" dirty="0" smtClean="0">
                <a:latin typeface="Helvetica" pitchFamily="1" charset="0"/>
              </a:rPr>
              <a:t> nije preterano dobra implementacija za vrednost ključa</a:t>
            </a:r>
            <a:endParaRPr lang="en-US" altLang="en-US" dirty="0">
              <a:latin typeface="Helvetica" pitchFamily="1" charset="0"/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latin typeface="Helvetica" pitchFamily="1" charset="0"/>
              </a:rPr>
              <a:t>Ne postoji podrška za nasleđivanje kao kod objetktno-orjentisanih jezika</a:t>
            </a:r>
            <a:endParaRPr lang="en-US" altLang="en-US" dirty="0">
              <a:latin typeface="Helvetica" pitchFamily="1" charset="0"/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latin typeface="Helvetica" pitchFamily="1" charset="0"/>
              </a:rPr>
              <a:t>Sintaksa koja je bliska </a:t>
            </a:r>
            <a:r>
              <a:rPr lang="en-US" altLang="en-US" dirty="0" smtClean="0">
                <a:latin typeface="Helvetica" pitchFamily="1" charset="0"/>
              </a:rPr>
              <a:t>XML</a:t>
            </a:r>
            <a:r>
              <a:rPr lang="sr-Latn-RS" altLang="en-US" dirty="0" smtClean="0">
                <a:latin typeface="Helvetica" pitchFamily="1" charset="0"/>
              </a:rPr>
              <a:t>-u, ali nije XML</a:t>
            </a:r>
            <a:r>
              <a:rPr lang="en-US" altLang="en-US" dirty="0" smtClean="0">
                <a:latin typeface="Helvetica" pitchFamily="1" charset="0"/>
              </a:rPr>
              <a:t> </a:t>
            </a:r>
            <a:r>
              <a:rPr lang="sr-Latn-RS" altLang="en-US" dirty="0" smtClean="0">
                <a:latin typeface="Helvetica" pitchFamily="1" charset="0"/>
              </a:rPr>
              <a:t>nije pogodna da se na toj osnovi razvijaju alati </a:t>
            </a:r>
            <a:endParaRPr lang="en-US" altLang="en-US" dirty="0">
              <a:latin typeface="Helvetica" pitchFamily="1" charset="0"/>
            </a:endParaRPr>
          </a:p>
          <a:p>
            <a:pPr lvl="1">
              <a:lnSpc>
                <a:spcPct val="90000"/>
              </a:lnSpc>
            </a:pPr>
            <a:endParaRPr lang="en-US" altLang="en-US" dirty="0">
              <a:latin typeface="Helvetica" pitchFamily="1" charset="0"/>
            </a:endParaRPr>
          </a:p>
          <a:p>
            <a:pPr lvl="1">
              <a:lnSpc>
                <a:spcPct val="90000"/>
              </a:lnSpc>
            </a:pPr>
            <a:endParaRPr lang="en-US" altLang="en-US" i="1" dirty="0">
              <a:solidFill>
                <a:srgbClr val="002060"/>
              </a:solidFill>
              <a:latin typeface="Helvetica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08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8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>
                <a:solidFill>
                  <a:srgbClr val="0070C0"/>
                </a:solidFill>
                <a:effectLst/>
                <a:latin typeface="Helvetica-Bold" charset="0"/>
              </a:rPr>
              <a:t>Principi dizajna za sheme</a:t>
            </a:r>
            <a:endParaRPr lang="en-US" altLang="en-US" sz="3200" dirty="0">
              <a:solidFill>
                <a:srgbClr val="0070C0"/>
              </a:solidFill>
              <a:latin typeface="Helvetica-Bold" charset="0"/>
            </a:endParaRPr>
          </a:p>
        </p:txBody>
      </p:sp>
      <p:sp>
        <p:nvSpPr>
          <p:cNvPr id="1655837" name="Rectangle 29"/>
          <p:cNvSpPr>
            <a:spLocks noGrp="1" noChangeArrowheads="1"/>
          </p:cNvSpPr>
          <p:nvPr>
            <p:ph type="body" idx="1"/>
          </p:nvPr>
        </p:nvSpPr>
        <p:spPr>
          <a:xfrm>
            <a:off x="755576" y="1556792"/>
            <a:ext cx="7931224" cy="4498975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sr-Latn-RS" altLang="en-US" dirty="0" smtClean="0">
                <a:latin typeface="Helvetica" pitchFamily="1" charset="0"/>
              </a:rPr>
              <a:t>Jezik </a:t>
            </a:r>
            <a:r>
              <a:rPr lang="en-US" altLang="en-US" dirty="0" smtClean="0">
                <a:effectLst/>
                <a:latin typeface="Helvetica" pitchFamily="1" charset="0"/>
              </a:rPr>
              <a:t>XML </a:t>
            </a:r>
            <a:r>
              <a:rPr lang="sr-Latn-RS" altLang="en-US" dirty="0" smtClean="0">
                <a:effectLst/>
                <a:latin typeface="Helvetica" pitchFamily="1" charset="0"/>
              </a:rPr>
              <a:t>shema treba da bude:</a:t>
            </a:r>
            <a:endParaRPr lang="en-US" altLang="en-US" dirty="0">
              <a:effectLst/>
              <a:latin typeface="Helvetica" pitchFamily="1" charset="0"/>
            </a:endParaRPr>
          </a:p>
          <a:p>
            <a:pPr marL="914400" lvl="1" indent="-4572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dirty="0" smtClean="0">
                <a:effectLst/>
                <a:latin typeface="Helvetica-Bold" charset="0"/>
              </a:rPr>
              <a:t>Izražajniji od</a:t>
            </a:r>
            <a:r>
              <a:rPr lang="en-US" altLang="en-US" dirty="0" smtClean="0">
                <a:effectLst/>
                <a:latin typeface="Helvetica-Bold" charset="0"/>
              </a:rPr>
              <a:t> </a:t>
            </a:r>
            <a:r>
              <a:rPr lang="en-US" altLang="en-US" dirty="0">
                <a:effectLst/>
                <a:latin typeface="Helvetica-Bold" charset="0"/>
              </a:rPr>
              <a:t>XML </a:t>
            </a:r>
            <a:r>
              <a:rPr lang="en-US" altLang="en-US" dirty="0" smtClean="0">
                <a:effectLst/>
                <a:latin typeface="Helvetica-Bold" charset="0"/>
              </a:rPr>
              <a:t>DTD</a:t>
            </a:r>
            <a:r>
              <a:rPr lang="sr-Latn-RS" altLang="en-US" dirty="0" smtClean="0">
                <a:effectLst/>
                <a:latin typeface="Helvetica-Bold" charset="0"/>
              </a:rPr>
              <a:t>-ova</a:t>
            </a:r>
            <a:endParaRPr lang="en-US" altLang="en-US" dirty="0">
              <a:effectLst/>
              <a:latin typeface="Helvetica-Bold" charset="0"/>
            </a:endParaRPr>
          </a:p>
          <a:p>
            <a:pPr marL="914400" lvl="1" indent="-4572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dirty="0" smtClean="0">
                <a:effectLst/>
                <a:latin typeface="Helvetica-Bold" charset="0"/>
              </a:rPr>
              <a:t>Izražen pomoću</a:t>
            </a:r>
            <a:r>
              <a:rPr lang="en-US" altLang="en-US" dirty="0" smtClean="0">
                <a:effectLst/>
                <a:latin typeface="Helvetica-Bold" charset="0"/>
              </a:rPr>
              <a:t> XML</a:t>
            </a:r>
            <a:r>
              <a:rPr lang="sr-Latn-RS" altLang="en-US" dirty="0" smtClean="0">
                <a:effectLst/>
                <a:latin typeface="Helvetica-Bold" charset="0"/>
              </a:rPr>
              <a:t>-a</a:t>
            </a:r>
            <a:endParaRPr lang="en-US" altLang="en-US" dirty="0">
              <a:effectLst/>
              <a:latin typeface="Helvetica-Bold" charset="0"/>
            </a:endParaRPr>
          </a:p>
          <a:p>
            <a:pPr marL="914400" lvl="1" indent="-4572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dirty="0" smtClean="0">
                <a:effectLst/>
                <a:latin typeface="Helvetica-Bold" charset="0"/>
              </a:rPr>
              <a:t>Samo-opisiv</a:t>
            </a:r>
            <a:endParaRPr lang="en-US" altLang="en-US" dirty="0">
              <a:effectLst/>
              <a:latin typeface="Helvetica-Bold" charset="0"/>
            </a:endParaRPr>
          </a:p>
          <a:p>
            <a:pPr marL="914400" lvl="1" indent="-4572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dirty="0" smtClean="0">
                <a:effectLst/>
                <a:latin typeface="Helvetica" pitchFamily="1" charset="0"/>
              </a:rPr>
              <a:t>Pogodan za korišćenje za širok opseg aplikacija koje koriste </a:t>
            </a:r>
            <a:r>
              <a:rPr lang="en-US" altLang="en-US" dirty="0" smtClean="0">
                <a:effectLst/>
                <a:latin typeface="Helvetica" pitchFamily="1" charset="0"/>
              </a:rPr>
              <a:t>XML</a:t>
            </a:r>
            <a:endParaRPr lang="en-US" altLang="en-US" dirty="0">
              <a:effectLst/>
              <a:latin typeface="Helvetica" pitchFamily="1" charset="0"/>
            </a:endParaRPr>
          </a:p>
          <a:p>
            <a:pPr marL="914400" lvl="1" indent="-4572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dirty="0" smtClean="0">
                <a:effectLst/>
                <a:latin typeface="Helvetica" pitchFamily="1" charset="0"/>
              </a:rPr>
              <a:t>Direktno pogogdan za korišćenje na</a:t>
            </a:r>
            <a:r>
              <a:rPr lang="en-US" altLang="en-US" dirty="0" smtClean="0">
                <a:effectLst/>
                <a:latin typeface="Helvetica" pitchFamily="1" charset="0"/>
              </a:rPr>
              <a:t> Internet</a:t>
            </a:r>
            <a:r>
              <a:rPr lang="sr-Latn-RS" altLang="en-US" dirty="0" smtClean="0">
                <a:effectLst/>
                <a:latin typeface="Helvetica" pitchFamily="1" charset="0"/>
              </a:rPr>
              <a:t>u</a:t>
            </a:r>
            <a:endParaRPr lang="en-US" altLang="en-US" dirty="0">
              <a:effectLst/>
              <a:latin typeface="Helvetica" pitchFamily="1" charset="0"/>
            </a:endParaRPr>
          </a:p>
          <a:p>
            <a:pPr marL="914400" lvl="1" indent="-4572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dirty="0" smtClean="0">
                <a:effectLst/>
                <a:latin typeface="Helvetica" pitchFamily="1" charset="0"/>
              </a:rPr>
              <a:t>Optimizovan za interoperabilnost</a:t>
            </a:r>
            <a:endParaRPr lang="en-US" altLang="en-US" dirty="0">
              <a:effectLst/>
              <a:latin typeface="Helvetica" pitchFamily="1" charset="0"/>
            </a:endParaRPr>
          </a:p>
          <a:p>
            <a:pPr marL="914400" lvl="1" indent="-4572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dirty="0" smtClean="0">
                <a:effectLst/>
                <a:latin typeface="Helvetica-Bold" charset="0"/>
              </a:rPr>
              <a:t>Dovoljno jednostavan da se može implementirati na skromnim resursima</a:t>
            </a:r>
            <a:endParaRPr lang="en-US" altLang="en-US" dirty="0">
              <a:effectLst/>
              <a:latin typeface="Helvetica" pitchFamily="1" charset="0"/>
            </a:endParaRPr>
          </a:p>
          <a:p>
            <a:pPr marL="914400" lvl="1" indent="-4572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dirty="0" smtClean="0">
                <a:effectLst/>
                <a:latin typeface="Helvetica-Bold" charset="0"/>
              </a:rPr>
              <a:t>Usaglašen sa relevantnim</a:t>
            </a:r>
            <a:r>
              <a:rPr lang="en-US" altLang="en-US" dirty="0" smtClean="0">
                <a:effectLst/>
                <a:latin typeface="Helvetica-Bold" charset="0"/>
              </a:rPr>
              <a:t> </a:t>
            </a:r>
            <a:r>
              <a:rPr lang="en-US" altLang="en-US" dirty="0">
                <a:effectLst/>
                <a:latin typeface="Helvetica-Bold" charset="0"/>
              </a:rPr>
              <a:t>W3C </a:t>
            </a:r>
            <a:r>
              <a:rPr lang="en-US" altLang="en-US" dirty="0" smtClean="0">
                <a:effectLst/>
                <a:latin typeface="Helvetica-Bold" charset="0"/>
              </a:rPr>
              <a:t>spec</a:t>
            </a:r>
            <a:r>
              <a:rPr lang="sr-Latn-RS" altLang="en-US" dirty="0" smtClean="0">
                <a:effectLst/>
                <a:latin typeface="Helvetica-Bold" charset="0"/>
              </a:rPr>
              <a:t>ifikacijama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9534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A007450-B209-4CAA-A48F-13F50116E2CD}" type="slidenum">
              <a:rPr lang="en-US" altLang="en-US" sz="1000" smtClean="0">
                <a:solidFill>
                  <a:srgbClr val="969696"/>
                </a:solidFill>
                <a:latin typeface="Arial" pitchFamily="34" charset="0"/>
              </a:rPr>
              <a:pPr/>
              <a:t>82</a:t>
            </a:fld>
            <a:endParaRPr lang="en-US" altLang="en-US" sz="1000" smtClean="0">
              <a:solidFill>
                <a:srgbClr val="969696"/>
              </a:solidFill>
              <a:latin typeface="Arial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476672"/>
            <a:ext cx="7236296" cy="104457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Osnove </a:t>
            </a:r>
            <a:r>
              <a:rPr lang="en-US" dirty="0" smtClean="0"/>
              <a:t>XML </a:t>
            </a:r>
            <a:r>
              <a:rPr lang="sr-Latn-RS" dirty="0" smtClean="0"/>
              <a:t>s</a:t>
            </a:r>
            <a:r>
              <a:rPr lang="en-US" dirty="0" smtClean="0"/>
              <a:t>hem</a:t>
            </a:r>
            <a:r>
              <a:rPr lang="sr-Latn-RS" dirty="0" smtClean="0"/>
              <a:t>e</a:t>
            </a:r>
            <a:endParaRPr lang="en-US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675"/>
            <a:ext cx="8178800" cy="45942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sr-Latn-RS" altLang="en-US" dirty="0" smtClean="0"/>
              <a:t>Kreirana tako da prevaziđe probleme sa </a:t>
            </a:r>
            <a:r>
              <a:rPr lang="en-US" altLang="en-US" dirty="0" smtClean="0"/>
              <a:t>DTD</a:t>
            </a:r>
            <a:r>
              <a:rPr lang="sr-Latn-RS" altLang="en-US" dirty="0" smtClean="0"/>
              <a:t>-ovima</a:t>
            </a:r>
            <a:endParaRPr lang="en-US" altLang="en-US" dirty="0" smtClean="0"/>
          </a:p>
          <a:p>
            <a:pPr lvl="1"/>
            <a:r>
              <a:rPr lang="sr-Latn-RS" altLang="en-US" dirty="0" smtClean="0"/>
              <a:t>Ima </a:t>
            </a:r>
            <a:r>
              <a:rPr lang="en-US" altLang="en-US" dirty="0" smtClean="0"/>
              <a:t>XML s</a:t>
            </a:r>
            <a:r>
              <a:rPr lang="sr-Latn-RS" altLang="en-US" dirty="0" smtClean="0"/>
              <a:t>intaksu</a:t>
            </a:r>
            <a:endParaRPr lang="en-US" altLang="en-US" dirty="0" smtClean="0"/>
          </a:p>
          <a:p>
            <a:pPr lvl="1"/>
            <a:r>
              <a:rPr lang="sr-Latn-RS" altLang="en-US" dirty="0" smtClean="0"/>
              <a:t>Može definisati ključeve korišćenjem</a:t>
            </a:r>
            <a:r>
              <a:rPr lang="en-US" altLang="en-US" smtClean="0"/>
              <a:t> XPath</a:t>
            </a:r>
            <a:r>
              <a:rPr lang="sr-Latn-RS" altLang="en-US" dirty="0" smtClean="0"/>
              <a:t> konstrukcija</a:t>
            </a:r>
          </a:p>
          <a:p>
            <a:pPr lvl="1"/>
            <a:r>
              <a:rPr lang="sr-Latn-RS" altLang="en-US" dirty="0" smtClean="0"/>
              <a:t>Tip korenog elementa za </a:t>
            </a:r>
            <a:r>
              <a:rPr lang="en-US" altLang="en-US" dirty="0" smtClean="0"/>
              <a:t>do</a:t>
            </a:r>
            <a:r>
              <a:rPr lang="sr-Latn-RS" altLang="en-US" dirty="0" smtClean="0"/>
              <a:t>k</a:t>
            </a:r>
            <a:r>
              <a:rPr lang="en-US" altLang="en-US" dirty="0" err="1" smtClean="0"/>
              <a:t>ument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je globalno naniže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k</a:t>
            </a:r>
            <a:r>
              <a:rPr lang="en-US" altLang="en-US" dirty="0" err="1" smtClean="0"/>
              <a:t>ompt</a:t>
            </a:r>
            <a:r>
              <a:rPr lang="sr-Latn-RS" altLang="en-US" dirty="0" smtClean="0"/>
              <a:t>ibilan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sa</a:t>
            </a:r>
            <a:r>
              <a:rPr lang="en-US" altLang="en-US" dirty="0" smtClean="0"/>
              <a:t> DTD</a:t>
            </a:r>
            <a:endParaRPr lang="en-US" altLang="en-US" dirty="0"/>
          </a:p>
          <a:p>
            <a:pPr lvl="1"/>
            <a:r>
              <a:rPr lang="sr-Latn-RS" altLang="en-US" dirty="0" smtClean="0"/>
              <a:t>Prostori imena su deo</a:t>
            </a:r>
            <a:r>
              <a:rPr lang="en-US" altLang="en-US" dirty="0" smtClean="0"/>
              <a:t> </a:t>
            </a:r>
            <a:r>
              <a:rPr lang="en-US" altLang="en-US" dirty="0"/>
              <a:t>XML </a:t>
            </a:r>
            <a:r>
              <a:rPr lang="sr-Latn-RS" altLang="en-US" dirty="0" smtClean="0"/>
              <a:t>s</a:t>
            </a:r>
            <a:r>
              <a:rPr lang="en-US" altLang="en-US" dirty="0" err="1" smtClean="0"/>
              <a:t>hema</a:t>
            </a:r>
            <a:endParaRPr lang="en-US" altLang="en-US" dirty="0"/>
          </a:p>
          <a:p>
            <a:pPr lvl="1"/>
            <a:r>
              <a:rPr lang="sr-Latn-RS" altLang="en-US" dirty="0" smtClean="0"/>
              <a:t>Podržano je nasleđivanje tipova, koje uključuje i ograničavanje opsega</a:t>
            </a:r>
            <a:endParaRPr lang="en-US" altLang="en-US" dirty="0" smtClean="0"/>
          </a:p>
          <a:p>
            <a:pPr lvl="2"/>
            <a:r>
              <a:rPr lang="sr-Latn-RS" altLang="en-US" dirty="0" smtClean="0"/>
              <a:t>Nasleđivanje proširivanjem (b</a:t>
            </a:r>
            <a:r>
              <a:rPr lang="en-US" altLang="en-US" dirty="0" smtClean="0"/>
              <a:t>y extension</a:t>
            </a:r>
            <a:r>
              <a:rPr lang="sr-Latn-RS" altLang="en-US" dirty="0" smtClean="0"/>
              <a:t>) kojim se dodaju novi podaci</a:t>
            </a:r>
          </a:p>
          <a:p>
            <a:pPr lvl="2"/>
            <a:r>
              <a:rPr lang="sr-Latn-RS" altLang="en-US" dirty="0" smtClean="0"/>
              <a:t>Nasleđivanje ograničavanjem</a:t>
            </a:r>
            <a:r>
              <a:rPr lang="en-US" altLang="en-US" dirty="0" smtClean="0"/>
              <a:t> </a:t>
            </a:r>
            <a:r>
              <a:rPr lang="sr-Latn-RS" altLang="en-US" dirty="0"/>
              <a:t>(</a:t>
            </a:r>
            <a:r>
              <a:rPr lang="en-US" altLang="en-US" dirty="0" smtClean="0"/>
              <a:t>by restriction</a:t>
            </a:r>
            <a:r>
              <a:rPr lang="sr-Latn-RS" altLang="en-US" dirty="0" smtClean="0"/>
              <a:t>) kojim se dodaju nova ograničenja</a:t>
            </a:r>
            <a:endParaRPr lang="en-US" altLang="en-US" dirty="0" smtClean="0"/>
          </a:p>
          <a:p>
            <a:pPr lvl="1"/>
            <a:r>
              <a:rPr lang="sr-Latn-RS" altLang="en-US" dirty="0" smtClean="0"/>
              <a:t>Podržani su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domeni i predefinisani tipovi podataka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323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2267744" y="404664"/>
            <a:ext cx="6854202" cy="10445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Osnove</a:t>
            </a:r>
            <a:r>
              <a:rPr lang="en-US" dirty="0"/>
              <a:t> XML </a:t>
            </a:r>
            <a:r>
              <a:rPr lang="en-US" dirty="0" err="1" smtClean="0"/>
              <a:t>sheme</a:t>
            </a:r>
            <a:r>
              <a:rPr lang="sr-Latn-RS" dirty="0" smtClean="0"/>
              <a:t> (2)</a:t>
            </a:r>
            <a:endParaRPr lang="en-US" dirty="0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675"/>
            <a:ext cx="8363272" cy="4594225"/>
          </a:xfrm>
        </p:spPr>
        <p:txBody>
          <a:bodyPr/>
          <a:lstStyle/>
          <a:p>
            <a:r>
              <a:rPr lang="sr-Latn-RS" altLang="en-US" dirty="0" smtClean="0"/>
              <a:t>Prosti tipovi predstavljaju način restrikcije domena na skalarne vrednosti</a:t>
            </a:r>
            <a:endParaRPr lang="en-US" altLang="en-US" dirty="0" smtClean="0"/>
          </a:p>
          <a:p>
            <a:pPr lvl="1"/>
            <a:r>
              <a:rPr lang="sr-Latn-RS" altLang="en-US" dirty="0" smtClean="0"/>
              <a:t>Tako se može definisati prosti tip zanosvan na celobrojnom tipu, pri čemu su vrednosti tog prostog tipa utar zadatog opsega</a:t>
            </a:r>
            <a:endParaRPr lang="en-US" altLang="en-US" dirty="0" smtClean="0"/>
          </a:p>
          <a:p>
            <a:r>
              <a:rPr lang="sr-Latn-RS" altLang="en-US" dirty="0" smtClean="0"/>
              <a:t>Složeni tipovi su način definisanja struktura</a:t>
            </a:r>
            <a:r>
              <a:rPr lang="en-US" altLang="en-US" dirty="0" smtClean="0"/>
              <a:t> element/</a:t>
            </a:r>
            <a:r>
              <a:rPr lang="en-US" altLang="en-US" dirty="0" err="1" smtClean="0"/>
              <a:t>atribut</a:t>
            </a:r>
            <a:endParaRPr lang="en-US" altLang="en-US" dirty="0" smtClean="0"/>
          </a:p>
          <a:p>
            <a:pPr lvl="1"/>
            <a:r>
              <a:rPr lang="sr-Latn-RS" altLang="en-US" dirty="0" smtClean="0"/>
              <a:t>U osnovi ekvivalentni sa</a:t>
            </a:r>
            <a:r>
              <a:rPr lang="en-US" altLang="en-US" dirty="0" smtClean="0"/>
              <a:t> !ELEMENT</a:t>
            </a:r>
            <a:r>
              <a:rPr lang="sr-Latn-RS" altLang="en-US" dirty="0" smtClean="0"/>
              <a:t> kod DTD-a</a:t>
            </a:r>
            <a:r>
              <a:rPr lang="en-US" altLang="en-US" dirty="0" smtClean="0"/>
              <a:t>, </a:t>
            </a:r>
            <a:r>
              <a:rPr lang="sr-Latn-RS" altLang="en-US" dirty="0" smtClean="0"/>
              <a:t>ali moćnije</a:t>
            </a:r>
            <a:endParaRPr lang="en-US" altLang="en-US" dirty="0" smtClean="0"/>
          </a:p>
          <a:p>
            <a:pPr lvl="1"/>
            <a:r>
              <a:rPr lang="sr-Latn-RS" altLang="en-US" dirty="0" smtClean="0"/>
              <a:t>Specificira bilo sekvencu, bilo izbor među elementima - potomcima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Spec</a:t>
            </a:r>
            <a:r>
              <a:rPr lang="sr-Latn-RS" altLang="en-US" dirty="0" smtClean="0"/>
              <a:t>ificira minimalni i maksimalni broj pojavljivanja (</a:t>
            </a:r>
            <a:r>
              <a:rPr lang="en-US" altLang="en-US" dirty="0" smtClean="0"/>
              <a:t>minOccurs </a:t>
            </a:r>
            <a:r>
              <a:rPr lang="sr-Latn-RS" altLang="en-US" dirty="0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maxOccurs</a:t>
            </a:r>
            <a:r>
              <a:rPr lang="sr-Latn-RS" altLang="en-US" dirty="0" smtClean="0"/>
              <a:t>),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pri čemu je podrazumevana vrednost</a:t>
            </a:r>
            <a:r>
              <a:rPr lang="en-US" altLang="en-US" dirty="0" smtClean="0"/>
              <a:t> 1</a:t>
            </a:r>
          </a:p>
          <a:p>
            <a:r>
              <a:rPr lang="de-DE" altLang="en-US" dirty="0" smtClean="0"/>
              <a:t>Element</a:t>
            </a:r>
            <a:r>
              <a:rPr lang="sr-Latn-RS" altLang="en-US" dirty="0" smtClean="0"/>
              <a:t>ima se može pridružiti složeni tip ili prosti tip</a:t>
            </a:r>
            <a:endParaRPr lang="sr-Latn-RS" altLang="en-US" dirty="0"/>
          </a:p>
          <a:p>
            <a:r>
              <a:rPr lang="de-DE" altLang="en-US" dirty="0" smtClean="0"/>
              <a:t>Atribut</a:t>
            </a:r>
            <a:r>
              <a:rPr lang="sr-Latn-RS" altLang="en-US" dirty="0" smtClean="0"/>
              <a:t>ima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se može pridružiti samo prosti tip</a:t>
            </a:r>
            <a:endParaRPr lang="de-DE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Tipovi mogu biti predefinisani ili korisnički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Složeni tipovi mogu biti samo korisnički, ne mogu biti predefinisani</a:t>
            </a:r>
            <a:endParaRPr lang="de-DE" altLang="en-US" dirty="0"/>
          </a:p>
          <a:p>
            <a:endParaRPr lang="en-US" altLang="en-US" sz="2400" dirty="0" smtClean="0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72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3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23728" y="476672"/>
            <a:ext cx="7009728" cy="1143000"/>
          </a:xfrm>
        </p:spPr>
        <p:txBody>
          <a:bodyPr/>
          <a:lstStyle/>
          <a:p>
            <a:r>
              <a:rPr lang="de-DE" altLang="en-US" dirty="0" smtClean="0"/>
              <a:t>S</a:t>
            </a:r>
            <a:r>
              <a:rPr lang="sr-Latn-RS" altLang="en-US" dirty="0" smtClean="0"/>
              <a:t>truktura s</a:t>
            </a:r>
            <a:r>
              <a:rPr lang="de-DE" altLang="en-US" dirty="0" smtClean="0"/>
              <a:t>hem</a:t>
            </a:r>
            <a:r>
              <a:rPr lang="sr-Latn-RS" altLang="en-US" dirty="0" smtClean="0"/>
              <a:t>e</a:t>
            </a:r>
            <a:endParaRPr lang="de-DE" altLang="en-US" dirty="0"/>
          </a:p>
        </p:txBody>
      </p:sp>
      <p:sp>
        <p:nvSpPr>
          <p:cNvPr id="13373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562472"/>
            <a:ext cx="8424936" cy="5106888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dela sheme koji opisuje strukturu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knjige</a:t>
            </a:r>
            <a:r>
              <a:rPr lang="en-US" altLang="en-US" sz="2000" dirty="0" smtClean="0">
                <a:solidFill>
                  <a:srgbClr val="000000"/>
                </a:solidFill>
              </a:rPr>
              <a:t>:</a:t>
            </a:r>
            <a:endParaRPr lang="sr-Latn-RS" altLang="en-US" sz="20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&lt;?xml version=“1.0“ ?&gt;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xsd:schema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xmlns:xsd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=“http://w3.org/2001/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XMLSchema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name=„book“ type=“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name=“title“ type=“</a:t>
            </a:r>
            <a:r>
              <a:rPr lang="en-US" altLang="en-US" sz="1800" dirty="0" err="1" smtClean="0">
                <a:solidFill>
                  <a:srgbClr val="1D99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name=“author“ type=“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b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</a:t>
            </a: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minOccurs=“1“ </a:t>
            </a:r>
            <a:r>
              <a:rPr lang="en-US" alt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maxOccurs</a:t>
            </a: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=“unbounded“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7CFF5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name=„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PersonType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  <a:b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...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 &lt;/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name=“publisher“ type=“</a:t>
            </a:r>
            <a:r>
              <a:rPr lang="en-US" altLang="en-US" sz="1800" dirty="0" err="1" smtClean="0">
                <a:solidFill>
                  <a:srgbClr val="1D99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xsd:anyType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xsd:schema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2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3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548680"/>
            <a:ext cx="7052320" cy="1143000"/>
          </a:xfrm>
        </p:spPr>
        <p:txBody>
          <a:bodyPr/>
          <a:lstStyle/>
          <a:p>
            <a:r>
              <a:rPr lang="de-DE" altLang="en-US" dirty="0" smtClean="0"/>
              <a:t>Prolog sheme</a:t>
            </a:r>
            <a:endParaRPr lang="de-DE" altLang="en-US" dirty="0"/>
          </a:p>
        </p:txBody>
      </p:sp>
      <p:sp>
        <p:nvSpPr>
          <p:cNvPr id="13383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484784"/>
            <a:ext cx="7992888" cy="4073624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prologa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sheme</a:t>
            </a:r>
            <a:r>
              <a:rPr lang="en-US" altLang="en-US" sz="2000" dirty="0" smtClean="0">
                <a:solidFill>
                  <a:srgbClr val="000000"/>
                </a:solidFill>
              </a:rPr>
              <a:t>:</a:t>
            </a:r>
            <a:endParaRPr lang="de-DE" altLang="en-US" sz="20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&lt;?xml version=“1.0“ ?&gt;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xsd:schema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xmlns:xsd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=“http://w3.org/2001/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XMLSchema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b="1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xsd:schema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en-US" sz="2800" dirty="0"/>
              <a:t/>
            </a:r>
            <a:br>
              <a:rPr lang="de-DE" altLang="en-US" sz="2800" dirty="0"/>
            </a:br>
            <a:endParaRPr lang="de-DE" altLang="en-US" sz="2800" dirty="0"/>
          </a:p>
          <a:p>
            <a:pPr>
              <a:lnSpc>
                <a:spcPct val="90000"/>
              </a:lnSpc>
            </a:pPr>
            <a:r>
              <a:rPr lang="de-DE" altLang="en-US" dirty="0" smtClean="0"/>
              <a:t>Napomene:</a:t>
            </a:r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Shema se obi</a:t>
            </a:r>
            <a:r>
              <a:rPr lang="sr-Latn-RS" altLang="en-US" dirty="0" smtClean="0"/>
              <a:t>č</a:t>
            </a:r>
            <a:r>
              <a:rPr lang="de-DE" altLang="en-US" dirty="0" smtClean="0"/>
              <a:t>no </a:t>
            </a:r>
            <a:r>
              <a:rPr lang="sr-Latn-RS" altLang="en-US" dirty="0" smtClean="0"/>
              <a:t>č</a:t>
            </a:r>
            <a:r>
              <a:rPr lang="de-DE" altLang="en-US" dirty="0" smtClean="0"/>
              <a:t>uva u </a:t>
            </a:r>
            <a:r>
              <a:rPr lang="sr-Latn-RS" altLang="en-US" dirty="0" smtClean="0"/>
              <a:t>odvojenom</a:t>
            </a:r>
            <a:r>
              <a:rPr lang="de-DE" altLang="en-US" dirty="0" smtClean="0"/>
              <a:t> </a:t>
            </a:r>
            <a:r>
              <a:rPr lang="de-DE" altLang="en-US" dirty="0"/>
              <a:t>XML </a:t>
            </a:r>
            <a:r>
              <a:rPr lang="sr-Latn-RS" altLang="en-US" dirty="0" smtClean="0"/>
              <a:t>dokumentu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Rečnik za shemu se definiše u specijalnom prostoru imena, a kao prefiks se obično koristi </a:t>
            </a:r>
            <a:r>
              <a:rPr lang="de-DE" altLang="en-US" dirty="0" smtClean="0">
                <a:solidFill>
                  <a:srgbClr val="002060"/>
                </a:solidFill>
              </a:rPr>
              <a:t>xsd</a:t>
            </a:r>
            <a:endParaRPr lang="de-DE" altLang="en-US" dirty="0">
              <a:solidFill>
                <a:srgbClr val="002060"/>
              </a:solidFill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Postoji shema koja opisuje XML sheme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Elemenat </a:t>
            </a:r>
            <a:r>
              <a:rPr lang="de-DE" altLang="en-US" dirty="0" smtClean="0">
                <a:solidFill>
                  <a:srgbClr val="002060"/>
                </a:solidFill>
              </a:rPr>
              <a:t>schema</a:t>
            </a:r>
            <a:r>
              <a:rPr lang="sr-Latn-RS" altLang="en-US" dirty="0">
                <a:solidFill>
                  <a:srgbClr val="002060"/>
                </a:solidFill>
              </a:rPr>
              <a:t> </a:t>
            </a:r>
            <a:r>
              <a:rPr lang="sr-Latn-RS" altLang="en-US" dirty="0" smtClean="0"/>
              <a:t>je uvek koren za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XML shemu</a:t>
            </a:r>
            <a:endParaRPr lang="de-DE" altLang="en-US" sz="2600" dirty="0"/>
          </a:p>
        </p:txBody>
      </p:sp>
    </p:spTree>
    <p:extLst>
      <p:ext uri="{BB962C8B-B14F-4D97-AF65-F5344CB8AC3E}">
        <p14:creationId xmlns:p14="http://schemas.microsoft.com/office/powerpoint/2010/main" val="408062885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620688"/>
            <a:ext cx="7074141" cy="620713"/>
          </a:xfrm>
        </p:spPr>
        <p:txBody>
          <a:bodyPr/>
          <a:lstStyle/>
          <a:p>
            <a:r>
              <a:rPr lang="de-DE" altLang="en-US" dirty="0" smtClean="0"/>
              <a:t>Global</a:t>
            </a:r>
            <a:r>
              <a:rPr lang="sr-Latn-RS" altLang="en-US" dirty="0" smtClean="0"/>
              <a:t>ne deklaracije</a:t>
            </a:r>
            <a:endParaRPr lang="de-DE" altLang="en-US" dirty="0"/>
          </a:p>
        </p:txBody>
      </p:sp>
      <p:sp>
        <p:nvSpPr>
          <p:cNvPr id="15667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412776"/>
            <a:ext cx="8064896" cy="5184576"/>
          </a:xfrm>
        </p:spPr>
        <p:txBody>
          <a:bodyPr/>
          <a:lstStyle/>
          <a:p>
            <a:r>
              <a:rPr lang="de-DE" altLang="en-US" dirty="0" smtClean="0"/>
              <a:t>Instance</a:t>
            </a:r>
            <a:r>
              <a:rPr lang="sr-Latn-RS" altLang="en-US" dirty="0" smtClean="0"/>
              <a:t> (tj. primerci)</a:t>
            </a:r>
            <a:r>
              <a:rPr lang="de-DE" altLang="en-US" dirty="0" smtClean="0"/>
              <a:t> global</a:t>
            </a:r>
            <a:r>
              <a:rPr lang="sr-Latn-RS" altLang="en-US" dirty="0" smtClean="0"/>
              <a:t>ne deklaracije elementa predstavljaju potencijalne korene elemente za date XML </a:t>
            </a:r>
            <a:r>
              <a:rPr lang="de-DE" altLang="en-US" dirty="0" smtClean="0"/>
              <a:t>do</a:t>
            </a:r>
            <a:r>
              <a:rPr lang="sr-Latn-RS" altLang="en-US" dirty="0" smtClean="0"/>
              <a:t>k</a:t>
            </a:r>
            <a:r>
              <a:rPr lang="de-DE" altLang="en-US" dirty="0" smtClean="0"/>
              <a:t>ument</a:t>
            </a:r>
            <a:r>
              <a:rPr lang="sr-Latn-RS" altLang="en-US" dirty="0" smtClean="0"/>
              <a:t>e</a:t>
            </a:r>
            <a:r>
              <a:rPr lang="de-DE" altLang="en-US" dirty="0" smtClean="0"/>
              <a:t> </a:t>
            </a:r>
            <a:endParaRPr lang="de-DE" altLang="en-US" dirty="0"/>
          </a:p>
          <a:p>
            <a:endParaRPr lang="sr-Latn-RS" altLang="en-US" dirty="0" smtClean="0"/>
          </a:p>
          <a:p>
            <a:r>
              <a:rPr lang="de-DE" altLang="en-US" dirty="0" smtClean="0"/>
              <a:t>Global</a:t>
            </a:r>
            <a:r>
              <a:rPr lang="sr-Latn-RS" altLang="en-US" dirty="0" smtClean="0"/>
              <a:t>ne</a:t>
            </a:r>
            <a:r>
              <a:rPr lang="de-DE" altLang="en-US" dirty="0" smtClean="0"/>
              <a:t> de</a:t>
            </a:r>
            <a:r>
              <a:rPr lang="sr-Latn-RS" altLang="en-US" dirty="0" smtClean="0"/>
              <a:t>k</a:t>
            </a:r>
            <a:r>
              <a:rPr lang="de-DE" altLang="en-US" dirty="0" smtClean="0"/>
              <a:t>lara</a:t>
            </a:r>
            <a:r>
              <a:rPr lang="sr-Latn-RS" altLang="en-US" dirty="0" smtClean="0"/>
              <a:t>cije se mogu </a:t>
            </a:r>
            <a:r>
              <a:rPr lang="de-DE" altLang="en-US" dirty="0" smtClean="0"/>
              <a:t>referenc</a:t>
            </a:r>
            <a:r>
              <a:rPr lang="sr-Latn-RS" altLang="en-US" dirty="0" smtClean="0"/>
              <a:t>irati na sledeći način: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xsd:schema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xmlns:xsd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=“...“&gt;</a:t>
            </a:r>
            <a:b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name=“book“ type=“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  <a:b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name=“comment“  type=“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  <a:r>
              <a:rPr lang="en-US" altLang="en-US" sz="1800" b="1" dirty="0" smtClean="0">
                <a:solidFill>
                  <a:srgbClr val="7CFF5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en-US" sz="1800" b="1" dirty="0" smtClean="0">
                <a:solidFill>
                  <a:srgbClr val="7CFF5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  <a:b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... 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ref=“comment“ 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minOccurs=“0“/&gt;</a:t>
            </a:r>
            <a:b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  <a:endParaRPr lang="en-US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sr-Latn-RS" altLang="en-US" dirty="0" smtClean="0"/>
          </a:p>
          <a:p>
            <a:r>
              <a:rPr lang="sr-Latn-RS" altLang="en-US" dirty="0" smtClean="0"/>
              <a:t>Ograničenja</a:t>
            </a:r>
            <a:endParaRPr lang="de-DE" altLang="en-US" dirty="0"/>
          </a:p>
          <a:p>
            <a:pPr lvl="1"/>
            <a:r>
              <a:rPr lang="de-DE" alt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de-DE" altLang="en-US" dirty="0" smtClean="0">
                <a:solidFill>
                  <a:srgbClr val="C00000"/>
                </a:solidFill>
              </a:rPr>
              <a:t> </a:t>
            </a:r>
            <a:r>
              <a:rPr lang="sr-Latn-RS" altLang="en-US" sz="2200" dirty="0" smtClean="0"/>
              <a:t>se ne može koristiti u globalnoj deklaraciji</a:t>
            </a:r>
            <a:endParaRPr lang="de-DE" altLang="en-US" sz="2200" dirty="0"/>
          </a:p>
          <a:p>
            <a:pPr lvl="1"/>
            <a:r>
              <a:rPr lang="de-DE" altLang="en-US" sz="2200" dirty="0" smtClean="0"/>
              <a:t>N</a:t>
            </a:r>
            <a:r>
              <a:rPr lang="sr-Latn-RS" altLang="en-US" sz="2200" dirty="0" smtClean="0"/>
              <a:t>i</a:t>
            </a:r>
            <a:r>
              <a:rPr lang="de-DE" altLang="en-US" sz="2200" dirty="0" smtClean="0"/>
              <a:t> </a:t>
            </a:r>
            <a:r>
              <a:rPr lang="de-DE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minOccurs</a:t>
            </a:r>
            <a:r>
              <a:rPr lang="de-DE" alt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de-DE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maxOccurs</a:t>
            </a:r>
            <a:r>
              <a:rPr lang="de-DE" alt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sr-Latn-RS" altLang="en-US" sz="2200" dirty="0" smtClean="0"/>
              <a:t>se ne mogu koristiti u globalnoj deklaraciji </a:t>
            </a:r>
            <a:endParaRPr lang="de-DE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87482128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3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332656"/>
            <a:ext cx="7091347" cy="1143000"/>
          </a:xfrm>
        </p:spPr>
        <p:txBody>
          <a:bodyPr/>
          <a:lstStyle/>
          <a:p>
            <a:r>
              <a:rPr lang="sr-Latn-RS" altLang="en-US" dirty="0" smtClean="0"/>
              <a:t>Deklaracija globalnog elementa</a:t>
            </a:r>
            <a:endParaRPr lang="de-DE" altLang="en-US" dirty="0"/>
          </a:p>
        </p:txBody>
      </p:sp>
      <p:sp>
        <p:nvSpPr>
          <p:cNvPr id="13393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515616"/>
            <a:ext cx="8604448" cy="4073624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definisanja elementa u XML shemi</a:t>
            </a:r>
            <a:r>
              <a:rPr lang="en-US" altLang="en-US" sz="2000" dirty="0" smtClean="0">
                <a:solidFill>
                  <a:srgbClr val="000000"/>
                </a:solidFill>
              </a:rPr>
              <a:t>:</a:t>
            </a:r>
            <a:endParaRPr lang="sr-Latn-RS" alt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name=“book“ type=“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  <a:r>
              <a:rPr lang="de-DE" altLang="en-US" sz="2400" dirty="0">
                <a:solidFill>
                  <a:schemeClr val="hlink"/>
                </a:solidFill>
              </a:rPr>
              <a:t/>
            </a:r>
            <a:br>
              <a:rPr lang="de-DE" altLang="en-US" sz="2400" dirty="0">
                <a:solidFill>
                  <a:schemeClr val="hlink"/>
                </a:solidFill>
              </a:rPr>
            </a:br>
            <a:endParaRPr lang="de-DE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Napomene: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Etiketa </a:t>
            </a:r>
            <a:r>
              <a:rPr lang="de-DE" altLang="en-US" dirty="0" smtClean="0">
                <a:solidFill>
                  <a:srgbClr val="002060"/>
                </a:solidFill>
              </a:rPr>
              <a:t>element</a:t>
            </a:r>
            <a:r>
              <a:rPr lang="sr-Latn-RS" altLang="en-US" dirty="0">
                <a:solidFill>
                  <a:srgbClr val="002060"/>
                </a:solidFill>
              </a:rPr>
              <a:t> </a:t>
            </a:r>
            <a:r>
              <a:rPr lang="sr-Latn-RS" altLang="en-US" dirty="0" smtClean="0"/>
              <a:t>služi za deklarisanje elemenata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Atribut </a:t>
            </a:r>
            <a:r>
              <a:rPr lang="de-DE" altLang="en-US" dirty="0" smtClean="0">
                <a:solidFill>
                  <a:srgbClr val="002060"/>
                </a:solidFill>
              </a:rPr>
              <a:t>name</a:t>
            </a:r>
            <a:r>
              <a:rPr lang="de-DE" altLang="en-US" dirty="0" smtClean="0"/>
              <a:t> slu</a:t>
            </a:r>
            <a:r>
              <a:rPr lang="sr-Latn-RS" altLang="en-US" dirty="0" smtClean="0"/>
              <a:t>ž</a:t>
            </a:r>
            <a:r>
              <a:rPr lang="de-DE" altLang="en-US" dirty="0" smtClean="0"/>
              <a:t>i </a:t>
            </a:r>
            <a:r>
              <a:rPr lang="sr-Latn-RS" altLang="en-US" dirty="0" smtClean="0"/>
              <a:t>z</a:t>
            </a:r>
            <a:r>
              <a:rPr lang="de-DE" altLang="en-US" dirty="0" smtClean="0"/>
              <a:t>a </a:t>
            </a:r>
            <a:r>
              <a:rPr lang="sr-Latn-RS" altLang="en-US" dirty="0" smtClean="0"/>
              <a:t>imenovanje elementa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de-DE" altLang="en-US" dirty="0"/>
              <a:t>Atribut </a:t>
            </a:r>
            <a:r>
              <a:rPr lang="de-DE" altLang="en-US" dirty="0" smtClean="0">
                <a:solidFill>
                  <a:srgbClr val="002060"/>
                </a:solidFill>
              </a:rPr>
              <a:t>type</a:t>
            </a:r>
            <a:r>
              <a:rPr lang="de-DE" altLang="en-US" dirty="0" smtClean="0"/>
              <a:t> defin</a:t>
            </a:r>
            <a:r>
              <a:rPr lang="sr-Latn-RS" altLang="en-US" dirty="0" smtClean="0"/>
              <a:t>iše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tip elementa</a:t>
            </a:r>
            <a:r>
              <a:rPr lang="de-DE" altLang="en-US" dirty="0" smtClean="0"/>
              <a:t> </a:t>
            </a:r>
            <a:endParaRPr lang="sr-Latn-RS" altLang="en-US" dirty="0" smtClean="0"/>
          </a:p>
          <a:p>
            <a:pPr lvl="2">
              <a:lnSpc>
                <a:spcPct val="90000"/>
              </a:lnSpc>
            </a:pPr>
            <a:r>
              <a:rPr lang="sr-Latn-RS" altLang="en-US" dirty="0" smtClean="0"/>
              <a:t>Primer:</a:t>
            </a:r>
            <a:br>
              <a:rPr lang="sr-Latn-RS" altLang="en-US" dirty="0" smtClean="0"/>
            </a:br>
            <a:r>
              <a:rPr lang="sr-Latn-RS" altLang="en-US" dirty="0"/>
              <a:t>U prethodnom slučaju, </a:t>
            </a:r>
            <a:r>
              <a:rPr lang="de-DE" altLang="en-US" dirty="0" smtClean="0"/>
              <a:t>t</a:t>
            </a:r>
            <a:r>
              <a:rPr lang="sr-Latn-RS" altLang="en-US" dirty="0" smtClean="0"/>
              <a:t>ip elementa </a:t>
            </a:r>
            <a:r>
              <a:rPr lang="de-DE" altLang="en-US" dirty="0" smtClean="0">
                <a:solidFill>
                  <a:srgbClr val="002060"/>
                </a:solidFill>
              </a:rPr>
              <a:t>book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je tip </a:t>
            </a:r>
            <a:r>
              <a:rPr lang="de-DE" altLang="en-US" dirty="0" smtClean="0">
                <a:solidFill>
                  <a:srgbClr val="002060"/>
                </a:solidFill>
              </a:rPr>
              <a:t>BookType</a:t>
            </a:r>
            <a:r>
              <a:rPr lang="sr-Latn-RS" altLang="en-US" dirty="0" smtClean="0"/>
              <a:t>, koji je definisan u nastavku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Declara</a:t>
            </a:r>
            <a:r>
              <a:rPr lang="sr-Latn-RS" altLang="en-US" dirty="0" smtClean="0"/>
              <a:t>cije direktno unutar elementa </a:t>
            </a:r>
            <a:r>
              <a:rPr lang="de-DE" altLang="en-US" dirty="0" smtClean="0">
                <a:solidFill>
                  <a:srgbClr val="002060"/>
                </a:solidFill>
              </a:rPr>
              <a:t>schema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su</a:t>
            </a:r>
            <a:r>
              <a:rPr lang="de-DE" altLang="en-US" dirty="0" smtClean="0"/>
              <a:t> </a:t>
            </a:r>
            <a:r>
              <a:rPr lang="de-DE" altLang="en-US" b="1" u="sng" dirty="0" smtClean="0"/>
              <a:t>global</a:t>
            </a:r>
            <a:r>
              <a:rPr lang="sr-Latn-RS" altLang="en-US" b="1" u="sng" dirty="0" smtClean="0"/>
              <a:t>ne</a:t>
            </a:r>
            <a:endParaRPr lang="de-DE" altLang="en-US" dirty="0"/>
          </a:p>
          <a:p>
            <a:pPr lvl="2">
              <a:lnSpc>
                <a:spcPct val="90000"/>
              </a:lnSpc>
            </a:pPr>
            <a:r>
              <a:rPr lang="sr-Latn-RS" altLang="en-US" dirty="0" smtClean="0"/>
              <a:t>Samo oni elementi čije su deklaracije globalne mogu doći u obzir da budu koreni za XML shemu</a:t>
            </a:r>
            <a:endParaRPr lang="de-DE" altLang="en-US" dirty="0"/>
          </a:p>
          <a:p>
            <a:pPr lvl="2">
              <a:lnSpc>
                <a:spcPct val="90000"/>
              </a:lnSpc>
            </a:pPr>
            <a:r>
              <a:rPr lang="sr-Latn-RS" altLang="en-US" dirty="0" smtClean="0"/>
              <a:t>Primer</a:t>
            </a:r>
            <a:r>
              <a:rPr lang="de-DE" altLang="en-US" dirty="0" smtClean="0"/>
              <a:t>: </a:t>
            </a:r>
            <a:r>
              <a:rPr lang="sr-Latn-RS" altLang="en-US" dirty="0"/>
              <a:t/>
            </a:r>
            <a:br>
              <a:rPr lang="sr-Latn-RS" altLang="en-US" dirty="0"/>
            </a:br>
            <a:r>
              <a:rPr lang="sr-Latn-RS" altLang="en-US" dirty="0" smtClean="0"/>
              <a:t>U prethodnom slučaju, jedini globalni element je </a:t>
            </a:r>
            <a:r>
              <a:rPr lang="de-DE" altLang="en-US" dirty="0" smtClean="0">
                <a:solidFill>
                  <a:srgbClr val="002060"/>
                </a:solidFill>
              </a:rPr>
              <a:t>book</a:t>
            </a:r>
            <a:r>
              <a:rPr lang="sr-Latn-RS" altLang="en-US" dirty="0" smtClean="0"/>
              <a:t>, pa stoga koren za validni XML dokument opisano ovm shemom mora biti </a:t>
            </a:r>
            <a:r>
              <a:rPr lang="de-DE" altLang="en-US" dirty="0" smtClean="0">
                <a:solidFill>
                  <a:srgbClr val="002060"/>
                </a:solidFill>
              </a:rPr>
              <a:t>book</a:t>
            </a:r>
            <a:endParaRPr lang="de-DE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66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4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476672"/>
            <a:ext cx="7060615" cy="1143000"/>
          </a:xfrm>
        </p:spPr>
        <p:txBody>
          <a:bodyPr/>
          <a:lstStyle/>
          <a:p>
            <a:r>
              <a:rPr lang="sr-Latn-RS" altLang="en-US" dirty="0" smtClean="0"/>
              <a:t>Deklaracija globalnog tipa</a:t>
            </a:r>
            <a:endParaRPr lang="de-DE" altLang="en-US" dirty="0"/>
          </a:p>
        </p:txBody>
      </p:sp>
      <p:sp>
        <p:nvSpPr>
          <p:cNvPr id="13404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06288" y="1511424"/>
            <a:ext cx="8098160" cy="4293840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definisanja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složenog tipa u </a:t>
            </a:r>
            <a:r>
              <a:rPr lang="sr-Latn-RS" altLang="en-US" sz="2000" dirty="0">
                <a:solidFill>
                  <a:srgbClr val="000000"/>
                </a:solidFill>
              </a:rPr>
              <a:t>XML shemi</a:t>
            </a:r>
            <a:r>
              <a:rPr lang="en-US" altLang="en-US" sz="2000" dirty="0">
                <a:solidFill>
                  <a:srgbClr val="000000"/>
                </a:solidFill>
              </a:rPr>
              <a:t>:</a:t>
            </a:r>
            <a:endParaRPr lang="sr-Latn-RS" altLang="en-US" sz="1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  <a:endParaRPr lang="en-US" altLang="en-US" sz="1800" dirty="0" smtClean="0">
              <a:solidFill>
                <a:srgbClr val="99118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...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 smtClean="0">
              <a:solidFill>
                <a:srgbClr val="99118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1800" dirty="0" smtClean="0">
              <a:solidFill>
                <a:srgbClr val="99118B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 err="1" smtClean="0"/>
              <a:t>Napomene</a:t>
            </a:r>
            <a:r>
              <a:rPr lang="en-US" altLang="en-US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 smtClean="0"/>
              <a:t>Ovaj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slo</a:t>
            </a:r>
            <a:r>
              <a:rPr lang="sr-Latn-RS" altLang="en-US" dirty="0" smtClean="0"/>
              <a:t>ž</a:t>
            </a:r>
            <a:r>
              <a:rPr lang="en-US" altLang="en-US" dirty="0" err="1" smtClean="0"/>
              <a:t>en</a:t>
            </a:r>
            <a:r>
              <a:rPr lang="en-US" altLang="en-US" dirty="0" smtClean="0"/>
              <a:t> tip je </a:t>
            </a:r>
            <a:r>
              <a:rPr lang="en-US" altLang="en-US" dirty="0" err="1" smtClean="0"/>
              <a:t>definisan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kao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sekvenca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elemenata</a:t>
            </a: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en-US" altLang="en-US" dirty="0" err="1" smtClean="0"/>
              <a:t>Atribut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3300"/>
                </a:solidFill>
              </a:rPr>
              <a:t>name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određuje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ime tipa</a:t>
            </a: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Ova definicija tipa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je</a:t>
            </a:r>
            <a:r>
              <a:rPr lang="en-US" altLang="en-US" dirty="0" smtClean="0"/>
              <a:t> </a:t>
            </a:r>
            <a:r>
              <a:rPr lang="en-US" altLang="en-US" b="1" u="sng" dirty="0" smtClean="0"/>
              <a:t>global</a:t>
            </a:r>
            <a:r>
              <a:rPr lang="sr-Latn-RS" altLang="en-US" b="1" u="sng" dirty="0" smtClean="0"/>
              <a:t>na</a:t>
            </a:r>
            <a:r>
              <a:rPr lang="sr-Latn-RS" altLang="en-US" dirty="0" smtClean="0"/>
              <a:t> (nalazi se direktno unutar elementa </a:t>
            </a:r>
            <a:r>
              <a:rPr lang="sr-Latn-RS" altLang="en-US" dirty="0" smtClean="0">
                <a:solidFill>
                  <a:srgbClr val="002060"/>
                </a:solidFill>
              </a:rPr>
              <a:t>schema</a:t>
            </a:r>
            <a:r>
              <a:rPr lang="sr-Latn-RS" altLang="en-US" dirty="0" smtClean="0"/>
              <a:t>), pa se ovako definisan tip može koristiti u ma kojoj drugoj definiciji</a:t>
            </a:r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08469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76672"/>
            <a:ext cx="6972833" cy="1143000"/>
          </a:xfrm>
        </p:spPr>
        <p:txBody>
          <a:bodyPr/>
          <a:lstStyle/>
          <a:p>
            <a:r>
              <a:rPr lang="sr-Latn-RS" altLang="en-US" dirty="0"/>
              <a:t>L</a:t>
            </a:r>
            <a:r>
              <a:rPr lang="sr-Latn-RS" altLang="en-US" dirty="0" smtClean="0"/>
              <a:t>okalni elemenat</a:t>
            </a:r>
            <a:endParaRPr lang="de-DE" altLang="en-US" dirty="0"/>
          </a:p>
        </p:txBody>
      </p:sp>
      <p:sp>
        <p:nvSpPr>
          <p:cNvPr id="13414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3568" y="1600200"/>
            <a:ext cx="7704856" cy="49530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sr-Latn-RS" altLang="en-US" sz="2000" dirty="0"/>
              <a:t>Primer definisanja </a:t>
            </a:r>
            <a:r>
              <a:rPr lang="sr-Latn-RS" altLang="en-US" sz="2000" dirty="0" smtClean="0"/>
              <a:t>lokalnog elementa u </a:t>
            </a:r>
            <a:r>
              <a:rPr lang="sr-Latn-RS" altLang="en-US" sz="2000" dirty="0"/>
              <a:t>XML shemi</a:t>
            </a:r>
            <a:r>
              <a:rPr lang="sr-Latn-RS" altLang="en-US" sz="2000" dirty="0" smtClean="0"/>
              <a:t>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name=“title“ type=“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2400" dirty="0" smtClean="0"/>
              <a:t>    </a:t>
            </a:r>
            <a:endParaRPr lang="de-DE" altLang="en-US" sz="2400" dirty="0"/>
          </a:p>
          <a:p>
            <a:pPr>
              <a:lnSpc>
                <a:spcPct val="90000"/>
              </a:lnSpc>
            </a:pPr>
            <a:r>
              <a:rPr lang="de-DE" altLang="en-US" dirty="0" smtClean="0"/>
              <a:t>Napomene: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Ovo je lokalni elemenat, jer se ne nalazi direktno u elementu schema, već unutar kompleksnog tipa</a:t>
            </a:r>
            <a:br>
              <a:rPr lang="sr-Latn-RS" altLang="en-US" dirty="0" smtClean="0"/>
            </a:br>
            <a:r>
              <a:rPr lang="sr-Latn-RS" altLang="en-US" dirty="0" smtClean="0"/>
              <a:t>Dakle, elemenat </a:t>
            </a:r>
            <a:r>
              <a:rPr lang="de-DE" altLang="en-US" dirty="0" smtClean="0">
                <a:solidFill>
                  <a:schemeClr val="accent5">
                    <a:lumMod val="75000"/>
                  </a:schemeClr>
                </a:solidFill>
              </a:rPr>
              <a:t>title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ne može biti koreni elemenat dokumenta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de-DE" altLang="en-US" dirty="0"/>
              <a:t>Atribut </a:t>
            </a:r>
            <a:r>
              <a:rPr lang="de-DE" altLang="en-US" dirty="0">
                <a:solidFill>
                  <a:schemeClr val="hlink"/>
                </a:solidFill>
              </a:rPr>
              <a:t>name </a:t>
            </a:r>
            <a:r>
              <a:rPr lang="de-DE" altLang="en-US" dirty="0"/>
              <a:t>služi za imenovanje elementa</a:t>
            </a:r>
          </a:p>
          <a:p>
            <a:pPr lvl="1">
              <a:lnSpc>
                <a:spcPct val="90000"/>
              </a:lnSpc>
            </a:pPr>
            <a:r>
              <a:rPr lang="de-DE" altLang="en-US" dirty="0"/>
              <a:t>Atribut </a:t>
            </a:r>
            <a:r>
              <a:rPr lang="de-DE" altLang="en-US" dirty="0">
                <a:solidFill>
                  <a:schemeClr val="hlink"/>
                </a:solidFill>
              </a:rPr>
              <a:t>type </a:t>
            </a:r>
            <a:r>
              <a:rPr lang="de-DE" altLang="en-US" dirty="0"/>
              <a:t>definiše tip elementa 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Tip </a:t>
            </a:r>
            <a:r>
              <a:rPr lang="de-DE" altLang="en-US" dirty="0" smtClean="0">
                <a:solidFill>
                  <a:srgbClr val="00B050"/>
                </a:solidFill>
              </a:rPr>
              <a:t>xsd:string </a:t>
            </a:r>
            <a:r>
              <a:rPr lang="sr-Latn-RS" altLang="en-US" dirty="0" smtClean="0"/>
              <a:t>je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predefinisani tip za</a:t>
            </a:r>
            <a:r>
              <a:rPr lang="de-DE" altLang="en-US" dirty="0" smtClean="0"/>
              <a:t> </a:t>
            </a:r>
            <a:r>
              <a:rPr lang="de-DE" altLang="en-US" dirty="0"/>
              <a:t>XML </a:t>
            </a:r>
            <a:r>
              <a:rPr lang="sr-Latn-RS" altLang="en-US" dirty="0"/>
              <a:t>s</a:t>
            </a:r>
            <a:r>
              <a:rPr lang="de-DE" altLang="en-US" dirty="0" smtClean="0"/>
              <a:t>hem</a:t>
            </a:r>
            <a:r>
              <a:rPr lang="sr-Latn-RS" altLang="en-US" dirty="0" smtClean="0"/>
              <a:t>u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51342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SGML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5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805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4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515616"/>
            <a:ext cx="8208912" cy="4361656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 definisanja lokalnog elementa </a:t>
            </a:r>
            <a:r>
              <a:rPr lang="sr-Latn-RS" altLang="en-US" sz="2000" dirty="0" smtClean="0">
                <a:solidFill>
                  <a:srgbClr val="002060"/>
                </a:solidFill>
              </a:rPr>
              <a:t>author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:</a:t>
            </a:r>
            <a:endParaRPr lang="sr-Latn-RS" altLang="en-US" sz="2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name=“author“ type=“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b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sz="18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minOccurs=“1“ </a:t>
            </a:r>
            <a:r>
              <a:rPr lang="en-US" altLang="en-US" sz="1800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maxOccurs</a:t>
            </a:r>
            <a:r>
              <a:rPr lang="en-US" altLang="en-US" sz="18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=“unbounded“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dirty="0" smtClean="0">
                <a:solidFill>
                  <a:schemeClr val="hlink"/>
                </a:solidFill>
              </a:rPr>
              <a:t>          </a:t>
            </a:r>
            <a:endParaRPr lang="de-DE" altLang="en-US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r>
              <a:rPr lang="de-DE" altLang="en-US" dirty="0" smtClean="0"/>
              <a:t>Napomene:</a:t>
            </a:r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Ako se analizira cela XML shema, </a:t>
            </a:r>
            <a:r>
              <a:rPr lang="sr-Latn-RS" altLang="en-US" dirty="0" smtClean="0"/>
              <a:t>jasno je da se radi o deklaraciji lokalnog elementa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Tip</a:t>
            </a:r>
            <a:r>
              <a:rPr lang="sr-Latn-RS" altLang="en-US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 </a:t>
            </a:r>
            <a:r>
              <a:rPr lang="de-DE" altLang="en-US" dirty="0" smtClean="0">
                <a:solidFill>
                  <a:srgbClr val="FF3300"/>
                </a:solidFill>
              </a:rPr>
              <a:t>PersonType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je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korisnički definisan</a:t>
            </a:r>
            <a:r>
              <a:rPr lang="de-DE" altLang="en-US" dirty="0" smtClean="0"/>
              <a:t> t</a:t>
            </a:r>
            <a:r>
              <a:rPr lang="sr-Latn-RS" altLang="en-US" dirty="0" smtClean="0"/>
              <a:t>ip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Atributi </a:t>
            </a:r>
            <a:r>
              <a:rPr lang="de-DE" altLang="en-US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minOccurs</a:t>
            </a:r>
            <a:r>
              <a:rPr lang="sr-Latn-RS" altLang="en-US" dirty="0" smtClean="0"/>
              <a:t> i </a:t>
            </a:r>
            <a:r>
              <a:rPr lang="de-DE" altLang="en-US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maxOccurs</a:t>
            </a:r>
            <a:r>
              <a:rPr lang="de-DE" alt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sr-Latn-RS" altLang="en-US" dirty="0" smtClean="0"/>
              <a:t>određuju kardinalnost elementa</a:t>
            </a:r>
            <a:r>
              <a:rPr lang="de-DE" altLang="en-US" dirty="0" smtClean="0"/>
              <a:t> </a:t>
            </a:r>
            <a:r>
              <a:rPr lang="de-DE" altLang="en-US" dirty="0" smtClean="0">
                <a:solidFill>
                  <a:schemeClr val="accent5">
                    <a:lumMod val="50000"/>
                  </a:schemeClr>
                </a:solidFill>
              </a:rPr>
              <a:t>author </a:t>
            </a:r>
            <a:r>
              <a:rPr lang="sr-Latn-RS" altLang="en-US" dirty="0" smtClean="0"/>
              <a:t>u tipu </a:t>
            </a:r>
            <a:r>
              <a:rPr lang="de-DE" altLang="en-US" dirty="0" smtClean="0">
                <a:solidFill>
                  <a:srgbClr val="FF3300"/>
                </a:solidFill>
              </a:rPr>
              <a:t>BookType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Ovakva vrsta definisanja atributa se u žargonu naziva „brušenje“ („facet“); 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 smtClean="0"/>
              <a:t>Postoji</a:t>
            </a:r>
            <a:r>
              <a:rPr lang="en-US" altLang="en-US" dirty="0" smtClean="0"/>
              <a:t> </a:t>
            </a:r>
            <a:r>
              <a:rPr lang="en-US" altLang="en-US" dirty="0"/>
              <a:t>15 </a:t>
            </a:r>
            <a:r>
              <a:rPr lang="en-US" altLang="en-US" dirty="0" err="1"/>
              <a:t>ra</a:t>
            </a:r>
            <a:r>
              <a:rPr lang="sr-Latn-RS" altLang="en-US" dirty="0"/>
              <a:t>z</a:t>
            </a:r>
            <a:r>
              <a:rPr lang="en-US" altLang="en-US" dirty="0"/>
              <a:t>li</a:t>
            </a:r>
            <a:r>
              <a:rPr lang="sr-Latn-RS" altLang="en-US" dirty="0"/>
              <a:t>č</a:t>
            </a:r>
            <a:r>
              <a:rPr lang="en-US" altLang="en-US" dirty="0" err="1"/>
              <a:t>itih</a:t>
            </a:r>
            <a:r>
              <a:rPr lang="en-US" altLang="en-US" dirty="0"/>
              <a:t> </a:t>
            </a:r>
            <a:r>
              <a:rPr lang="en-US" altLang="en-US" dirty="0" err="1"/>
              <a:t>vrsta</a:t>
            </a:r>
            <a:r>
              <a:rPr lang="sr-Latn-RS" altLang="en-US" dirty="0"/>
              <a:t> brišenja, npr. </a:t>
            </a:r>
            <a:r>
              <a:rPr lang="en-US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minExclusive</a:t>
            </a:r>
            <a:r>
              <a:rPr lang="en-US" altLang="en-US" dirty="0"/>
              <a:t>, </a:t>
            </a:r>
            <a:r>
              <a:rPr lang="en-US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totalDigits</a:t>
            </a:r>
            <a:r>
              <a:rPr lang="en-US" altLang="en-US" dirty="0"/>
              <a:t>, </a:t>
            </a:r>
            <a:r>
              <a:rPr lang="sr-Latn-RS" altLang="en-US" dirty="0"/>
              <a:t>itd</a:t>
            </a:r>
            <a:r>
              <a:rPr lang="sr-Latn-RS" altLang="en-US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Podrazumevane vrednosti za ove atribute su</a:t>
            </a:r>
            <a:r>
              <a:rPr lang="de-DE" altLang="en-US" dirty="0" smtClean="0"/>
              <a:t> </a:t>
            </a:r>
            <a:r>
              <a:rPr lang="de-DE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minOccurs=1</a:t>
            </a:r>
            <a:r>
              <a:rPr lang="de-DE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maxOccurs=1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Deklaracija lokalnog elementa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87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484784"/>
            <a:ext cx="8604448" cy="4865712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 definisanja lokalnog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tipa </a:t>
            </a:r>
            <a:r>
              <a:rPr lang="sr-Latn-RS" altLang="en-US" sz="2000" dirty="0" smtClean="0">
                <a:solidFill>
                  <a:srgbClr val="002060"/>
                </a:solidFill>
              </a:rPr>
              <a:t>PersonType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:</a:t>
            </a:r>
            <a:endParaRPr lang="sr-Latn-RS" altLang="en-US" sz="2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&lt;xsd:complexType name=„PersonType“&gt;</a:t>
            </a:r>
            <a:b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&lt;xsd:sequence&gt;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&lt;xsd:element name=„first“ type=„xsd:string“/&gt;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&lt;xsd:element name=„last“ type=„xsd:string“/&gt;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&lt;xsd:sequence&gt;</a:t>
            </a:r>
            <a:b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&lt;/xsd:complexType&gt;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endParaRPr lang="de-DE" altLang="en-US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Napomene: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 obzirom da je definisan u okviru definicije tipa </a:t>
            </a:r>
            <a:r>
              <a:rPr lang="de-DE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BookType</a:t>
            </a:r>
            <a:r>
              <a:rPr lang="sr-Latn-RS" altLang="en-US" dirty="0" smtClean="0"/>
              <a:t>, tip</a:t>
            </a:r>
            <a:r>
              <a:rPr lang="sr-Latn-RS" altLang="en-US" dirty="0" smtClean="0">
                <a:solidFill>
                  <a:srgbClr val="00B050"/>
                </a:solidFill>
              </a:rPr>
              <a:t> </a:t>
            </a:r>
            <a:r>
              <a:rPr lang="de-DE" altLang="en-US" dirty="0" smtClean="0">
                <a:solidFill>
                  <a:srgbClr val="00B050"/>
                </a:solidFill>
              </a:rPr>
              <a:t>PersonType </a:t>
            </a:r>
            <a:r>
              <a:rPr lang="de-DE" altLang="en-US" dirty="0" smtClean="0"/>
              <a:t>je </a:t>
            </a:r>
            <a:r>
              <a:rPr lang="de-DE" altLang="en-US" b="1" u="sng" dirty="0" smtClean="0"/>
              <a:t>lokalan</a:t>
            </a:r>
            <a:r>
              <a:rPr lang="de-DE" altLang="en-US" dirty="0" smtClean="0"/>
              <a:t> i m</a:t>
            </a:r>
            <a:r>
              <a:rPr lang="sr-Latn-RS" altLang="en-US" dirty="0" smtClean="0"/>
              <a:t>ože biti korišćen samo unutar opsega definicije tipa </a:t>
            </a:r>
            <a:r>
              <a:rPr lang="de-DE" altLang="en-US" dirty="0" smtClean="0"/>
              <a:t>BookType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Sintaksa ovog tipa je slična sintaksi tipa</a:t>
            </a:r>
            <a:r>
              <a:rPr lang="de-DE" altLang="en-US" dirty="0" smtClean="0"/>
              <a:t> BookType</a:t>
            </a:r>
            <a:endParaRPr lang="de-DE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Definicija lokalnog tipa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44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4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3568" y="1524000"/>
            <a:ext cx="7848872" cy="5181600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 definisanja lokalnog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elementa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smtClean="0">
                <a:solidFill>
                  <a:srgbClr val="002060"/>
                </a:solidFill>
              </a:rPr>
              <a:t>publisher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:</a:t>
            </a:r>
            <a:endParaRPr lang="sr-Latn-RS" altLang="en-US" sz="2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name=”publisher“ type=“</a:t>
            </a:r>
            <a:r>
              <a:rPr lang="en-US" altLang="en-US" sz="1800" b="1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xsd:anyType</a:t>
            </a:r>
            <a:r>
              <a:rPr lang="en-US" alt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2400" dirty="0" smtClean="0"/>
              <a:t>      </a:t>
            </a:r>
            <a:endParaRPr lang="de-DE" altLang="en-US" sz="2400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Napomene:</a:t>
            </a:r>
          </a:p>
          <a:p>
            <a:pPr lvl="1">
              <a:lnSpc>
                <a:spcPct val="90000"/>
              </a:lnSpc>
            </a:pPr>
            <a:r>
              <a:rPr lang="de-DE" altLang="en-US" dirty="0"/>
              <a:t>S obzirom da je definisan u okviru definicije tipa BookType, </a:t>
            </a:r>
            <a:r>
              <a:rPr lang="de-DE" altLang="en-US" dirty="0" smtClean="0"/>
              <a:t>ovaj element je </a:t>
            </a:r>
            <a:r>
              <a:rPr lang="de-DE" altLang="en-US" b="1" u="sng" dirty="0" smtClean="0"/>
              <a:t>lokalan</a:t>
            </a:r>
            <a:endParaRPr lang="de-DE" altLang="en-US" b="1" u="sng" dirty="0"/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Svaka knjiga ima ta</a:t>
            </a:r>
            <a:r>
              <a:rPr lang="sr-Latn-RS" altLang="en-US" dirty="0" smtClean="0"/>
              <a:t>č</a:t>
            </a:r>
            <a:r>
              <a:rPr lang="de-DE" altLang="en-US" dirty="0" smtClean="0"/>
              <a:t>no jedan </a:t>
            </a:r>
            <a:r>
              <a:rPr lang="sr-Latn-RS" altLang="en-US" dirty="0" smtClean="0"/>
              <a:t>elemenat</a:t>
            </a:r>
            <a:r>
              <a:rPr lang="de-DE" altLang="en-US" dirty="0" smtClean="0"/>
              <a:t> </a:t>
            </a:r>
            <a:r>
              <a:rPr lang="de-DE" altLang="en-US" dirty="0" smtClean="0">
                <a:solidFill>
                  <a:srgbClr val="0070C0"/>
                </a:solidFill>
              </a:rPr>
              <a:t>publisher</a:t>
            </a:r>
            <a:endParaRPr lang="sr-Latn-RS" altLang="en-US" dirty="0">
              <a:solidFill>
                <a:srgbClr val="0070C0"/>
              </a:solidFill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Brušenja</a:t>
            </a:r>
            <a:r>
              <a:rPr lang="sr-Latn-RS" altLang="en-US" dirty="0" smtClean="0">
                <a:solidFill>
                  <a:schemeClr val="hlink"/>
                </a:solidFill>
              </a:rPr>
              <a:t> </a:t>
            </a:r>
            <a:r>
              <a:rPr lang="de-DE" altLang="en-US" dirty="0" smtClean="0">
                <a:solidFill>
                  <a:schemeClr val="bg2">
                    <a:lumMod val="50000"/>
                  </a:schemeClr>
                </a:solidFill>
              </a:rPr>
              <a:t>minOccurs</a:t>
            </a:r>
            <a:r>
              <a:rPr lang="de-DE" altLang="en-US" dirty="0">
                <a:solidFill>
                  <a:schemeClr val="bg2">
                    <a:lumMod val="50000"/>
                  </a:schemeClr>
                </a:solidFill>
              </a:rPr>
              <a:t>, maxOccurs </a:t>
            </a:r>
            <a:r>
              <a:rPr lang="sr-Latn-RS" altLang="en-US" dirty="0" smtClean="0"/>
              <a:t>imaju podrazumevanu vrednost 1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Tip </a:t>
            </a:r>
            <a:r>
              <a:rPr lang="de-DE" altLang="en-US" dirty="0" smtClean="0">
                <a:solidFill>
                  <a:schemeClr val="folHlink"/>
                </a:solidFill>
              </a:rPr>
              <a:t>anyType </a:t>
            </a:r>
            <a:r>
              <a:rPr lang="sr-Latn-RS" altLang="en-US" dirty="0" smtClean="0"/>
              <a:t>je predefinisani tip koji dozvoljava bilo kakav sadržaj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/>
              <a:t>Tip </a:t>
            </a:r>
            <a:r>
              <a:rPr lang="de-DE" altLang="en-US" dirty="0" smtClean="0">
                <a:solidFill>
                  <a:schemeClr val="folHlink"/>
                </a:solidFill>
              </a:rPr>
              <a:t>anyType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je podrazumevan – ako se ništa ne napiše, onda se radi o tom tipu</a:t>
            </a:r>
            <a:r>
              <a:rPr lang="de-DE" altLang="en-US" dirty="0" smtClean="0"/>
              <a:t> 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D</a:t>
            </a:r>
            <a:r>
              <a:rPr lang="de-DE" altLang="en-US" dirty="0" smtClean="0"/>
              <a:t>efini</a:t>
            </a:r>
            <a:r>
              <a:rPr lang="sr-Latn-RS" altLang="en-US" dirty="0" smtClean="0"/>
              <a:t>cija koja sledi je ekvivalentna definciji iz primera</a:t>
            </a:r>
            <a:r>
              <a:rPr lang="de-DE" altLang="en-US" dirty="0" smtClean="0"/>
              <a:t>:</a:t>
            </a:r>
            <a:endParaRPr lang="de-DE" altLang="en-US" dirty="0"/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name=“publisher“ /&gt;</a:t>
            </a:r>
            <a:br>
              <a:rPr lang="en-US" alt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alt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35150" y="549275"/>
            <a:ext cx="6851650" cy="868363"/>
          </a:xfrm>
        </p:spPr>
        <p:txBody>
          <a:bodyPr/>
          <a:lstStyle/>
          <a:p>
            <a:r>
              <a:rPr lang="sr-Latn-RS" dirty="0" smtClean="0"/>
              <a:t>Definicija lokalnog elementa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3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3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23728" y="476672"/>
            <a:ext cx="7009728" cy="1143000"/>
          </a:xfrm>
        </p:spPr>
        <p:txBody>
          <a:bodyPr/>
          <a:lstStyle/>
          <a:p>
            <a:r>
              <a:rPr lang="sr-Latn-RS" altLang="en-US" dirty="0" smtClean="0"/>
              <a:t>Primer s</a:t>
            </a:r>
            <a:r>
              <a:rPr lang="de-DE" altLang="en-US" dirty="0" smtClean="0"/>
              <a:t>hem</a:t>
            </a:r>
            <a:r>
              <a:rPr lang="sr-Latn-RS" altLang="en-US" dirty="0" smtClean="0"/>
              <a:t>e</a:t>
            </a:r>
            <a:endParaRPr lang="de-DE" altLang="en-US" dirty="0"/>
          </a:p>
        </p:txBody>
      </p:sp>
      <p:sp>
        <p:nvSpPr>
          <p:cNvPr id="13373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562472"/>
            <a:ext cx="8424936" cy="5106888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sr-Latn-RS" altLang="en-US" sz="2000" dirty="0" smtClean="0">
                <a:solidFill>
                  <a:srgbClr val="000000"/>
                </a:solidFill>
              </a:rPr>
              <a:t>Shema </a:t>
            </a:r>
            <a:r>
              <a:rPr lang="sr-Latn-RS" altLang="en-US" sz="2000" dirty="0">
                <a:solidFill>
                  <a:srgbClr val="000000"/>
                </a:solidFill>
              </a:rPr>
              <a:t>koji opisuje strukturu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knjige</a:t>
            </a:r>
            <a:r>
              <a:rPr lang="en-US" altLang="en-US" sz="2000" dirty="0" smtClean="0">
                <a:solidFill>
                  <a:srgbClr val="000000"/>
                </a:solidFill>
              </a:rPr>
              <a:t>:</a:t>
            </a:r>
            <a:endParaRPr lang="sr-Latn-RS" altLang="en-US" sz="2000" dirty="0" smtClean="0">
              <a:solidFill>
                <a:srgbClr val="000000"/>
              </a:solidFill>
            </a:endParaRPr>
          </a:p>
          <a:p>
            <a:pPr lvl="0">
              <a:lnSpc>
                <a:spcPct val="90000"/>
              </a:lnSpc>
              <a:buNone/>
            </a:pPr>
            <a:endParaRPr lang="sr-Latn-RS" altLang="en-US" sz="20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&lt;?xml version=“1.0“ ?&gt;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xsd:schema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xmlns:xsd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=“http://w3.org/2001/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XMLSchema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name=„book“ type=“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name=“title“ type=“</a:t>
            </a:r>
            <a:r>
              <a:rPr lang="en-US" altLang="en-US" sz="1800" dirty="0" err="1" smtClean="0">
                <a:solidFill>
                  <a:srgbClr val="1D99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name=“author“ type=“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b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</a:t>
            </a: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minOccurs=“1“ </a:t>
            </a:r>
            <a:r>
              <a:rPr lang="en-US" alt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maxOccurs</a:t>
            </a: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=“unbounded“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7CFF5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name=„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PersonType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  <a:b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...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 &lt;/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name=“publisher“ type=“</a:t>
            </a:r>
            <a:r>
              <a:rPr lang="en-US" altLang="en-US" sz="1800" dirty="0" err="1" smtClean="0">
                <a:solidFill>
                  <a:srgbClr val="1D99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xsd:anyType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xsd:schema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58612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7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528" y="1484784"/>
            <a:ext cx="8458200" cy="4370040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en-US" altLang="en-US" sz="2000" dirty="0" smtClean="0">
                <a:solidFill>
                  <a:srgbClr val="000000"/>
                </a:solidFill>
              </a:rPr>
              <a:t>XML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koji </a:t>
            </a:r>
            <a:r>
              <a:rPr lang="en-US" altLang="en-US" sz="2000" dirty="0" smtClean="0">
                <a:solidFill>
                  <a:srgbClr val="000000"/>
                </a:solidFill>
              </a:rPr>
              <a:t>je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saglasan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sa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prethodnom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shemom</a:t>
            </a:r>
            <a:r>
              <a:rPr lang="en-US" altLang="en-US" sz="2000" dirty="0" smtClean="0">
                <a:solidFill>
                  <a:srgbClr val="000000"/>
                </a:solidFill>
              </a:rPr>
              <a:t>:</a:t>
            </a:r>
          </a:p>
          <a:p>
            <a:pPr lvl="0">
              <a:lnSpc>
                <a:spcPct val="90000"/>
              </a:lnSpc>
              <a:buNone/>
            </a:pPr>
            <a:endParaRPr lang="sr-Latn-RS" altLang="en-US" sz="2000" dirty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de-DE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 version=„1.0“&gt;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&lt;book&gt;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&lt;title&gt;Die Wilde Wutz&lt;/title&gt;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&lt;author&gt;&lt;first&gt;D.&lt;/first&gt;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&lt;last&gt;K.&lt;/last&gt;&lt;/author&gt;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&lt;publisher&gt; </a:t>
            </a:r>
            <a:endParaRPr lang="de-DE" altLang="en-US" sz="1800" dirty="0" smtClean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Addison </a:t>
            </a: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Wesley, </a:t>
            </a:r>
            <a:r>
              <a:rPr lang="de-DE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state&gt;CA&lt;/state&gt;, USA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&lt;/</a:t>
            </a: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publisher&gt;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&lt;/book&gt;</a:t>
            </a: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23728" y="476672"/>
            <a:ext cx="7009728" cy="1143000"/>
          </a:xfrm>
        </p:spPr>
        <p:txBody>
          <a:bodyPr/>
          <a:lstStyle/>
          <a:p>
            <a:r>
              <a:rPr lang="sr-Latn-RS" altLang="en-US" dirty="0" smtClean="0"/>
              <a:t>Primer s</a:t>
            </a:r>
            <a:r>
              <a:rPr lang="de-DE" altLang="en-US" dirty="0" smtClean="0"/>
              <a:t>hem</a:t>
            </a:r>
            <a:r>
              <a:rPr lang="sr-Latn-RS" altLang="en-US" dirty="0" smtClean="0"/>
              <a:t>e (2)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427388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8CD5890-84D6-4D63-A846-EBF64E00FB5D}" type="slidenum">
              <a:rPr lang="en-US" altLang="en-US" sz="1000" smtClean="0">
                <a:solidFill>
                  <a:srgbClr val="969696"/>
                </a:solidFill>
                <a:latin typeface="Arial" pitchFamily="34" charset="0"/>
              </a:rPr>
              <a:pPr/>
              <a:t>95</a:t>
            </a:fld>
            <a:endParaRPr lang="en-US" altLang="en-US" sz="1000" smtClean="0">
              <a:solidFill>
                <a:srgbClr val="969696"/>
              </a:solidFill>
              <a:latin typeface="Arial" pitchFamily="34" charset="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24050"/>
            <a:ext cx="8178800" cy="475615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xsd:schema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xmlns:xsd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="http://www.w3.org/2001/XMLSchema"&gt;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 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mastersthesis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 type=“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ThesisType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 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xsd:complexType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ThesisType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"&gt;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xsd:attribute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mdate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 type="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xsd:date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"/&gt;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xsd:attribute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name=“key" type="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xsd:string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"/&gt;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xsd:attribute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name=“advisor" type="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xsd:string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"/&gt;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xsd:sequence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&gt;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name=“author" type=“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xsd:string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"/&gt;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name=“title" type=“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xsd:string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"/&gt;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name=“year" type=“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xsd:integer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"/&gt;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name=“school" type=“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xsd:string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”/&gt;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committeemember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 type=“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CommitteeType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” minOccurs=“0"/&gt;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xsd:sequence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 &lt;/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xsd:schema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&gt;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492125" y="2209800"/>
            <a:ext cx="6935788" cy="252413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5106988" y="2392363"/>
            <a:ext cx="3879272" cy="646331"/>
            <a:chOff x="5106988" y="2392363"/>
            <a:chExt cx="3879272" cy="646331"/>
          </a:xfrm>
        </p:grpSpPr>
        <p:cxnSp>
          <p:nvCxnSpPr>
            <p:cNvPr id="39941" name="Straight Arrow Connector 8"/>
            <p:cNvCxnSpPr>
              <a:cxnSpLocks noChangeShapeType="1"/>
              <a:endCxn id="39942" idx="1"/>
            </p:cNvCxnSpPr>
            <p:nvPr/>
          </p:nvCxnSpPr>
          <p:spPr bwMode="auto">
            <a:xfrm>
              <a:off x="5106988" y="2490788"/>
              <a:ext cx="1109988" cy="224741"/>
            </a:xfrm>
            <a:prstGeom prst="straightConnector1">
              <a:avLst/>
            </a:prstGeom>
            <a:noFill/>
            <a:ln w="9525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sp>
          <p:nvSpPr>
            <p:cNvPr id="39942" name="TextBox 9"/>
            <p:cNvSpPr txBox="1">
              <a:spLocks noChangeArrowheads="1"/>
            </p:cNvSpPr>
            <p:nvPr/>
          </p:nvSpPr>
          <p:spPr bwMode="auto">
            <a:xfrm>
              <a:off x="6216976" y="2392363"/>
              <a:ext cx="276928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sr-Latn-R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ovo je element koren</a:t>
              </a:r>
              <a:r>
                <a:rPr lang="en-U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,</a:t>
              </a:r>
              <a:r>
                <a:rPr lang="sr-Latn-R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 sa</a:t>
              </a:r>
              <a:r>
                <a:rPr lang="en-US" altLang="en-US" sz="1800" i="1" dirty="0">
                  <a:solidFill>
                    <a:srgbClr val="C00000"/>
                  </a:solidFill>
                  <a:latin typeface="Calibri" pitchFamily="34" charset="0"/>
                </a:rPr>
                <a:t/>
              </a:r>
              <a:br>
                <a:rPr lang="en-US" altLang="en-US" sz="1800" i="1" dirty="0">
                  <a:solidFill>
                    <a:srgbClr val="C00000"/>
                  </a:solidFill>
                  <a:latin typeface="Calibri" pitchFamily="34" charset="0"/>
                </a:rPr>
              </a:br>
              <a:r>
                <a:rPr lang="sr-Latn-R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tipom čija specifikacija sledi</a:t>
              </a:r>
              <a:endParaRPr lang="en-US" altLang="en-US" sz="1800" i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</p:grp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2019300" y="1935163"/>
            <a:ext cx="5710238" cy="252412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4874419" y="845234"/>
            <a:ext cx="4111841" cy="1089929"/>
            <a:chOff x="4874419" y="845234"/>
            <a:chExt cx="4111841" cy="1089929"/>
          </a:xfrm>
        </p:grpSpPr>
        <p:cxnSp>
          <p:nvCxnSpPr>
            <p:cNvPr id="39944" name="Straight Arrow Connector 10"/>
            <p:cNvCxnSpPr>
              <a:cxnSpLocks noChangeShapeType="1"/>
              <a:stCxn id="39943" idx="0"/>
            </p:cNvCxnSpPr>
            <p:nvPr/>
          </p:nvCxnSpPr>
          <p:spPr bwMode="auto">
            <a:xfrm flipV="1">
              <a:off x="4874419" y="1268760"/>
              <a:ext cx="1048544" cy="666403"/>
            </a:xfrm>
            <a:prstGeom prst="straightConnector1">
              <a:avLst/>
            </a:prstGeom>
            <a:noFill/>
            <a:ln w="9525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sp>
          <p:nvSpPr>
            <p:cNvPr id="39945" name="TextBox 13"/>
            <p:cNvSpPr txBox="1">
              <a:spLocks noChangeArrowheads="1"/>
            </p:cNvSpPr>
            <p:nvPr/>
          </p:nvSpPr>
          <p:spPr bwMode="auto">
            <a:xfrm>
              <a:off x="5894388" y="845234"/>
              <a:ext cx="309187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1800" i="1" dirty="0" err="1" smtClean="0">
                  <a:solidFill>
                    <a:srgbClr val="C00000"/>
                  </a:solidFill>
                  <a:latin typeface="Calibri" pitchFamily="34" charset="0"/>
                </a:rPr>
                <a:t>Pri</a:t>
              </a:r>
              <a:r>
                <a:rPr lang="sr-Latn-R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družuje</a:t>
              </a:r>
              <a:r>
                <a:rPr lang="en-U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 </a:t>
              </a:r>
              <a:r>
                <a:rPr lang="en-US" altLang="en-US" sz="1800" i="1" dirty="0">
                  <a:solidFill>
                    <a:srgbClr val="C00000"/>
                  </a:solidFill>
                  <a:latin typeface="Calibri" pitchFamily="34" charset="0"/>
                </a:rPr>
                <a:t>“</a:t>
              </a:r>
              <a:r>
                <a:rPr lang="en-US" altLang="en-US" sz="1800" i="1" dirty="0" err="1">
                  <a:solidFill>
                    <a:srgbClr val="C00000"/>
                  </a:solidFill>
                  <a:latin typeface="Calibri" pitchFamily="34" charset="0"/>
                </a:rPr>
                <a:t>xsd</a:t>
              </a:r>
              <a:r>
                <a:rPr lang="en-US" altLang="en-US" sz="1800" i="1" dirty="0">
                  <a:solidFill>
                    <a:srgbClr val="C00000"/>
                  </a:solidFill>
                  <a:latin typeface="Calibri" pitchFamily="34" charset="0"/>
                </a:rPr>
                <a:t>” </a:t>
              </a:r>
              <a:r>
                <a:rPr lang="sr-Latn-R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prostor imena </a:t>
              </a:r>
            </a:p>
            <a:p>
              <a:pPr algn="l"/>
              <a:r>
                <a:rPr lang="sr-Latn-R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sa</a:t>
              </a:r>
              <a:r>
                <a:rPr lang="en-U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 </a:t>
              </a:r>
              <a:r>
                <a:rPr lang="en-US" altLang="en-US" sz="1800" i="1" dirty="0">
                  <a:solidFill>
                    <a:srgbClr val="C00000"/>
                  </a:solidFill>
                  <a:latin typeface="Calibri" pitchFamily="34" charset="0"/>
                </a:rPr>
                <a:t>XML </a:t>
              </a:r>
              <a:r>
                <a:rPr lang="sr-Latn-R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shemom</a:t>
              </a:r>
              <a:endParaRPr lang="en-US" altLang="en-US" sz="1800" i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</p:grpSp>
      <p:sp>
        <p:nvSpPr>
          <p:cNvPr id="1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23728" y="476672"/>
            <a:ext cx="7009728" cy="1143000"/>
          </a:xfrm>
        </p:spPr>
        <p:txBody>
          <a:bodyPr/>
          <a:lstStyle/>
          <a:p>
            <a:r>
              <a:rPr lang="sr-Latn-RS" altLang="en-US" dirty="0" smtClean="0"/>
              <a:t>Primer s</a:t>
            </a:r>
            <a:r>
              <a:rPr lang="de-DE" altLang="en-US" dirty="0" smtClean="0"/>
              <a:t>hem</a:t>
            </a:r>
            <a:r>
              <a:rPr lang="sr-Latn-RS" altLang="en-US" dirty="0" smtClean="0"/>
              <a:t>e (3)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69055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7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07704" y="390525"/>
            <a:ext cx="7196336" cy="1143000"/>
          </a:xfrm>
        </p:spPr>
        <p:txBody>
          <a:bodyPr/>
          <a:lstStyle/>
          <a:p>
            <a:r>
              <a:rPr lang="de-DE" altLang="en-US" dirty="0" smtClean="0"/>
              <a:t>De</a:t>
            </a:r>
            <a:r>
              <a:rPr lang="sr-Latn-RS" altLang="en-US" dirty="0" smtClean="0"/>
              <a:t>k</a:t>
            </a:r>
            <a:r>
              <a:rPr lang="de-DE" altLang="en-US" dirty="0" smtClean="0"/>
              <a:t>laracije atributa</a:t>
            </a:r>
            <a:endParaRPr lang="de-DE" altLang="en-US" dirty="0"/>
          </a:p>
        </p:txBody>
      </p:sp>
      <p:sp>
        <p:nvSpPr>
          <p:cNvPr id="15677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484784"/>
            <a:ext cx="8839200" cy="506841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altLang="en-US" dirty="0" smtClean="0"/>
              <a:t>Attributi mogu biti samo prostog tipa (npr. </a:t>
            </a:r>
            <a:r>
              <a:rPr lang="de-DE" altLang="en-US" dirty="0" smtClean="0">
                <a:solidFill>
                  <a:srgbClr val="00B050"/>
                </a:solidFill>
              </a:rPr>
              <a:t>string</a:t>
            </a:r>
            <a:r>
              <a:rPr lang="de-DE" altLang="en-US" dirty="0" smtClean="0"/>
              <a:t>)</a:t>
            </a:r>
            <a:endParaRPr lang="de-DE" altLang="en-US" dirty="0"/>
          </a:p>
          <a:p>
            <a:pPr>
              <a:lnSpc>
                <a:spcPct val="90000"/>
              </a:lnSpc>
            </a:pPr>
            <a:r>
              <a:rPr lang="de-DE" altLang="en-US" dirty="0" smtClean="0"/>
              <a:t>Deklaracije atributa mogu biti globalne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Takve deklaracije se mogu ponovo iskoristiti pomo</a:t>
            </a:r>
            <a:r>
              <a:rPr lang="sr-Latn-RS" altLang="en-US" dirty="0" smtClean="0"/>
              <a:t>ću</a:t>
            </a:r>
            <a:r>
              <a:rPr lang="de-DE" altLang="en-US" dirty="0" smtClean="0"/>
              <a:t> </a:t>
            </a:r>
            <a:r>
              <a:rPr lang="de-DE" altLang="en-US" dirty="0"/>
              <a:t>ref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Deklaracije atributa su kompatibilne sa listom atributa u</a:t>
            </a:r>
            <a:r>
              <a:rPr lang="de-DE" altLang="en-US" dirty="0" smtClean="0"/>
              <a:t> DTD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Moguće je korišćenje podrazumevanih vrednosti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Moguće je atribute proglasiti zahtevanim ili opcionalnim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Postojanje fiksnih atributa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Kao dodatna osobina, postoje i „zabranjeni“ atributi</a:t>
            </a:r>
            <a:endParaRPr lang="de-DE" altLang="en-US" dirty="0"/>
          </a:p>
          <a:p>
            <a:pPr>
              <a:lnSpc>
                <a:spcPct val="90000"/>
              </a:lnSpc>
            </a:pPr>
            <a:endParaRPr lang="de-DE" altLang="en-US" dirty="0"/>
          </a:p>
        </p:txBody>
      </p:sp>
      <p:sp>
        <p:nvSpPr>
          <p:cNvPr id="1567748" name="Rectangle 4"/>
          <p:cNvSpPr>
            <a:spLocks noChangeArrowheads="1"/>
          </p:cNvSpPr>
          <p:nvPr/>
        </p:nvSpPr>
        <p:spPr bwMode="auto">
          <a:xfrm>
            <a:off x="7132638" y="107632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de-DE" altLang="en-US" b="0">
              <a:solidFill>
                <a:schemeClr val="tx1"/>
              </a:solidFill>
              <a:latin typeface="Times" pitchFamily="-8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08300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7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484784"/>
            <a:ext cx="8208912" cy="5373216"/>
          </a:xfrm>
        </p:spPr>
        <p:txBody>
          <a:bodyPr/>
          <a:lstStyle/>
          <a:p>
            <a:pPr marL="0" lvl="0" indent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dela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sheme </a:t>
            </a:r>
            <a:r>
              <a:rPr lang="sr-Latn-RS" altLang="en-US" sz="2000" dirty="0">
                <a:solidFill>
                  <a:srgbClr val="000000"/>
                </a:solidFill>
              </a:rPr>
              <a:t>koji opisuje strukturu knjige i indeksa</a:t>
            </a:r>
            <a:r>
              <a:rPr lang="en-US" altLang="en-US" sz="2000" dirty="0" smtClean="0">
                <a:solidFill>
                  <a:srgbClr val="000000"/>
                </a:solidFill>
              </a:rPr>
              <a:t>:</a:t>
            </a:r>
          </a:p>
          <a:p>
            <a:pPr marL="0" lvl="0" indent="0">
              <a:lnSpc>
                <a:spcPct val="90000"/>
              </a:lnSpc>
              <a:buNone/>
            </a:pPr>
            <a:endParaRPr lang="sr-Latn-RS" altLang="en-US" sz="2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... 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xsd:attribute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isbn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type=“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use=“required“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xsd:attribute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name=“price“ type=“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xsd:decimal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			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use=“optional“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xsd:attribute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type=“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fixed=“EUR</a:t>
            </a:r>
            <a:r>
              <a:rPr lang="en-US" altLang="en-US" sz="1800" dirty="0" smtClean="0">
                <a:solidFill>
                  <a:srgbClr val="7CFF5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xsd:attribute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name=“index“ type=“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xsd:idrefs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default=““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07704" y="390525"/>
            <a:ext cx="7196336" cy="1143000"/>
          </a:xfrm>
        </p:spPr>
        <p:txBody>
          <a:bodyPr/>
          <a:lstStyle/>
          <a:p>
            <a:r>
              <a:rPr lang="de-DE" altLang="en-US" dirty="0" smtClean="0"/>
              <a:t>De</a:t>
            </a:r>
            <a:r>
              <a:rPr lang="sr-Latn-RS" altLang="en-US" dirty="0" smtClean="0"/>
              <a:t>k</a:t>
            </a:r>
            <a:r>
              <a:rPr lang="de-DE" altLang="en-US" dirty="0" smtClean="0"/>
              <a:t>laracije atributa</a:t>
            </a:r>
            <a:r>
              <a:rPr lang="sr-Latn-RS" altLang="en-US" dirty="0" smtClean="0"/>
              <a:t> (2)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1450170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7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79712" y="476672"/>
            <a:ext cx="7164288" cy="981075"/>
          </a:xfrm>
        </p:spPr>
        <p:txBody>
          <a:bodyPr/>
          <a:lstStyle/>
          <a:p>
            <a:r>
              <a:rPr lang="de-DE" altLang="en-US" dirty="0" smtClean="0"/>
              <a:t>Anonimni tipovi</a:t>
            </a:r>
            <a:endParaRPr lang="de-DE" altLang="en-US" dirty="0"/>
          </a:p>
        </p:txBody>
      </p:sp>
      <p:sp>
        <p:nvSpPr>
          <p:cNvPr id="15697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484784"/>
            <a:ext cx="8208912" cy="5058891"/>
          </a:xfrm>
        </p:spPr>
        <p:txBody>
          <a:bodyPr/>
          <a:lstStyle/>
          <a:p>
            <a:pPr marL="0" indent="0"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dela sheme koji opisuje strukturu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knjige</a:t>
            </a:r>
            <a:r>
              <a:rPr lang="en-US" altLang="en-US" sz="2000" dirty="0" smtClean="0">
                <a:solidFill>
                  <a:srgbClr val="000000"/>
                </a:solidFill>
              </a:rPr>
              <a:t>,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gde</a:t>
            </a:r>
            <a:r>
              <a:rPr lang="en-US" altLang="en-US" sz="2000" dirty="0" smtClean="0">
                <a:solidFill>
                  <a:srgbClr val="000000"/>
                </a:solidFill>
              </a:rPr>
              <a:t> se tip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koji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opisuje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osobu</a:t>
            </a:r>
            <a:r>
              <a:rPr lang="en-US" altLang="en-US" sz="2000" dirty="0" smtClean="0">
                <a:solidFill>
                  <a:srgbClr val="000000"/>
                </a:solidFill>
              </a:rPr>
              <a:t> ne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imenuje</a:t>
            </a:r>
            <a:r>
              <a:rPr lang="en-US" altLang="en-US" sz="2000" dirty="0">
                <a:solidFill>
                  <a:srgbClr val="000000"/>
                </a:solidFill>
              </a:rPr>
              <a:t>:</a:t>
            </a:r>
            <a:endParaRPr lang="en-US" altLang="en-US" sz="20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de-DE" altLang="en-US" dirty="0" smtClean="0"/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...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name=“author“&gt;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name=“first“ type=“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name=“last“ type=“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&lt;/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&lt;/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...   </a:t>
            </a:r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65435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8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648" y="332656"/>
            <a:ext cx="7634238" cy="1143000"/>
          </a:xfrm>
        </p:spPr>
        <p:txBody>
          <a:bodyPr/>
          <a:lstStyle/>
          <a:p>
            <a:r>
              <a:rPr lang="de-DE" altLang="en-US" dirty="0" smtClean="0"/>
              <a:t>Elementi i </a:t>
            </a:r>
            <a:r>
              <a:rPr lang="sr-Latn-RS" altLang="en-US" dirty="0" smtClean="0"/>
              <a:t>a</a:t>
            </a:r>
            <a:r>
              <a:rPr lang="de-DE" altLang="en-US" dirty="0" smtClean="0"/>
              <a:t>tributi</a:t>
            </a:r>
            <a:endParaRPr lang="de-DE" altLang="en-US" dirty="0"/>
          </a:p>
        </p:txBody>
      </p:sp>
      <p:sp>
        <p:nvSpPr>
          <p:cNvPr id="15708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412776"/>
            <a:ext cx="7992888" cy="5064224"/>
          </a:xfrm>
        </p:spPr>
        <p:txBody>
          <a:bodyPr/>
          <a:lstStyle/>
          <a:p>
            <a:pPr marL="0" lvl="0" indent="0"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dela sheme koji opisuje strukturu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cene</a:t>
            </a:r>
            <a:r>
              <a:rPr lang="en-US" altLang="en-US" sz="2000" dirty="0" smtClean="0">
                <a:solidFill>
                  <a:srgbClr val="000000"/>
                </a:solidFill>
              </a:rPr>
              <a:t>: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name=“price“&gt;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xsd:simpleContent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xsd:extension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base=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xsd:decimal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xsd:attribute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type=“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xsd:extension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xsd:simpleContent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  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de-DE" altLang="en-US" dirty="0"/>
              <a:t/>
            </a:r>
            <a:br>
              <a:rPr lang="de-DE" altLang="en-US" dirty="0"/>
            </a:br>
            <a:endParaRPr lang="de-DE" altLang="en-US" dirty="0" smtClean="0"/>
          </a:p>
          <a:p>
            <a:pPr marL="0" lvl="0" indent="0"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za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validan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primerak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cene</a:t>
            </a:r>
            <a:r>
              <a:rPr lang="en-US" altLang="en-US" sz="2000" dirty="0" smtClean="0">
                <a:solidFill>
                  <a:srgbClr val="000000"/>
                </a:solidFill>
              </a:rPr>
              <a:t>: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&lt;price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=“USD“</a:t>
            </a:r>
            <a:r>
              <a:rPr lang="en-US" altLang="en-US" sz="1800" dirty="0" smtClean="0">
                <a:solidFill>
                  <a:srgbClr val="1D99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69.95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&lt;/price&gt;</a:t>
            </a:r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117650"/>
      </p:ext>
    </p:extLst>
  </p:cSld>
  <p:clrMapOvr>
    <a:masterClrMapping/>
  </p:clrMapOvr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10926</TotalTime>
  <Words>7325</Words>
  <Application>Microsoft Office PowerPoint</Application>
  <PresentationFormat>On-screen Show (4:3)</PresentationFormat>
  <Paragraphs>1246</Paragraphs>
  <Slides>119</Slides>
  <Notes>43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119</vt:i4>
      </vt:variant>
    </vt:vector>
  </HeadingPairs>
  <TitlesOfParts>
    <vt:vector size="120" baseType="lpstr">
      <vt:lpstr>4_Watermark</vt:lpstr>
      <vt:lpstr>Uvod u veb i internet tehnologije</vt:lpstr>
      <vt:lpstr>Jezici za obeležavanje</vt:lpstr>
      <vt:lpstr>Načini rada sa tekstualnim dokumentima</vt:lpstr>
      <vt:lpstr>Rad sa tekstualnim dokumentima</vt:lpstr>
      <vt:lpstr>Rad sa tekstualnim dokumentima (2)</vt:lpstr>
      <vt:lpstr>Rad sa tekstualnim dokumentima (3)</vt:lpstr>
      <vt:lpstr>Rad sa tekstualnim dokumentima (4)</vt:lpstr>
      <vt:lpstr>Rad sa tekstualnim dokumentima (5)</vt:lpstr>
      <vt:lpstr>SGML</vt:lpstr>
      <vt:lpstr>Karakteristike i istorijat SGML</vt:lpstr>
      <vt:lpstr>Karakteristike i istorijat SGML (2)</vt:lpstr>
      <vt:lpstr>Karakteristike i istorijat SGML (3)</vt:lpstr>
      <vt:lpstr>Ilustracije korišćenja SGML</vt:lpstr>
      <vt:lpstr>Ilustracije korišćenja SGML (2)</vt:lpstr>
      <vt:lpstr>Struktura SGML</vt:lpstr>
      <vt:lpstr>Struktura SGML (2)</vt:lpstr>
      <vt:lpstr>Struktura SGML (3)</vt:lpstr>
      <vt:lpstr>Struktura SGML (4)</vt:lpstr>
      <vt:lpstr>Struktura SGML (5)</vt:lpstr>
      <vt:lpstr>Osnovni konstrukti SGML</vt:lpstr>
      <vt:lpstr>Osnovni konstrukti SGML (2)</vt:lpstr>
      <vt:lpstr>Osnovni konstrukti SGML (3)</vt:lpstr>
      <vt:lpstr>Osnovni konstrukti SGML (4)</vt:lpstr>
      <vt:lpstr>Osnovni konstrukti SGML (5)</vt:lpstr>
      <vt:lpstr>Osnovni konstrukti SGML (6)</vt:lpstr>
      <vt:lpstr>Osnovni konstrukti SGML (7)</vt:lpstr>
      <vt:lpstr>Osnovni konstrukti SGML (8)</vt:lpstr>
      <vt:lpstr>Osnovni konstrukti SGML (9)</vt:lpstr>
      <vt:lpstr>Osnovni konstrukti SGML (10)</vt:lpstr>
      <vt:lpstr>Definicije tipa dokumenta </vt:lpstr>
      <vt:lpstr>Definicije tipa dokumenta (2) </vt:lpstr>
      <vt:lpstr>Definicije tipa dokumenta (3) </vt:lpstr>
      <vt:lpstr>Definicije tipa dokumenta (4) </vt:lpstr>
      <vt:lpstr>Definicije tipa dokumenta (4) </vt:lpstr>
      <vt:lpstr>Definicije tipa dokumenta (5) </vt:lpstr>
      <vt:lpstr>Definicije tipa dokumenta (6) </vt:lpstr>
      <vt:lpstr>Definicije tipa dokumenta (7) </vt:lpstr>
      <vt:lpstr>Definicije tipa dokumenta (8) </vt:lpstr>
      <vt:lpstr>Definicije tipa dokumenta (9) </vt:lpstr>
      <vt:lpstr>Uključivanje DTD</vt:lpstr>
      <vt:lpstr>Uključivanje DTD (2)</vt:lpstr>
      <vt:lpstr>Uključivanje DTD (2)</vt:lpstr>
      <vt:lpstr>Uključivanje DTD (3)</vt:lpstr>
      <vt:lpstr>XML</vt:lpstr>
      <vt:lpstr>Šta je XML?</vt:lpstr>
      <vt:lpstr>Istorija: SGML vs. HTML vs. XML</vt:lpstr>
      <vt:lpstr>Zašto XML </vt:lpstr>
      <vt:lpstr>Zašto XML (2) </vt:lpstr>
      <vt:lpstr>Ključni pojmovi XML-a</vt:lpstr>
      <vt:lpstr>Anatomija XML-a </vt:lpstr>
      <vt:lpstr>Anatomija XML-a (2)</vt:lpstr>
      <vt:lpstr>Anatomija XML-a (3)</vt:lpstr>
      <vt:lpstr>Elementi</vt:lpstr>
      <vt:lpstr>Elementi (2)</vt:lpstr>
      <vt:lpstr>Atributi</vt:lpstr>
      <vt:lpstr>Tekst i izmešani sadržaj</vt:lpstr>
      <vt:lpstr>Prelaz između prirodnog jezika, polu-struktuiranih i struktuiranih podataka</vt:lpstr>
      <vt:lpstr>Sekcija CDATA</vt:lpstr>
      <vt:lpstr>Komentari, instrukcije za procesiranje i prolog</vt:lpstr>
      <vt:lpstr>Deklaracija korišćenja belina</vt:lpstr>
      <vt:lpstr>Prostori imena</vt:lpstr>
      <vt:lpstr>Prostori imena (2)</vt:lpstr>
      <vt:lpstr>Podrazumevani prostori imena </vt:lpstr>
      <vt:lpstr>Primer rada sa prostorima imena </vt:lpstr>
      <vt:lpstr>Primer rada sa prostorima imena (2) </vt:lpstr>
      <vt:lpstr>Primer rada sa prostorima imena (3) </vt:lpstr>
      <vt:lpstr>Primer rada sa prostorima imena (4) </vt:lpstr>
      <vt:lpstr>Primeri XML podataka</vt:lpstr>
      <vt:lpstr>Struktuiranje XML-a</vt:lpstr>
      <vt:lpstr>Struktuiranje XML-a (2)</vt:lpstr>
      <vt:lpstr>Istorija i uloga jezika za opis strukture XML-a</vt:lpstr>
      <vt:lpstr>Korektnost XML dokumenata</vt:lpstr>
      <vt:lpstr>XML i DTD</vt:lpstr>
      <vt:lpstr>DTD</vt:lpstr>
      <vt:lpstr>Referisanje na DTD u okviru XML-a</vt:lpstr>
      <vt:lpstr>Primeri XML validacije sa DTD</vt:lpstr>
      <vt:lpstr>Primeri XML validacije sa DTD (2)</vt:lpstr>
      <vt:lpstr>Primeri XML validacije sa DTD (3)</vt:lpstr>
      <vt:lpstr>XML Sheme</vt:lpstr>
      <vt:lpstr>Ograničenja DTD-ova</vt:lpstr>
      <vt:lpstr>Principi dizajna za sheme</vt:lpstr>
      <vt:lpstr>Osnove XML sheme</vt:lpstr>
      <vt:lpstr>Osnove XML sheme (2)</vt:lpstr>
      <vt:lpstr>Struktura sheme</vt:lpstr>
      <vt:lpstr>Prolog sheme</vt:lpstr>
      <vt:lpstr>Globalne deklaracije</vt:lpstr>
      <vt:lpstr>Deklaracija globalnog elementa</vt:lpstr>
      <vt:lpstr>Deklaracija globalnog tipa</vt:lpstr>
      <vt:lpstr>Lokalni elemenat</vt:lpstr>
      <vt:lpstr>Deklaracija lokalnog elementa</vt:lpstr>
      <vt:lpstr>Definicija lokalnog tipa</vt:lpstr>
      <vt:lpstr>Definicija lokalnog elementa</vt:lpstr>
      <vt:lpstr>Primer sheme</vt:lpstr>
      <vt:lpstr>Primer sheme (2)</vt:lpstr>
      <vt:lpstr>Primer sheme (3)</vt:lpstr>
      <vt:lpstr>Deklaracije atributa</vt:lpstr>
      <vt:lpstr>Deklaracije atributa (2)</vt:lpstr>
      <vt:lpstr>Anonimni tipovi</vt:lpstr>
      <vt:lpstr>Elementi i atributi</vt:lpstr>
      <vt:lpstr>Elementi i atributi (2)</vt:lpstr>
      <vt:lpstr>Predefinisani prosti tipovi</vt:lpstr>
      <vt:lpstr>Izvedeni prosti tipovi</vt:lpstr>
      <vt:lpstr>Izvedeni prosti tipovi (2)</vt:lpstr>
      <vt:lpstr>Prosti tip listi</vt:lpstr>
      <vt:lpstr>Prosti tip listi sa restrikcijom</vt:lpstr>
      <vt:lpstr>Prosti tip unije</vt:lpstr>
      <vt:lpstr>Element choice</vt:lpstr>
      <vt:lpstr>Grupe elemenata</vt:lpstr>
      <vt:lpstr>Grupe atributa</vt:lpstr>
      <vt:lpstr>Definicija ključeva</vt:lpstr>
      <vt:lpstr>Definicija ključeva (2)</vt:lpstr>
      <vt:lpstr>Reference (strani ključevi)</vt:lpstr>
      <vt:lpstr>XML i programerske paradigme</vt:lpstr>
      <vt:lpstr>XML i OO</vt:lpstr>
      <vt:lpstr>XML i relacione baze podataka</vt:lpstr>
      <vt:lpstr>Programerski modeli procesiranja XML-a</vt:lpstr>
      <vt:lpstr>XML upiti</vt:lpstr>
      <vt:lpstr>XPath</vt:lpstr>
      <vt:lpstr>Zahvalnica</vt:lpstr>
    </vt:vector>
  </TitlesOfParts>
  <Company>Matf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</dc:creator>
  <cp:lastModifiedBy>Vlado Filipovic</cp:lastModifiedBy>
  <cp:revision>744</cp:revision>
  <dcterms:created xsi:type="dcterms:W3CDTF">1601-01-01T00:00:00Z</dcterms:created>
  <dcterms:modified xsi:type="dcterms:W3CDTF">2018-09-30T08:26:11Z</dcterms:modified>
</cp:coreProperties>
</file>