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6"/>
  </p:notesMasterIdLst>
  <p:sldIdLst>
    <p:sldId id="296" r:id="rId2"/>
    <p:sldId id="297" r:id="rId3"/>
    <p:sldId id="308" r:id="rId4"/>
    <p:sldId id="311" r:id="rId5"/>
    <p:sldId id="312" r:id="rId6"/>
    <p:sldId id="310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2" r:id="rId16"/>
    <p:sldId id="323" r:id="rId17"/>
    <p:sldId id="325" r:id="rId18"/>
    <p:sldId id="324" r:id="rId19"/>
    <p:sldId id="326" r:id="rId20"/>
    <p:sldId id="327" r:id="rId21"/>
    <p:sldId id="328" r:id="rId22"/>
    <p:sldId id="329" r:id="rId23"/>
    <p:sldId id="309" r:id="rId24"/>
    <p:sldId id="30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2" y="274072"/>
            <a:ext cx="4603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/24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3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karakteri</a:t>
            </a:r>
            <a:r>
              <a:rPr lang="en-GB" dirty="0"/>
              <a:t> u HTML-u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zamenjeni</a:t>
            </a:r>
            <a:r>
              <a:rPr lang="en-GB" dirty="0"/>
              <a:t> </a:t>
            </a:r>
            <a:r>
              <a:rPr lang="sr-Latn-RS" dirty="0" smtClean="0">
                <a:solidFill>
                  <a:srgbClr val="0070C0"/>
                </a:solidFill>
              </a:rPr>
              <a:t>znakovnim </a:t>
            </a:r>
            <a:r>
              <a:rPr lang="en-GB" dirty="0" err="1" smtClean="0">
                <a:solidFill>
                  <a:srgbClr val="0070C0"/>
                </a:solidFill>
              </a:rPr>
              <a:t>entitetima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Znaci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nalaze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tastaturi</a:t>
            </a:r>
            <a:r>
              <a:rPr lang="en-GB" dirty="0"/>
              <a:t> se </a:t>
            </a:r>
            <a:r>
              <a:rPr lang="en-GB" dirty="0" err="1" smtClean="0"/>
              <a:t>tako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 smtClean="0"/>
              <a:t>zadati</a:t>
            </a:r>
            <a:r>
              <a:rPr lang="sr-Latn-RS" dirty="0" smtClean="0"/>
              <a:t> </a:t>
            </a:r>
            <a:r>
              <a:rPr lang="en-GB" dirty="0" err="1" smtClean="0"/>
              <a:t>entitetima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U HTML-u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znaci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Znakovni </a:t>
            </a:r>
            <a:r>
              <a:rPr lang="en-GB" dirty="0" err="1" smtClean="0"/>
              <a:t>entitet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zadaje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razmak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ne </a:t>
            </a:r>
            <a:r>
              <a:rPr lang="en-GB" dirty="0" err="1"/>
              <a:t>prelama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(</a:t>
            </a:r>
            <a:r>
              <a:rPr lang="en-GB" dirty="0" err="1"/>
              <a:t>npr</a:t>
            </a:r>
            <a:r>
              <a:rPr lang="en-GB" dirty="0"/>
              <a:t>. 10 km/h</a:t>
            </a:r>
            <a:r>
              <a:rPr lang="en-GB" dirty="0" smtClean="0"/>
              <a:t>);</a:t>
            </a:r>
            <a:r>
              <a:rPr lang="sr-Latn-RS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razmaka</a:t>
            </a:r>
            <a:r>
              <a:rPr lang="en-GB" dirty="0"/>
              <a:t> </a:t>
            </a:r>
            <a:r>
              <a:rPr lang="en-GB" dirty="0" err="1"/>
              <a:t>tekstu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 smtClean="0"/>
              <a:t>znak</a:t>
            </a:r>
            <a:r>
              <a:rPr lang="en-GB" dirty="0" smtClean="0"/>
              <a:t> </a:t>
            </a:r>
            <a:r>
              <a:rPr lang="en-GB" b="1" dirty="0"/>
              <a:t>&lt;</a:t>
            </a:r>
            <a:r>
              <a:rPr lang="en-GB" dirty="0"/>
              <a:t> </a:t>
            </a:r>
          </a:p>
          <a:p>
            <a:pPr lvl="2">
              <a:spcBef>
                <a:spcPts val="1200"/>
              </a:spcBef>
            </a:pPr>
            <a:r>
              <a:rPr lang="en-GB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</a:t>
            </a:r>
            <a:r>
              <a:rPr lang="sr-Latn-RS" dirty="0"/>
              <a:t>č</a:t>
            </a:r>
            <a:r>
              <a:rPr lang="en-GB" dirty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&gt;</a:t>
            </a:r>
            <a:endParaRPr lang="sr-Latn-RS" b="1" dirty="0"/>
          </a:p>
          <a:p>
            <a:pPr lvl="2">
              <a:spcBef>
                <a:spcPts val="1200"/>
              </a:spcBef>
            </a:pP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&amp;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"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 smtClean="0"/>
              <a:t>’</a:t>
            </a:r>
            <a:r>
              <a:rPr lang="sr-Latn-RS" dirty="0" smtClean="0"/>
              <a:t>	itd.</a:t>
            </a: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4</a:t>
            </a:r>
            <a:r>
              <a:rPr lang="en-US" dirty="0" smtClean="0"/>
              <a:t>)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</a:pPr>
                <a:r>
                  <a:rPr lang="en-GB" dirty="0" err="1"/>
                  <a:t>Mnogi</a:t>
                </a:r>
                <a:r>
                  <a:rPr lang="en-GB" dirty="0"/>
                  <a:t> </a:t>
                </a:r>
                <a:r>
                  <a:rPr lang="en-GB" dirty="0" err="1" smtClean="0"/>
                  <a:t>matemati</a:t>
                </a:r>
                <a:r>
                  <a:rPr lang="sr-Latn-RS" dirty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tehni</a:t>
                </a:r>
                <a:r>
                  <a:rPr lang="sr-Latn-RS" dirty="0" smtClean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simboli</a:t>
                </a:r>
                <a:r>
                  <a:rPr lang="en-GB" dirty="0"/>
                  <a:t> </a:t>
                </a:r>
                <a:r>
                  <a:rPr lang="en-GB" dirty="0" err="1"/>
                  <a:t>valuta</a:t>
                </a:r>
                <a:r>
                  <a:rPr lang="en-GB" dirty="0"/>
                  <a:t> se ne </a:t>
                </a:r>
                <a:r>
                  <a:rPr lang="en-GB" dirty="0" err="1"/>
                  <a:t>nalaze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tastaturi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sr-Latn-RS" dirty="0" smtClean="0"/>
                  <a:t>Takvi simboli </a:t>
                </a:r>
                <a:r>
                  <a:rPr lang="en-GB" dirty="0" smtClean="0"/>
                  <a:t>se </a:t>
                </a:r>
                <a:r>
                  <a:rPr lang="en-GB" dirty="0" err="1"/>
                  <a:t>mogu</a:t>
                </a:r>
                <a:r>
                  <a:rPr lang="en-GB" dirty="0"/>
                  <a:t> </a:t>
                </a:r>
                <a:r>
                  <a:rPr lang="sr-Latn-RS" dirty="0" smtClean="0"/>
                  <a:t>ubaciti u </a:t>
                </a:r>
                <a:r>
                  <a:rPr lang="en-GB" dirty="0" smtClean="0"/>
                  <a:t>HTML </a:t>
                </a:r>
                <a:r>
                  <a:rPr lang="en-GB" dirty="0" err="1" smtClean="0"/>
                  <a:t>stran</a:t>
                </a:r>
                <a:r>
                  <a:rPr lang="sr-Latn-RS" dirty="0" smtClean="0"/>
                  <a:t>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kori</a:t>
                </a:r>
                <a:r>
                  <a:rPr lang="sr-Latn-RS" dirty="0" err="1" smtClean="0"/>
                  <a:t>šć</a:t>
                </a:r>
                <a:r>
                  <a:rPr lang="en-GB" dirty="0" err="1" smtClean="0"/>
                  <a:t>enjem</a:t>
                </a:r>
                <a:r>
                  <a:rPr lang="en-GB" dirty="0" smtClean="0"/>
                  <a:t> </a:t>
                </a:r>
                <a:r>
                  <a:rPr lang="sr-Latn-RS" dirty="0" smtClean="0"/>
                  <a:t>znakovnih </a:t>
                </a:r>
                <a:r>
                  <a:rPr lang="en-GB" dirty="0" err="1" smtClean="0"/>
                  <a:t>entiteta</a:t>
                </a:r>
                <a:r>
                  <a:rPr lang="en-GB" dirty="0" smtClean="0"/>
                  <a:t> </a:t>
                </a:r>
                <a:r>
                  <a:rPr lang="en-GB" dirty="0" err="1"/>
                  <a:t>simbola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forall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 smtClean="0"/>
                  <a:t>znak</a:t>
                </a: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&amp;exist;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GB" dirty="0"/>
                  <a:t> </a:t>
                </a:r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&amp;euro;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/>
                  <a:t> </a:t>
                </a:r>
                <a:r>
                  <a:rPr lang="sr-Latn-RS" dirty="0"/>
                  <a:t>€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&amp;copy;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 smtClean="0"/>
                  <a:t>za</a:t>
                </a:r>
                <a:r>
                  <a:rPr lang="sr-Latn-RS" dirty="0" smtClean="0"/>
                  <a:t> </a:t>
                </a:r>
                <a:r>
                  <a:rPr lang="sr-Latn-RS" b="1" dirty="0"/>
                  <a:t>©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Prilikom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procesiranja</a:t>
                </a:r>
                <a:r>
                  <a:rPr lang="pl-PL" altLang="en-US" dirty="0" smtClean="0"/>
                  <a:t> HTML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, </a:t>
                </a:r>
                <a:r>
                  <a:rPr lang="pl-PL" altLang="en-US" dirty="0" err="1">
                    <a:solidFill>
                      <a:srgbClr val="6767FF"/>
                    </a:solidFill>
                  </a:rPr>
                  <a:t>k</a:t>
                </a:r>
                <a:r>
                  <a:rPr lang="pl-PL" altLang="en-US" dirty="0" err="1" smtClean="0">
                    <a:solidFill>
                      <a:srgbClr val="6767FF"/>
                    </a:solidFill>
                  </a:rPr>
                  <a:t>omentari</a:t>
                </a:r>
                <a:r>
                  <a:rPr lang="pl-PL" altLang="en-US" dirty="0" smtClean="0">
                    <a:solidFill>
                      <a:srgbClr val="6767FF"/>
                    </a:solidFill>
                  </a:rPr>
                  <a:t> </a:t>
                </a:r>
                <a:r>
                  <a:rPr lang="pl-PL" altLang="en-US" dirty="0" err="1"/>
                  <a:t>se</a:t>
                </a:r>
                <a:r>
                  <a:rPr lang="pl-PL" altLang="en-US" dirty="0"/>
                  <a:t> </a:t>
                </a:r>
                <a:r>
                  <a:rPr lang="pl-PL" altLang="en-US" dirty="0" err="1" smtClean="0"/>
                  <a:t>ignorišu</a:t>
                </a:r>
                <a:r>
                  <a:rPr lang="pl-PL" altLang="en-US" dirty="0" smtClean="0"/>
                  <a:t> od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korisničkog</a:t>
                </a:r>
                <a:r>
                  <a:rPr lang="pl-PL" altLang="en-US" dirty="0" smtClean="0"/>
                  <a:t> agenta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Komentari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se</a:t>
                </a:r>
                <a:r>
                  <a:rPr lang="pl-PL" altLang="en-US" dirty="0" smtClean="0"/>
                  <a:t> u </a:t>
                </a:r>
                <a:r>
                  <a:rPr lang="pl-PL" altLang="en-US" dirty="0"/>
                  <a:t>HTML-u </a:t>
                </a:r>
                <a:r>
                  <a:rPr lang="pl-PL" altLang="en-US" dirty="0" err="1"/>
                  <a:t>zadaju</a:t>
                </a:r>
                <a:r>
                  <a:rPr lang="pl-PL" altLang="en-US" dirty="0"/>
                  <a:t> na </a:t>
                </a:r>
                <a:r>
                  <a:rPr lang="pl-PL" altLang="en-US" dirty="0" err="1" smtClean="0"/>
                  <a:t>slede</a:t>
                </a:r>
                <a:r>
                  <a:rPr lang="pl-PL" altLang="en-US" dirty="0" err="1"/>
                  <a:t>ć</a:t>
                </a:r>
                <a:r>
                  <a:rPr lang="pl-PL" altLang="en-US" dirty="0" err="1" smtClean="0"/>
                  <a:t>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način</a:t>
                </a:r>
                <a:r>
                  <a:rPr lang="pl-PL" altLang="en-US" dirty="0" smtClean="0"/>
                  <a:t/>
                </a:r>
                <a:br>
                  <a:rPr lang="pl-PL" altLang="en-US" dirty="0" smtClean="0"/>
                </a:b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&lt;!--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Ovde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tekst </a:t>
                </a:r>
                <a:r>
                  <a:rPr lang="pl-PL" altLang="en-US" sz="1600" b="1" dirty="0" err="1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komentara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--&gt;</a:t>
                </a:r>
                <a:endParaRPr lang="sr-Latn-CS" altLang="en-US" sz="1600" b="1" dirty="0">
                  <a:solidFill>
                    <a:srgbClr val="009E4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  <a:blipFill rotWithShape="1">
                <a:blip r:embed="rId2"/>
                <a:stretch>
                  <a:fillRect t="-46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html, body </a:t>
            </a:r>
            <a:r>
              <a:rPr lang="en-US" dirty="0" err="1"/>
              <a:t>i</a:t>
            </a:r>
            <a:r>
              <a:rPr lang="en-US" dirty="0"/>
              <a:t> head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title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meta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meta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prazan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.../&gt;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Njegovim</a:t>
            </a:r>
            <a:r>
              <a:rPr lang="en-GB" dirty="0"/>
              <a:t>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smtClean="0"/>
              <a:t>meta</a:t>
            </a:r>
            <a:r>
              <a:rPr lang="sr-Latn-RS" dirty="0"/>
              <a:t>-</a:t>
            </a:r>
            <a:r>
              <a:rPr lang="en-GB" dirty="0" err="1" smtClean="0"/>
              <a:t>informacije</a:t>
            </a:r>
            <a:r>
              <a:rPr lang="en-GB" dirty="0" smtClean="0"/>
              <a:t> </a:t>
            </a:r>
            <a:r>
              <a:rPr lang="en-GB" dirty="0"/>
              <a:t>o </a:t>
            </a:r>
            <a:r>
              <a:rPr lang="en-GB" dirty="0" err="1"/>
              <a:t>strani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charset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smtClean="0"/>
              <a:t>in </a:t>
            </a:r>
            <a:r>
              <a:rPr lang="en-GB" dirty="0" err="1"/>
              <a:t>kodiranja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 smtClean="0"/>
              <a:t>kori</a:t>
            </a:r>
            <a:r>
              <a:rPr lang="sr-Latn-RS" dirty="0" err="1" smtClean="0"/>
              <a:t>šć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snimanja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dirty="0" smtClean="0"/>
              <a:t>primer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charset="UTF-8"/&gt;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author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ime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keywords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klju</a:t>
            </a:r>
            <a:r>
              <a:rPr lang="sr-Latn-RS" dirty="0"/>
              <a:t>č</a:t>
            </a:r>
            <a:r>
              <a:rPr lang="en-GB" dirty="0" smtClean="0"/>
              <a:t>ne re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description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="Marko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Savi</a:t>
            </a:r>
            <a:r>
              <a:rPr lang="sr-Latn-R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="gimnazija,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,obrazovanje"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="veb-sajt gimnazije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Dositej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Obradović"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 err="1"/>
              <a:t>elementi</a:t>
            </a:r>
            <a:r>
              <a:rPr lang="en-US" dirty="0"/>
              <a:t> script, style, link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script</a:t>
            </a:r>
            <a:r>
              <a:rPr lang="en-GB" dirty="0"/>
              <a:t> je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 smtClean="0"/>
              <a:t>kod</a:t>
            </a:r>
            <a:r>
              <a:rPr lang="en-GB" dirty="0"/>
              <a:t>, </a:t>
            </a: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/>
              <a:t>u </a:t>
            </a:r>
            <a:r>
              <a:rPr lang="en-GB" dirty="0" err="1" smtClean="0"/>
              <a:t>jeziku</a:t>
            </a:r>
            <a:r>
              <a:rPr lang="sr-Latn-RS" dirty="0" smtClean="0"/>
              <a:t> </a:t>
            </a:r>
            <a:r>
              <a:rPr lang="en-GB" dirty="0" smtClean="0"/>
              <a:t>JavaScript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style</a:t>
            </a:r>
            <a:r>
              <a:rPr lang="en-GB" dirty="0"/>
              <a:t> je </a:t>
            </a: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jeziku</a:t>
            </a:r>
            <a:r>
              <a:rPr lang="en-GB" dirty="0"/>
              <a:t> CSS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 smtClean="0"/>
              <a:t>slu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da </a:t>
            </a:r>
            <a:r>
              <a:rPr lang="en-GB" dirty="0" err="1" smtClean="0"/>
              <a:t>pove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stranu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kojoj</a:t>
            </a:r>
            <a:r>
              <a:rPr lang="en-GB" dirty="0"/>
              <a:t> je </a:t>
            </a:r>
            <a:r>
              <a:rPr lang="en-GB" dirty="0" err="1"/>
              <a:t>naveden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drugim</a:t>
            </a:r>
            <a:r>
              <a:rPr lang="sr-Latn-RS" dirty="0" smtClean="0"/>
              <a:t> </a:t>
            </a:r>
            <a:r>
              <a:rPr lang="en-GB" dirty="0" err="1" smtClean="0"/>
              <a:t>resursima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uvoz</a:t>
            </a:r>
            <a:r>
              <a:rPr lang="en-GB" dirty="0"/>
              <a:t> </a:t>
            </a:r>
            <a:r>
              <a:rPr lang="en-GB" dirty="0" err="1"/>
              <a:t>stilskog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zadatog</a:t>
            </a:r>
            <a:r>
              <a:rPr lang="en-GB" dirty="0"/>
              <a:t> u </a:t>
            </a:r>
            <a:r>
              <a:rPr lang="en-GB" dirty="0" err="1"/>
              <a:t>zasebnoj</a:t>
            </a:r>
            <a:r>
              <a:rPr lang="en-GB" dirty="0"/>
              <a:t> </a:t>
            </a:r>
            <a:r>
              <a:rPr lang="en-GB" dirty="0" err="1" smtClean="0"/>
              <a:t>datoteci</a:t>
            </a:r>
            <a:r>
              <a:rPr lang="sr-Latn-RS" sz="1600" dirty="0" smtClean="0"/>
              <a:t/>
            </a:r>
            <a:br>
              <a:rPr lang="sr-Latn-RS" sz="1600" dirty="0" smtClean="0"/>
            </a:b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="style.css" /&gt;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zadavanje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veb-strane</a:t>
            </a:r>
            <a:r>
              <a:rPr lang="en-GB" dirty="0"/>
              <a:t> u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 smtClean="0"/>
              <a:t>jeziku</a:t>
            </a:r>
            <a: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page.pdf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	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="PDF verzija"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en.html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hreflang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="Verzija na engleskom jeziku" /&gt;</a:t>
            </a: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Celine u telu </a:t>
            </a:r>
            <a:r>
              <a:rPr lang="sr-Latn-RS" dirty="0" smtClean="0"/>
              <a:t>veb strane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strana</a:t>
            </a:r>
            <a:r>
              <a:rPr lang="en-GB" dirty="0"/>
              <a:t> se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celine</a:t>
            </a:r>
            <a:endParaRPr lang="pl-PL" dirty="0" smtClean="0"/>
          </a:p>
          <a:p>
            <a:pPr lvl="1">
              <a:spcBef>
                <a:spcPts val="1200"/>
              </a:spcBef>
            </a:pPr>
            <a:r>
              <a:rPr lang="pl-PL" dirty="0" err="1" smtClean="0"/>
              <a:t>Podržano</a:t>
            </a:r>
            <a:r>
              <a:rPr lang="pl-PL" dirty="0" smtClean="0"/>
              <a:t> </a:t>
            </a:r>
            <a:r>
              <a:rPr lang="pl-PL" dirty="0"/>
              <a:t>je </a:t>
            </a:r>
            <a:r>
              <a:rPr lang="pl-PL" dirty="0" err="1"/>
              <a:t>nekoliko</a:t>
            </a:r>
            <a:r>
              <a:rPr lang="pl-PL" dirty="0"/>
              <a:t> </a:t>
            </a:r>
            <a:r>
              <a:rPr lang="pl-PL" dirty="0" err="1"/>
              <a:t>elemenata</a:t>
            </a:r>
            <a:r>
              <a:rPr lang="pl-PL" dirty="0"/>
              <a:t> za </a:t>
            </a:r>
            <a:r>
              <a:rPr lang="pl-PL" dirty="0" err="1"/>
              <a:t>podelu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na </a:t>
            </a:r>
            <a:r>
              <a:rPr lang="pl-PL" dirty="0" err="1"/>
              <a:t>celine</a:t>
            </a:r>
            <a:r>
              <a:rPr lang="pl-PL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main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centralni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, </a:t>
            </a:r>
            <a:r>
              <a:rPr lang="pl-PL" dirty="0" err="1"/>
              <a:t>jedinstven</a:t>
            </a:r>
            <a:r>
              <a:rPr lang="pl-PL" dirty="0"/>
              <a:t> 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, </a:t>
            </a:r>
            <a:r>
              <a:rPr lang="pl-PL" dirty="0" err="1" smtClean="0"/>
              <a:t>svaka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strana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i</a:t>
            </a:r>
            <a:r>
              <a:rPr lang="pl-PL" dirty="0" smtClean="0"/>
              <a:t> </a:t>
            </a:r>
            <a:r>
              <a:rPr lang="pl-PL" dirty="0" err="1" smtClean="0"/>
              <a:t>najvi</a:t>
            </a:r>
            <a:r>
              <a:rPr lang="pl-PL" dirty="0" err="1"/>
              <a:t>š</a:t>
            </a:r>
            <a:r>
              <a:rPr lang="pl-PL" dirty="0" err="1" smtClean="0"/>
              <a:t>e</a:t>
            </a:r>
            <a:r>
              <a:rPr lang="pl-PL" dirty="0" smtClean="0"/>
              <a:t> </a:t>
            </a:r>
            <a:r>
              <a:rPr lang="pl-PL" dirty="0" err="1"/>
              <a:t>jedan</a:t>
            </a:r>
            <a:r>
              <a:rPr lang="pl-PL" dirty="0"/>
              <a:t> </a:t>
            </a:r>
            <a:r>
              <a:rPr lang="pl-PL" dirty="0" err="1"/>
              <a:t>takav</a:t>
            </a:r>
            <a:r>
              <a:rPr lang="pl-PL" dirty="0"/>
              <a:t> element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header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zaglavlje</a:t>
            </a:r>
            <a:r>
              <a:rPr lang="pl-PL" dirty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</a:t>
            </a:r>
            <a:r>
              <a:rPr lang="pl-PL" dirty="0" err="1"/>
              <a:t>naslov</a:t>
            </a:r>
            <a:r>
              <a:rPr lang="pl-PL" dirty="0"/>
              <a:t>, </a:t>
            </a:r>
            <a:r>
              <a:rPr lang="pl-PL" dirty="0" err="1"/>
              <a:t>logotip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footer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podnožje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autor, copyright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nav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grupisane</a:t>
            </a:r>
            <a:r>
              <a:rPr lang="pl-PL" dirty="0"/>
              <a:t> </a:t>
            </a:r>
            <a:r>
              <a:rPr lang="pl-PL" dirty="0" err="1"/>
              <a:t>veze</a:t>
            </a:r>
            <a:r>
              <a:rPr lang="pl-PL" dirty="0"/>
              <a:t> ka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stranama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/>
              <a:t>istog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smtClean="0"/>
              <a:t>ka </a:t>
            </a:r>
            <a:r>
              <a:rPr lang="pl-PL" dirty="0" err="1" smtClean="0"/>
              <a:t>sadržaju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unutar</a:t>
            </a:r>
            <a:r>
              <a:rPr lang="pl-PL" dirty="0" smtClean="0"/>
              <a:t> </a:t>
            </a:r>
            <a:r>
              <a:rPr lang="pl-PL" dirty="0" err="1"/>
              <a:t>iste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strane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aside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sporedni</a:t>
            </a:r>
            <a:r>
              <a:rPr lang="pl-PL" dirty="0" smtClean="0"/>
              <a:t> </a:t>
            </a:r>
            <a:r>
              <a:rPr lang="pl-PL" dirty="0" err="1"/>
              <a:t>deo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aja</a:t>
            </a:r>
            <a:r>
              <a:rPr lang="pl-PL" dirty="0" smtClean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strane</a:t>
            </a:r>
            <a:endParaRPr lang="pl-PL" dirty="0" smtClean="0"/>
          </a:p>
          <a:p>
            <a:pPr lvl="2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" r="2979" b="10394"/>
          <a:stretch/>
        </p:blipFill>
        <p:spPr bwMode="auto">
          <a:xfrm>
            <a:off x="5652120" y="4091063"/>
            <a:ext cx="3448412" cy="243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9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pt-BR" dirty="0"/>
              <a:t>h1, h2, h3, h4, h5 </a:t>
            </a:r>
            <a:r>
              <a:rPr lang="sr-Cyrl-RS" dirty="0"/>
              <a:t>и</a:t>
            </a:r>
            <a:r>
              <a:rPr lang="pt-BR" dirty="0"/>
              <a:t> h6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Cyrl-RS" dirty="0"/>
              <a:t>ш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hijerarhiju</a:t>
            </a:r>
            <a:r>
              <a:rPr lang="en-GB" dirty="0"/>
              <a:t> </a:t>
            </a:r>
            <a:r>
              <a:rPr lang="en-GB" dirty="0" err="1"/>
              <a:t>naslova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podnaslova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Naslovi</a:t>
            </a:r>
            <a:r>
              <a:rPr lang="en-GB" dirty="0"/>
              <a:t> se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samoj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h1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h2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h3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h4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h5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h6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h1 </a:t>
            </a:r>
            <a:r>
              <a:rPr lang="sr-Cyrl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najvi</a:t>
            </a:r>
            <a:r>
              <a:rPr lang="sr-Latn-RS" dirty="0" err="1" smtClean="0"/>
              <a:t>še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/>
              <a:t>ranga</a:t>
            </a:r>
            <a:r>
              <a:rPr lang="en-GB" dirty="0"/>
              <a:t>, </a:t>
            </a:r>
            <a:r>
              <a:rPr lang="en-GB" dirty="0" smtClean="0"/>
              <a:t>h6</a:t>
            </a:r>
            <a:r>
              <a:rPr lang="sr-Cyrl-RS" dirty="0" smtClean="0"/>
              <a:t> 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najni</a:t>
            </a:r>
            <a:r>
              <a:rPr lang="sr-Latn-RS" dirty="0"/>
              <a:t>ž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ranga</a:t>
            </a:r>
            <a:endParaRPr lang="sr-Latn-RS" dirty="0" smtClean="0"/>
          </a:p>
          <a:p>
            <a:pPr lvl="1">
              <a:spcBef>
                <a:spcPts val="1200"/>
              </a:spcBef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&lt;h1&gt;Moje prvo zaglavlje&lt;/h1&gt;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&lt;h2&gt;Moj drugo zaglavlje.&lt;/h2&gt;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/>
              <a:t>section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dirty="0" smtClean="0"/>
              <a:t> </a:t>
            </a:r>
            <a:r>
              <a:rPr lang="en-GB" dirty="0" err="1" smtClean="0"/>
              <a:t>sajt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mnogo </a:t>
            </a:r>
            <a:r>
              <a:rPr lang="en-GB" dirty="0" err="1" smtClean="0"/>
              <a:t>materijala</a:t>
            </a:r>
            <a:r>
              <a:rPr lang="en-GB" dirty="0"/>
              <a:t>, </a:t>
            </a:r>
            <a:r>
              <a:rPr lang="en-GB" dirty="0" err="1"/>
              <a:t>pogodno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je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>
                <a:solidFill>
                  <a:srgbClr val="6767FF"/>
                </a:solidFill>
              </a:rPr>
              <a:t>sekcije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en-GB" dirty="0" err="1"/>
              <a:t>sekcije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009E47"/>
                </a:solidFill>
              </a:rPr>
              <a:t>section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Sekcija</a:t>
            </a:r>
            <a:r>
              <a:rPr lang="en-GB" dirty="0"/>
              <a:t> </a:t>
            </a:r>
            <a:r>
              <a:rPr lang="en-GB" dirty="0" err="1" smtClean="0"/>
              <a:t>uobi</a:t>
            </a:r>
            <a:r>
              <a:rPr lang="sr-Latn-RS" dirty="0"/>
              <a:t>č</a:t>
            </a:r>
            <a:r>
              <a:rPr lang="en-GB" dirty="0" err="1" smtClean="0"/>
              <a:t>ajeno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inje</a:t>
            </a:r>
            <a:r>
              <a:rPr lang="en-GB" dirty="0" smtClean="0"/>
              <a:t> </a:t>
            </a:r>
            <a:r>
              <a:rPr lang="en-GB" dirty="0" err="1"/>
              <a:t>naslovom</a:t>
            </a:r>
            <a:r>
              <a:rPr lang="en-GB" dirty="0"/>
              <a:t>; </a:t>
            </a:r>
            <a:r>
              <a:rPr lang="en-GB" dirty="0" err="1"/>
              <a:t>sekcije</a:t>
            </a:r>
            <a:r>
              <a:rPr lang="en-GB" dirty="0"/>
              <a:t> u </a:t>
            </a:r>
            <a:r>
              <a:rPr lang="en-GB" dirty="0" err="1"/>
              <a:t>sebi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zaglavlja</a:t>
            </a:r>
            <a:r>
              <a:rPr lang="en-GB" dirty="0"/>
              <a:t>, </a:t>
            </a:r>
            <a:r>
              <a:rPr lang="en-GB" dirty="0" err="1" smtClean="0"/>
              <a:t>podno</a:t>
            </a:r>
            <a:r>
              <a:rPr lang="sr-Latn-RS" dirty="0"/>
              <a:t>ž</a:t>
            </a:r>
            <a:r>
              <a:rPr lang="en-GB" dirty="0" err="1" smtClean="0"/>
              <a:t>ja</a:t>
            </a:r>
            <a:r>
              <a:rPr lang="en-GB" dirty="0"/>
              <a:t>,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podsekcije</a:t>
            </a:r>
            <a:r>
              <a:rPr lang="en-GB" dirty="0" smtClean="0"/>
              <a:t>,</a:t>
            </a:r>
            <a:r>
              <a:rPr lang="sr-Latn-RS" dirty="0" smtClean="0"/>
              <a:t> itd</a:t>
            </a:r>
            <a:r>
              <a:rPr lang="en-GB" dirty="0" smtClean="0"/>
              <a:t>.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Potpuno</a:t>
            </a:r>
            <a:r>
              <a:rPr lang="en-GB" dirty="0"/>
              <a:t> </a:t>
            </a:r>
            <a:r>
              <a:rPr lang="en-GB" dirty="0" err="1" smtClean="0"/>
              <a:t>zaokru</a:t>
            </a:r>
            <a:r>
              <a:rPr lang="sr-Latn-RS" dirty="0"/>
              <a:t>ž</a:t>
            </a:r>
            <a:r>
              <a:rPr lang="en-GB" dirty="0" err="1" smtClean="0"/>
              <a:t>ene</a:t>
            </a:r>
            <a:r>
              <a:rPr lang="en-GB" dirty="0" smtClean="0"/>
              <a:t> </a:t>
            </a:r>
            <a:r>
              <a:rPr lang="en-GB" dirty="0" err="1"/>
              <a:t>celine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nezavisne</a:t>
            </a:r>
            <a:r>
              <a:rPr lang="en-GB" dirty="0"/>
              <a:t> od </a:t>
            </a:r>
            <a:r>
              <a:rPr lang="en-GB" dirty="0" err="1"/>
              <a:t>ostalog</a:t>
            </a:r>
            <a:r>
              <a:rPr lang="en-GB" dirty="0"/>
              <a:t> </a:t>
            </a:r>
            <a:r>
              <a:rPr lang="en-GB" dirty="0" err="1" smtClean="0"/>
              <a:t>materijala</a:t>
            </a:r>
            <a:r>
              <a:rPr lang="sr-Latn-RS" dirty="0" smtClean="0"/>
              <a:t> </a:t>
            </a:r>
            <a:r>
              <a:rPr lang="en-GB" dirty="0" err="1" smtClean="0"/>
              <a:t>nazivaju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sr-Latn-RS" dirty="0">
                <a:solidFill>
                  <a:srgbClr val="6767FF"/>
                </a:solidFill>
              </a:rPr>
              <a:t>č</a:t>
            </a:r>
            <a:r>
              <a:rPr lang="en-GB" dirty="0" err="1" smtClean="0">
                <a:solidFill>
                  <a:srgbClr val="6767FF"/>
                </a:solidFill>
              </a:rPr>
              <a:t>lanci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lanaka</a:t>
            </a:r>
            <a:r>
              <a:rPr lang="en-GB" dirty="0" smtClean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6767FF"/>
                </a:solidFill>
              </a:rPr>
              <a:t>article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Č</a:t>
            </a:r>
            <a:r>
              <a:rPr lang="en-GB" dirty="0" err="1" smtClean="0"/>
              <a:t>lanak</a:t>
            </a:r>
            <a:r>
              <a:rPr lang="en-GB" dirty="0" smtClean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lanke</a:t>
            </a:r>
            <a:r>
              <a:rPr lang="sr-Latn-RS" dirty="0" smtClean="0"/>
              <a:t> i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podeljen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; </a:t>
            </a:r>
            <a:endParaRPr lang="sr-Latn-RS" dirty="0" smtClean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nije</a:t>
            </a:r>
            <a:r>
              <a:rPr lang="en-GB" dirty="0" smtClean="0"/>
              <a:t> nu</a:t>
            </a:r>
            <a:r>
              <a:rPr lang="sr-Latn-RS" dirty="0"/>
              <a:t>ž</a:t>
            </a:r>
            <a:r>
              <a:rPr lang="en-GB" dirty="0" smtClean="0"/>
              <a:t>no </a:t>
            </a:r>
            <a:r>
              <a:rPr lang="en-GB" dirty="0" err="1"/>
              <a:t>nasloviti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lanak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Clanci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|zaglavlje|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&gt;---Ovo je celina koja se koristi za navigaciju---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1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</a:t>
            </a:r>
            <a:r>
              <a:rPr lang="sr-Latn-RS" dirty="0" smtClean="0"/>
              <a:t>(</a:t>
            </a:r>
            <a:r>
              <a:rPr lang="en-US" dirty="0" smtClean="0"/>
              <a:t>3</a:t>
            </a:r>
            <a:r>
              <a:rPr lang="sr-Latn-RS" dirty="0" smtClean="0"/>
              <a:t>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2&lt;/h3&gt;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podnozje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 p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Pasus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/>
              <a:t>(paragraph) je </a:t>
            </a:r>
            <a:r>
              <a:rPr lang="en-GB" dirty="0" err="1"/>
              <a:t>najmanja</a:t>
            </a:r>
            <a:r>
              <a:rPr lang="en-GB" dirty="0"/>
              <a:t> </a:t>
            </a:r>
            <a:r>
              <a:rPr lang="en-GB" dirty="0" err="1"/>
              <a:t>jedinica</a:t>
            </a:r>
            <a:r>
              <a:rPr lang="en-GB" dirty="0"/>
              <a:t> </a:t>
            </a:r>
            <a:r>
              <a:rPr lang="en-GB" dirty="0" err="1"/>
              <a:t>grupisanog</a:t>
            </a:r>
            <a:r>
              <a:rPr lang="en-GB" dirty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oznacavanje</a:t>
            </a:r>
            <a:r>
              <a:rPr lang="en-GB" dirty="0"/>
              <a:t> </a:t>
            </a:r>
            <a:r>
              <a:rPr lang="en-GB" dirty="0" err="1"/>
              <a:t>pasusa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p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Pasus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 smtClean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veze</a:t>
            </a:r>
            <a:r>
              <a:rPr lang="en-GB" dirty="0"/>
              <a:t>, </a:t>
            </a:r>
            <a:r>
              <a:rPr lang="en-GB" dirty="0" err="1"/>
              <a:t>slike</a:t>
            </a:r>
            <a:r>
              <a:rPr lang="en-GB" dirty="0"/>
              <a:t>; ne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lanke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,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pasuse</a:t>
            </a:r>
            <a:r>
              <a:rPr lang="en-GB" dirty="0"/>
              <a:t>, </a:t>
            </a:r>
            <a:r>
              <a:rPr lang="en-GB" dirty="0" err="1"/>
              <a:t>tabele</a:t>
            </a:r>
            <a:r>
              <a:rPr lang="en-GB" dirty="0" smtClean="0"/>
              <a:t>,</a:t>
            </a:r>
            <a:r>
              <a:rPr lang="sr-Latn-RS" dirty="0" smtClean="0"/>
              <a:t> itd.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prvi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drugi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treći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ul, </a:t>
            </a:r>
            <a:r>
              <a:rPr lang="sr-Latn-RS" dirty="0" err="1"/>
              <a:t>ol</a:t>
            </a:r>
            <a:r>
              <a:rPr lang="sr-Latn-RS" dirty="0"/>
              <a:t>, dl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Latn-RS" dirty="0" smtClean="0"/>
              <a:t>š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nabrajanje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stavki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nenumerisane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ul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ol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opisne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dl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Stavka u </a:t>
            </a:r>
            <a:r>
              <a:rPr lang="en-GB" dirty="0" err="1"/>
              <a:t>nabrajanju</a:t>
            </a:r>
            <a:r>
              <a:rPr lang="en-GB" dirty="0"/>
              <a:t> se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li</a:t>
            </a:r>
            <a:r>
              <a:rPr lang="en-GB" dirty="0"/>
              <a:t> u </a:t>
            </a:r>
            <a:r>
              <a:rPr lang="en-GB" dirty="0" err="1"/>
              <a:t>prva</a:t>
            </a:r>
            <a:r>
              <a:rPr lang="en-GB" dirty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endParaRPr lang="sr-Latn-RS" dirty="0" smtClean="0"/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h2&gt;Upis u novu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skolsku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godinu&lt;/h2&gt;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p&gt;Na upis je potrebno doneti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dokumente:&lt;/p&gt;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svedocanstvo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iz prethodnog razreda,&lt;/li&gt;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li&gt;izvod iz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maticne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knjige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rodenih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dacku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knjizicu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</a:rPr>
              <a:t>Elementi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smtClean="0"/>
              <a:t>p</a:t>
            </a:r>
            <a:r>
              <a:rPr lang="en-GB" dirty="0"/>
              <a:t>, </a:t>
            </a:r>
            <a:r>
              <a:rPr lang="en-GB" dirty="0" err="1" smtClean="0"/>
              <a:t>em</a:t>
            </a:r>
            <a:r>
              <a:rPr lang="en-GB" dirty="0"/>
              <a:t>, strong, small, b, </a:t>
            </a:r>
            <a:r>
              <a:rPr lang="en-GB" dirty="0" err="1"/>
              <a:t>i</a:t>
            </a:r>
            <a:r>
              <a:rPr lang="en-GB" dirty="0"/>
              <a:t>, u, sub, sup,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address, </a:t>
            </a:r>
            <a:r>
              <a:rPr lang="en-GB" dirty="0" err="1"/>
              <a:t>blockquote</a:t>
            </a:r>
            <a:r>
              <a:rPr lang="en-GB" dirty="0"/>
              <a:t>, q, cite, pre, code,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ul</a:t>
            </a:r>
            <a:r>
              <a:rPr lang="en-GB" dirty="0"/>
              <a:t>, </a:t>
            </a:r>
            <a:r>
              <a:rPr lang="en-GB" dirty="0" err="1"/>
              <a:t>ol</a:t>
            </a:r>
            <a:r>
              <a:rPr lang="en-GB" dirty="0"/>
              <a:t>, li, dl, </a:t>
            </a:r>
            <a:r>
              <a:rPr lang="en-GB" dirty="0" err="1"/>
              <a:t>dd</a:t>
            </a:r>
            <a:r>
              <a:rPr lang="en-GB" dirty="0"/>
              <a:t>, </a:t>
            </a:r>
            <a:r>
              <a:rPr lang="en-GB" dirty="0" err="1"/>
              <a:t>dt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img</a:t>
            </a:r>
            <a:r>
              <a:rPr lang="en-GB" dirty="0"/>
              <a:t>, audio, video, iframe,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table, </a:t>
            </a:r>
            <a:r>
              <a:rPr lang="en-GB" dirty="0" err="1"/>
              <a:t>tr</a:t>
            </a:r>
            <a:r>
              <a:rPr lang="en-GB" dirty="0"/>
              <a:t>, td, </a:t>
            </a:r>
            <a:r>
              <a:rPr lang="en-GB" dirty="0" err="1"/>
              <a:t>th</a:t>
            </a:r>
            <a:r>
              <a:rPr lang="en-GB" dirty="0"/>
              <a:t>, caption,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input, select, option, </a:t>
            </a:r>
            <a:r>
              <a:rPr lang="en-GB" dirty="0" err="1"/>
              <a:t>textarea</a:t>
            </a:r>
            <a:r>
              <a:rPr lang="en-GB" dirty="0"/>
              <a:t>, label,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div, span</a:t>
            </a:r>
            <a:endParaRPr 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9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 err="1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smtClean="0"/>
              <a:t>ć</a:t>
            </a:r>
            <a:endParaRPr lang="sr-Cyrl-R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2" y="1772816"/>
            <a:ext cx="8762366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472" y="544413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r>
              <a:rPr lang="sr-Latn-RS" altLang="en-US" dirty="0" smtClean="0">
                <a:solidFill>
                  <a:srgbClr val="002060"/>
                </a:solidFill>
              </a:rPr>
              <a:t> (2)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56792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zaglavlja veb-strane --&gt;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&gt;Kako se prave veb-strane?&lt;/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Telo dokumenta: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font-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/*font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pozadine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Zaglavlje: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centrirano poravnavanje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Glavni deo strane: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#f0f0f0; /* sivkasta boja pozadine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800px; /*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sirina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800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auto; /*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centriran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glavni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 /*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unutrasnja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margina 20 piksela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okvir: 1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puna linija, siv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#888888; /* senka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zaobljene ivice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0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/>
              <a:t>HTML </a:t>
            </a:r>
            <a:r>
              <a:rPr lang="en-US" altLang="en-US" dirty="0" err="1" smtClean="0"/>
              <a:t>ilustracija</a:t>
            </a:r>
            <a:r>
              <a:rPr lang="sr-Latn-RS" altLang="en-US" dirty="0" smtClean="0"/>
              <a:t> (</a:t>
            </a:r>
            <a:r>
              <a:rPr lang="sr-Latn-RS" altLang="en-US" dirty="0"/>
              <a:t>3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 se klikne na naslov, on postaje crven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('naslov').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'red'};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tela veb-stranice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logos.png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logotipi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="200px"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id="naslov"&gt;Jezici za opis veb-strana&lt;/h1&gt;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p&gt;U opisu veb-strana koristi se vise jezika i tehnologija.&lt;/p&gt;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="https://www.w3.org/TR/html5/"&gt;HTML&lt;/a&gt;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veb-strana. 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koriste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&lt;i&gt;HTML elementi&lt;/i&gt; (na primer, 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;html&amp;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="https://www.w3.org/Style/CSS/"&gt;CSS&lt;/a&gt;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stila (boja, fontova, rasporeda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slicno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veb-strana.&lt;/li&gt;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="https://en.wikipedia.org/wiki/JavaScript"&gt;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koristi se za dodavanje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interaktivnosti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veb-stranama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 primer, u njemu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isprogramirati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naslov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promeni boju kada se klikne na njega).&lt;/li&gt;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/>
              <a:t>Veb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strana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</a:t>
            </a:r>
            <a:r>
              <a:rPr lang="sr-Latn-RS" dirty="0" smtClean="0"/>
              <a:t>e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opisuju</a:t>
            </a:r>
            <a:r>
              <a:rPr lang="en-GB" dirty="0"/>
              <a:t> </a:t>
            </a:r>
            <a:r>
              <a:rPr lang="sr-Latn-RS" dirty="0" smtClean="0"/>
              <a:t>pomoću č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aspekta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HTML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CSS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pona</a:t>
            </a:r>
            <a:r>
              <a:rPr lang="sr-Latn-RS" dirty="0"/>
              <a:t>š</a:t>
            </a:r>
            <a:r>
              <a:rPr lang="en-GB" dirty="0" err="1" smtClean="0"/>
              <a:t>anje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JavaScript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„</a:t>
            </a:r>
            <a:r>
              <a:rPr lang="en-GB" dirty="0" err="1" smtClean="0"/>
              <a:t>razumeju</a:t>
            </a:r>
            <a:r>
              <a:rPr lang="sr-Latn-RS" dirty="0" smtClean="0"/>
              <a:t>“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navedene</a:t>
            </a:r>
            <a:r>
              <a:rPr lang="en-GB" dirty="0"/>
              <a:t> </a:t>
            </a:r>
            <a:r>
              <a:rPr lang="en-GB" dirty="0" err="1"/>
              <a:t>jezike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i</a:t>
            </a:r>
            <a:r>
              <a:rPr lang="en-GB" dirty="0"/>
              <a:t> CSS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JavaScript </a:t>
            </a:r>
            <a:r>
              <a:rPr lang="en-GB" dirty="0" err="1"/>
              <a:t>jeste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tri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ita</a:t>
            </a:r>
            <a:r>
              <a:rPr lang="sr-Latn-RS" dirty="0"/>
              <a:t>.</a:t>
            </a:r>
            <a:r>
              <a:rPr lang="en-GB" dirty="0" smtClean="0"/>
              <a:t> </a:t>
            </a:r>
            <a:r>
              <a:rPr lang="sr-Latn-RS" dirty="0" smtClean="0"/>
              <a:t>P</a:t>
            </a:r>
            <a:r>
              <a:rPr lang="en-GB" dirty="0" err="1" smtClean="0"/>
              <a:t>rimer</a:t>
            </a:r>
            <a:r>
              <a:rPr lang="en-GB" dirty="0"/>
              <a:t>: </a:t>
            </a:r>
            <a:r>
              <a:rPr lang="en-GB" dirty="0" err="1"/>
              <a:t>komentari</a:t>
            </a:r>
            <a:endParaRPr lang="en-GB" dirty="0"/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GB" dirty="0"/>
              <a:t>(HTML)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GB" dirty="0"/>
              <a:t>(CSS)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(JavaScript)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zasebnim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/>
              <a:t>Istorijat HTML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Nastanak</a:t>
            </a:r>
            <a:r>
              <a:rPr lang="en-GB" dirty="0"/>
              <a:t> HTML-a </a:t>
            </a:r>
            <a:r>
              <a:rPr lang="en-GB" dirty="0" err="1"/>
              <a:t>vezan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 smtClean="0"/>
              <a:t>Korisni</a:t>
            </a:r>
            <a:r>
              <a:rPr lang="sr-Latn-RS" dirty="0"/>
              <a:t>č</a:t>
            </a:r>
            <a:r>
              <a:rPr lang="en-GB" dirty="0" err="1" smtClean="0"/>
              <a:t>ki</a:t>
            </a:r>
            <a:r>
              <a:rPr lang="en-GB" dirty="0" smtClean="0"/>
              <a:t> </a:t>
            </a:r>
            <a:r>
              <a:rPr lang="en-GB" dirty="0" err="1"/>
              <a:t>agenti</a:t>
            </a:r>
            <a:r>
              <a:rPr lang="en-GB" dirty="0"/>
              <a:t> (user agent)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programi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sr-Latn-RS" dirty="0" smtClean="0"/>
              <a:t> </a:t>
            </a:r>
            <a:r>
              <a:rPr lang="en-GB" dirty="0" smtClean="0"/>
              <a:t>HTML </a:t>
            </a:r>
            <a:r>
              <a:rPr lang="en-GB" dirty="0" err="1"/>
              <a:t>dokumente</a:t>
            </a:r>
            <a:r>
              <a:rPr lang="en-GB" dirty="0"/>
              <a:t> (to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r>
              <a:rPr lang="en-GB" dirty="0"/>
              <a:t>!)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Razvoj</a:t>
            </a:r>
            <a:r>
              <a:rPr lang="en-GB" dirty="0"/>
              <a:t> HTML-a </a:t>
            </a:r>
            <a:r>
              <a:rPr lang="en-GB" dirty="0" err="1"/>
              <a:t>tekao</a:t>
            </a:r>
            <a:r>
              <a:rPr lang="en-GB" dirty="0"/>
              <a:t> </a:t>
            </a:r>
            <a:r>
              <a:rPr lang="en-GB" dirty="0" err="1"/>
              <a:t>stihijski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brigu</a:t>
            </a:r>
            <a:r>
              <a:rPr lang="en-GB" dirty="0"/>
              <a:t> o </a:t>
            </a:r>
            <a:r>
              <a:rPr lang="en-GB" dirty="0" err="1"/>
              <a:t>njemu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 smtClean="0"/>
              <a:t>preuzela</a:t>
            </a:r>
            <a:r>
              <a:rPr lang="sr-Latn-RS" dirty="0" smtClean="0"/>
              <a:t> </a:t>
            </a:r>
            <a:r>
              <a:rPr lang="en-GB" dirty="0" err="1" smtClean="0"/>
              <a:t>organizacija</a:t>
            </a:r>
            <a:r>
              <a:rPr lang="en-GB" dirty="0" smtClean="0"/>
              <a:t> </a:t>
            </a:r>
            <a:r>
              <a:rPr lang="en-GB" dirty="0"/>
              <a:t>World Wide Web Consortium (W3C)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standarda</a:t>
            </a:r>
            <a:r>
              <a:rPr lang="en-GB" dirty="0"/>
              <a:t> je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smtClean="0"/>
              <a:t>5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Od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nosti</a:t>
            </a:r>
            <a:r>
              <a:rPr lang="en-GB" dirty="0" smtClean="0"/>
              <a:t> </a:t>
            </a:r>
            <a:r>
              <a:rPr lang="en-GB" dirty="0"/>
              <a:t>je dobro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ku</a:t>
            </a:r>
            <a:r>
              <a:rPr lang="en-GB" dirty="0" smtClean="0"/>
              <a:t> </a:t>
            </a:r>
            <a:r>
              <a:rPr lang="en-GB" dirty="0" err="1"/>
              <a:t>strukturu</a:t>
            </a:r>
            <a:r>
              <a:rPr lang="en-GB" dirty="0"/>
              <a:t>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HTML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Na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etku</a:t>
            </a:r>
            <a:r>
              <a:rPr lang="en-GB" dirty="0" smtClean="0"/>
              <a:t> </a:t>
            </a:r>
            <a:r>
              <a:rPr lang="en-GB" dirty="0" err="1"/>
              <a:t>dokumenta</a:t>
            </a:r>
            <a:r>
              <a:rPr lang="en-GB" dirty="0"/>
              <a:t> </a:t>
            </a:r>
            <a:r>
              <a:rPr lang="en-GB" dirty="0" err="1"/>
              <a:t>deklaracija</a:t>
            </a:r>
            <a:r>
              <a:rPr lang="en-GB" dirty="0"/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ukazuje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verziju</a:t>
            </a:r>
            <a:r>
              <a:rPr lang="sr-Latn-RS" dirty="0" smtClean="0"/>
              <a:t> </a:t>
            </a:r>
            <a:r>
              <a:rPr lang="en-GB" dirty="0" err="1" smtClean="0"/>
              <a:t>standarda</a:t>
            </a:r>
            <a:r>
              <a:rPr lang="en-GB" dirty="0" smtClean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. </a:t>
            </a:r>
            <a:r>
              <a:rPr lang="en-GB" dirty="0" err="1" smtClean="0"/>
              <a:t>Kod</a:t>
            </a:r>
            <a:r>
              <a:rPr lang="en-GB" dirty="0" smtClean="0"/>
              <a:t> HTML5</a:t>
            </a:r>
            <a:r>
              <a:rPr lang="sr-Latn-RS" dirty="0" smtClean="0"/>
              <a:t> je to: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dokument</a:t>
            </a:r>
            <a:r>
              <a:rPr lang="en-GB" dirty="0"/>
              <a:t> je </a:t>
            </a:r>
            <a:r>
              <a:rPr lang="en-GB" dirty="0" err="1" smtClean="0"/>
              <a:t>sa</a:t>
            </a:r>
            <a:r>
              <a:rPr lang="sr-Latn-RS" dirty="0"/>
              <a:t>č</a:t>
            </a:r>
            <a:r>
              <a:rPr lang="en-GB" dirty="0" err="1" smtClean="0"/>
              <a:t>injen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en-GB" dirty="0" err="1">
                <a:solidFill>
                  <a:srgbClr val="0070C0"/>
                </a:solidFill>
              </a:rPr>
              <a:t>elemenata</a:t>
            </a:r>
            <a:r>
              <a:rPr lang="en-GB" dirty="0"/>
              <a:t>: </a:t>
            </a:r>
            <a:r>
              <a:rPr lang="en-GB" dirty="0" err="1"/>
              <a:t>ceo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, </a:t>
            </a:r>
            <a:r>
              <a:rPr lang="en-GB" dirty="0" err="1"/>
              <a:t>pasus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tabela</a:t>
            </a:r>
            <a:r>
              <a:rPr lang="en-GB" dirty="0"/>
              <a:t>, </a:t>
            </a:r>
            <a:r>
              <a:rPr lang="en-GB" dirty="0" err="1"/>
              <a:t>slika</a:t>
            </a:r>
            <a:r>
              <a:rPr lang="en-GB" dirty="0"/>
              <a:t>,...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se </a:t>
            </a:r>
            <a:r>
              <a:rPr lang="en-GB" dirty="0" err="1"/>
              <a:t>oznacavaju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oznakama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etiketama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tagovima</a:t>
            </a:r>
            <a:r>
              <a:rPr lang="en-GB" dirty="0"/>
              <a:t> (tag) </a:t>
            </a:r>
            <a:r>
              <a:rPr lang="sr-Latn-RS" dirty="0" smtClean="0"/>
              <a:t>- </a:t>
            </a:r>
            <a:r>
              <a:rPr lang="en-GB" dirty="0" err="1" smtClean="0"/>
              <a:t>obele</a:t>
            </a:r>
            <a:r>
              <a:rPr lang="sr-Latn-RS" dirty="0" smtClean="0"/>
              <a:t>ž</a:t>
            </a:r>
            <a:r>
              <a:rPr lang="en-GB" dirty="0" err="1" smtClean="0"/>
              <a:t>avaju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otvaraju</a:t>
            </a:r>
            <a:r>
              <a:rPr lang="sr-Latn-RS" dirty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/>
              <a:t>i</a:t>
            </a:r>
            <a:r>
              <a:rPr lang="sr-Latn-RS" dirty="0" smtClean="0"/>
              <a:t> </a:t>
            </a:r>
            <a:r>
              <a:rPr lang="en-GB" dirty="0" err="1" smtClean="0"/>
              <a:t>zatvaraju</a:t>
            </a:r>
            <a:r>
              <a:rPr lang="sr-Latn-RS" dirty="0" smtClean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/>
              <a:t>i</a:t>
            </a:r>
            <a:r>
              <a:rPr lang="en-GB" dirty="0"/>
              <a:t> one </a:t>
            </a:r>
            <a:r>
              <a:rPr lang="en-GB" dirty="0" err="1"/>
              <a:t>ograuju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sr-Latn-RS" dirty="0" smtClean="0"/>
              <a:t> </a:t>
            </a:r>
            <a:r>
              <a:rPr lang="en-GB" dirty="0" err="1" smtClean="0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Neki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se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 smtClean="0"/>
              <a:t>samozatvaraju</a:t>
            </a:r>
            <a:r>
              <a:rPr lang="sr-Latn-RS" dirty="0"/>
              <a:t>ć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oznake</a:t>
            </a:r>
            <a:r>
              <a:rPr lang="en-GB" dirty="0" smtClean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atribute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ih</a:t>
            </a:r>
            <a:r>
              <a:rPr lang="en-GB" dirty="0"/>
              <a:t>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opisuju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Vrednosti</a:t>
            </a:r>
            <a:r>
              <a:rPr lang="en-GB" dirty="0"/>
              <a:t> se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/>
              <a:t>otvarajuce</a:t>
            </a:r>
            <a:r>
              <a:rPr lang="en-GB" dirty="0"/>
              <a:t> </a:t>
            </a:r>
            <a:r>
              <a:rPr lang="en-GB" dirty="0" err="1"/>
              <a:t>oznake</a:t>
            </a:r>
            <a:r>
              <a:rPr lang="en-GB" dirty="0"/>
              <a:t> u </a:t>
            </a:r>
            <a:r>
              <a:rPr lang="en-GB" dirty="0" err="1" smtClean="0"/>
              <a:t>obliku</a:t>
            </a:r>
            <a:r>
              <a:rPr lang="en-GB" dirty="0" smtClean="0"/>
              <a:t> 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0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ugn</a:t>
            </a:r>
            <a:r>
              <a:rPr lang="sr-Latn-RS" dirty="0" smtClean="0"/>
              <a:t>j</a:t>
            </a:r>
            <a:r>
              <a:rPr lang="en-GB" dirty="0" smtClean="0"/>
              <a:t>e</a:t>
            </a:r>
            <a:r>
              <a:rPr lang="sr-Latn-RS" dirty="0"/>
              <a:t>ž</a:t>
            </a:r>
            <a:r>
              <a:rPr lang="en-GB" dirty="0" err="1" smtClean="0"/>
              <a:t>den</a:t>
            </a:r>
            <a:r>
              <a:rPr lang="sr-Latn-RS" dirty="0" smtClean="0"/>
              <a:t>i</a:t>
            </a:r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RS" altLang="en-US" dirty="0" smtClean="0"/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Nekada </a:t>
            </a:r>
            <a:r>
              <a:rPr lang="sr-Latn-CS" altLang="en-US" dirty="0"/>
              <a:t>je dozvoljeno izostaviti </a:t>
            </a:r>
            <a:r>
              <a:rPr lang="sr-Latn-CS" altLang="en-US" dirty="0" err="1" smtClean="0"/>
              <a:t>zatvaraju</a:t>
            </a:r>
            <a:r>
              <a:rPr lang="sr-Latn-CS" altLang="en-US" dirty="0" err="1"/>
              <a:t>ć</a:t>
            </a:r>
            <a:r>
              <a:rPr lang="sr-Latn-CS" altLang="en-US" dirty="0" err="1" smtClean="0"/>
              <a:t>u</a:t>
            </a:r>
            <a:r>
              <a:rPr lang="sr-Latn-CS" altLang="en-US" dirty="0" smtClean="0"/>
              <a:t> </a:t>
            </a:r>
            <a:r>
              <a:rPr lang="sr-Latn-CS" altLang="en-US" dirty="0"/>
              <a:t>oznaku (kada </a:t>
            </a:r>
            <a:r>
              <a:rPr lang="sr-Latn-CS" altLang="en-US" dirty="0" smtClean="0"/>
              <a:t>po</a:t>
            </a:r>
            <a:r>
              <a:rPr lang="sr-Latn-CS" altLang="en-US" dirty="0"/>
              <a:t>č</a:t>
            </a:r>
            <a:r>
              <a:rPr lang="sr-Latn-CS" altLang="en-US" dirty="0" smtClean="0"/>
              <a:t>etak ili kraj </a:t>
            </a:r>
            <a:r>
              <a:rPr lang="sr-Latn-CS" altLang="en-US" dirty="0"/>
              <a:t>nekog drugog elementa ukazuju na </a:t>
            </a:r>
            <a:r>
              <a:rPr lang="sr-Latn-CS" altLang="en-US" dirty="0" smtClean="0"/>
              <a:t>zavr</a:t>
            </a:r>
            <a:r>
              <a:rPr lang="sr-Latn-CS" altLang="en-US" dirty="0"/>
              <a:t>š</a:t>
            </a:r>
            <a:r>
              <a:rPr lang="sr-Latn-CS" altLang="en-US" dirty="0" smtClean="0"/>
              <a:t>etak prethodnog elementa</a:t>
            </a:r>
            <a:r>
              <a:rPr lang="sr-Latn-CS" alt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Veb pregledači veba su veoma fleksibilni </a:t>
            </a:r>
            <a:r>
              <a:rPr lang="sr-Latn-CS" altLang="en-US" dirty="0"/>
              <a:t>i </a:t>
            </a:r>
            <a:r>
              <a:rPr lang="sr-Latn-CS" altLang="en-US" dirty="0" smtClean="0"/>
              <a:t>tolerišu </a:t>
            </a:r>
            <a:r>
              <a:rPr lang="sr-Latn-CS" altLang="en-US" dirty="0"/>
              <a:t>veliki broj </a:t>
            </a:r>
            <a:r>
              <a:rPr lang="sr-Latn-CS" altLang="en-US" dirty="0" smtClean="0"/>
              <a:t>grešaka</a:t>
            </a:r>
            <a:endParaRPr lang="sr-Latn-C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3391" r="1949" b="4586"/>
          <a:stretch/>
        </p:blipFill>
        <p:spPr bwMode="auto">
          <a:xfrm>
            <a:off x="2051720" y="2060848"/>
            <a:ext cx="4329106" cy="24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13163</TotalTime>
  <Words>2141</Words>
  <Application>Microsoft Office PowerPoint</Application>
  <PresentationFormat>On-screen Show (4:3)</PresentationFormat>
  <Paragraphs>303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4_Watermark</vt:lpstr>
      <vt:lpstr>Uvod u veb i internet tehnologije</vt:lpstr>
      <vt:lpstr>HTML 5</vt:lpstr>
      <vt:lpstr>HTML ilustracija</vt:lpstr>
      <vt:lpstr>HTML ilustracija (2)</vt:lpstr>
      <vt:lpstr>HTML ilustracija (3)</vt:lpstr>
      <vt:lpstr>Veb strana</vt:lpstr>
      <vt:lpstr>Istorijat HTML</vt:lpstr>
      <vt:lpstr>Sintaksa jezika HTML</vt:lpstr>
      <vt:lpstr>Sintaksa jezika HTML (2)</vt:lpstr>
      <vt:lpstr>Sintaksa jezika HTML (3)</vt:lpstr>
      <vt:lpstr>Sintaksa jezika HTML (4)</vt:lpstr>
      <vt:lpstr>Elementi html, body i head</vt:lpstr>
      <vt:lpstr>Zaglavlje veb strane - element title</vt:lpstr>
      <vt:lpstr>Zaglavlje veb strane - element meta</vt:lpstr>
      <vt:lpstr>Zaglavlje veb strane - elementi script, style, link</vt:lpstr>
      <vt:lpstr>Celine u telu veb strane</vt:lpstr>
      <vt:lpstr>Elementi h1, h2, h3, h4, h5 и h6</vt:lpstr>
      <vt:lpstr>Elementi article, section</vt:lpstr>
      <vt:lpstr>Elementi article, section (2)</vt:lpstr>
      <vt:lpstr>Elementi article, section (3)</vt:lpstr>
      <vt:lpstr>Element p</vt:lpstr>
      <vt:lpstr>Elementi ul, ol, dl</vt:lpstr>
      <vt:lpstr>Elementi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878</cp:revision>
  <dcterms:created xsi:type="dcterms:W3CDTF">1601-01-01T00:00:00Z</dcterms:created>
  <dcterms:modified xsi:type="dcterms:W3CDTF">2018-10-07T22:03:50Z</dcterms:modified>
</cp:coreProperties>
</file>