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handoutMasterIdLst>
    <p:handoutMasterId r:id="rId12"/>
  </p:handoutMasterIdLst>
  <p:sldIdLst>
    <p:sldId id="296" r:id="rId2"/>
    <p:sldId id="297" r:id="rId3"/>
    <p:sldId id="493" r:id="rId4"/>
    <p:sldId id="502" r:id="rId5"/>
    <p:sldId id="497" r:id="rId6"/>
    <p:sldId id="503" r:id="rId7"/>
    <p:sldId id="505" r:id="rId8"/>
    <p:sldId id="507" r:id="rId9"/>
    <p:sldId id="30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9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9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err="1" smtClean="0">
                <a:solidFill>
                  <a:schemeClr val="hlink"/>
                </a:solidFill>
              </a:rPr>
              <a:t>ža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, slojevi</a:t>
            </a:r>
            <a:r>
              <a:rPr lang="sr-Latn-RS" altLang="en-US" sz="5400" smtClean="0">
                <a:solidFill>
                  <a:schemeClr val="hlink"/>
                </a:solidFill>
              </a:rPr>
              <a:t>, protokoli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smtClean="0">
                <a:solidFill>
                  <a:schemeClr val="hlink"/>
                </a:solidFill>
              </a:rPr>
              <a:t>“host-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prema</a:t>
            </a:r>
            <a:r>
              <a:rPr lang="en-US" altLang="en-US" sz="5400" dirty="0" smtClean="0">
                <a:solidFill>
                  <a:schemeClr val="hlink"/>
                </a:solidFill>
              </a:rPr>
              <a:t>-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ži</a:t>
            </a:r>
            <a:r>
              <a:rPr lang="en-US" altLang="en-US" sz="5400" dirty="0" smtClean="0">
                <a:solidFill>
                  <a:schemeClr val="hlink"/>
                </a:solidFill>
              </a:rPr>
              <a:t>”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Sloj „host-prema-mreži”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Sloj „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Host-to-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network</a:t>
            </a:r>
            <a:r>
              <a:rPr lang="sr-Latn-RS" altLang="en-US" dirty="0" smtClean="0"/>
              <a:t>“ obezbeđuje kanal komunikacije.</a:t>
            </a:r>
          </a:p>
          <a:p>
            <a:pPr eaLnBrk="1" hangingPunct="1"/>
            <a:r>
              <a:rPr lang="sr-Latn-RS" altLang="en-US" dirty="0"/>
              <a:t>Na najnižem </a:t>
            </a:r>
            <a:r>
              <a:rPr lang="sr-Latn-RS" altLang="en-US" dirty="0" smtClean="0"/>
              <a:t>nivou, obezbeđuje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</a:t>
            </a:r>
          </a:p>
          <a:p>
            <a:pPr eaLnBrk="1" hangingPunct="1"/>
            <a:r>
              <a:rPr lang="sr-Latn-RS" altLang="en-US" dirty="0" smtClean="0"/>
              <a:t>Na najnižem nivou u okviru ovog sloja nema kontrole grešaka </a:t>
            </a:r>
          </a:p>
          <a:p>
            <a:pPr eaLnBrk="1" hangingPunct="1"/>
            <a:r>
              <a:rPr lang="sr-Latn-RS" altLang="en-US" dirty="0" smtClean="0"/>
              <a:t>Na višem nivou se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sloju obezbeđuje </a:t>
            </a:r>
            <a:r>
              <a:rPr lang="sr-Latn-RS" altLang="en-US" dirty="0"/>
              <a:t>postojanje pouzdanog kanala </a:t>
            </a:r>
            <a:r>
              <a:rPr lang="sr-Latn-RS" altLang="en-US" dirty="0" smtClean="0"/>
              <a:t>komunikacije u </a:t>
            </a:r>
            <a:r>
              <a:rPr lang="sr-Latn-RS" altLang="en-US" dirty="0"/>
              <a:t>kome </a:t>
            </a:r>
            <a:r>
              <a:rPr lang="sr-Latn-RS" altLang="en-US" dirty="0" smtClean="0"/>
              <a:t>se:</a:t>
            </a:r>
          </a:p>
          <a:p>
            <a:pPr lvl="1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</a:t>
            </a:r>
            <a:r>
              <a:rPr lang="sr-Latn-RS" altLang="en-US" dirty="0" err="1" smtClean="0"/>
              <a:t>control</a:t>
            </a:r>
            <a:r>
              <a:rPr lang="sr-Latn-RS" altLang="en-US" dirty="0" smtClean="0"/>
              <a:t>)</a:t>
            </a:r>
            <a:endParaRPr lang="sr-Latn-RS" altLang="en-US" dirty="0"/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01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</a:t>
            </a:r>
            <a:r>
              <a:rPr lang="pl-PL" altLang="en-US" sz="3200" dirty="0" smtClean="0">
                <a:solidFill>
                  <a:schemeClr val="hlink"/>
                </a:solidFill>
              </a:rPr>
              <a:t>”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Ovde se, gledano na najnižem nivou, dobija </a:t>
            </a:r>
            <a:r>
              <a:rPr lang="sr-Latn-RS" altLang="en-US" dirty="0"/>
              <a:t>zadatak da </a:t>
            </a:r>
            <a:r>
              <a:rPr lang="sr-Latn-RS" altLang="en-US" dirty="0" smtClean="0"/>
              <a:t>se preko </a:t>
            </a:r>
            <a:r>
              <a:rPr lang="sr-Latn-RS" altLang="en-US" dirty="0"/>
              <a:t>komunikacionog medijuma prenese </a:t>
            </a:r>
            <a:r>
              <a:rPr lang="sr-Latn-RS" altLang="en-US" dirty="0" smtClean="0"/>
              <a:t>sekvenca </a:t>
            </a:r>
            <a:r>
              <a:rPr lang="sr-Latn-RS" altLang="en-US" dirty="0"/>
              <a:t>bitova</a:t>
            </a:r>
          </a:p>
          <a:p>
            <a:pPr marL="857250" lvl="1" indent="-457200" eaLnBrk="1" hangingPunct="1"/>
            <a:r>
              <a:rPr lang="pl-PL" altLang="en-US" dirty="0" smtClean="0"/>
              <a:t>U tom najnižem nivou </a:t>
            </a:r>
            <a:r>
              <a:rPr lang="pl-PL" altLang="en-US" dirty="0"/>
              <a:t>komunikacije </a:t>
            </a:r>
            <a:r>
              <a:rPr lang="pl-PL" altLang="en-US" dirty="0" smtClean="0"/>
              <a:t>se proučava mehanizam slanja pojedinačnih </a:t>
            </a:r>
            <a:r>
              <a:rPr lang="pl-PL" altLang="en-US" dirty="0"/>
              <a:t>bitova od jednog do drugog </a:t>
            </a:r>
            <a:r>
              <a:rPr lang="pl-PL" altLang="en-US" dirty="0" smtClean="0"/>
              <a:t>uređaja kroz komunikacioni medijum</a:t>
            </a:r>
          </a:p>
          <a:p>
            <a:pPr marL="857250" lvl="1" indent="-457200" eaLnBrk="1" hangingPunct="1"/>
            <a:r>
              <a:rPr lang="sr-Latn-RS" altLang="en-US" dirty="0" smtClean="0"/>
              <a:t>Najniži nivo komunikacije karakteriše potreba za velikom efikasnošću</a:t>
            </a:r>
          </a:p>
          <a:p>
            <a:pPr marL="857250" lvl="1" indent="-457200" eaLnBrk="1" hangingPunct="1"/>
            <a:r>
              <a:rPr lang="sr-Latn-RS" altLang="en-US" dirty="0" smtClean="0"/>
              <a:t>Način komunikacije na tom najnižem nivou </a:t>
            </a:r>
            <a:r>
              <a:rPr lang="sr-Latn-RS" altLang="en-US" dirty="0"/>
              <a:t>z</a:t>
            </a:r>
            <a:r>
              <a:rPr lang="sr-Latn-RS" altLang="en-US" dirty="0" smtClean="0"/>
              <a:t>avisi </a:t>
            </a:r>
            <a:r>
              <a:rPr lang="sr-Latn-RS" altLang="en-US" dirty="0"/>
              <a:t>od tipa </a:t>
            </a:r>
            <a:r>
              <a:rPr lang="sr-Latn-RS" altLang="en-US" dirty="0" smtClean="0"/>
              <a:t>komunikacionog medijuma - žičana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bežična veza, koja vrsta </a:t>
            </a:r>
            <a:r>
              <a:rPr lang="sr-Latn-RS" altLang="en-US" dirty="0"/>
              <a:t>kablova je u pitanju </a:t>
            </a:r>
            <a:r>
              <a:rPr lang="sr-Latn-RS" altLang="en-US" dirty="0" smtClean="0"/>
              <a:t>i </a:t>
            </a:r>
            <a:r>
              <a:rPr lang="sr-Latn-RS" altLang="en-US" dirty="0"/>
              <a:t>sl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U okviru lokalne mreže komunikacija se zasniva na tehnologijama:</a:t>
            </a:r>
          </a:p>
          <a:p>
            <a:pPr marL="1257300" lvl="2" indent="-457200" eaLnBrk="1" hangingPunct="1"/>
            <a:r>
              <a:rPr lang="sr-Latn-RS" altLang="en-US" dirty="0" err="1"/>
              <a:t>Ethernet</a:t>
            </a:r>
            <a:r>
              <a:rPr lang="sr-Latn-RS" altLang="en-US" dirty="0"/>
              <a:t> (žičano povezivanje)</a:t>
            </a:r>
          </a:p>
          <a:p>
            <a:pPr marL="1257300" lvl="2" indent="-457200" eaLnBrk="1" hangingPunct="1"/>
            <a:r>
              <a:rPr lang="sr-Latn-RS" altLang="en-US" dirty="0" err="1"/>
              <a:t>Wi</a:t>
            </a:r>
            <a:r>
              <a:rPr lang="sr-Latn-RS" altLang="en-US" dirty="0"/>
              <a:t>-Fi (bežično povezivanje)</a:t>
            </a:r>
          </a:p>
          <a:p>
            <a:pPr marL="857250" lvl="1" indent="-457200" eaLnBrk="1" hangingPunct="1"/>
            <a:r>
              <a:rPr lang="sr-Latn-RS" altLang="en-US" dirty="0"/>
              <a:t>Brzina prenosa podataka u ovakvim mrežama veća od 1Gbps</a:t>
            </a:r>
          </a:p>
          <a:p>
            <a:pPr marL="857250" lvl="1" indent="-457200" eaLnBrk="1" hangingPunct="1"/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4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23750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„host-prema-mreži” </a:t>
            </a:r>
            <a:r>
              <a:rPr lang="pl-PL" altLang="en-US" sz="3200" dirty="0" smtClean="0">
                <a:solidFill>
                  <a:schemeClr val="hlink"/>
                </a:solidFill>
              </a:rPr>
              <a:t>(3)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sloj od uređaja koji rade na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dobija zadatak da se paket (u IP terminologiji, taj paket se 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sr-Latn-RS" altLang="en-US" dirty="0" err="1" smtClean="0">
                <a:solidFill>
                  <a:schemeClr val="accent1">
                    <a:lumMod val="50000"/>
                  </a:schemeClr>
                </a:solidFill>
              </a:rPr>
              <a:t>datagram</a:t>
            </a:r>
            <a:r>
              <a:rPr lang="sr-Latn-RS" altLang="en-US" dirty="0" smtClean="0"/>
              <a:t>) </a:t>
            </a:r>
            <a:r>
              <a:rPr lang="sr-Latn-RS" altLang="en-US" dirty="0"/>
              <a:t>prenese:</a:t>
            </a:r>
          </a:p>
          <a:p>
            <a:pPr marL="1257300" lvl="2" indent="-457200" eaLnBrk="1" hangingPunct="1"/>
            <a:r>
              <a:rPr lang="sr-Latn-RS" altLang="en-US" dirty="0"/>
              <a:t>sa jednog rutera na drugi</a:t>
            </a:r>
          </a:p>
          <a:p>
            <a:pPr marL="1257300" lvl="2" indent="-457200" eaLnBrk="1" hangingPunct="1"/>
            <a:r>
              <a:rPr lang="sr-Latn-RS" altLang="en-US" dirty="0"/>
              <a:t>sa </a:t>
            </a:r>
            <a:r>
              <a:rPr lang="sr-Latn-RS" altLang="en-US" dirty="0" smtClean="0"/>
              <a:t>jednog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na drugi u okviru lokalne </a:t>
            </a:r>
            <a:r>
              <a:rPr lang="sr-Latn-RS" altLang="en-US" dirty="0" smtClean="0"/>
              <a:t>mreže</a:t>
            </a:r>
          </a:p>
          <a:p>
            <a:pPr marL="857250" lvl="1" indent="-457200" eaLnBrk="1" hangingPunct="1"/>
            <a:r>
              <a:rPr lang="sr-Latn-RS" altLang="en-US" dirty="0" smtClean="0"/>
              <a:t>Taj zadatak se realizuje tako što se </a:t>
            </a:r>
            <a:r>
              <a:rPr lang="pt-BR" altLang="en-US" dirty="0"/>
              <a:t>IP </a:t>
            </a:r>
            <a:r>
              <a:rPr lang="pt-BR" altLang="en-US" dirty="0" err="1"/>
              <a:t>datagram</a:t>
            </a:r>
            <a:r>
              <a:rPr lang="pt-BR" altLang="en-US" dirty="0"/>
              <a:t> se </a:t>
            </a:r>
            <a:r>
              <a:rPr lang="pt-BR" altLang="en-US" dirty="0" err="1"/>
              <a:t>obmotava</a:t>
            </a:r>
            <a:r>
              <a:rPr lang="pt-BR" altLang="en-US" dirty="0"/>
              <a:t> </a:t>
            </a:r>
            <a:r>
              <a:rPr lang="pt-BR" altLang="en-US" dirty="0" err="1"/>
              <a:t>dodatnim</a:t>
            </a:r>
            <a:r>
              <a:rPr lang="pt-BR" altLang="en-US" dirty="0"/>
              <a:t> </a:t>
            </a:r>
            <a:r>
              <a:rPr lang="pt-BR" altLang="en-US" dirty="0" err="1"/>
              <a:t>podacima</a:t>
            </a:r>
            <a:r>
              <a:rPr lang="pt-BR" altLang="en-US" dirty="0"/>
              <a:t> i </a:t>
            </a:r>
            <a:r>
              <a:rPr lang="pt-BR" altLang="en-US" dirty="0" err="1" smtClean="0"/>
              <a:t>kreira</a:t>
            </a:r>
            <a:r>
              <a:rPr lang="sr-Latn-RS" altLang="en-US" dirty="0" smtClean="0"/>
              <a:t>ju</a:t>
            </a:r>
            <a:r>
              <a:rPr lang="pt-BR" altLang="en-US" dirty="0" smtClean="0"/>
              <a:t> </a:t>
            </a:r>
            <a:r>
              <a:rPr lang="pt-BR" altLang="en-US" dirty="0"/>
              <a:t>se </a:t>
            </a:r>
            <a:r>
              <a:rPr lang="pt-BR" altLang="en-US" dirty="0" err="1" smtClean="0">
                <a:solidFill>
                  <a:schemeClr val="accent1">
                    <a:lumMod val="50000"/>
                  </a:schemeClr>
                </a:solidFill>
              </a:rPr>
              <a:t>okvir</a:t>
            </a:r>
            <a:r>
              <a:rPr lang="sr-Latn-RS" altLang="en-US" dirty="0" smtClean="0"/>
              <a:t>i </a:t>
            </a:r>
            <a:r>
              <a:rPr lang="pt-BR" altLang="en-US" dirty="0" smtClean="0"/>
              <a:t>(frame</a:t>
            </a:r>
            <a:r>
              <a:rPr lang="pt-BR" altLang="en-US" dirty="0"/>
              <a:t>)</a:t>
            </a:r>
            <a:r>
              <a:rPr lang="sr-Latn-RS" altLang="en-US" dirty="0" smtClean="0"/>
              <a:t>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 r="1416" b="3362"/>
          <a:stretch/>
        </p:blipFill>
        <p:spPr bwMode="auto">
          <a:xfrm>
            <a:off x="899592" y="4018951"/>
            <a:ext cx="7200799" cy="27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 „host-prema-mreži” </a:t>
            </a:r>
            <a:r>
              <a:rPr lang="pl-PL" altLang="en-US" sz="3200" dirty="0" smtClean="0">
                <a:solidFill>
                  <a:schemeClr val="hlink"/>
                </a:solidFill>
              </a:rPr>
              <a:t>(4)</a:t>
            </a:r>
            <a:r>
              <a:rPr lang="sv-SE" altLang="en-US" sz="3200" dirty="0" smtClean="0">
                <a:solidFill>
                  <a:schemeClr val="hlink"/>
                </a:solidFill>
              </a:rPr>
              <a:t> 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00050" lvl="1" indent="0" eaLnBrk="1" hangingPunct="1">
              <a:buNone/>
            </a:pPr>
            <a:r>
              <a:rPr lang="sr-Latn-RS" altLang="en-US" dirty="0"/>
              <a:t>Potrebno je sprečiti izmenu podataka prilikom mrežnog prenosa (preskakanje bitova, izmena bitova, ponavljanje, ...)</a:t>
            </a:r>
          </a:p>
          <a:p>
            <a:pPr marL="857250" lvl="1" indent="-457200" eaLnBrk="1" hangingPunct="1"/>
            <a:r>
              <a:rPr lang="sr-Latn-RS" altLang="en-US" dirty="0"/>
              <a:t>Na kraj okvira dodaje se sekvenca za proveru okvira:</a:t>
            </a:r>
          </a:p>
          <a:p>
            <a:pPr marL="1257300" lvl="2" indent="-457200" eaLnBrk="1" hangingPunct="1"/>
            <a:r>
              <a:rPr lang="sr-Latn-RS" altLang="en-US" dirty="0"/>
              <a:t>omogućava primaocu da proveri da li je došlo do greške</a:t>
            </a:r>
          </a:p>
          <a:p>
            <a:pPr marL="1257300" lvl="2" indent="-457200" eaLnBrk="1" hangingPunct="1"/>
            <a:r>
              <a:rPr lang="sr-Latn-RS" altLang="en-US" dirty="0"/>
              <a:t>neke greške se mogu ispraviti</a:t>
            </a:r>
          </a:p>
          <a:p>
            <a:pPr marL="857250" lvl="1" indent="-457200" eaLnBrk="1" hangingPunct="1"/>
            <a:r>
              <a:rPr lang="sr-Latn-RS" altLang="en-US" dirty="0"/>
              <a:t>Moguće je detektovati i ispraviti složenije greške korišćenjem sekvenci od više bitova, kodiranih kodovima za otkrivanje i ispravljanje </a:t>
            </a:r>
            <a:r>
              <a:rPr lang="sr-Latn-RS" altLang="en-US" dirty="0" smtClean="0"/>
              <a:t>grešaka</a:t>
            </a:r>
          </a:p>
          <a:p>
            <a:pPr marL="857250" lvl="1" indent="-457200" eaLnBrk="1" hangingPunct="1"/>
            <a:r>
              <a:rPr lang="sr-Latn-RS" altLang="en-US" dirty="0" smtClean="0"/>
              <a:t>Na ovom sloju koriste </a:t>
            </a:r>
            <a:r>
              <a:rPr lang="sr-Latn-RS" altLang="en-US" dirty="0"/>
              <a:t>se MAC adrese</a:t>
            </a:r>
          </a:p>
          <a:p>
            <a:pPr marL="1257300" lvl="2" indent="-457200" eaLnBrk="1" hangingPunct="1"/>
            <a:r>
              <a:rPr lang="sr-Latn-RS" altLang="en-US" dirty="0"/>
              <a:t>Predstavljaju se </a:t>
            </a:r>
            <a:r>
              <a:rPr lang="sr-Latn-RS" altLang="en-US" dirty="0" smtClean="0"/>
              <a:t>pomoću </a:t>
            </a:r>
            <a:r>
              <a:rPr lang="sr-Latn-RS" altLang="en-US" dirty="0"/>
              <a:t>48 bita</a:t>
            </a:r>
          </a:p>
          <a:p>
            <a:pPr marL="1257300" lvl="2" indent="-457200" eaLnBrk="1" hangingPunct="1"/>
            <a:r>
              <a:rPr lang="sr-Latn-RS" altLang="en-US" dirty="0"/>
              <a:t>Zapisuju se u obliku 6 dvocifrenih </a:t>
            </a:r>
            <a:r>
              <a:rPr lang="sr-Latn-RS" altLang="en-US" dirty="0" err="1"/>
              <a:t>heksadekadnih</a:t>
            </a:r>
            <a:r>
              <a:rPr lang="sr-Latn-RS" altLang="en-US" dirty="0"/>
              <a:t> brojeva (primer</a:t>
            </a:r>
            <a:r>
              <a:rPr lang="sr-Latn-RS" altLang="en-US" dirty="0" smtClean="0"/>
              <a:t>: 2c:d4:44:a8:be:3b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Na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okvira dodaju se MAC adresa primaoca 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Ako se u okviru nalaze IP </a:t>
            </a:r>
            <a:r>
              <a:rPr lang="sr-Latn-RS" altLang="en-US" dirty="0" err="1"/>
              <a:t>datagrami</a:t>
            </a:r>
            <a:r>
              <a:rPr lang="sr-Latn-RS" altLang="en-US" dirty="0"/>
              <a:t>, tada </a:t>
            </a:r>
            <a:r>
              <a:rPr lang="sr-Latn-RS" altLang="en-US" dirty="0" smtClean="0"/>
              <a:t>okvir sadrži </a:t>
            </a:r>
            <a:r>
              <a:rPr lang="sr-Latn-RS" altLang="en-US" dirty="0"/>
              <a:t>i IP </a:t>
            </a:r>
            <a:r>
              <a:rPr lang="sr-Latn-RS" altLang="en-US" dirty="0" smtClean="0"/>
              <a:t>adrese primaoca </a:t>
            </a:r>
            <a:r>
              <a:rPr lang="sr-Latn-RS" altLang="en-US" dirty="0"/>
              <a:t>i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 ali one se na ovom nivou ne </a:t>
            </a:r>
            <a:r>
              <a:rPr lang="sr-Latn-RS" altLang="en-US" dirty="0" smtClean="0"/>
              <a:t>analiziraju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4725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510</Words>
  <Application>Microsoft Office PowerPoint</Application>
  <PresentationFormat>On-screen Show (4:3)</PresentationFormat>
  <Paragraphs>46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4_Watermark</vt:lpstr>
      <vt:lpstr>Uvod u veb i internet tehnologije</vt:lpstr>
      <vt:lpstr>Mreža, slojevi, protokoli</vt:lpstr>
      <vt:lpstr>Slojevi kod računarskih mreža “host-prema-mreži”</vt:lpstr>
      <vt:lpstr>Protokoli i slojevi</vt:lpstr>
      <vt:lpstr>Sloj „host-prema-mreži”</vt:lpstr>
      <vt:lpstr>Sloj „host-prema-mreži” (2)</vt:lpstr>
      <vt:lpstr>Sloj „host-prema-mreži” (3) </vt:lpstr>
      <vt:lpstr>Sloj „host-prema-mreži” (4)  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890</cp:revision>
  <dcterms:created xsi:type="dcterms:W3CDTF">1601-01-01T00:00:00Z</dcterms:created>
  <dcterms:modified xsi:type="dcterms:W3CDTF">2021-02-27T13:43:08Z</dcterms:modified>
</cp:coreProperties>
</file>