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6"/>
  </p:notesMasterIdLst>
  <p:handoutMasterIdLst>
    <p:handoutMasterId r:id="rId117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87" r:id="rId23"/>
    <p:sldId id="388" r:id="rId24"/>
    <p:sldId id="389" r:id="rId25"/>
    <p:sldId id="34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90" r:id="rId35"/>
    <p:sldId id="330" r:id="rId36"/>
    <p:sldId id="331" r:id="rId37"/>
    <p:sldId id="404" r:id="rId38"/>
    <p:sldId id="439" r:id="rId39"/>
    <p:sldId id="405" r:id="rId40"/>
    <p:sldId id="406" r:id="rId41"/>
    <p:sldId id="407" r:id="rId42"/>
    <p:sldId id="450" r:id="rId43"/>
    <p:sldId id="451" r:id="rId44"/>
    <p:sldId id="408" r:id="rId45"/>
    <p:sldId id="409" r:id="rId46"/>
    <p:sldId id="410" r:id="rId47"/>
    <p:sldId id="440" r:id="rId48"/>
    <p:sldId id="411" r:id="rId49"/>
    <p:sldId id="412" r:id="rId50"/>
    <p:sldId id="414" r:id="rId51"/>
    <p:sldId id="441" r:id="rId52"/>
    <p:sldId id="442" r:id="rId53"/>
    <p:sldId id="443" r:id="rId54"/>
    <p:sldId id="444" r:id="rId55"/>
    <p:sldId id="415" r:id="rId56"/>
    <p:sldId id="446" r:id="rId57"/>
    <p:sldId id="445" r:id="rId58"/>
    <p:sldId id="413" r:id="rId59"/>
    <p:sldId id="453" r:id="rId60"/>
    <p:sldId id="452" r:id="rId61"/>
    <p:sldId id="416" r:id="rId62"/>
    <p:sldId id="447" r:id="rId63"/>
    <p:sldId id="448" r:id="rId64"/>
    <p:sldId id="449" r:id="rId65"/>
    <p:sldId id="351" r:id="rId66"/>
    <p:sldId id="386" r:id="rId67"/>
    <p:sldId id="433" r:id="rId68"/>
    <p:sldId id="434" r:id="rId69"/>
    <p:sldId id="435" r:id="rId70"/>
    <p:sldId id="436" r:id="rId71"/>
    <p:sldId id="437" r:id="rId72"/>
    <p:sldId id="438" r:id="rId73"/>
    <p:sldId id="418" r:id="rId74"/>
    <p:sldId id="419" r:id="rId75"/>
    <p:sldId id="420" r:id="rId76"/>
    <p:sldId id="423" r:id="rId77"/>
    <p:sldId id="421" r:id="rId78"/>
    <p:sldId id="427" r:id="rId79"/>
    <p:sldId id="428" r:id="rId80"/>
    <p:sldId id="429" r:id="rId81"/>
    <p:sldId id="430" r:id="rId82"/>
    <p:sldId id="422" r:id="rId83"/>
    <p:sldId id="426" r:id="rId84"/>
    <p:sldId id="431" r:id="rId85"/>
    <p:sldId id="432" r:id="rId86"/>
    <p:sldId id="403" r:id="rId87"/>
    <p:sldId id="391" r:id="rId88"/>
    <p:sldId id="362" r:id="rId89"/>
    <p:sldId id="363" r:id="rId90"/>
    <p:sldId id="364" r:id="rId91"/>
    <p:sldId id="365" r:id="rId92"/>
    <p:sldId id="366" r:id="rId93"/>
    <p:sldId id="401" r:id="rId94"/>
    <p:sldId id="402" r:id="rId95"/>
    <p:sldId id="367" r:id="rId96"/>
    <p:sldId id="368" r:id="rId97"/>
    <p:sldId id="369" r:id="rId98"/>
    <p:sldId id="383" r:id="rId99"/>
    <p:sldId id="370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71" r:id="rId112"/>
    <p:sldId id="384" r:id="rId113"/>
    <p:sldId id="385" r:id="rId114"/>
    <p:sldId id="306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6" d="100"/>
          <a:sy n="76" d="100"/>
        </p:scale>
        <p:origin x="-14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4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114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er.com/data/grafik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Arhitektura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</a:t>
            </a:r>
            <a:r>
              <a:rPr lang="sr-Latn-RS" altLang="en-US" dirty="0" smtClean="0"/>
              <a:t>slučaju prikazanom na slici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(2)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 smtClean="0"/>
              <a:t>Elementi mrežnog hardvera koji se koriste: </a:t>
            </a: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Hab</a:t>
            </a:r>
            <a:r>
              <a:rPr lang="vi-VN" altLang="en-US" dirty="0" smtClean="0"/>
              <a:t> </a:t>
            </a:r>
            <a:r>
              <a:rPr lang="vi-VN" altLang="en-US" dirty="0"/>
              <a:t>(hub) - dobijene poruke prosleđuje svim priključenim ure</a:t>
            </a:r>
            <a:r>
              <a:rPr lang="vi-VN" altLang="en-US" dirty="0" smtClean="0"/>
              <a:t>đajima 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Ne može kontrolisati propuštanje paketa koje šalje povezanim uređajima</a:t>
            </a:r>
          </a:p>
          <a:p>
            <a:pPr lvl="2" eaLnBrk="1" hangingPunct="1"/>
            <a:r>
              <a:rPr lang="sr-Latn-RS" altLang="en-US" dirty="0" smtClean="0"/>
              <a:t>Ne može odrediti najbolji put za slanje paketa </a:t>
            </a:r>
          </a:p>
          <a:p>
            <a:pPr lvl="2" eaLnBrk="1" hangingPunct="1"/>
            <a:r>
              <a:rPr lang="sr-Latn-RS" altLang="en-US" dirty="0" smtClean="0"/>
              <a:t>Nisu efikasni</a:t>
            </a:r>
          </a:p>
          <a:p>
            <a:pPr lvl="2" eaLnBrk="1" hangingPunct="1"/>
            <a:r>
              <a:rPr lang="sr-Latn-RS" altLang="en-US" dirty="0" smtClean="0"/>
              <a:t>Koriste se u malim mrežama, sa niskim nivoom komunikacije</a:t>
            </a:r>
          </a:p>
          <a:p>
            <a:pPr lvl="2" eaLnBrk="1" hangingPunct="1"/>
            <a:r>
              <a:rPr lang="sr-Latn-RS" altLang="en-US" dirty="0"/>
              <a:t>Radi na nivou sloja veze podataka – </a:t>
            </a:r>
            <a:r>
              <a:rPr lang="sr-Latn-RS" altLang="en-US" dirty="0" smtClean="0"/>
              <a:t>nisko, najbliže </a:t>
            </a:r>
            <a:r>
              <a:rPr lang="sr-Latn-RS" altLang="en-US" dirty="0"/>
              <a:t>fizičkom </a:t>
            </a:r>
            <a:r>
              <a:rPr lang="sr-Latn-RS" altLang="en-US" dirty="0" smtClean="0"/>
              <a:t>sloju</a:t>
            </a:r>
            <a:endParaRPr lang="vi-VN" altLang="en-US" dirty="0"/>
          </a:p>
          <a:p>
            <a:pPr lvl="1" eaLnBrk="1" hangingPunct="1"/>
            <a:r>
              <a:rPr lang="vi-VN" altLang="en-US" dirty="0">
                <a:solidFill>
                  <a:schemeClr val="accent1">
                    <a:lumMod val="25000"/>
                  </a:schemeClr>
                </a:solidFill>
              </a:rPr>
              <a:t>Most</a:t>
            </a:r>
            <a:r>
              <a:rPr lang="vi-VN" altLang="en-US" dirty="0"/>
              <a:t> (bridge) - povezuje </a:t>
            </a:r>
            <a:r>
              <a:rPr lang="sr-Latn-RS" altLang="en-US" dirty="0" smtClean="0"/>
              <a:t>lokalnu mrežu sa drugom lokalnim mrežom koja koristi isti protokol</a:t>
            </a:r>
          </a:p>
          <a:p>
            <a:pPr lvl="2" eaLnBrk="1" hangingPunct="1"/>
            <a:r>
              <a:rPr lang="sr-Latn-RS" altLang="en-US" dirty="0" smtClean="0"/>
              <a:t>Ima jedinstveni ulazni i jedinstveni izlazni port</a:t>
            </a:r>
          </a:p>
          <a:p>
            <a:pPr lvl="2" eaLnBrk="1" hangingPunct="1"/>
            <a:r>
              <a:rPr lang="sr-Latn-RS" altLang="en-US" dirty="0" smtClean="0"/>
              <a:t>Kontroliše propuštanje paketa na mreži na osnovu MAC adrese odredišta – ne šalje sve pakete bez kontrole</a:t>
            </a:r>
          </a:p>
          <a:p>
            <a:pPr lvl="2" eaLnBrk="1" hangingPunct="1"/>
            <a:r>
              <a:rPr lang="sr-Latn-RS" altLang="en-US" dirty="0" smtClean="0"/>
              <a:t>P</a:t>
            </a:r>
            <a:r>
              <a:rPr lang="vi-VN" altLang="en-US" dirty="0" smtClean="0"/>
              <a:t>akete </a:t>
            </a:r>
            <a:r>
              <a:rPr lang="vi-VN" altLang="en-US" dirty="0"/>
              <a:t>prosleđuje samo </a:t>
            </a:r>
            <a:r>
              <a:rPr lang="vi-VN" altLang="en-US" dirty="0" smtClean="0"/>
              <a:t>mreži </a:t>
            </a:r>
            <a:r>
              <a:rPr lang="vi-VN" altLang="en-US" dirty="0"/>
              <a:t>u kojoj se nalazi primalac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sr-Latn-RS" altLang="en-US" dirty="0" smtClean="0"/>
              <a:t>Radi na nivou sloja veze podataka</a:t>
            </a:r>
            <a:endParaRPr lang="vi-VN" altLang="en-US" dirty="0"/>
          </a:p>
          <a:p>
            <a:pPr lvl="1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39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(3)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568951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Svič</a:t>
            </a:r>
            <a:r>
              <a:rPr lang="vi-VN" altLang="en-US" dirty="0" smtClean="0"/>
              <a:t> </a:t>
            </a:r>
            <a:r>
              <a:rPr lang="vi-VN" altLang="en-US" dirty="0"/>
              <a:t>(switch) - povezuje </a:t>
            </a:r>
            <a:r>
              <a:rPr lang="sr-Latn-RS" altLang="en-US" dirty="0" smtClean="0"/>
              <a:t>dve ili </a:t>
            </a:r>
            <a:r>
              <a:rPr lang="vi-VN" altLang="en-US" dirty="0" smtClean="0"/>
              <a:t>više nezavisn</a:t>
            </a:r>
            <a:r>
              <a:rPr lang="sr-Latn-RS" altLang="en-US" dirty="0" smtClean="0"/>
              <a:t>ih</a:t>
            </a:r>
            <a:r>
              <a:rPr lang="vi-VN" altLang="en-US" dirty="0" smtClean="0"/>
              <a:t> mrež</a:t>
            </a:r>
            <a:r>
              <a:rPr lang="sr-Latn-RS" altLang="en-US" dirty="0" smtClean="0"/>
              <a:t>a</a:t>
            </a:r>
          </a:p>
          <a:p>
            <a:pPr lvl="2" eaLnBrk="1" hangingPunct="1"/>
            <a:r>
              <a:rPr lang="sr-Latn-RS" altLang="en-US" dirty="0" smtClean="0"/>
              <a:t>Podržava veći broj ulaznih </a:t>
            </a:r>
            <a:r>
              <a:rPr lang="sr-Latn-RS" altLang="en-US" dirty="0"/>
              <a:t>i </a:t>
            </a:r>
            <a:r>
              <a:rPr lang="sr-Latn-RS" altLang="en-US" dirty="0" smtClean="0"/>
              <a:t>izlaznih </a:t>
            </a:r>
            <a:r>
              <a:rPr lang="sr-Latn-RS" altLang="en-US" dirty="0" err="1" smtClean="0"/>
              <a:t>portova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Vrši kontrolu greške pre </a:t>
            </a:r>
            <a:r>
              <a:rPr lang="sr-Latn-RS" altLang="en-US" dirty="0" err="1" smtClean="0"/>
              <a:t>prosleđivanja</a:t>
            </a:r>
            <a:r>
              <a:rPr lang="sr-Latn-RS" altLang="en-US" dirty="0" smtClean="0"/>
              <a:t> paketa</a:t>
            </a:r>
          </a:p>
          <a:p>
            <a:pPr lvl="2" eaLnBrk="1" hangingPunct="1"/>
            <a:r>
              <a:rPr lang="sr-Latn-RS" dirty="0" smtClean="0"/>
              <a:t>U zavisnosti od tipa, realizuju prosleđivanje na nivou veze podataka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sr-Latn-RS" dirty="0" smtClean="0"/>
              <a:t>adresama</a:t>
            </a:r>
            <a:r>
              <a:rPr lang="en-US" dirty="0" smtClean="0"/>
              <a:t>) </a:t>
            </a:r>
            <a:r>
              <a:rPr lang="sr-Latn-RS" dirty="0" smtClean="0"/>
              <a:t>i na nivou mreže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 smtClean="0"/>
              <a:t>adres</a:t>
            </a:r>
            <a:r>
              <a:rPr lang="sr-Latn-RS" dirty="0" smtClean="0"/>
              <a:t>ama</a:t>
            </a:r>
            <a:r>
              <a:rPr lang="en-US" dirty="0" smtClean="0"/>
              <a:t>)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</a:t>
            </a:r>
            <a:r>
              <a:rPr lang="vi-VN" altLang="en-US" dirty="0"/>
              <a:t>akete prosleđuje samo mreži u kojoj se nalazi primalac</a:t>
            </a:r>
            <a:r>
              <a:rPr lang="sr-Latn-RS" altLang="en-US" dirty="0"/>
              <a:t> </a:t>
            </a:r>
          </a:p>
          <a:p>
            <a:pPr lvl="2" eaLnBrk="1" hangingPunct="1"/>
            <a:r>
              <a:rPr lang="sr-Latn-RS" altLang="en-US" dirty="0" smtClean="0"/>
              <a:t>Kod velikih mreža se svičevi  koriste umesto </a:t>
            </a:r>
            <a:r>
              <a:rPr lang="sr-Latn-RS" altLang="en-US" dirty="0" err="1" smtClean="0"/>
              <a:t>habova</a:t>
            </a:r>
            <a:r>
              <a:rPr lang="sr-Latn-RS" altLang="en-US" dirty="0" smtClean="0"/>
              <a:t> za </a:t>
            </a:r>
            <a:br>
              <a:rPr lang="sr-Latn-RS" altLang="en-US" dirty="0" smtClean="0"/>
            </a:br>
            <a:r>
              <a:rPr lang="sr-Latn-RS" altLang="en-US" dirty="0" smtClean="0"/>
              <a:t>povezivanje računara u </a:t>
            </a:r>
            <a:r>
              <a:rPr lang="sr-Latn-RS" altLang="en-US" dirty="0" err="1" smtClean="0"/>
              <a:t>podmrežama</a:t>
            </a:r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37913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ub-switch-bridge-and-router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8" y="3573017"/>
            <a:ext cx="483903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(4)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Ruter</a:t>
            </a:r>
            <a:r>
              <a:rPr lang="vi-VN" altLang="en-US" dirty="0" smtClean="0"/>
              <a:t> </a:t>
            </a:r>
            <a:r>
              <a:rPr lang="vi-VN" altLang="en-US" dirty="0"/>
              <a:t>(router) - kompleksniji uređaj namenjen povezivanju raznorodnih mreža i povezivanju mreža sa </a:t>
            </a:r>
            <a:r>
              <a:rPr lang="vi-VN" altLang="en-US" dirty="0" smtClean="0"/>
              <a:t>Internetom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Obično ima javnu </a:t>
            </a:r>
            <a:r>
              <a:rPr lang="en-US" altLang="en-US" dirty="0" smtClean="0"/>
              <a:t>IP </a:t>
            </a:r>
            <a:r>
              <a:rPr lang="en-US" altLang="en-US" dirty="0" err="1" smtClean="0"/>
              <a:t>adres</a:t>
            </a:r>
            <a:r>
              <a:rPr lang="sr-Latn-RS" altLang="en-US" dirty="0" smtClean="0"/>
              <a:t>u koju deli cela mreža</a:t>
            </a:r>
          </a:p>
          <a:p>
            <a:pPr lvl="2" eaLnBrk="1" hangingPunct="1"/>
            <a:r>
              <a:rPr lang="sr-Latn-RS" altLang="en-US" dirty="0" smtClean="0"/>
              <a:t>Koristi IP adrese za prosleđivanje paketa, što dopušta mrežnu komunikaciju po različitim protokolima</a:t>
            </a:r>
          </a:p>
          <a:p>
            <a:pPr lvl="2" eaLnBrk="1" hangingPunct="1"/>
            <a:r>
              <a:rPr lang="sr-Latn-RS" altLang="en-US" dirty="0" smtClean="0"/>
              <a:t>Prosleđuje pakete na osnovu softvera, dok svič radi hardverski</a:t>
            </a:r>
          </a:p>
          <a:p>
            <a:pPr lvl="2" eaLnBrk="1" hangingPunct="1"/>
            <a:r>
              <a:rPr lang="sr-Latn-RS" altLang="en-US" dirty="0" smtClean="0"/>
              <a:t>Podržava različite WAN tehnologije</a:t>
            </a:r>
          </a:p>
          <a:p>
            <a:pPr lvl="2" eaLnBrk="1" hangingPunct="1"/>
            <a:r>
              <a:rPr lang="sr-Latn-RS" altLang="en-US" dirty="0" smtClean="0"/>
              <a:t>Radi na sloju mreže – višem nivou</a:t>
            </a:r>
            <a:endParaRPr lang="vi-VN" altLang="en-US" dirty="0"/>
          </a:p>
          <a:p>
            <a:pPr lvl="1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749" b="2945"/>
          <a:stretch/>
        </p:blipFill>
        <p:spPr bwMode="auto">
          <a:xfrm>
            <a:off x="5364088" y="3554416"/>
            <a:ext cx="3411494" cy="32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</a:t>
            </a:r>
            <a:r>
              <a:rPr lang="sr-Latn-RS" altLang="en-US" dirty="0" err="1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/>
              <a:t>Filtriranje frekvencija van standardnih frekvencija ljudskog govora na kraju telefonskih linija ograničava mogućnost prenosa podataka</a:t>
            </a:r>
          </a:p>
          <a:p>
            <a:pPr lvl="2" eaLnBrk="1" hangingPunct="1"/>
            <a:r>
              <a:rPr lang="sr-Latn-RS" altLang="en-US" dirty="0"/>
              <a:t>Kako bi se </a:t>
            </a:r>
            <a:r>
              <a:rPr lang="sr-Latn-RS" altLang="en-US" dirty="0" err="1"/>
              <a:t>se</a:t>
            </a:r>
            <a:r>
              <a:rPr lang="sr-Latn-RS" altLang="en-US" dirty="0"/>
              <a:t> povećao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opseg, filtri se modifikuju i odsecanje frekvencija se ne vrši, čime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 veze postaje zavisan samo od dužine kabla (jer na dugačkim paricama dolazi do slabljenja </a:t>
            </a:r>
            <a:r>
              <a:rPr lang="sr-Latn-RS" altLang="en-US" dirty="0" err="1"/>
              <a:t>visokofrekvencijskih</a:t>
            </a:r>
            <a:r>
              <a:rPr lang="sr-Latn-RS" altLang="en-US" dirty="0"/>
              <a:t> signala) </a:t>
            </a:r>
          </a:p>
          <a:p>
            <a:pPr lvl="2" eaLnBrk="1" hangingPunct="1"/>
            <a:r>
              <a:rPr lang="sr-Latn-RS" altLang="en-US" dirty="0"/>
              <a:t>Ograničenje DSL tehnologije je nemogućnost instalacije na mestima koje su fizički previše udaljeni od telefonske centrale (DSL pristojne brzine se obično može ugraditi na rastojanjima do 4km)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pic>
        <p:nvPicPr>
          <p:cNvPr id="5" name="Picture 2" descr="Ð¡ÑÐ¾Ð´Ð½Ð° ÑÐ»Ð¸Ðº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4408" b="4853"/>
          <a:stretch/>
        </p:blipFill>
        <p:spPr bwMode="auto">
          <a:xfrm>
            <a:off x="4183008" y="2348880"/>
            <a:ext cx="4960991" cy="43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4320479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/>
              <a:t>Ruter u centrali ISP se povezuje optičkim kablovima sa čvorovima, koji su dalje povezani sa korisnicima korišćenjem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(obično već postojećih kablova kablovske televizije) </a:t>
            </a:r>
          </a:p>
          <a:p>
            <a:pPr marL="1257300" lvl="2" indent="-457200" eaLnBrk="1" hangingPunct="1"/>
            <a:r>
              <a:rPr lang="sr-Latn-RS" altLang="en-US" dirty="0"/>
              <a:t>Signal iz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se zatim razdeljuje na radio i TV signal i na digitalne podatke </a:t>
            </a:r>
          </a:p>
          <a:p>
            <a:pPr marL="1257300" lvl="2" indent="-457200" eaLnBrk="1" hangingPunct="1"/>
            <a:r>
              <a:rPr lang="sr-Latn-RS" altLang="en-US" dirty="0"/>
              <a:t>Veza sa računarom se ostvaruje preko tzv. kablovskog modema </a:t>
            </a:r>
          </a:p>
          <a:p>
            <a:pPr marL="1257300" lvl="2" indent="-457200" eaLnBrk="1" hangingPunct="1"/>
            <a:r>
              <a:rPr lang="sr-Latn-RS" altLang="en-US" dirty="0"/>
              <a:t>Na jedan čvor se obično povezuje oko 500 korisnika</a:t>
            </a:r>
          </a:p>
          <a:p>
            <a:pPr marL="1257300" lvl="2" indent="-457200" eaLnBrk="1" hangingPunct="1"/>
            <a:r>
              <a:rPr lang="sr-Latn-RS" altLang="en-US" dirty="0"/>
              <a:t>Signal u kablovima se obično prostire radio talasima frekvencije između 5MHz i 1GHz </a:t>
            </a:r>
          </a:p>
          <a:p>
            <a:pPr marL="1257300" lvl="2" indent="-457200" eaLnBrk="1" hangingPunct="1"/>
            <a:r>
              <a:rPr lang="sr-Latn-RS" altLang="en-US" dirty="0"/>
              <a:t>Obično se početni pojas širine nekoliko desetina MHz koristi za odlazni saobraćaj, a ostatak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pojasa se koristi za dolazni saobraćaj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Svi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istovremeno dostavljeni svim kablovskim modemima koji su priključeni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Zbog ovoga, brzina prenosa može da varira u zavisnosti od aktivnosti korisnika priključenih na lokalni 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b="3025"/>
          <a:stretch/>
        </p:blipFill>
        <p:spPr bwMode="auto">
          <a:xfrm>
            <a:off x="5775378" y="4077073"/>
            <a:ext cx="3333126" cy="26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Naravno, najpopularniji servis interneta je veb i on će biti opisan nešto kasnije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U poslednje vreme se često događa de se „klasični“ servisi Interneta, kao i novi tipovi usluga koje se pružaju na Internetu realizuju preko veba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5912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elektronska pošta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3680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</a:t>
            </a:r>
            <a:r>
              <a:rPr lang="sr-Latn-RS" altLang="en-US" sz="3200" dirty="0">
                <a:solidFill>
                  <a:schemeClr val="hlink"/>
                </a:solidFill>
              </a:rPr>
              <a:t>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</a:t>
            </a:r>
            <a:r>
              <a:rPr lang="sr-Latn-RS" altLang="en-US" sz="3200" dirty="0">
                <a:solidFill>
                  <a:schemeClr val="hlink"/>
                </a:solidFill>
              </a:rPr>
              <a:t>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  <a:endParaRPr lang="sr-Latn-R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1906319" y="3140968"/>
            <a:ext cx="7274193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</a:t>
            </a:r>
            <a:r>
              <a:rPr lang="sr-Latn-RS" altLang="en-US" sz="3200" dirty="0">
                <a:solidFill>
                  <a:schemeClr val="hlink"/>
                </a:solidFill>
              </a:rPr>
              <a:t>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slanje jedne elektronske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četiri računara 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Dva </a:t>
            </a:r>
            <a:r>
              <a:rPr lang="sr-Latn-RS" altLang="en-US" dirty="0"/>
              <a:t>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poruke se podrazumevano odmah trajno prenose sa servera </a:t>
            </a:r>
            <a:r>
              <a:rPr lang="sr-Latn-RS" altLang="en-US" dirty="0" smtClean="0"/>
              <a:t>primaoca na </a:t>
            </a:r>
            <a:r>
              <a:rPr lang="sr-Latn-RS" altLang="en-US" dirty="0"/>
              <a:t>njegov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</a:t>
            </a:r>
            <a:r>
              <a:rPr lang="sr-Latn-RS" altLang="en-US" dirty="0"/>
              <a:t>, </a:t>
            </a:r>
            <a:r>
              <a:rPr lang="sr-Latn-RS" altLang="en-US" dirty="0" smtClean="0"/>
              <a:t>brišu </a:t>
            </a:r>
            <a:r>
              <a:rPr lang="sr-Latn-RS" altLang="en-US" dirty="0"/>
              <a:t>se sa servera i organizuju na tom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podrazumevano poruke sve vreme stoje na serveru i tamo se organizuju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b="6214"/>
          <a:stretch/>
        </p:blipFill>
        <p:spPr bwMode="auto">
          <a:xfrm>
            <a:off x="794990" y="2204864"/>
            <a:ext cx="78814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88113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</a:t>
            </a:r>
            <a:r>
              <a:rPr lang="sr-Latn-RS" altLang="en-US" sz="3200" dirty="0">
                <a:solidFill>
                  <a:schemeClr val="hlink"/>
                </a:solidFill>
              </a:rPr>
              <a:t>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5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Za slanje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koristi se protokol SMTP</a:t>
            </a:r>
          </a:p>
          <a:p>
            <a:pPr marL="857250" lvl="1" indent="-457200" eaLnBrk="1" hangingPunct="1"/>
            <a:r>
              <a:rPr lang="sr-Latn-RS" altLang="en-US" dirty="0"/>
              <a:t>Za primanje elektronske poste koriste se protokoli:</a:t>
            </a:r>
          </a:p>
          <a:p>
            <a:pPr marL="857250" lvl="1" indent="-457200" eaLnBrk="1" hangingPunct="1"/>
            <a:r>
              <a:rPr lang="sr-Latn-RS" altLang="en-US" dirty="0"/>
              <a:t>POP3</a:t>
            </a:r>
          </a:p>
          <a:p>
            <a:pPr marL="1257300" lvl="2" indent="-457200" eaLnBrk="1" hangingPunct="1"/>
            <a:r>
              <a:rPr lang="sr-Latn-RS" altLang="en-US" dirty="0"/>
              <a:t>primer prvog pristupa organizovanju elektronske </a:t>
            </a:r>
            <a:r>
              <a:rPr lang="sr-Latn-RS" altLang="en-US" dirty="0" smtClean="0"/>
              <a:t>pošte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poruke se mogu ostaviti i na serveru ali ć</a:t>
            </a:r>
            <a:r>
              <a:rPr lang="sr-Latn-RS" altLang="en-US" dirty="0" smtClean="0"/>
              <a:t>e </a:t>
            </a:r>
            <a:r>
              <a:rPr lang="sr-Latn-RS" altLang="en-US" dirty="0"/>
              <a:t>se onda na drugom </a:t>
            </a:r>
            <a:r>
              <a:rPr lang="sr-Latn-RS" altLang="en-US" dirty="0" smtClean="0"/>
              <a:t>računaru i 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itane </a:t>
            </a:r>
            <a:r>
              <a:rPr lang="sr-Latn-RS" altLang="en-US" dirty="0"/>
              <a:t>poruke prikazati kao nove</a:t>
            </a:r>
          </a:p>
          <a:p>
            <a:pPr marL="1257300" lvl="2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pravljenje samo lokalnih foldera i markera za sortiranje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IMAP</a:t>
            </a:r>
          </a:p>
          <a:p>
            <a:pPr marL="1257300" lvl="2" indent="-457200" eaLnBrk="1" hangingPunct="1"/>
            <a:r>
              <a:rPr lang="sr-Latn-RS" altLang="en-US" dirty="0"/>
              <a:t>primer drugog 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folderi za sortiranje poruka se prave na serveru i </a:t>
            </a:r>
            <a:r>
              <a:rPr lang="sr-Latn-RS" altLang="en-US" dirty="0" smtClean="0"/>
              <a:t>bi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isto vidljivi sa </a:t>
            </a:r>
            <a:r>
              <a:rPr lang="sr-Latn-RS" altLang="en-US" dirty="0" smtClean="0"/>
              <a:t>bilo kog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sa koga se </a:t>
            </a:r>
            <a:r>
              <a:rPr lang="sr-Latn-RS" altLang="en-US" dirty="0" smtClean="0"/>
              <a:t>povežemo na server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jednom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poruka se prikazuje kao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i na </a:t>
            </a:r>
            <a:r>
              <a:rPr lang="sr-Latn-RS" altLang="en-US" dirty="0" smtClean="0"/>
              <a:t>drugim uređajima</a:t>
            </a:r>
          </a:p>
          <a:p>
            <a:pPr marL="857250" lvl="1" indent="-457200" eaLnBrk="1" hangingPunct="1"/>
            <a:r>
              <a:rPr lang="sr-Latn-RS" altLang="en-US" dirty="0" smtClean="0"/>
              <a:t>Protokoli aplikativnog sloja SMTP</a:t>
            </a:r>
            <a:r>
              <a:rPr lang="sr-Latn-RS" altLang="en-US" dirty="0"/>
              <a:t>, POP3 i </a:t>
            </a:r>
            <a:r>
              <a:rPr lang="sr-Latn-RS" altLang="en-US" dirty="0" smtClean="0"/>
              <a:t>IMAP </a:t>
            </a:r>
            <a:r>
              <a:rPr lang="sr-Latn-RS" altLang="en-US" dirty="0"/>
              <a:t>koriste TCP protokol na transportnom nivou</a:t>
            </a:r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120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diskusione grupe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40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udaljen pristup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52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računare</a:t>
            </a:r>
          </a:p>
          <a:p>
            <a:pPr marL="1257300" lvl="2" indent="-457200" eaLnBrk="1" hangingPunct="1"/>
            <a:r>
              <a:rPr lang="sr-Latn-RS" altLang="en-US" dirty="0" smtClean="0"/>
              <a:t>Omogućen je i udaljen pristup u kome je korisniku na raspolaganju kompletan GUI udaljenog računara (</a:t>
            </a:r>
            <a:r>
              <a:rPr lang="sr-Latn-RS" altLang="en-US" dirty="0" err="1" smtClean="0"/>
              <a:t>remote</a:t>
            </a:r>
            <a:r>
              <a:rPr lang="sr-Latn-RS" altLang="en-US" dirty="0" smtClean="0"/>
              <a:t> desktop).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8" y="2699918"/>
            <a:ext cx="7392144" cy="41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prenos 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</a:t>
            </a:r>
            <a:r>
              <a:rPr lang="sr-Latn-RS" altLang="en-US" dirty="0" smtClean="0"/>
              <a:t>protokol, kao i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datoteka.</a:t>
            </a:r>
          </a:p>
        </p:txBody>
      </p:sp>
    </p:spTree>
    <p:extLst>
      <p:ext uri="{BB962C8B-B14F-4D97-AF65-F5344CB8AC3E}">
        <p14:creationId xmlns:p14="http://schemas.microsoft.com/office/powerpoint/2010/main" val="249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prenos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datoteka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veb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 smtClean="0"/>
              <a:t>Dostava veb sadržaja je zasnovana na HTTP </a:t>
            </a:r>
            <a:r>
              <a:rPr lang="sr-Latn-RS" altLang="en-US" dirty="0"/>
              <a:t>protokolu </a:t>
            </a:r>
            <a:r>
              <a:rPr lang="sr-Latn-RS" altLang="en-US" dirty="0" smtClean="0"/>
              <a:t>i HTTPS protokolu (pruža </a:t>
            </a:r>
            <a:r>
              <a:rPr lang="sr-Latn-RS" altLang="en-US" dirty="0"/>
              <a:t>dodatnu sigurnost jer se </a:t>
            </a:r>
            <a:r>
              <a:rPr lang="sr-Latn-RS" altLang="en-US" dirty="0" smtClean="0"/>
              <a:t>podaci šalju </a:t>
            </a:r>
            <a:r>
              <a:rPr lang="sr-Latn-RS" altLang="en-US" dirty="0"/>
              <a:t>u </a:t>
            </a:r>
            <a:r>
              <a:rPr lang="sr-Latn-RS" altLang="en-US" dirty="0" smtClean="0"/>
              <a:t>šifrovanom </a:t>
            </a:r>
            <a:r>
              <a:rPr lang="sr-Latn-RS" altLang="en-US" dirty="0"/>
              <a:t>obliku)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veb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sajt </a:t>
            </a:r>
            <a:r>
              <a:rPr lang="sr-Latn-RS" altLang="en-US" dirty="0">
                <a:solidFill>
                  <a:srgbClr val="002060"/>
                </a:solidFill>
              </a:rPr>
              <a:t>(</a:t>
            </a:r>
            <a:r>
              <a:rPr lang="sr-Latn-RS" altLang="en-US" dirty="0" err="1">
                <a:solidFill>
                  <a:srgbClr val="002060"/>
                </a:solidFill>
              </a:rPr>
              <a:t>web</a:t>
            </a:r>
            <a:r>
              <a:rPr lang="sr-Latn-RS" altLang="en-US" dirty="0">
                <a:solidFill>
                  <a:srgbClr val="002060"/>
                </a:solidFill>
              </a:rPr>
              <a:t> site) je kolekcija </a:t>
            </a:r>
            <a:r>
              <a:rPr lang="sr-Latn-RS" altLang="en-US" dirty="0" smtClean="0">
                <a:solidFill>
                  <a:srgbClr val="002060"/>
                </a:solidFill>
              </a:rPr>
              <a:t>veb stranica </a:t>
            </a:r>
            <a:r>
              <a:rPr lang="sr-Latn-RS" altLang="en-US" dirty="0">
                <a:solidFill>
                  <a:srgbClr val="002060"/>
                </a:solidFill>
              </a:rPr>
              <a:t>povezanog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aja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Veb stranicama </a:t>
            </a:r>
            <a:r>
              <a:rPr lang="sr-Latn-RS" altLang="en-US" dirty="0">
                <a:solidFill>
                  <a:srgbClr val="002060"/>
                </a:solidFill>
              </a:rPr>
              <a:t>su </a:t>
            </a:r>
            <a:r>
              <a:rPr lang="sr-Latn-RS" altLang="en-US" dirty="0" smtClean="0">
                <a:solidFill>
                  <a:srgbClr val="002060"/>
                </a:solidFill>
              </a:rPr>
              <a:t>pridru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ene </a:t>
            </a:r>
            <a:r>
              <a:rPr lang="sr-Latn-RS" altLang="en-US" dirty="0">
                <a:solidFill>
                  <a:srgbClr val="002060"/>
                </a:solidFill>
              </a:rPr>
              <a:t>URI adrese (</a:t>
            </a:r>
            <a:r>
              <a:rPr lang="sr-Latn-RS" altLang="en-US" dirty="0" err="1">
                <a:solidFill>
                  <a:srgbClr val="002060"/>
                </a:solidFill>
              </a:rPr>
              <a:t>Uniform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>
                <a:solidFill>
                  <a:srgbClr val="002060"/>
                </a:solidFill>
              </a:rPr>
              <a:t>Resource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Identifier</a:t>
            </a:r>
            <a:r>
              <a:rPr lang="sr-Latn-RS" altLang="en-US" dirty="0">
                <a:solidFill>
                  <a:srgbClr val="002060"/>
                </a:solidFill>
              </a:rPr>
              <a:t>)</a:t>
            </a:r>
          </a:p>
          <a:p>
            <a:pPr marL="1257300" lvl="2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URI adresa: oznaka protokola + ime domena ili IP adresa servera </a:t>
            </a:r>
            <a:r>
              <a:rPr lang="sr-Latn-RS" altLang="en-US" dirty="0" smtClean="0">
                <a:solidFill>
                  <a:srgbClr val="002060"/>
                </a:solidFill>
              </a:rPr>
              <a:t>+ putanja </a:t>
            </a:r>
            <a:r>
              <a:rPr lang="sr-Latn-RS" altLang="en-US" dirty="0">
                <a:solidFill>
                  <a:srgbClr val="002060"/>
                </a:solidFill>
              </a:rPr>
              <a:t>do resursa na internetu</a:t>
            </a:r>
          </a:p>
          <a:p>
            <a:pPr marL="1257300" lvl="2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Primer: 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sr-Latn-RS" altLang="en-US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www.server.com/data/grafik.pdf</a:t>
            </a:r>
            <a:endParaRPr lang="sr-Latn-RS" altLang="en-US" u="sng" dirty="0" smtClean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Kratak opis istorijskog razvoja veba:</a:t>
            </a:r>
          </a:p>
          <a:p>
            <a:pPr marL="1257300" lvl="2" indent="-457200" eaLnBrk="1" hangingPunct="1"/>
            <a:r>
              <a:rPr lang="sr-Latn-RS" altLang="en-US" dirty="0"/>
              <a:t>Koncipiran 1980-tih u </a:t>
            </a:r>
            <a:r>
              <a:rPr lang="sr-Latn-RS" altLang="en-US" dirty="0" smtClean="0"/>
              <a:t>istraživačkom </a:t>
            </a:r>
            <a:r>
              <a:rPr lang="sr-Latn-RS" altLang="en-US" dirty="0"/>
              <a:t>centru </a:t>
            </a:r>
            <a:r>
              <a:rPr lang="sr-Latn-RS" altLang="en-US" dirty="0" smtClean="0"/>
              <a:t>CERN (Tim </a:t>
            </a:r>
            <a:r>
              <a:rPr lang="sr-Latn-RS" altLang="en-US" dirty="0" err="1" smtClean="0"/>
              <a:t>Berners</a:t>
            </a:r>
            <a:r>
              <a:rPr lang="sr-Latn-RS" altLang="en-US" dirty="0" smtClean="0"/>
              <a:t>-Li)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1990. razvijen prototip klijentskog i serverskog softvera i </a:t>
            </a:r>
            <a:r>
              <a:rPr lang="sr-Latn-RS" altLang="en-US" dirty="0" smtClean="0"/>
              <a:t>definisana prva </a:t>
            </a:r>
            <a:r>
              <a:rPr lang="sr-Latn-RS" altLang="en-US" dirty="0"/>
              <a:t>verzija HTTP protokola</a:t>
            </a:r>
          </a:p>
          <a:p>
            <a:pPr marL="1257300" lvl="2" indent="-457200" eaLnBrk="1" hangingPunct="1"/>
            <a:r>
              <a:rPr lang="sr-Latn-RS" altLang="en-US" dirty="0" err="1"/>
              <a:t>Mosaic</a:t>
            </a:r>
            <a:r>
              <a:rPr lang="sr-Latn-RS" altLang="en-US" dirty="0"/>
              <a:t> </a:t>
            </a:r>
            <a:r>
              <a:rPr lang="sr-Latn-RS" altLang="en-US" dirty="0" smtClean="0"/>
              <a:t>- </a:t>
            </a:r>
            <a:r>
              <a:rPr lang="sr-Latn-RS" altLang="en-US" dirty="0"/>
              <a:t>prvi </a:t>
            </a:r>
            <a:r>
              <a:rPr lang="sr-Latn-RS" altLang="en-US" dirty="0" smtClean="0"/>
              <a:t>veb pregledač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Tokom 1990-tih rat </a:t>
            </a:r>
            <a:r>
              <a:rPr lang="sr-Latn-RS" altLang="en-US" dirty="0" smtClean="0"/>
              <a:t>pregledača</a:t>
            </a:r>
            <a:r>
              <a:rPr lang="sr-Latn-RS" altLang="en-US" dirty="0"/>
              <a:t>: </a:t>
            </a:r>
            <a:r>
              <a:rPr lang="sr-Latn-RS" altLang="en-US" dirty="0" smtClean="0"/>
              <a:t>Microsoft </a:t>
            </a:r>
            <a:r>
              <a:rPr lang="sr-Latn-RS" altLang="en-US" dirty="0"/>
              <a:t>Internet Explorer </a:t>
            </a:r>
            <a:r>
              <a:rPr lang="sr-Latn-RS" altLang="en-US" dirty="0" smtClean="0"/>
              <a:t>i Netscape </a:t>
            </a:r>
            <a:r>
              <a:rPr lang="sr-Latn-RS" altLang="en-US" dirty="0"/>
              <a:t>Navigator</a:t>
            </a:r>
          </a:p>
          <a:p>
            <a:pPr marL="1257300" lvl="2" indent="-457200" eaLnBrk="1" hangingPunct="1"/>
            <a:r>
              <a:rPr lang="sr-Latn-RS" altLang="en-US" dirty="0"/>
              <a:t>Napredak tehnologije prikaza dovodi do toga da autori insistiraju </a:t>
            </a:r>
            <a:r>
              <a:rPr lang="sr-Latn-RS" altLang="en-US" dirty="0" smtClean="0"/>
              <a:t>na bogatoj </a:t>
            </a:r>
            <a:r>
              <a:rPr lang="sr-Latn-RS" altLang="en-US" dirty="0"/>
              <a:t>vizuelnoj prezentaciji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1994</a:t>
            </a:r>
            <a:r>
              <a:rPr lang="sr-Latn-RS" altLang="en-US" dirty="0"/>
              <a:t>. formirana </a:t>
            </a:r>
            <a:r>
              <a:rPr lang="sr-Latn-RS" altLang="en-US" dirty="0" smtClean="0"/>
              <a:t>neprofitna organizacija W3C </a:t>
            </a:r>
            <a:r>
              <a:rPr lang="sr-Latn-RS" altLang="en-US" dirty="0"/>
              <a:t>sa svrhom kanalisanja daljeg razvoja veba i </a:t>
            </a:r>
            <a:r>
              <a:rPr lang="sr-Latn-RS" altLang="en-US" dirty="0" smtClean="0"/>
              <a:t>koordinacije industrijskih </a:t>
            </a:r>
            <a:r>
              <a:rPr lang="sr-Latn-RS" altLang="en-US" dirty="0"/>
              <a:t>proizvo</a:t>
            </a:r>
            <a:r>
              <a:rPr lang="sr-Latn-RS" altLang="en-US" dirty="0" smtClean="0"/>
              <a:t>đača </a:t>
            </a:r>
            <a:r>
              <a:rPr lang="sr-Latn-RS" altLang="en-US" dirty="0"/>
              <a:t>softvera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veb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Komunikacija između pregledača i servera:</a:t>
            </a:r>
          </a:p>
          <a:p>
            <a:pPr marL="1257300" lvl="2" indent="-457200" eaLnBrk="1" hangingPunct="1"/>
            <a:r>
              <a:rPr lang="sr-Latn-RS" altLang="en-US" dirty="0"/>
              <a:t>Odre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se IP adresa </a:t>
            </a:r>
            <a:r>
              <a:rPr lang="sr-Latn-RS" altLang="en-US" dirty="0" smtClean="0"/>
              <a:t>servera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Serveru se </a:t>
            </a:r>
            <a:r>
              <a:rPr lang="sr-Latn-RS" altLang="en-US" dirty="0" smtClean="0"/>
              <a:t> šalje </a:t>
            </a:r>
            <a:r>
              <a:rPr lang="sr-Latn-RS" altLang="en-US" dirty="0"/>
              <a:t>HTTP zahtev s nazivom i lokacijom zahtevane strane</a:t>
            </a:r>
          </a:p>
          <a:p>
            <a:pPr marL="1257300" lvl="2" indent="-457200" eaLnBrk="1" hangingPunct="1"/>
            <a:r>
              <a:rPr lang="sr-Latn-RS" altLang="en-US" dirty="0"/>
              <a:t>Server proverava da li postoji strana i ako postoji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vidu HTTP </a:t>
            </a:r>
            <a:r>
              <a:rPr lang="sr-Latn-RS" altLang="en-US" dirty="0"/>
              <a:t>odgovora</a:t>
            </a:r>
          </a:p>
          <a:p>
            <a:pPr marL="1257300" lvl="2" indent="-457200" eaLnBrk="1" hangingPunct="1"/>
            <a:r>
              <a:rPr lang="sr-Latn-RS" altLang="en-US" dirty="0"/>
              <a:t>Klijent analizira HTML opis i ako se u njemu </a:t>
            </a:r>
            <a:r>
              <a:rPr lang="sr-Latn-RS" altLang="en-US" dirty="0" smtClean="0"/>
              <a:t>referiše na sliku, </a:t>
            </a:r>
            <a:r>
              <a:rPr lang="sr-Latn-RS" altLang="en-US" dirty="0"/>
              <a:t>audio </a:t>
            </a:r>
            <a:r>
              <a:rPr lang="sr-Latn-RS" altLang="en-US" dirty="0" smtClean="0"/>
              <a:t>ili video zapis, šalje </a:t>
            </a:r>
            <a:r>
              <a:rPr lang="sr-Latn-RS" altLang="en-US" dirty="0"/>
              <a:t>novi HTTP zahtev za </a:t>
            </a:r>
            <a:r>
              <a:rPr lang="sr-Latn-RS" altLang="en-US" dirty="0" smtClean="0"/>
              <a:t>resursima na koje se referiše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Ako veb-server ne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zahtevanu stranu, HTTP </a:t>
            </a:r>
            <a:r>
              <a:rPr lang="sr-Latn-RS" altLang="en-US" dirty="0" smtClean="0"/>
              <a:t>odgovor sadrži </a:t>
            </a:r>
            <a:r>
              <a:rPr lang="sr-Latn-RS" altLang="en-US" dirty="0"/>
              <a:t>informaciju o tome </a:t>
            </a:r>
            <a:r>
              <a:rPr lang="sr-Latn-RS" altLang="en-US" dirty="0" smtClean="0"/>
              <a:t>(npr. kod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404 označava da resurs nije pronađen)</a:t>
            </a:r>
            <a:endParaRPr lang="sr-Latn-R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 bwMode="auto">
          <a:xfrm>
            <a:off x="3131840" y="4483026"/>
            <a:ext cx="5891580" cy="23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veb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veb stranice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prikazuju unapred pripremljen </a:t>
            </a:r>
            <a:r>
              <a:rPr lang="sr-Latn-RS" altLang="en-US" dirty="0" smtClean="0"/>
              <a:t>sadržaj</a:t>
            </a:r>
          </a:p>
          <a:p>
            <a:pPr marL="857250" lvl="1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eb stranice sa procesiranjem na strani servera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dinamične - podrazumevaju </a:t>
            </a:r>
            <a:r>
              <a:rPr lang="sr-Latn-RS" altLang="en-US" dirty="0"/>
              <a:t>interakciju sa </a:t>
            </a:r>
            <a:r>
              <a:rPr lang="sr-Latn-RS" altLang="en-US" dirty="0" smtClean="0"/>
              <a:t>korisnikom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dinamika se dodaje specijalizovanim programima </a:t>
            </a:r>
            <a:r>
              <a:rPr lang="sr-Latn-RS" altLang="en-US" dirty="0" smtClean="0"/>
              <a:t>- </a:t>
            </a:r>
            <a:r>
              <a:rPr lang="sr-Latn-RS" altLang="en-US" dirty="0" err="1"/>
              <a:t>skriptovima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skriptovi </a:t>
            </a:r>
            <a:r>
              <a:rPr lang="sr-Latn-RS" altLang="en-US" dirty="0"/>
              <a:t>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 </a:t>
            </a:r>
            <a:r>
              <a:rPr lang="sr-Latn-RS" altLang="en-US" dirty="0" smtClean="0"/>
              <a:t>- </a:t>
            </a:r>
            <a:r>
              <a:rPr lang="sr-Latn-RS" altLang="en-US" dirty="0"/>
              <a:t>klijentu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generisane HTML stranice</a:t>
            </a:r>
          </a:p>
          <a:p>
            <a:pPr marL="1257300" lvl="2" indent="-457200" eaLnBrk="1" hangingPunct="1"/>
            <a:r>
              <a:rPr lang="sr-Latn-RS" altLang="en-US" dirty="0"/>
              <a:t>skript </a:t>
            </a:r>
            <a:r>
              <a:rPr lang="sr-Latn-RS" altLang="en-US" dirty="0" smtClean="0"/>
              <a:t>tehnologije: </a:t>
            </a:r>
            <a:r>
              <a:rPr lang="sr-Latn-RS" altLang="en-US" dirty="0"/>
              <a:t>PHP, </a:t>
            </a:r>
            <a:r>
              <a:rPr lang="sr-Latn-RS" altLang="en-US" dirty="0" smtClean="0"/>
              <a:t>JSP, </a:t>
            </a:r>
            <a:r>
              <a:rPr lang="sr-Latn-RS" altLang="en-US" dirty="0" err="1"/>
              <a:t>ASP.NET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node.js</a:t>
            </a:r>
            <a:r>
              <a:rPr lang="sr-Latn-RS" altLang="en-US" dirty="0" smtClean="0"/>
              <a:t> itd.</a:t>
            </a:r>
            <a:endParaRPr lang="sr-Latn-R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 b="12316"/>
          <a:stretch/>
        </p:blipFill>
        <p:spPr bwMode="auto">
          <a:xfrm>
            <a:off x="3304825" y="4581128"/>
            <a:ext cx="5808906" cy="22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veb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veb stranice sa procesiranjem na strani klijenta</a:t>
            </a:r>
            <a:endParaRPr lang="sr-Latn-RS" altLang="en-US" dirty="0"/>
          </a:p>
          <a:p>
            <a:pPr marL="1257300" lvl="2" indent="-457200" eaLnBrk="1" hangingPunct="1"/>
            <a:r>
              <a:rPr lang="pl-PL" altLang="en-US" dirty="0" err="1"/>
              <a:t>d</a:t>
            </a:r>
            <a:r>
              <a:rPr lang="pl-PL" altLang="en-US" dirty="0" err="1" smtClean="0"/>
              <a:t>inamične</a:t>
            </a:r>
            <a:r>
              <a:rPr lang="pl-PL" altLang="en-US" dirty="0" smtClean="0"/>
              <a:t> - </a:t>
            </a:r>
            <a:r>
              <a:rPr lang="pl-PL" altLang="en-US" dirty="0" err="1" smtClean="0"/>
              <a:t>obezbeđuju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interakciju</a:t>
            </a:r>
            <a:r>
              <a:rPr lang="pl-PL" altLang="en-US" dirty="0" smtClean="0"/>
              <a:t> </a:t>
            </a:r>
            <a:r>
              <a:rPr lang="pl-PL" altLang="en-US" dirty="0" err="1"/>
              <a:t>sa</a:t>
            </a:r>
            <a:r>
              <a:rPr lang="pl-PL" altLang="en-US" dirty="0"/>
              <a:t> </a:t>
            </a:r>
            <a:r>
              <a:rPr lang="pl-PL" altLang="en-US" dirty="0" err="1" smtClean="0"/>
              <a:t>korisnikom</a:t>
            </a:r>
            <a:r>
              <a:rPr lang="sr-Latn-RS" altLang="en-US" dirty="0" smtClean="0"/>
              <a:t>, samo na drugačiji način</a:t>
            </a:r>
          </a:p>
          <a:p>
            <a:pPr marL="1257300" lvl="2" indent="-457200" eaLnBrk="1" hangingPunct="1"/>
            <a:r>
              <a:rPr lang="sr-Latn-RS" altLang="en-US" dirty="0"/>
              <a:t>pored opisa u HTML-u i CSS-u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programski </a:t>
            </a:r>
            <a:r>
              <a:rPr lang="sr-Latn-RS" altLang="en-US" dirty="0" smtClean="0"/>
              <a:t>kod </a:t>
            </a:r>
            <a:r>
              <a:rPr lang="sr-Latn-RS" altLang="en-US" dirty="0"/>
              <a:t>koji </a:t>
            </a:r>
            <a:r>
              <a:rPr lang="sr-Latn-RS" altLang="en-US" dirty="0" smtClean="0"/>
              <a:t>veb pregledač čita </a:t>
            </a:r>
            <a:r>
              <a:rPr lang="sr-Latn-RS" altLang="en-US" dirty="0"/>
              <a:t>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kod omogućava </a:t>
            </a:r>
            <a:r>
              <a:rPr lang="sr-Latn-RS" altLang="en-US" dirty="0"/>
              <a:t>izmenu strane pri njenom prikazivanju u </a:t>
            </a:r>
            <a:r>
              <a:rPr lang="sr-Latn-RS" altLang="en-US" dirty="0" smtClean="0"/>
              <a:t>pregledaču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 tu svrhu, najzastupljeniji </a:t>
            </a:r>
            <a:r>
              <a:rPr lang="sr-Latn-RS" altLang="en-US" dirty="0"/>
              <a:t>jezik danas je </a:t>
            </a:r>
            <a:r>
              <a:rPr lang="sr-Latn-RS" altLang="en-US" dirty="0" err="1" smtClean="0"/>
              <a:t>JavaScript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ina veb sajtova </a:t>
            </a:r>
            <a:r>
              <a:rPr lang="sr-Latn-RS" altLang="en-US" dirty="0"/>
              <a:t>danas kombinuje skriptove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na strani </a:t>
            </a:r>
            <a:r>
              <a:rPr lang="sr-Latn-RS" altLang="en-US" dirty="0"/>
              <a:t>klijenta i one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15200"/>
          <a:stretch/>
        </p:blipFill>
        <p:spPr bwMode="auto">
          <a:xfrm>
            <a:off x="3275855" y="4149080"/>
            <a:ext cx="5472609" cy="19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sadrži enormnu 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inu </a:t>
            </a:r>
            <a:r>
              <a:rPr lang="sr-Latn-RS" altLang="en-US" dirty="0"/>
              <a:t>informacija i ne bi funkcionisao </a:t>
            </a:r>
            <a:r>
              <a:rPr lang="sr-Latn-RS" altLang="en-US" dirty="0" smtClean="0"/>
              <a:t>bez </a:t>
            </a:r>
            <a:r>
              <a:rPr lang="sr-Latn-RS" altLang="en-US" dirty="0">
                <a:solidFill>
                  <a:srgbClr val="0070C0"/>
                </a:solidFill>
              </a:rPr>
              <a:t>veb </a:t>
            </a:r>
            <a:r>
              <a:rPr lang="sr-Latn-RS" altLang="en-US" dirty="0" err="1" smtClean="0">
                <a:solidFill>
                  <a:srgbClr val="0070C0"/>
                </a:solidFill>
              </a:rPr>
              <a:t>pretraživača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/>
              <a:t>Najpopularniji </a:t>
            </a:r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pretražiivač</a:t>
            </a:r>
            <a:r>
              <a:rPr lang="sr-Latn-RS" altLang="en-US" dirty="0" smtClean="0"/>
              <a:t>: </a:t>
            </a:r>
            <a:r>
              <a:rPr lang="sr-Latn-RS" altLang="en-US" dirty="0" err="1"/>
              <a:t>Google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pretraživači</a:t>
            </a:r>
            <a:r>
              <a:rPr lang="sr-Latn-RS" altLang="en-US" dirty="0" smtClean="0"/>
              <a:t> sadrže </a:t>
            </a:r>
            <a:r>
              <a:rPr lang="sr-Latn-RS" altLang="en-US" dirty="0"/>
              <a:t>komponentu pod nazivom </a:t>
            </a:r>
            <a:r>
              <a:rPr lang="sr-Latn-RS" altLang="en-US" dirty="0">
                <a:solidFill>
                  <a:srgbClr val="0070C0"/>
                </a:solidFill>
              </a:rPr>
              <a:t>pauk</a:t>
            </a:r>
            <a:r>
              <a:rPr lang="sr-Latn-RS" altLang="en-US" dirty="0"/>
              <a:t> ili </a:t>
            </a:r>
            <a:r>
              <a:rPr lang="sr-Latn-RS" altLang="en-US" dirty="0" err="1" smtClean="0"/>
              <a:t>kroler</a:t>
            </a:r>
            <a:r>
              <a:rPr lang="sr-Latn-RS" altLang="en-US" dirty="0" smtClean="0"/>
              <a:t> (</a:t>
            </a:r>
            <a:r>
              <a:rPr lang="sr-Latn-RS" altLang="en-US" dirty="0" err="1"/>
              <a:t>crawler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Algoritmi rangiranja stranica: </a:t>
            </a:r>
            <a:r>
              <a:rPr lang="sr-Latn-RS" altLang="en-US" dirty="0" err="1"/>
              <a:t>Page</a:t>
            </a:r>
            <a:r>
              <a:rPr lang="sr-Latn-RS" altLang="en-US" dirty="0"/>
              <a:t> </a:t>
            </a:r>
            <a:r>
              <a:rPr lang="sr-Latn-RS" altLang="en-US" dirty="0" err="1"/>
              <a:t>Rank</a:t>
            </a:r>
            <a:r>
              <a:rPr lang="sr-Latn-RS" altLang="en-US" dirty="0"/>
              <a:t> (</a:t>
            </a:r>
            <a:r>
              <a:rPr lang="sr-Latn-RS" altLang="en-US" dirty="0" err="1"/>
              <a:t>Google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brojanje </a:t>
            </a:r>
            <a:r>
              <a:rPr lang="sr-Latn-RS" altLang="en-US" dirty="0" smtClean="0"/>
              <a:t>veza koje </a:t>
            </a:r>
            <a:r>
              <a:rPr lang="sr-Latn-RS" altLang="en-US" dirty="0"/>
              <a:t>vode ka stranici</a:t>
            </a:r>
          </a:p>
          <a:p>
            <a:pPr marL="857250" lvl="1" indent="-457200" eaLnBrk="1" hangingPunct="1"/>
            <a:r>
              <a:rPr lang="sr-Latn-RS" altLang="en-US" dirty="0"/>
              <a:t>SEO (</a:t>
            </a:r>
            <a:r>
              <a:rPr lang="sr-Latn-RS" altLang="en-US" dirty="0" err="1"/>
              <a:t>search</a:t>
            </a:r>
            <a:r>
              <a:rPr lang="sr-Latn-RS" altLang="en-US" dirty="0"/>
              <a:t> </a:t>
            </a:r>
            <a:r>
              <a:rPr lang="sr-Latn-RS" altLang="en-US" dirty="0" err="1"/>
              <a:t>engine</a:t>
            </a:r>
            <a:r>
              <a:rPr lang="sr-Latn-RS" altLang="en-US" dirty="0"/>
              <a:t> </a:t>
            </a:r>
            <a:r>
              <a:rPr lang="sr-Latn-RS" altLang="en-US" dirty="0" err="1"/>
              <a:t>optimization</a:t>
            </a:r>
            <a:r>
              <a:rPr lang="sr-Latn-RS" altLang="en-US" dirty="0"/>
              <a:t>) -</a:t>
            </a:r>
            <a:r>
              <a:rPr lang="sr-Latn-RS" altLang="en-US" dirty="0" smtClean="0"/>
              <a:t> </a:t>
            </a:r>
            <a:r>
              <a:rPr lang="sr-Latn-RS" altLang="en-US" dirty="0"/>
              <a:t>razne tehnike za </a:t>
            </a:r>
            <a:r>
              <a:rPr lang="sr-Latn-RS" altLang="en-US" dirty="0" smtClean="0"/>
              <a:t>obezbeđivanje da veb sajt bude prikazan međ</a:t>
            </a:r>
            <a:r>
              <a:rPr lang="sr-Latn-RS" altLang="en-US" dirty="0"/>
              <a:t>u prvim rezultatima pretrage</a:t>
            </a:r>
          </a:p>
          <a:p>
            <a:pPr marL="857250" lvl="1" indent="-457200" eaLnBrk="1" hangingPunct="1"/>
            <a:r>
              <a:rPr lang="sr-Latn-RS" altLang="en-US" dirty="0"/>
              <a:t>Postoje razne tehnike </a:t>
            </a:r>
            <a:r>
              <a:rPr lang="sr-Latn-RS" altLang="en-US" dirty="0" smtClean="0"/>
              <a:t>poboljšanja </a:t>
            </a:r>
            <a:r>
              <a:rPr lang="sr-Latn-RS" altLang="en-US" dirty="0"/>
              <a:t>pretrage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portali </a:t>
            </a:r>
            <a:r>
              <a:rPr lang="sr-Latn-RS" altLang="en-US" dirty="0" smtClean="0"/>
              <a:t>pružaju </a:t>
            </a:r>
            <a:r>
              <a:rPr lang="sr-Latn-RS" altLang="en-US" dirty="0"/>
              <a:t>relevantne informacije za odre</a:t>
            </a:r>
            <a:r>
              <a:rPr lang="sr-Latn-RS" altLang="en-US" dirty="0" smtClean="0"/>
              <a:t>đenu </a:t>
            </a:r>
            <a:r>
              <a:rPr lang="sr-Latn-RS" altLang="en-US" dirty="0"/>
              <a:t>temu</a:t>
            </a:r>
            <a:r>
              <a:rPr lang="sr-Latn-RS" altLang="en-US" dirty="0" smtClean="0"/>
              <a:t>, prikupljene </a:t>
            </a:r>
            <a:r>
              <a:rPr lang="sr-Latn-RS" altLang="en-US" dirty="0"/>
              <a:t>iz </a:t>
            </a:r>
            <a:r>
              <a:rPr lang="sr-Latn-RS" altLang="en-US" dirty="0" smtClean="0"/>
              <a:t>različitih </a:t>
            </a:r>
            <a:r>
              <a:rPr lang="sr-Latn-RS" altLang="en-US" dirty="0"/>
              <a:t>izvora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-457200" eaLnBrk="1" hangingPunct="1">
              <a:buFont typeface="Wingdings" pitchFamily="2" charset="2"/>
              <a:buChar char="l"/>
            </a:pPr>
            <a:r>
              <a:rPr lang="sr-Latn-RS" altLang="en-US" dirty="0"/>
              <a:t>Broj veb sajtova je ogroman i velika je međusobna </a:t>
            </a:r>
            <a:r>
              <a:rPr lang="sr-Latn-RS" altLang="en-US" dirty="0" smtClean="0"/>
              <a:t>konkurencija, pa je </a:t>
            </a:r>
            <a:r>
              <a:rPr lang="sr-Latn-RS" altLang="en-US" dirty="0" smtClean="0">
                <a:solidFill>
                  <a:srgbClr val="0070C0"/>
                </a:solidFill>
              </a:rPr>
              <a:t>v</a:t>
            </a:r>
            <a:r>
              <a:rPr lang="sr-Latn-RS" dirty="0" smtClean="0">
                <a:solidFill>
                  <a:srgbClr val="0070C0"/>
                </a:solidFill>
              </a:rPr>
              <a:t>eb dizajn </a:t>
            </a:r>
            <a:r>
              <a:rPr lang="sr-Latn-RS" dirty="0" smtClean="0"/>
              <a:t>veoma važan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/>
              <a:t>sajt treba da bude funkcionalan, bogat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ajem</a:t>
            </a:r>
            <a:r>
              <a:rPr lang="sr-Latn-RS" altLang="en-US" dirty="0"/>
              <a:t>, </a:t>
            </a:r>
            <a:r>
              <a:rPr lang="sr-Latn-RS" altLang="en-US" dirty="0" smtClean="0"/>
              <a:t>vizuelno dopadljiv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Savremeni </a:t>
            </a:r>
            <a:r>
              <a:rPr lang="sr-Latn-RS" altLang="en-US" dirty="0" smtClean="0"/>
              <a:t>veb dizajn uključuje </a:t>
            </a:r>
            <a:r>
              <a:rPr lang="sr-Latn-RS" altLang="en-US" dirty="0"/>
              <a:t>i internet marketing i </a:t>
            </a:r>
            <a:r>
              <a:rPr lang="sr-Latn-RS" altLang="en-US" dirty="0" smtClean="0"/>
              <a:t>SEO </a:t>
            </a:r>
            <a:r>
              <a:rPr lang="sr-Latn-RS" altLang="en-US" dirty="0"/>
              <a:t>i </a:t>
            </a:r>
            <a:r>
              <a:rPr lang="sr-Latn-RS" altLang="en-US" dirty="0" smtClean="0"/>
              <a:t>veštine </a:t>
            </a:r>
            <a:r>
              <a:rPr lang="sr-Latn-RS" altLang="en-US" dirty="0"/>
              <a:t>kreiranja ugodnih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kih interfejsa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Prilikom izrade </a:t>
            </a:r>
            <a:r>
              <a:rPr lang="sr-Latn-RS" altLang="en-US" dirty="0" smtClean="0"/>
              <a:t>veb sajta </a:t>
            </a:r>
            <a:r>
              <a:rPr lang="sr-Latn-RS" altLang="en-US" dirty="0"/>
              <a:t>potrebno je osmisliti njegovu </a:t>
            </a:r>
            <a:r>
              <a:rPr lang="sr-Latn-RS" altLang="en-US" dirty="0" smtClean="0"/>
              <a:t>logičku organizaciju</a:t>
            </a:r>
            <a:r>
              <a:rPr lang="sr-Latn-RS" altLang="en-US" dirty="0"/>
              <a:t>, a kasnije se posvetiti pitanjima estetskog dizajna</a:t>
            </a:r>
          </a:p>
          <a:p>
            <a:pPr marL="857250" lvl="1" indent="-457200" eaLnBrk="1" hangingPunct="1"/>
            <a:r>
              <a:rPr lang="sr-Latn-RS" altLang="en-US" dirty="0"/>
              <a:t>Mnogi principi su nepromenljivi: boje teksta i pozadine treba da </a:t>
            </a:r>
            <a:r>
              <a:rPr lang="sr-Latn-RS" altLang="en-US" dirty="0" smtClean="0"/>
              <a:t>budu kontrastne</a:t>
            </a:r>
            <a:r>
              <a:rPr lang="sr-Latn-RS" altLang="en-US" dirty="0"/>
              <a:t>, </a:t>
            </a:r>
            <a:r>
              <a:rPr lang="sr-Latn-RS" altLang="en-US" dirty="0" smtClean="0"/>
              <a:t>najva</a:t>
            </a:r>
            <a:r>
              <a:rPr lang="sr-Latn-RS" altLang="en-US" dirty="0"/>
              <a:t>ž</a:t>
            </a:r>
            <a:r>
              <a:rPr lang="sr-Latn-RS" altLang="en-US" dirty="0" smtClean="0"/>
              <a:t>nije </a:t>
            </a:r>
            <a:r>
              <a:rPr lang="sr-Latn-RS" altLang="en-US" dirty="0"/>
              <a:t>stvari jasno istaknute</a:t>
            </a:r>
            <a:r>
              <a:rPr lang="sr-Latn-RS" altLang="en-US" dirty="0" smtClean="0"/>
              <a:t>, itd.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Trendovi u veb-dizajnu se menjaju; danas moderne strane svedenog</a:t>
            </a:r>
            <a:r>
              <a:rPr lang="sr-Latn-RS" altLang="en-US" dirty="0" smtClean="0"/>
              <a:t>, minimalističkog </a:t>
            </a:r>
            <a:r>
              <a:rPr lang="sr-Latn-RS" altLang="en-US" dirty="0"/>
              <a:t>dizajna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4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kladišta </a:t>
            </a:r>
            <a:r>
              <a:rPr lang="sr-Latn-RS" altLang="en-US" sz="3200" dirty="0">
                <a:solidFill>
                  <a:schemeClr val="hlink"/>
                </a:solidFill>
              </a:rPr>
              <a:t>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Kompanije nude usluge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tenja </a:t>
            </a:r>
            <a:r>
              <a:rPr lang="sr-Latn-RS" altLang="en-US" dirty="0"/>
              <a:t>podataka u </a:t>
            </a:r>
            <a:r>
              <a:rPr lang="sr-Latn-RS" altLang="en-US" dirty="0" smtClean="0"/>
              <a:t>„oblaku“, </a:t>
            </a:r>
            <a:r>
              <a:rPr lang="sr-Latn-RS" altLang="en-US" dirty="0"/>
              <a:t>tj. </a:t>
            </a:r>
            <a:r>
              <a:rPr lang="sr-Latn-RS" altLang="en-US" dirty="0" smtClean="0"/>
              <a:t>u skladištima</a:t>
            </a:r>
            <a:r>
              <a:rPr lang="sr-Latn-RS" altLang="en-US" dirty="0"/>
              <a:t>, tzv. </a:t>
            </a:r>
            <a:r>
              <a:rPr lang="sr-Latn-RS" altLang="en-US" dirty="0" err="1">
                <a:solidFill>
                  <a:srgbClr val="6767FF"/>
                </a:solidFill>
              </a:rPr>
              <a:t>repozitorijumima</a:t>
            </a:r>
            <a:r>
              <a:rPr lang="sr-Latn-RS" altLang="en-US" dirty="0"/>
              <a:t> na serverima tih kompanija</a:t>
            </a:r>
          </a:p>
          <a:p>
            <a:pPr marL="857250" lvl="1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različitih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korisnik ima pristup </a:t>
            </a:r>
            <a:r>
              <a:rPr lang="sr-Latn-RS" altLang="en-US" dirty="0" smtClean="0"/>
              <a:t>svim svojim </a:t>
            </a:r>
            <a:r>
              <a:rPr lang="sr-Latn-RS" altLang="en-US" dirty="0"/>
              <a:t>podacima</a:t>
            </a:r>
          </a:p>
          <a:p>
            <a:pPr marL="857250" lvl="1" indent="-457200" eaLnBrk="1" hangingPunct="1"/>
            <a:r>
              <a:rPr lang="sr-Latn-RS" altLang="en-US" dirty="0" err="1"/>
              <a:t>Sihronizacija</a:t>
            </a:r>
            <a:r>
              <a:rPr lang="sr-Latn-RS" altLang="en-US" dirty="0"/>
              <a:t> podataka sa serverima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automatski</a:t>
            </a:r>
          </a:p>
          <a:p>
            <a:pPr marL="857250" lvl="1" indent="-457200" eaLnBrk="1" hangingPunct="1"/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ajima </a:t>
            </a:r>
            <a:r>
              <a:rPr lang="sr-Latn-RS" altLang="en-US" dirty="0"/>
              <a:t>u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pristupiti </a:t>
            </a:r>
            <a:r>
              <a:rPr lang="sr-Latn-RS" altLang="en-US" dirty="0" smtClean="0"/>
              <a:t>preko veba, bilo korišćenjem pregledača, bilo </a:t>
            </a:r>
            <a:r>
              <a:rPr lang="sr-Latn-RS" altLang="en-US" dirty="0"/>
              <a:t>aplikacija </a:t>
            </a:r>
            <a:r>
              <a:rPr lang="sr-Latn-RS" altLang="en-US" dirty="0" smtClean="0"/>
              <a:t>za pametne </a:t>
            </a:r>
            <a:r>
              <a:rPr lang="sr-Latn-RS" altLang="en-US" dirty="0"/>
              <a:t>telefone</a:t>
            </a:r>
          </a:p>
          <a:p>
            <a:pPr marL="857250" lvl="1" indent="-457200" eaLnBrk="1" hangingPunct="1"/>
            <a:r>
              <a:rPr lang="sr-Latn-RS" altLang="en-US" dirty="0"/>
              <a:t>Najpopularnija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datoteka: </a:t>
            </a:r>
            <a:r>
              <a:rPr lang="sr-Latn-RS" altLang="en-US" dirty="0" err="1"/>
              <a:t>Dropbox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Drive</a:t>
            </a:r>
            <a:r>
              <a:rPr lang="sr-Latn-RS" altLang="en-US" dirty="0" smtClean="0"/>
              <a:t>, itd.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ćaskanje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</a:t>
            </a:r>
            <a:r>
              <a:rPr lang="sr-Latn-RS" altLang="en-US" dirty="0" smtClean="0"/>
              <a:t>ICQ, </a:t>
            </a:r>
            <a:r>
              <a:rPr lang="sr-Latn-RS" altLang="en-US" dirty="0" smtClean="0"/>
              <a:t>itd</a:t>
            </a:r>
            <a:r>
              <a:rPr lang="sr-Latn-RS" altLang="en-US" dirty="0" smtClean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Kod pojedinih servisa, kao što su </a:t>
            </a:r>
            <a:r>
              <a:rPr lang="sr-Latn-RS" altLang="en-US" dirty="0" err="1" smtClean="0"/>
              <a:t>Skype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Viber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WhatsApp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Slack</a:t>
            </a:r>
            <a:r>
              <a:rPr lang="sr-Latn-RS" altLang="en-US" dirty="0" smtClean="0"/>
              <a:t>, direktna komunikacija predstavlja samo jednu od mogućnosti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VoIP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err="1">
                <a:solidFill>
                  <a:srgbClr val="6767FF"/>
                </a:solidFill>
              </a:rPr>
              <a:t>VoIP</a:t>
            </a:r>
            <a:r>
              <a:rPr lang="sr-Latn-RS" altLang="en-US" dirty="0">
                <a:solidFill>
                  <a:srgbClr val="6767FF"/>
                </a:solidFill>
              </a:rPr>
              <a:t> </a:t>
            </a:r>
            <a:r>
              <a:rPr lang="sr-Latn-RS" altLang="en-US" dirty="0"/>
              <a:t>servisi i programi </a:t>
            </a:r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uju </a:t>
            </a:r>
            <a:r>
              <a:rPr lang="sr-Latn-RS" altLang="en-US" dirty="0"/>
              <a:t>glasovnu i </a:t>
            </a:r>
            <a:r>
              <a:rPr lang="sr-Latn-RS" altLang="en-US" dirty="0" smtClean="0"/>
              <a:t>video-komunikaciju između </a:t>
            </a:r>
            <a:r>
              <a:rPr lang="sr-Latn-RS" altLang="en-US" dirty="0"/>
              <a:t>udaljenih osoba preko </a:t>
            </a:r>
            <a:r>
              <a:rPr lang="sr-Latn-RS" altLang="en-US" dirty="0" smtClean="0"/>
              <a:t>Interneta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pozivanje onih poznanika koji su tog trenutka </a:t>
            </a:r>
            <a:r>
              <a:rPr lang="sr-Latn-RS" altLang="en-US" dirty="0" smtClean="0"/>
              <a:t>priključeni na </a:t>
            </a:r>
            <a:r>
              <a:rPr lang="sr-Latn-RS" altLang="en-US" dirty="0"/>
              <a:t>ovaj servis</a:t>
            </a:r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povezivanje ovih servisa i sa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nom </a:t>
            </a:r>
            <a:r>
              <a:rPr lang="sr-Latn-RS" altLang="en-US" dirty="0"/>
              <a:t>telefonijom, ali </a:t>
            </a:r>
            <a:r>
              <a:rPr lang="sr-Latn-RS" altLang="en-US" dirty="0" smtClean="0"/>
              <a:t>je ta </a:t>
            </a:r>
            <a:r>
              <a:rPr lang="sr-Latn-RS" altLang="en-US" dirty="0"/>
              <a:t>usluga komercijalne prirode</a:t>
            </a:r>
          </a:p>
          <a:p>
            <a:pPr marL="857250" lvl="1" indent="-457200" eaLnBrk="1" hangingPunct="1"/>
            <a:r>
              <a:rPr lang="sr-Latn-RS" altLang="en-US" dirty="0"/>
              <a:t>Najpopularniji servisi ovog tipa su </a:t>
            </a:r>
            <a:r>
              <a:rPr lang="sr-Latn-RS" altLang="en-US" dirty="0" err="1"/>
              <a:t>Skype</a:t>
            </a:r>
            <a:r>
              <a:rPr lang="sr-Latn-RS" altLang="en-US" dirty="0"/>
              <a:t>, </a:t>
            </a:r>
            <a:r>
              <a:rPr lang="sr-Latn-RS" altLang="en-US" dirty="0" err="1"/>
              <a:t>Viber</a:t>
            </a:r>
            <a:r>
              <a:rPr lang="sr-Latn-RS" altLang="en-US" dirty="0"/>
              <a:t>, </a:t>
            </a:r>
            <a:r>
              <a:rPr lang="sr-Latn-RS" altLang="en-US" dirty="0" err="1"/>
              <a:t>WhatsApp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Talk, Telegram itd.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P2P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7374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forumi,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blogovi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društvene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Forumi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(internet forum) </a:t>
            </a:r>
            <a:r>
              <a:rPr lang="sr-Latn-RS" altLang="en-US" dirty="0" smtClean="0"/>
              <a:t>- korisnicima 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avaju </a:t>
            </a:r>
            <a:r>
              <a:rPr lang="sr-Latn-RS" altLang="en-US" dirty="0"/>
              <a:t>diskusiju </a:t>
            </a:r>
            <a:r>
              <a:rPr lang="sr-Latn-RS" altLang="en-US" dirty="0" smtClean="0"/>
              <a:t>na određ</a:t>
            </a:r>
            <a:r>
              <a:rPr lang="sr-Latn-RS" altLang="en-US" dirty="0"/>
              <a:t>ene teme; diskusija je organizovana u </a:t>
            </a:r>
            <a:r>
              <a:rPr lang="sr-Latn-RS" altLang="en-US" dirty="0" smtClean="0"/>
              <a:t>nitima</a:t>
            </a:r>
          </a:p>
          <a:p>
            <a:pPr marL="1257300" lvl="2" indent="-457200" eaLnBrk="1" hangingPunct="1"/>
            <a:r>
              <a:rPr lang="sr-Latn-RS" dirty="0" smtClean="0"/>
              <a:t>Primeri: </a:t>
            </a:r>
            <a:r>
              <a:rPr lang="sr-Latn-RS" dirty="0" err="1" smtClean="0"/>
              <a:t>EliteSecurity</a:t>
            </a:r>
            <a:r>
              <a:rPr lang="sr-Latn-RS" dirty="0" smtClean="0"/>
              <a:t>, </a:t>
            </a:r>
            <a:r>
              <a:rPr lang="sr-Latn-RS" dirty="0" err="1" smtClean="0"/>
              <a:t>MyCity</a:t>
            </a:r>
            <a:r>
              <a:rPr lang="sr-Latn-RS" dirty="0" smtClean="0"/>
              <a:t>, itd.</a:t>
            </a:r>
          </a:p>
          <a:p>
            <a:pPr marL="857250" lvl="1" indent="-457200" eaLnBrk="1" hangingPunct="1"/>
            <a:r>
              <a:rPr lang="sr-Latn-RS" altLang="en-US" dirty="0" err="1">
                <a:solidFill>
                  <a:srgbClr val="002060"/>
                </a:solidFill>
              </a:rPr>
              <a:t>Blogovi</a:t>
            </a:r>
            <a:r>
              <a:rPr lang="sr-Latn-RS" altLang="en-US" dirty="0"/>
              <a:t> (</a:t>
            </a:r>
            <a:r>
              <a:rPr lang="sr-Latn-RS" altLang="en-US" dirty="0" err="1"/>
              <a:t>weB</a:t>
            </a:r>
            <a:r>
              <a:rPr lang="sr-Latn-RS" altLang="en-US" dirty="0"/>
              <a:t> LOG) </a:t>
            </a:r>
            <a:r>
              <a:rPr lang="sr-Latn-RS" altLang="en-US" dirty="0" smtClean="0"/>
              <a:t>- korisnici </a:t>
            </a:r>
            <a:r>
              <a:rPr lang="sr-Latn-RS" altLang="en-US" dirty="0"/>
              <a:t>objavljuju svoja </a:t>
            </a:r>
            <a:r>
              <a:rPr lang="sr-Latn-RS" altLang="en-US" dirty="0" smtClean="0"/>
              <a:t>razmi</a:t>
            </a:r>
            <a:r>
              <a:rPr lang="sr-Latn-RS" altLang="en-US" dirty="0"/>
              <a:t>š</a:t>
            </a:r>
            <a:r>
              <a:rPr lang="sr-Latn-RS" altLang="en-US" dirty="0" smtClean="0"/>
              <a:t>ljanja </a:t>
            </a:r>
            <a:r>
              <a:rPr lang="sr-Latn-RS" altLang="en-US" dirty="0"/>
              <a:t>o nekoj temi</a:t>
            </a: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Društvene </a:t>
            </a:r>
            <a:r>
              <a:rPr lang="sr-Latn-RS" altLang="en-US" dirty="0">
                <a:solidFill>
                  <a:srgbClr val="002060"/>
                </a:solidFill>
              </a:rPr>
              <a:t>mreže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smtClean="0"/>
              <a:t>omogućavaju </a:t>
            </a:r>
            <a:r>
              <a:rPr lang="sr-Latn-RS" altLang="en-US" dirty="0"/>
              <a:t>povezivanje sa nalozima prijatelja i poznanika ili </a:t>
            </a:r>
            <a:r>
              <a:rPr lang="sr-Latn-RS" altLang="en-US" dirty="0" smtClean="0"/>
              <a:t>sa nalozima ličnosti </a:t>
            </a:r>
            <a:r>
              <a:rPr lang="sr-Latn-RS" altLang="en-US" dirty="0"/>
              <a:t>iz javne sfere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Iako </a:t>
            </a:r>
            <a:r>
              <a:rPr lang="sr-Latn-RS" altLang="en-US" dirty="0"/>
              <a:t>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</a:t>
            </a:r>
            <a:r>
              <a:rPr lang="sr-Latn-RS" altLang="en-US" dirty="0" smtClean="0"/>
              <a:t>društvene mreže </a:t>
            </a:r>
            <a:r>
              <a:rPr lang="sr-Latn-RS" altLang="en-US" dirty="0" smtClean="0"/>
              <a:t>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</a:t>
            </a:r>
            <a:r>
              <a:rPr lang="sr-Latn-RS" altLang="en-US" dirty="0" err="1" smtClean="0"/>
              <a:t>Tweeter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+</a:t>
            </a:r>
            <a:r>
              <a:rPr lang="sr-Latn-RS" altLang="en-US" dirty="0"/>
              <a:t>,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MySpace</a:t>
            </a:r>
            <a:r>
              <a:rPr lang="sr-Latn-RS" altLang="en-US" dirty="0" smtClean="0"/>
              <a:t> itd.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</a:t>
            </a:r>
            <a:r>
              <a:rPr lang="sr-Latn-RS" altLang="en-US" dirty="0" err="1" smtClean="0"/>
              <a:t>LinkedIn</a:t>
            </a:r>
            <a:r>
              <a:rPr lang="sr-Latn-RS" altLang="en-US" dirty="0" smtClean="0"/>
              <a:t>, </a:t>
            </a:r>
            <a:r>
              <a:rPr lang="sr-Latn-RS" dirty="0" err="1" smtClean="0"/>
              <a:t>Foursquare</a:t>
            </a:r>
            <a:r>
              <a:rPr lang="sr-Latn-RS" dirty="0" smtClean="0"/>
              <a:t>, itd.</a:t>
            </a:r>
            <a:endParaRPr lang="sr-Latn-RS" dirty="0" smtClean="0"/>
          </a:p>
          <a:p>
            <a:pPr marL="1257300" lvl="2" indent="-457200" eaLnBrk="1" hangingPunct="1"/>
            <a:r>
              <a:rPr lang="sr-Latn-RS" dirty="0" smtClean="0"/>
              <a:t>Izuzetno dinamična dešavanja </a:t>
            </a:r>
            <a:r>
              <a:rPr lang="sr-Latn-RS" dirty="0" smtClean="0"/>
              <a:t>i promene – primeri </a:t>
            </a:r>
            <a:r>
              <a:rPr lang="sr-Latn-RS" dirty="0" err="1" smtClean="0"/>
              <a:t>Y</a:t>
            </a:r>
            <a:r>
              <a:rPr lang="sr-Latn-RS" dirty="0" err="1" smtClean="0"/>
              <a:t>ouToube</a:t>
            </a:r>
            <a:r>
              <a:rPr lang="sr-Latn-RS" dirty="0" smtClean="0"/>
              <a:t>, </a:t>
            </a:r>
            <a:r>
              <a:rPr lang="sr-Latn-RS" dirty="0" err="1" smtClean="0"/>
              <a:t>Instagram</a:t>
            </a:r>
            <a:r>
              <a:rPr lang="sr-Latn-RS" dirty="0" smtClean="0"/>
              <a:t> itd.</a:t>
            </a:r>
            <a:endParaRPr lang="sr-Latn-RS" dirty="0"/>
          </a:p>
          <a:p>
            <a:pPr marL="800100" lvl="2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g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eografski </a:t>
            </a:r>
            <a:r>
              <a:rPr lang="sr-Latn-RS" altLang="en-US" sz="3200" dirty="0">
                <a:solidFill>
                  <a:schemeClr val="hlink"/>
                </a:solidFill>
              </a:rPr>
              <a:t>informacioni sistemi i internet mape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Geografski informacioni sistemi </a:t>
            </a:r>
            <a:r>
              <a:rPr lang="sr-Latn-RS" altLang="en-US" dirty="0"/>
              <a:t>(GIS) { sistemi koji </a:t>
            </a:r>
            <a:r>
              <a:rPr lang="sr-Latn-RS" altLang="en-US" dirty="0" smtClean="0"/>
              <a:t>sadrže geografske informacije</a:t>
            </a:r>
            <a:r>
              <a:rPr lang="sr-Latn-RS" altLang="en-US" dirty="0"/>
              <a:t>: mape, satelitske snimke, baze podataka sa </a:t>
            </a:r>
            <a:r>
              <a:rPr lang="sr-Latn-RS" altLang="en-US" dirty="0" smtClean="0"/>
              <a:t>interesantnim geografskim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kama </a:t>
            </a:r>
            <a:r>
              <a:rPr lang="sr-Latn-RS" altLang="en-US" dirty="0"/>
              <a:t>(imena ulica, pozicija </a:t>
            </a:r>
            <a:r>
              <a:rPr lang="sr-Latn-RS" altLang="en-US" dirty="0" smtClean="0"/>
              <a:t>stajališta)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Danas na internetu postoje svima dostupni sajtovi koji </a:t>
            </a:r>
            <a:r>
              <a:rPr lang="sr-Latn-RS" altLang="en-US" dirty="0" smtClean="0"/>
              <a:t>nude funkcionalnosti </a:t>
            </a:r>
            <a:r>
              <a:rPr lang="sr-Latn-RS" altLang="en-US" dirty="0"/>
              <a:t>GIS </a:t>
            </a:r>
            <a:r>
              <a:rPr lang="sr-Latn-RS" altLang="en-US" dirty="0" smtClean="0"/>
              <a:t>sistema: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Earth</a:t>
            </a:r>
            <a:r>
              <a:rPr lang="sr-Latn-RS" altLang="en-US" dirty="0"/>
              <a:t>, </a:t>
            </a:r>
            <a:r>
              <a:rPr lang="sr-Latn-RS" altLang="en-US" dirty="0" err="1"/>
              <a:t>Bing</a:t>
            </a:r>
            <a:r>
              <a:rPr lang="sr-Latn-RS" altLang="en-US" dirty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smtClean="0"/>
              <a:t>(</a:t>
            </a:r>
            <a:r>
              <a:rPr lang="sr-Latn-RS" altLang="en-US" dirty="0"/>
              <a:t>u</a:t>
            </a:r>
            <a:r>
              <a:rPr lang="sr-Latn-RS" altLang="en-US" dirty="0" smtClean="0"/>
              <a:t> Srbiji </a:t>
            </a:r>
            <a:r>
              <a:rPr lang="sr-Latn-RS" altLang="en-US" dirty="0" err="1"/>
              <a:t>PlanPlus</a:t>
            </a:r>
            <a:r>
              <a:rPr lang="sr-Latn-RS" altLang="en-US" dirty="0"/>
              <a:t>, </a:t>
            </a:r>
            <a:r>
              <a:rPr lang="sr-Latn-RS" altLang="en-US" dirty="0" smtClean="0"/>
              <a:t>B92 mape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Pametni telefoni opremljeni sistemom globalnog </a:t>
            </a:r>
            <a:r>
              <a:rPr lang="sr-Latn-RS" altLang="en-US" dirty="0" err="1"/>
              <a:t>pozicioniranja</a:t>
            </a:r>
            <a:r>
              <a:rPr lang="sr-Latn-RS" altLang="en-US" dirty="0"/>
              <a:t> (GPS</a:t>
            </a:r>
            <a:r>
              <a:rPr lang="sr-Latn-RS" altLang="en-US" dirty="0" smtClean="0"/>
              <a:t>) doprinose korišćenju </a:t>
            </a:r>
            <a:r>
              <a:rPr lang="sr-Latn-RS" altLang="en-US" dirty="0"/>
              <a:t>mapa za odre</a:t>
            </a:r>
            <a:r>
              <a:rPr lang="sr-Latn-RS" altLang="en-US" dirty="0" smtClean="0"/>
              <a:t>đivanje </a:t>
            </a:r>
            <a:r>
              <a:rPr lang="sr-Latn-RS" altLang="en-US" dirty="0"/>
              <a:t>trenutne pozicije i </a:t>
            </a:r>
            <a:r>
              <a:rPr lang="sr-Latn-RS" altLang="en-US" dirty="0" smtClean="0"/>
              <a:t>davanje instrukcija </a:t>
            </a:r>
            <a:r>
              <a:rPr lang="sr-Latn-RS" altLang="en-US" dirty="0"/>
              <a:t>kako </a:t>
            </a:r>
            <a:r>
              <a:rPr lang="sr-Latn-RS" altLang="en-US" dirty="0" smtClean="0"/>
              <a:t>sti</a:t>
            </a:r>
            <a:r>
              <a:rPr lang="sr-Latn-RS" altLang="en-US" dirty="0"/>
              <a:t>ć</a:t>
            </a:r>
            <a:r>
              <a:rPr lang="sr-Latn-RS" altLang="en-US" dirty="0" smtClean="0"/>
              <a:t>i </a:t>
            </a:r>
            <a:r>
              <a:rPr lang="sr-Latn-RS" altLang="en-US" dirty="0"/>
              <a:t>do ž</a:t>
            </a:r>
            <a:r>
              <a:rPr lang="sr-Latn-RS" altLang="en-US" dirty="0" smtClean="0"/>
              <a:t>eljene </a:t>
            </a:r>
            <a:r>
              <a:rPr lang="sr-Latn-RS" altLang="en-US" dirty="0" err="1"/>
              <a:t>destinacije</a:t>
            </a:r>
            <a:endParaRPr lang="sr-Latn-R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"/>
          <a:stretch/>
        </p:blipFill>
        <p:spPr bwMode="auto">
          <a:xfrm>
            <a:off x="5868145" y="4374931"/>
            <a:ext cx="3175371" cy="24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lektronska </a:t>
            </a:r>
            <a:r>
              <a:rPr lang="sr-Latn-RS" altLang="en-US" sz="3200" dirty="0">
                <a:solidFill>
                  <a:schemeClr val="hlink"/>
                </a:solidFill>
              </a:rPr>
              <a:t>trgovina i bankarstvo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Elektronska trgovina </a:t>
            </a:r>
            <a:r>
              <a:rPr lang="sr-Latn-RS" altLang="en-US" dirty="0"/>
              <a:t>sve vise zamenjuje </a:t>
            </a:r>
            <a:r>
              <a:rPr lang="sr-Latn-RS" altLang="en-US" dirty="0" smtClean="0"/>
              <a:t>klasične </a:t>
            </a:r>
            <a:r>
              <a:rPr lang="sr-Latn-RS" altLang="en-US" dirty="0"/>
              <a:t>oblike trgovine</a:t>
            </a:r>
          </a:p>
          <a:p>
            <a:pPr marL="857250" lvl="1" indent="-457200" eaLnBrk="1" hangingPunct="1"/>
            <a:r>
              <a:rPr lang="sr-Latn-RS" altLang="en-US" dirty="0"/>
              <a:t>Tri vrste poslovanja:</a:t>
            </a:r>
          </a:p>
          <a:p>
            <a:pPr marL="1257300" lvl="2" indent="-457200" eaLnBrk="1" hangingPunct="1"/>
            <a:r>
              <a:rPr lang="sr-Latn-RS" altLang="en-US" dirty="0"/>
              <a:t>B2C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svoju </a:t>
            </a:r>
            <a:r>
              <a:rPr lang="sr-Latn-RS" altLang="en-US" dirty="0" smtClean="0"/>
              <a:t>robu/usluge pojedinačnim </a:t>
            </a:r>
            <a:r>
              <a:rPr lang="sr-Latn-RS" altLang="en-US" dirty="0"/>
              <a:t>kupcima</a:t>
            </a:r>
          </a:p>
          <a:p>
            <a:pPr marL="1257300" lvl="2" indent="-457200" eaLnBrk="1" hangingPunct="1"/>
            <a:r>
              <a:rPr lang="sr-Latn-RS" altLang="en-US" dirty="0"/>
              <a:t>B2B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business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svoje usluge </a:t>
            </a:r>
            <a:r>
              <a:rPr lang="sr-Latn-RS" altLang="en-US" dirty="0" smtClean="0"/>
              <a:t>drugim kompanijama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C2C (</a:t>
            </a:r>
            <a:r>
              <a:rPr lang="sr-Latn-RS" altLang="en-US" dirty="0" err="1"/>
              <a:t>customer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prodavci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prodaju </a:t>
            </a:r>
            <a:r>
              <a:rPr lang="sr-Latn-RS" altLang="en-US" dirty="0" smtClean="0"/>
              <a:t>svoju robu/usluge 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kupcima</a:t>
            </a:r>
          </a:p>
          <a:p>
            <a:pPr marL="857250" lvl="1" indent="-457200" eaLnBrk="1" hangingPunct="1"/>
            <a:r>
              <a:rPr lang="sr-Latn-RS" altLang="en-US" dirty="0"/>
              <a:t>Banke danas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aju </a:t>
            </a:r>
            <a:r>
              <a:rPr lang="sr-Latn-RS" altLang="en-US" dirty="0"/>
              <a:t>usluge </a:t>
            </a:r>
            <a:r>
              <a:rPr lang="sr-Latn-RS" altLang="en-US" dirty="0">
                <a:solidFill>
                  <a:srgbClr val="0070C0"/>
                </a:solidFill>
              </a:rPr>
              <a:t>elektronskog bankarstva</a:t>
            </a:r>
          </a:p>
          <a:p>
            <a:pPr marL="1257300" lvl="2" indent="-457200" eaLnBrk="1" hangingPunct="1"/>
            <a:r>
              <a:rPr lang="sr-Latn-RS" altLang="en-US" dirty="0"/>
              <a:t>provera stanja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unu</a:t>
            </a:r>
            <a:r>
              <a:rPr lang="sr-Latn-RS" altLang="en-US" dirty="0"/>
              <a:t>, uplata, isplata, prenos sredstava 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na račun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usluga elektronskog </a:t>
            </a:r>
            <a:r>
              <a:rPr lang="sr-Latn-RS" altLang="en-US" dirty="0" smtClean="0"/>
              <a:t>pla</a:t>
            </a:r>
            <a:r>
              <a:rPr lang="sr-Latn-RS" altLang="en-US" dirty="0"/>
              <a:t>ć</a:t>
            </a:r>
            <a:r>
              <a:rPr lang="sr-Latn-RS" altLang="en-US" dirty="0" smtClean="0"/>
              <a:t>anja računa</a:t>
            </a:r>
          </a:p>
          <a:p>
            <a:pPr marL="1257300" lvl="2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ažno pitanje sigurnosti – obično </a:t>
            </a:r>
            <a:r>
              <a:rPr lang="sr-Latn-RS" altLang="en-US" dirty="0" err="1" smtClean="0"/>
              <a:t>dvofaktorska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autentifikacija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elektronsk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o u</a:t>
            </a:r>
            <a:r>
              <a:rPr lang="sr-Latn-RS" altLang="en-US" sz="3200" dirty="0">
                <a:solidFill>
                  <a:schemeClr val="hlink"/>
                </a:solidFill>
              </a:rPr>
              <a:t>č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Elektronsko </a:t>
            </a:r>
            <a:r>
              <a:rPr lang="sr-Latn-RS" altLang="en-US" dirty="0" smtClean="0">
                <a:solidFill>
                  <a:srgbClr val="0070C0"/>
                </a:solidFill>
              </a:rPr>
              <a:t>u</a:t>
            </a:r>
            <a:r>
              <a:rPr lang="sr-Latn-RS" altLang="en-US" dirty="0">
                <a:solidFill>
                  <a:srgbClr val="0070C0"/>
                </a:solidFill>
              </a:rPr>
              <a:t>č</a:t>
            </a:r>
            <a:r>
              <a:rPr lang="sr-Latn-RS" altLang="en-US" dirty="0" smtClean="0">
                <a:solidFill>
                  <a:srgbClr val="0070C0"/>
                </a:solidFill>
              </a:rPr>
              <a:t>enje </a:t>
            </a:r>
            <a:r>
              <a:rPr lang="sr-Latn-RS" altLang="en-US" dirty="0"/>
              <a:t>(e-</a:t>
            </a:r>
            <a:r>
              <a:rPr lang="sr-Latn-RS" altLang="en-US" dirty="0" err="1"/>
              <a:t>learning</a:t>
            </a:r>
            <a:r>
              <a:rPr lang="sr-Latn-RS" altLang="en-US" dirty="0"/>
              <a:t>) podrazumeva </a:t>
            </a:r>
            <a:r>
              <a:rPr lang="sr-Latn-RS" altLang="en-US" dirty="0" smtClean="0"/>
              <a:t>korišćenje informacionih tehnologija</a:t>
            </a:r>
            <a:r>
              <a:rPr lang="sr-Latn-RS" altLang="en-US" dirty="0"/>
              <a:t>, veba i interneta u oblasti obrazovanja</a:t>
            </a:r>
          </a:p>
          <a:p>
            <a:pPr marL="857250" lvl="1" indent="-457200" eaLnBrk="1" hangingPunct="1"/>
            <a:r>
              <a:rPr lang="sr-Latn-RS" altLang="en-US" dirty="0"/>
              <a:t>Sistemi za </a:t>
            </a:r>
            <a:r>
              <a:rPr lang="sr-Latn-RS" altLang="en-US" dirty="0" smtClean="0"/>
              <a:t>upravljanje učenjem </a:t>
            </a:r>
            <a:r>
              <a:rPr lang="sr-Latn-RS" altLang="en-US" dirty="0"/>
              <a:t>(</a:t>
            </a:r>
            <a:r>
              <a:rPr lang="sr-Latn-RS" altLang="en-US" dirty="0" err="1"/>
              <a:t>learning</a:t>
            </a:r>
            <a:r>
              <a:rPr lang="sr-Latn-RS" altLang="en-US" dirty="0"/>
              <a:t> </a:t>
            </a:r>
            <a:r>
              <a:rPr lang="sr-Latn-RS" altLang="en-US" dirty="0" err="1"/>
              <a:t>management</a:t>
            </a:r>
            <a:r>
              <a:rPr lang="sr-Latn-RS" altLang="en-US" dirty="0"/>
              <a:t> </a:t>
            </a:r>
            <a:r>
              <a:rPr lang="sr-Latn-RS" altLang="en-US" dirty="0" err="1"/>
              <a:t>systems</a:t>
            </a:r>
            <a:r>
              <a:rPr lang="sr-Latn-RS" altLang="en-US" dirty="0"/>
              <a:t>, LMS</a:t>
            </a:r>
            <a:r>
              <a:rPr lang="sr-Latn-RS" altLang="en-US" dirty="0" smtClean="0"/>
              <a:t>) omogućavaju </a:t>
            </a:r>
            <a:r>
              <a:rPr lang="sr-Latn-RS" altLang="en-US" dirty="0"/>
              <a:t>da </a:t>
            </a:r>
            <a:r>
              <a:rPr lang="sr-Latn-RS" altLang="en-US" dirty="0" err="1"/>
              <a:t>nastavici</a:t>
            </a:r>
            <a:r>
              <a:rPr lang="sr-Latn-RS" altLang="en-US" dirty="0"/>
              <a:t> ostave elektronski nastavni materijal</a:t>
            </a:r>
            <a:r>
              <a:rPr lang="sr-Latn-RS" altLang="en-US" dirty="0" smtClean="0"/>
              <a:t>, organizuju testiranje - primer </a:t>
            </a:r>
            <a:r>
              <a:rPr lang="sr-Latn-RS" altLang="en-US" dirty="0" err="1"/>
              <a:t>Moodle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Masovni slobodno dostupni kursevi na internetu (</a:t>
            </a:r>
            <a:r>
              <a:rPr lang="sr-Latn-RS" altLang="en-US" dirty="0" err="1"/>
              <a:t>massive</a:t>
            </a:r>
            <a:r>
              <a:rPr lang="sr-Latn-RS" altLang="en-US" dirty="0"/>
              <a:t> </a:t>
            </a:r>
            <a:r>
              <a:rPr lang="sr-Latn-RS" altLang="en-US" dirty="0" err="1"/>
              <a:t>open</a:t>
            </a:r>
            <a:r>
              <a:rPr lang="sr-Latn-RS" altLang="en-US" dirty="0"/>
              <a:t> </a:t>
            </a:r>
            <a:r>
              <a:rPr lang="sr-Latn-RS" altLang="en-US" dirty="0" err="1" smtClean="0"/>
              <a:t>online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courses</a:t>
            </a:r>
            <a:r>
              <a:rPr lang="sr-Latn-RS" altLang="en-US" dirty="0"/>
              <a:t>, MOOC) organizuju se u potpunosti elektronski </a:t>
            </a:r>
            <a:r>
              <a:rPr lang="sr-Latn-RS" altLang="en-US" dirty="0" smtClean="0"/>
              <a:t>– primer sajtovi </a:t>
            </a:r>
            <a:r>
              <a:rPr lang="sr-Latn-RS" altLang="en-US" dirty="0" err="1"/>
              <a:t>Coursera</a:t>
            </a:r>
            <a:r>
              <a:rPr lang="sr-Latn-RS" altLang="en-US" dirty="0"/>
              <a:t>, UDACITY, </a:t>
            </a:r>
            <a:r>
              <a:rPr lang="sr-Latn-RS" altLang="en-US" dirty="0" err="1"/>
              <a:t>edX</a:t>
            </a:r>
            <a:r>
              <a:rPr lang="sr-Latn-RS" altLang="en-US" dirty="0"/>
              <a:t>, MIT </a:t>
            </a:r>
            <a:r>
              <a:rPr lang="sr-Latn-RS" altLang="en-US" dirty="0" err="1"/>
              <a:t>OpenCourseWare</a:t>
            </a:r>
            <a:r>
              <a:rPr lang="sr-Latn-RS" altLang="en-US" dirty="0" smtClean="0"/>
              <a:t>, itd.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2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Mrežni i Internet </a:t>
            </a:r>
            <a:r>
              <a:rPr lang="sr-Latn-RS" altLang="en-US" sz="5400" dirty="0">
                <a:solidFill>
                  <a:schemeClr val="hlink"/>
                </a:solidFill>
              </a:rPr>
              <a:t>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Shematski prikaz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fizičkom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Fizički sloj, dakle, od sloja veze podataka dovija zadatak da preko komunikacionog medijuma prenese </a:t>
            </a:r>
            <a:r>
              <a:rPr lang="sr-Latn-RS" altLang="en-US" dirty="0" err="1"/>
              <a:t>sekvcencu</a:t>
            </a:r>
            <a:r>
              <a:rPr lang="sr-Latn-RS" altLang="en-US" dirty="0"/>
              <a:t> bitova</a:t>
            </a:r>
          </a:p>
          <a:p>
            <a:pPr marL="857250" lvl="1" indent="-457200" eaLnBrk="1" hangingPunct="1"/>
            <a:r>
              <a:rPr lang="pl-PL" altLang="en-US" dirty="0" smtClean="0"/>
              <a:t>To je </a:t>
            </a:r>
            <a:r>
              <a:rPr lang="pl-PL" altLang="en-US" dirty="0" err="1" smtClean="0"/>
              <a:t>najniži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nivo</a:t>
            </a:r>
            <a:r>
              <a:rPr lang="pl-PL" altLang="en-US" dirty="0" smtClean="0"/>
              <a:t> </a:t>
            </a:r>
            <a:r>
              <a:rPr lang="pl-PL" altLang="en-US" dirty="0" err="1"/>
              <a:t>komunikacije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proučava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mehanizam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slanja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pojedinačnih</a:t>
            </a:r>
            <a:r>
              <a:rPr lang="pl-PL" altLang="en-US" dirty="0" smtClean="0"/>
              <a:t> </a:t>
            </a:r>
            <a:r>
              <a:rPr lang="pl-PL" altLang="en-US" dirty="0" err="1"/>
              <a:t>bitova</a:t>
            </a:r>
            <a:r>
              <a:rPr lang="pl-PL" altLang="en-US" dirty="0"/>
              <a:t> od </a:t>
            </a:r>
            <a:r>
              <a:rPr lang="pl-PL" altLang="en-US" dirty="0" err="1"/>
              <a:t>jednog</a:t>
            </a:r>
            <a:r>
              <a:rPr lang="pl-PL" altLang="en-US" dirty="0"/>
              <a:t> do </a:t>
            </a:r>
            <a:r>
              <a:rPr lang="pl-PL" altLang="en-US" dirty="0" err="1"/>
              <a:t>drugog</a:t>
            </a:r>
            <a:r>
              <a:rPr lang="pl-PL" altLang="en-US" dirty="0"/>
              <a:t> </a:t>
            </a:r>
            <a:r>
              <a:rPr lang="pl-PL" altLang="en-US" dirty="0" err="1" smtClean="0"/>
              <a:t>uređaja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kroz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komunikacioni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medijum</a:t>
            </a:r>
            <a:endParaRPr lang="pl-PL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Potreba za velikom efikasnošću</a:t>
            </a:r>
          </a:p>
          <a:p>
            <a:pPr marL="857250" lvl="1" indent="-457200" eaLnBrk="1" hangingPunct="1"/>
            <a:r>
              <a:rPr lang="sr-Latn-RS" altLang="en-US" dirty="0" smtClean="0"/>
              <a:t>Zavisi </a:t>
            </a:r>
            <a:r>
              <a:rPr lang="sr-Latn-RS" altLang="en-US" dirty="0"/>
              <a:t>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Sloj veze podataka od uređaja koji rade na mrežnom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(ako se na mrežnom sloju koristi IP protokol, tada se paket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1416"/>
          <a:stretch/>
        </p:blipFill>
        <p:spPr bwMode="auto">
          <a:xfrm>
            <a:off x="899592" y="3990075"/>
            <a:ext cx="7200799" cy="28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6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Potrebno je </a:t>
            </a:r>
            <a:r>
              <a:rPr lang="sr-Latn-RS" altLang="en-US" dirty="0" smtClean="0"/>
              <a:t>spre</a:t>
            </a:r>
            <a:r>
              <a:rPr lang="sr-Latn-RS" altLang="en-US" dirty="0"/>
              <a:t>č</a:t>
            </a:r>
            <a:r>
              <a:rPr lang="sr-Latn-RS" altLang="en-US" dirty="0" smtClean="0"/>
              <a:t>iti </a:t>
            </a:r>
            <a:r>
              <a:rPr lang="sr-Latn-RS" altLang="en-US" dirty="0"/>
              <a:t>izmenu podataka prilikom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prenosa (</a:t>
            </a:r>
            <a:r>
              <a:rPr lang="sr-Latn-RS" altLang="en-US" dirty="0"/>
              <a:t>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 </a:t>
            </a:r>
            <a:r>
              <a:rPr lang="sr-Latn-RS" altLang="en-US" dirty="0"/>
              <a:t>primaocu da proveri da li je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do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se mogu ispraviti</a:t>
            </a:r>
          </a:p>
          <a:p>
            <a:pPr marL="857250" lvl="1" indent="-457200" eaLnBrk="1" hangingPunct="1"/>
            <a:r>
              <a:rPr lang="sr-Latn-RS" altLang="en-US" dirty="0" smtClean="0"/>
              <a:t>Moguće </a:t>
            </a:r>
            <a:r>
              <a:rPr lang="sr-Latn-RS" altLang="en-US" dirty="0"/>
              <a:t>je detektovati i ispraviti </a:t>
            </a:r>
            <a:r>
              <a:rPr lang="sr-Latn-RS" altLang="en-US" dirty="0" smtClean="0"/>
              <a:t>slo</a:t>
            </a:r>
            <a:r>
              <a:rPr lang="sr-Latn-RS" altLang="en-US" dirty="0"/>
              <a:t>ž</a:t>
            </a:r>
            <a:r>
              <a:rPr lang="sr-Latn-RS" altLang="en-US" dirty="0" smtClean="0"/>
              <a:t>enije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korišćenjem sekvenci od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obično su povezani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na </a:t>
            </a:r>
            <a:r>
              <a:rPr lang="sr-Latn-RS" altLang="en-US" dirty="0" smtClean="0"/>
              <a:t>tačku (</a:t>
            </a:r>
            <a:r>
              <a:rPr lang="sr-Latn-RS" altLang="en-US" dirty="0" err="1"/>
              <a:t>point</a:t>
            </a:r>
            <a:r>
              <a:rPr lang="sr-Latn-RS" altLang="en-US" dirty="0"/>
              <a:t>-to-</a:t>
            </a:r>
            <a:r>
              <a:rPr lang="sr-Latn-RS" altLang="en-US" dirty="0" err="1"/>
              <a:t>point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</a:t>
            </a:r>
            <a:r>
              <a:rPr lang="sr-Latn-RS" altLang="en-US" dirty="0"/>
              <a:t>Interneta koji spajaju velike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povezani </a:t>
            </a:r>
            <a:r>
              <a:rPr lang="sr-Latn-RS" altLang="en-US" dirty="0" smtClean="0"/>
              <a:t>su brzim </a:t>
            </a:r>
            <a:r>
              <a:rPr lang="sr-Latn-RS" altLang="en-US" dirty="0"/>
              <a:t>vezama (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kim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Ku</a:t>
            </a:r>
            <a:r>
              <a:rPr lang="sr-Latn-RS" altLang="en-US" dirty="0"/>
              <a:t>ć</a:t>
            </a:r>
            <a:r>
              <a:rPr lang="sr-Latn-RS" altLang="en-US" dirty="0" smtClean="0"/>
              <a:t>ni </a:t>
            </a:r>
            <a:r>
              <a:rPr lang="sr-Latn-RS" altLang="en-US" dirty="0"/>
              <a:t>ruter je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direktnom vezom (preko modema, a </a:t>
            </a:r>
            <a:r>
              <a:rPr lang="sr-Latn-RS" altLang="en-US" dirty="0" smtClean="0"/>
              <a:t>zatim telefonskog </a:t>
            </a:r>
            <a:r>
              <a:rPr lang="sr-Latn-RS" altLang="en-US" dirty="0"/>
              <a:t>ili </a:t>
            </a:r>
            <a:r>
              <a:rPr lang="sr-Latn-RS" altLang="en-US" dirty="0" err="1"/>
              <a:t>koaksijalnog</a:t>
            </a:r>
            <a:r>
              <a:rPr lang="sr-Latn-RS" altLang="en-US" dirty="0"/>
              <a:t> kabla) povezan sa </a:t>
            </a:r>
            <a:r>
              <a:rPr lang="sr-Latn-RS" altLang="en-US" dirty="0" err="1"/>
              <a:t>ruterom</a:t>
            </a:r>
            <a:r>
              <a:rPr lang="sr-Latn-RS" altLang="en-US" dirty="0"/>
              <a:t> </a:t>
            </a:r>
            <a:r>
              <a:rPr lang="sr-Latn-RS" altLang="en-US" dirty="0" smtClean="0"/>
              <a:t>dobavljača 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5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komunikacija se zasniva na tehnologijama:</a:t>
            </a:r>
          </a:p>
          <a:p>
            <a:pPr marL="1257300" lvl="2" indent="-457200" eaLnBrk="1" hangingPunct="1"/>
            <a:r>
              <a:rPr lang="sr-Latn-RS" altLang="en-US" dirty="0"/>
              <a:t>Ethernet </a:t>
            </a:r>
            <a:r>
              <a:rPr lang="sr-Latn-RS" altLang="en-US" dirty="0" smtClean="0"/>
              <a:t>(žičano </a:t>
            </a:r>
            <a:r>
              <a:rPr lang="sr-Latn-RS" altLang="en-US" dirty="0"/>
              <a:t>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</a:t>
            </a:r>
            <a:r>
              <a:rPr lang="sr-Latn-RS" altLang="en-US" dirty="0" err="1"/>
              <a:t>Fi</a:t>
            </a:r>
            <a:r>
              <a:rPr lang="sr-Latn-RS" altLang="en-US" dirty="0"/>
              <a:t> (</a:t>
            </a:r>
            <a:r>
              <a:rPr lang="sr-Latn-RS" altLang="en-US" dirty="0" smtClean="0"/>
              <a:t>bežično </a:t>
            </a:r>
            <a:r>
              <a:rPr lang="sr-Latn-RS" altLang="en-US" dirty="0"/>
              <a:t>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ve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od </a:t>
            </a:r>
            <a:r>
              <a:rPr lang="sr-Latn-RS" altLang="en-US" dirty="0" smtClean="0"/>
              <a:t>1Gbps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sloju veze podataka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analiziraju</a:t>
            </a:r>
          </a:p>
          <a:p>
            <a:pPr marL="857250" lvl="1" indent="-457200" eaLnBrk="1" hangingPunct="1"/>
            <a:r>
              <a:rPr lang="sr-Latn-RS" altLang="en-US" dirty="0"/>
              <a:t>MAC adresa i IP adresa mogu da se odnose na </a:t>
            </a:r>
            <a:r>
              <a:rPr lang="sr-Latn-RS" altLang="en-US" dirty="0" err="1" smtClean="0"/>
              <a:t>različiite</a:t>
            </a:r>
            <a:r>
              <a:rPr lang="sr-Latn-RS" altLang="en-US" dirty="0" smtClean="0"/>
              <a:t> uređ</a:t>
            </a:r>
            <a:r>
              <a:rPr lang="sr-Latn-RS" altLang="en-US" dirty="0"/>
              <a:t>aje: </a:t>
            </a:r>
            <a:r>
              <a:rPr lang="sr-Latn-RS" altLang="en-US" dirty="0" smtClean="0"/>
              <a:t>na uređaj </a:t>
            </a:r>
            <a:r>
              <a:rPr lang="sr-Latn-RS" altLang="en-US" dirty="0"/>
              <a:t>koji ć</a:t>
            </a:r>
            <a:r>
              <a:rPr lang="sr-Latn-RS" altLang="en-US" dirty="0" smtClean="0"/>
              <a:t>e </a:t>
            </a:r>
            <a:r>
              <a:rPr lang="sr-Latn-RS" altLang="en-US" dirty="0"/>
              <a:t>proslediti </a:t>
            </a:r>
            <a:r>
              <a:rPr lang="sr-Latn-RS" altLang="en-US" dirty="0" err="1"/>
              <a:t>datagram</a:t>
            </a:r>
            <a:r>
              <a:rPr lang="sr-Latn-RS" altLang="en-US" dirty="0"/>
              <a:t> dalje i na krajnje </a:t>
            </a:r>
            <a:r>
              <a:rPr lang="sr-Latn-RS" altLang="en-US" dirty="0" smtClean="0"/>
              <a:t>odredište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711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Povezivanje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ure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đaja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>
                <a:solidFill>
                  <a:schemeClr val="hlink"/>
                </a:solidFill>
              </a:rPr>
              <a:t>u </a:t>
            </a:r>
            <a:r>
              <a:rPr lang="pl-PL" altLang="en-US" sz="3200" dirty="0" err="1">
                <a:solidFill>
                  <a:schemeClr val="hlink"/>
                </a:solidFill>
              </a:rPr>
              <a:t>lokalnoj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 err="1">
                <a:solidFill>
                  <a:schemeClr val="hlink"/>
                </a:solidFill>
              </a:rPr>
              <a:t>ž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2822" b="2989"/>
          <a:stretch/>
        </p:blipFill>
        <p:spPr bwMode="auto">
          <a:xfrm>
            <a:off x="5436096" y="3717032"/>
            <a:ext cx="3596726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haba</a:t>
            </a:r>
            <a:r>
              <a:rPr lang="sr-Latn-RS" altLang="en-US" dirty="0" smtClean="0"/>
              <a:t> između povezanih uređaja - primljeni paketi se prosleđuju svim uređajima povezanim na njega (jednostavno, ali je verovatnoća sudara velika)</a:t>
            </a:r>
          </a:p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sviča</a:t>
            </a:r>
            <a:r>
              <a:rPr lang="sr-Latn-RS" altLang="en-US" dirty="0" smtClean="0"/>
              <a:t> između povezanih uređaja - poruka se prosleđuje samo uređaju kome je namenjena (efikasnija komunikacija)</a:t>
            </a:r>
          </a:p>
          <a:p>
            <a:pPr marL="857250" lvl="1" indent="-457200" eaLnBrk="1" hangingPunct="1"/>
            <a:r>
              <a:rPr lang="sr-Latn-RS" altLang="en-US" dirty="0" smtClean="0"/>
              <a:t>Svič čuva tabelu koja preslikava MAC adrese priključenih uređaja na redne brojeve priključaka</a:t>
            </a:r>
          </a:p>
          <a:p>
            <a:pPr marL="857250" lvl="1" indent="-457200" eaLnBrk="1" hangingPunct="1"/>
            <a:r>
              <a:rPr lang="sr-Latn-RS" altLang="en-US" dirty="0" smtClean="0"/>
              <a:t>Tabela se gradi i održava automatski</a:t>
            </a:r>
            <a:br>
              <a:rPr lang="sr-Latn-RS" altLang="en-US" dirty="0" smtClean="0"/>
            </a:br>
            <a:r>
              <a:rPr lang="sr-Latn-RS" altLang="en-US" dirty="0" smtClean="0"/>
              <a:t>tokom komunikacije</a:t>
            </a:r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25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Protokol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razre</a:t>
            </a:r>
            <a:r>
              <a:rPr lang="pl-PL" altLang="en-US" sz="3200" dirty="0" err="1">
                <a:solidFill>
                  <a:schemeClr val="hlink"/>
                </a:solidFill>
              </a:rPr>
              <a:t>š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avanja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adresa</a:t>
            </a:r>
            <a:endParaRPr lang="en-US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1907" b="2018"/>
          <a:stretch/>
        </p:blipFill>
        <p:spPr bwMode="auto">
          <a:xfrm>
            <a:off x="5345722" y="3195376"/>
            <a:ext cx="3710999" cy="35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Kako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koji zna IP adresu primaoca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uje MAC adresu </a:t>
            </a:r>
            <a:r>
              <a:rPr lang="sr-Latn-RS" altLang="en-US" dirty="0" smtClean="0"/>
              <a:t>na koju </a:t>
            </a:r>
            <a:r>
              <a:rPr lang="sr-Latn-RS" altLang="en-US" dirty="0"/>
              <a:t>prosle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IP </a:t>
            </a:r>
            <a:r>
              <a:rPr lang="sr-Latn-RS" altLang="en-US" dirty="0" err="1"/>
              <a:t>datagram</a:t>
            </a:r>
            <a:r>
              <a:rPr lang="sr-Latn-RS" altLang="en-US" dirty="0"/>
              <a:t>?</a:t>
            </a:r>
          </a:p>
          <a:p>
            <a:pPr marL="1257300" lvl="2" indent="-457200" eaLnBrk="1" hangingPunct="1"/>
            <a:r>
              <a:rPr lang="sr-Latn-RS" altLang="en-US" dirty="0"/>
              <a:t>na osnovu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maske utvr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da li je primalac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r>
              <a:rPr lang="sr-Latn-RS" altLang="en-US" dirty="0"/>
              <a:t>; </a:t>
            </a:r>
            <a:r>
              <a:rPr lang="sr-Latn-RS" altLang="en-US" dirty="0" smtClean="0"/>
              <a:t>ako jeste šalje </a:t>
            </a:r>
            <a:r>
              <a:rPr lang="sr-Latn-RS" altLang="en-US" dirty="0"/>
              <a:t>njemu, ako nije </a:t>
            </a:r>
            <a:r>
              <a:rPr lang="sr-Latn-RS" altLang="en-US" dirty="0" smtClean="0"/>
              <a:t>šalje izlaznoj </a:t>
            </a:r>
            <a:r>
              <a:rPr lang="sr-Latn-RS" altLang="en-US" dirty="0"/>
              <a:t>kapiji</a:t>
            </a:r>
          </a:p>
          <a:p>
            <a:pPr marL="1257300" lvl="2" indent="-457200" eaLnBrk="1" hangingPunct="1"/>
            <a:r>
              <a:rPr lang="sr-Latn-RS" altLang="en-US" dirty="0"/>
              <a:t>u oba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aja </a:t>
            </a:r>
            <a:r>
              <a:rPr lang="sr-Latn-RS" altLang="en-US" dirty="0"/>
              <a:t>zna IP adresu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u lokalnoj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za dobijanje adrese koristi se protokol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razrešavanja</a:t>
            </a:r>
            <a:r>
              <a:rPr lang="sr-Latn-RS" altLang="en-US" dirty="0" smtClean="0"/>
              <a:t> </a:t>
            </a:r>
            <a:r>
              <a:rPr lang="sr-Latn-RS" altLang="en-US" dirty="0"/>
              <a:t>adresa (</a:t>
            </a:r>
            <a:r>
              <a:rPr lang="sr-Latn-RS" altLang="en-US" dirty="0" err="1" smtClean="0"/>
              <a:t>address</a:t>
            </a:r>
            <a:r>
              <a:rPr lang="sr-Latn-RS" altLang="en-US" dirty="0" smtClean="0"/>
              <a:t> </a:t>
            </a:r>
            <a:br>
              <a:rPr lang="sr-Latn-RS" altLang="en-US" dirty="0" smtClean="0"/>
            </a:br>
            <a:r>
              <a:rPr lang="sr-Latn-RS" altLang="en-US" dirty="0" err="1" smtClean="0"/>
              <a:t>resolution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protocol</a:t>
            </a:r>
            <a:r>
              <a:rPr lang="sr-Latn-RS" altLang="en-US" dirty="0"/>
              <a:t>, ARP)</a:t>
            </a:r>
          </a:p>
          <a:p>
            <a:pPr marL="1257300" lvl="2" indent="-457200" eaLnBrk="1" hangingPunct="1"/>
            <a:r>
              <a:rPr lang="sr-Latn-RS" altLang="en-US" dirty="0"/>
              <a:t>javno se emituje ARP zahtev sa IP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uređ</a:t>
            </a:r>
            <a:r>
              <a:rPr lang="sr-Latn-RS" altLang="en-US" dirty="0"/>
              <a:t>aj sa tom IP adresom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ARP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odgovor </a:t>
            </a:r>
            <a:r>
              <a:rPr lang="sr-Latn-RS" altLang="en-US" dirty="0"/>
              <a:t>sa svojom MAC adresom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7012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v-SE" altLang="en-US" sz="3200" dirty="0" err="1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>
                <a:solidFill>
                  <a:schemeClr val="hlink"/>
                </a:solidFill>
              </a:rPr>
              <a:t>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ivanju paketa sa </a:t>
            </a:r>
            <a:r>
              <a:rPr lang="sr-Latn-RS" altLang="en-US" dirty="0" smtClean="0"/>
              <a:t>sloja veze podataka na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 dodaju se:</a:t>
            </a:r>
          </a:p>
          <a:p>
            <a:pPr marL="1257300" lvl="2" indent="-457200" eaLnBrk="1" hangingPunct="1"/>
            <a:r>
              <a:rPr lang="sr-Latn-RS" altLang="en-US" dirty="0"/>
              <a:t>adresa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</a:t>
            </a:r>
          </a:p>
          <a:p>
            <a:pPr marL="1257300" lvl="2" indent="-457200" eaLnBrk="1" hangingPunct="1"/>
            <a:r>
              <a:rPr lang="sr-Latn-RS" altLang="en-US" dirty="0"/>
              <a:t>adresa primaoca, </a:t>
            </a:r>
            <a:r>
              <a:rPr lang="sr-Latn-RS" altLang="en-US" dirty="0" smtClean="0"/>
              <a:t>…</a:t>
            </a:r>
          </a:p>
          <a:p>
            <a:pPr marL="857250" lvl="1" indent="-457200" eaLnBrk="1" hangingPunct="1"/>
            <a:r>
              <a:rPr lang="pl-PL" altLang="en-US" dirty="0"/>
              <a:t>IP </a:t>
            </a:r>
            <a:r>
              <a:rPr lang="pl-PL" altLang="en-US" dirty="0" err="1"/>
              <a:t>datagram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/>
              <a:t>ide</a:t>
            </a:r>
            <a:r>
              <a:rPr lang="pl-PL" altLang="en-US" dirty="0"/>
              <a:t> od </a:t>
            </a:r>
            <a:r>
              <a:rPr lang="pl-PL" altLang="en-US" dirty="0" err="1" smtClean="0"/>
              <a:t>po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iljaoca</a:t>
            </a:r>
            <a:r>
              <a:rPr lang="pl-PL" altLang="en-US" dirty="0" smtClean="0"/>
              <a:t> </a:t>
            </a:r>
            <a:r>
              <a:rPr lang="pl-PL" altLang="en-US" dirty="0"/>
              <a:t>do </a:t>
            </a:r>
            <a:r>
              <a:rPr lang="pl-PL" altLang="en-US" dirty="0" err="1"/>
              <a:t>primaoca</a:t>
            </a:r>
            <a:r>
              <a:rPr lang="pl-PL" altLang="en-US" dirty="0"/>
              <a:t>, </a:t>
            </a:r>
            <a:r>
              <a:rPr lang="pl-PL" altLang="en-US" dirty="0" err="1"/>
              <a:t>preko</a:t>
            </a:r>
            <a:r>
              <a:rPr lang="pl-PL" altLang="en-US" dirty="0"/>
              <a:t> </a:t>
            </a:r>
            <a:r>
              <a:rPr lang="pl-PL" altLang="en-US" dirty="0" err="1"/>
              <a:t>serije</a:t>
            </a:r>
            <a:r>
              <a:rPr lang="pl-PL" altLang="en-US" dirty="0"/>
              <a:t> </a:t>
            </a:r>
            <a:r>
              <a:rPr lang="pl-PL" altLang="en-US" dirty="0" smtClean="0"/>
              <a:t>rutera</a:t>
            </a:r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163" r="1594" b="2390"/>
          <a:stretch/>
        </p:blipFill>
        <p:spPr bwMode="auto">
          <a:xfrm>
            <a:off x="1778558" y="3376840"/>
            <a:ext cx="5968721" cy="34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, tj. oko 4.3 milijarde različitih adresa</a:t>
            </a:r>
            <a:r>
              <a:rPr lang="sr-Latn-RS" altLang="en-US" dirty="0"/>
              <a:t> 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pokazuje 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10010011 1011011 01000000 00000010.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7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Statičke </a:t>
            </a:r>
            <a:r>
              <a:rPr lang="sr-Latn-RS" altLang="en-US" dirty="0"/>
              <a:t>adrese pogodnije za servere, </a:t>
            </a:r>
            <a:r>
              <a:rPr lang="sr-Latn-RS" altLang="en-US" dirty="0" smtClean="0"/>
              <a:t>inače </a:t>
            </a:r>
            <a:r>
              <a:rPr lang="sr-Latn-RS" altLang="en-US" dirty="0"/>
              <a:t>pogodnije </a:t>
            </a:r>
            <a:r>
              <a:rPr lang="sr-Latn-RS" altLang="en-US" dirty="0" smtClean="0"/>
              <a:t>dinamičke (</a:t>
            </a:r>
            <a:r>
              <a:rPr lang="sr-Latn-RS" altLang="en-US" dirty="0"/>
              <a:t>smanjuju </a:t>
            </a:r>
            <a:r>
              <a:rPr lang="sr-Latn-RS" altLang="en-US" dirty="0" smtClean="0"/>
              <a:t>mogućnost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</a:t>
            </a:r>
            <a:r>
              <a:rPr lang="sr-Latn-RS" altLang="en-US" dirty="0"/>
              <a:t>, jednostavnije administriranje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 smtClean="0"/>
              <a:t>Adrese klase A (</a:t>
            </a:r>
            <a:r>
              <a:rPr lang="pl-PL" altLang="en-US" dirty="0" err="1" smtClean="0"/>
              <a:t>prvi</a:t>
            </a:r>
            <a:r>
              <a:rPr lang="pl-PL" altLang="en-US" dirty="0" smtClean="0"/>
              <a:t> </a:t>
            </a:r>
            <a:r>
              <a:rPr lang="pl-PL" altLang="en-US" dirty="0"/>
              <a:t>bit u zapisu je 0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izmeđ</a:t>
            </a:r>
            <a:r>
              <a:rPr lang="pl-PL" altLang="en-US" dirty="0" err="1"/>
              <a:t>u</a:t>
            </a:r>
            <a:r>
              <a:rPr lang="pl-PL" altLang="en-US" dirty="0"/>
              <a:t> 0.0.0.0 </a:t>
            </a:r>
            <a:r>
              <a:rPr lang="pl-PL" altLang="en-US" dirty="0" smtClean="0"/>
              <a:t>i 27.255.255.255) </a:t>
            </a:r>
            <a:r>
              <a:rPr lang="sr-Latn-RS" altLang="en-US" dirty="0" smtClean="0"/>
              <a:t>su bile dodeljivane jako velikim mrežama (8+24 bita - 128 mreža sa mogućih preko 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</a:t>
            </a:r>
            <a:r>
              <a:rPr lang="sr-Latn-RS" altLang="en-US" dirty="0" smtClean="0"/>
              <a:t>(počinje </a:t>
            </a:r>
            <a:r>
              <a:rPr lang="sr-Latn-RS" altLang="en-US" dirty="0"/>
              <a:t>sa 10 </a:t>
            </a:r>
            <a:r>
              <a:rPr lang="sr-Latn-RS" altLang="en-US" dirty="0" smtClean="0"/>
              <a:t>- između </a:t>
            </a:r>
            <a:r>
              <a:rPr lang="sr-Latn-RS" altLang="en-US" dirty="0"/>
              <a:t>128.0.0.0 </a:t>
            </a:r>
            <a:r>
              <a:rPr lang="sr-Latn-RS" altLang="en-US" dirty="0" smtClean="0"/>
              <a:t>i 191.255.255.255) </a:t>
            </a:r>
            <a:r>
              <a:rPr lang="sr-Latn-RS" altLang="en-US" dirty="0"/>
              <a:t>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(</a:t>
            </a:r>
            <a:r>
              <a:rPr lang="sr-Latn-RS" altLang="en-US" dirty="0" err="1" smtClean="0"/>
              <a:t>poćinje</a:t>
            </a:r>
            <a:r>
              <a:rPr lang="sr-Latn-RS" altLang="en-US" dirty="0" smtClean="0"/>
              <a:t> </a:t>
            </a:r>
            <a:r>
              <a:rPr lang="sr-Latn-RS" altLang="en-US" dirty="0"/>
              <a:t>sa 110 </a:t>
            </a:r>
            <a:r>
              <a:rPr lang="sr-Latn-RS" altLang="en-US" dirty="0" smtClean="0"/>
              <a:t>- izmeđ</a:t>
            </a:r>
            <a:r>
              <a:rPr lang="sr-Latn-RS" altLang="en-US" dirty="0"/>
              <a:t>u 192.0.0.0 </a:t>
            </a:r>
            <a:r>
              <a:rPr lang="sr-Latn-RS" altLang="en-US" dirty="0" smtClean="0"/>
              <a:t>i 223.255.255.255) 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pa </a:t>
            </a:r>
            <a:r>
              <a:rPr lang="sr-Latn-RS" altLang="en-US" dirty="0"/>
              <a:t>je veliki broj adresa ostajao </a:t>
            </a:r>
            <a:r>
              <a:rPr lang="sr-Latn-RS" altLang="en-US" dirty="0" smtClean="0"/>
              <a:t>nedodeljen</a:t>
            </a:r>
          </a:p>
        </p:txBody>
      </p:sp>
    </p:spTree>
    <p:extLst>
      <p:ext uri="{BB962C8B-B14F-4D97-AF65-F5344CB8AC3E}">
        <p14:creationId xmlns:p14="http://schemas.microsoft.com/office/powerpoint/2010/main" val="227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i DHCP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 r="1710" b="3849"/>
          <a:stretch/>
        </p:blipFill>
        <p:spPr bwMode="auto">
          <a:xfrm>
            <a:off x="4905443" y="4732774"/>
            <a:ext cx="4138073" cy="20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strukturirane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hijerarhijski</a:t>
            </a:r>
            <a:r>
              <a:rPr lang="sr-Latn-RS" altLang="en-US" dirty="0"/>
              <a:t>: adresa se deli na bitove </a:t>
            </a:r>
            <a:r>
              <a:rPr lang="sr-Latn-RS" altLang="en-US" dirty="0" smtClean="0"/>
              <a:t>koji adresiraju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(</a:t>
            </a:r>
            <a:r>
              <a:rPr lang="sr-Latn-RS" altLang="en-US" dirty="0" smtClean="0"/>
              <a:t>vode</a:t>
            </a:r>
            <a:r>
              <a:rPr lang="sr-Latn-RS" altLang="en-US" dirty="0"/>
              <a:t>ć</a:t>
            </a:r>
            <a:r>
              <a:rPr lang="sr-Latn-RS" altLang="en-US" dirty="0" smtClean="0"/>
              <a:t>i</a:t>
            </a:r>
            <a:r>
              <a:rPr lang="sr-Latn-RS" altLang="en-US" dirty="0"/>
              <a:t>) i bitove koji adresiraju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Paket se dostavlja:</a:t>
            </a:r>
          </a:p>
          <a:p>
            <a:pPr marL="1257300" lvl="2" indent="-457200" eaLnBrk="1" hangingPunct="1"/>
            <a:r>
              <a:rPr lang="sr-Latn-RS" altLang="en-US" dirty="0" smtClean="0"/>
              <a:t>korišćenjem </a:t>
            </a:r>
            <a:r>
              <a:rPr lang="sr-Latn-RS" altLang="en-US" dirty="0"/>
              <a:t>lokalnog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saobra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aja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van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"u </a:t>
            </a:r>
            <a:r>
              <a:rPr lang="sr-Latn-RS" altLang="en-US" dirty="0" smtClean="0"/>
              <a:t>svet“ -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enog rutera koji se </a:t>
            </a:r>
            <a:r>
              <a:rPr lang="sr-Latn-RS" altLang="en-US" dirty="0" smtClean="0"/>
              <a:t>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izlazna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kapija </a:t>
            </a:r>
            <a:r>
              <a:rPr lang="sr-Latn-RS" altLang="en-US" dirty="0" smtClean="0"/>
              <a:t>(</a:t>
            </a:r>
            <a:r>
              <a:rPr lang="sr-Latn-RS" altLang="en-US" dirty="0" err="1"/>
              <a:t>gateway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Svi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aji iz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dele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IP adrese</a:t>
            </a:r>
          </a:p>
          <a:p>
            <a:pPr marL="1257300" lvl="2" indent="-457200" eaLnBrk="1" hangingPunct="1"/>
            <a:r>
              <a:rPr lang="sr-Latn-RS" altLang="en-US" dirty="0"/>
              <a:t>Primer: od </a:t>
            </a:r>
            <a:r>
              <a:rPr lang="sr-Latn-RS" altLang="en-US" dirty="0" smtClean="0"/>
              <a:t>147.91.67.0 </a:t>
            </a:r>
            <a:r>
              <a:rPr lang="sr-Latn-RS" altLang="en-US" dirty="0"/>
              <a:t>do 147.91.67</a:t>
            </a:r>
            <a:r>
              <a:rPr lang="sr-Latn-RS" altLang="en-US" dirty="0" smtClean="0"/>
              <a:t>.255 - </a:t>
            </a:r>
            <a:r>
              <a:rPr lang="sr-Latn-RS" altLang="en-US" dirty="0"/>
              <a:t>ista prva 24 bita</a:t>
            </a:r>
            <a:r>
              <a:rPr lang="sr-Latn-RS" altLang="en-US" dirty="0" smtClean="0"/>
              <a:t>, razlikuju </a:t>
            </a:r>
            <a:r>
              <a:rPr lang="sr-Latn-RS" altLang="en-US" dirty="0"/>
              <a:t>se poslednjih </a:t>
            </a:r>
            <a:r>
              <a:rPr lang="sr-Latn-RS" altLang="en-US" dirty="0" smtClean="0"/>
              <a:t>8</a:t>
            </a:r>
          </a:p>
          <a:p>
            <a:pPr marL="857250" lvl="1" indent="-457200" eaLnBrk="1" hangingPunct="1"/>
            <a:r>
              <a:rPr lang="sr-Latn-RS" altLang="en-US" dirty="0"/>
              <a:t>Dva </a:t>
            </a:r>
            <a:r>
              <a:rPr lang="sr-Latn-RS" altLang="en-US" dirty="0" smtClean="0"/>
              <a:t>načina </a:t>
            </a:r>
            <a:r>
              <a:rPr lang="sr-Latn-RS" altLang="en-US" dirty="0"/>
              <a:t>zapisa:</a:t>
            </a:r>
          </a:p>
          <a:p>
            <a:pPr marL="1257300" lvl="2" indent="-457200" eaLnBrk="1" hangingPunct="1"/>
            <a:r>
              <a:rPr lang="sr-Latn-RS" altLang="en-US" dirty="0"/>
              <a:t>CIDR </a:t>
            </a:r>
            <a:r>
              <a:rPr lang="sr-Latn-RS" altLang="en-US" dirty="0" err="1"/>
              <a:t>notacija</a:t>
            </a:r>
            <a:r>
              <a:rPr lang="sr-Latn-RS" altLang="en-US" dirty="0"/>
              <a:t> </a:t>
            </a:r>
            <a:r>
              <a:rPr lang="sr-Latn-RS" altLang="en-US" dirty="0" smtClean="0"/>
              <a:t>- adresa 147.91.67.138/24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Maska </a:t>
            </a:r>
            <a:r>
              <a:rPr lang="sr-Latn-RS" altLang="en-US" dirty="0" err="1" smtClean="0"/>
              <a:t>podmreže</a:t>
            </a:r>
            <a:r>
              <a:rPr lang="sr-Latn-RS" altLang="en-US" dirty="0" smtClean="0"/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subnet</a:t>
            </a:r>
            <a:r>
              <a:rPr lang="sr-Latn-RS" altLang="en-US" dirty="0"/>
              <a:t> </a:t>
            </a:r>
            <a:r>
              <a:rPr lang="sr-Latn-RS" altLang="en-US" dirty="0" err="1"/>
              <a:t>mask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uz adresu </a:t>
            </a:r>
            <a:r>
              <a:rPr lang="sr-Latn-RS" altLang="en-US" dirty="0" smtClean="0"/>
              <a:t>147.91.67.138  </a:t>
            </a:r>
            <a:r>
              <a:rPr lang="sr-Latn-RS" altLang="en-US" dirty="0"/>
              <a:t>navodi </a:t>
            </a:r>
            <a:r>
              <a:rPr lang="sr-Latn-RS" altLang="en-US" dirty="0" smtClean="0"/>
              <a:t>se maska </a:t>
            </a:r>
            <a:r>
              <a:rPr lang="sr-Latn-RS" altLang="en-US" dirty="0" err="1" smtClean="0"/>
              <a:t>podmreže</a:t>
            </a:r>
            <a:r>
              <a:rPr lang="sr-Latn-RS" altLang="en-US" dirty="0" smtClean="0"/>
              <a:t> 255.255.255.0 </a:t>
            </a:r>
            <a:r>
              <a:rPr lang="sr-Latn-RS" altLang="en-US" dirty="0"/>
              <a:t>(24 jedinice i 8 nula)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</a:t>
            </a:r>
            <a:r>
              <a:rPr lang="en-U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6125" y="6021288"/>
            <a:ext cx="8712522" cy="296317"/>
          </a:xfrm>
        </p:spPr>
        <p:txBody>
          <a:bodyPr/>
          <a:lstStyle/>
          <a:p>
            <a:pPr marL="0" lvl="2" indent="0" algn="ctr" eaLnBrk="1" hangingPunct="1">
              <a:buNone/>
            </a:pPr>
            <a:r>
              <a:rPr lang="sr-Latn-RS" altLang="en-US" sz="1200" dirty="0" smtClean="0"/>
              <a:t>IP adresa računara sa čiji je broj dat na prethodnom slajdu</a:t>
            </a:r>
          </a:p>
        </p:txBody>
      </p:sp>
      <p:pic>
        <p:nvPicPr>
          <p:cNvPr id="3074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4980524" y="1855752"/>
            <a:ext cx="3623924" cy="40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326125" y="1844824"/>
            <a:ext cx="4654399" cy="40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r>
              <a:rPr lang="en-U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1575" b="3155"/>
          <a:stretch/>
        </p:blipFill>
        <p:spPr bwMode="auto">
          <a:xfrm>
            <a:off x="2123728" y="2974993"/>
            <a:ext cx="5509774" cy="37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okviru svake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postoje dve adrese sa specijalnom namenom:</a:t>
            </a:r>
          </a:p>
          <a:p>
            <a:pPr marL="1257300" lvl="2" indent="-457200" eaLnBrk="1" hangingPunct="1"/>
            <a:r>
              <a:rPr lang="sr-Latn-RS" altLang="en-US" dirty="0"/>
              <a:t>prva adresa (250.150.100.0) smatra se adresom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poslednja adresa (250.150.100.255) </a:t>
            </a:r>
            <a:r>
              <a:rPr lang="sr-Latn-RS" altLang="en-US" dirty="0" smtClean="0"/>
              <a:t>- adresa </a:t>
            </a:r>
            <a:r>
              <a:rPr lang="sr-Latn-RS" altLang="en-US" dirty="0"/>
              <a:t>za javno </a:t>
            </a:r>
            <a:r>
              <a:rPr lang="sr-Latn-RS" altLang="en-US" dirty="0" smtClean="0"/>
              <a:t>emitovanje (</a:t>
            </a:r>
            <a:r>
              <a:rPr lang="sr-Latn-RS" altLang="en-US" dirty="0" err="1"/>
              <a:t>broadcast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svaka poruka poslata na tu adresu dostavlja </a:t>
            </a:r>
            <a:r>
              <a:rPr lang="sr-Latn-RS" altLang="en-US" dirty="0" smtClean="0"/>
              <a:t>se svim uređ</a:t>
            </a:r>
            <a:r>
              <a:rPr lang="sr-Latn-RS" altLang="en-US" dirty="0"/>
              <a:t>ajima 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9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Da ne bi </a:t>
            </a:r>
            <a:r>
              <a:rPr lang="sr-Latn-RS" altLang="en-US" dirty="0" smtClean="0"/>
              <a:t>došlo </a:t>
            </a:r>
            <a:r>
              <a:rPr lang="sr-Latn-RS" altLang="en-US" dirty="0"/>
              <a:t>do </a:t>
            </a:r>
            <a:r>
              <a:rPr lang="sr-Latn-RS" altLang="en-US" dirty="0" smtClean="0"/>
              <a:t>nesta</a:t>
            </a:r>
            <a:r>
              <a:rPr lang="sr-Latn-RS" altLang="en-US" dirty="0"/>
              <a:t>š</a:t>
            </a:r>
            <a:r>
              <a:rPr lang="sr-Latn-RS" altLang="en-US" dirty="0" smtClean="0"/>
              <a:t>ice </a:t>
            </a:r>
            <a:r>
              <a:rPr lang="sr-Latn-RS" altLang="en-US" dirty="0"/>
              <a:t>IPv4 adresa uvode se privatne adrese:</a:t>
            </a:r>
          </a:p>
          <a:p>
            <a:pPr marL="1257300" lvl="2" indent="-457200" eaLnBrk="1" hangingPunct="1"/>
            <a:r>
              <a:rPr lang="sr-Latn-RS" altLang="en-US" dirty="0"/>
              <a:t>10.0.0.0/8 (od 10.0.0.0 do 10.255.255.255</a:t>
            </a:r>
            <a:r>
              <a:rPr lang="sr-Latn-RS" altLang="en-US" dirty="0" smtClean="0"/>
              <a:t>)  - 16.7 </a:t>
            </a:r>
            <a:r>
              <a:rPr lang="sr-Latn-RS" altLang="en-US" dirty="0"/>
              <a:t>miliona adresa </a:t>
            </a:r>
          </a:p>
          <a:p>
            <a:pPr marL="1257300" lvl="2" indent="-457200" eaLnBrk="1" hangingPunct="1"/>
            <a:r>
              <a:rPr lang="sr-Latn-RS" altLang="en-US" dirty="0"/>
              <a:t>172.16.0.0/12 (od 172.16.0.0 do 172.31.255.255</a:t>
            </a:r>
            <a:r>
              <a:rPr lang="sr-Latn-RS" altLang="en-US" dirty="0" smtClean="0"/>
              <a:t>) - milion adresa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192.168.0.0/16 (od 192.168.0.0 do 192.168.255.255</a:t>
            </a:r>
            <a:r>
              <a:rPr lang="sr-Latn-RS" altLang="en-US" dirty="0" smtClean="0"/>
              <a:t>) - </a:t>
            </a:r>
            <a:r>
              <a:rPr lang="sr-Latn-RS" altLang="en-US" dirty="0"/>
              <a:t>65536 adresa </a:t>
            </a:r>
          </a:p>
          <a:p>
            <a:pPr marL="857250" lvl="1" indent="-457200" eaLnBrk="1" hangingPunct="1"/>
            <a:r>
              <a:rPr lang="sr-Latn-RS" altLang="en-US" dirty="0"/>
              <a:t>Privatne adrese se koriste samo za lokalnu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komunikaciju</a:t>
            </a:r>
          </a:p>
          <a:p>
            <a:pPr marL="857250" lvl="1" indent="-457200" eaLnBrk="1" hangingPunct="1"/>
            <a:r>
              <a:rPr lang="sr-Latn-RS" altLang="en-US" dirty="0"/>
              <a:t>Prilikom pristupa Internetu:</a:t>
            </a:r>
          </a:p>
          <a:p>
            <a:pPr marL="1257300" lvl="2" indent="-457200" eaLnBrk="1" hangingPunct="1"/>
            <a:r>
              <a:rPr lang="sr-Latn-RS" altLang="en-US" dirty="0"/>
              <a:t>ruter (izlazna kapija) menja lokalnu adresu svojom (javnom) adresom</a:t>
            </a:r>
          </a:p>
          <a:p>
            <a:pPr marL="1257300" lvl="2" indent="-457200" eaLnBrk="1" hangingPunct="1"/>
            <a:r>
              <a:rPr lang="sr-Latn-RS" altLang="en-US" dirty="0"/>
              <a:t>primalac odgovor 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</a:t>
            </a:r>
            <a:r>
              <a:rPr lang="sr-Latn-RS" altLang="en-US" dirty="0" err="1"/>
              <a:t>ruteru</a:t>
            </a:r>
            <a:r>
              <a:rPr lang="sr-Latn-RS" altLang="en-US" dirty="0"/>
              <a:t>, a on menja adresu </a:t>
            </a:r>
            <a:r>
              <a:rPr lang="sr-Latn-RS" altLang="en-US" dirty="0" smtClean="0"/>
              <a:t>privatnom adresom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koji je poslao zahtev 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uje odgovor</a:t>
            </a:r>
            <a:endParaRPr lang="sr-Latn-RS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1893" b="8481"/>
          <a:stretch/>
        </p:blipFill>
        <p:spPr bwMode="auto">
          <a:xfrm>
            <a:off x="1979712" y="4581128"/>
            <a:ext cx="4591910" cy="22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adrese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proces </a:t>
            </a:r>
            <a:r>
              <a:rPr lang="sr-Latn-RS" altLang="en-US" dirty="0"/>
              <a:t>se naziva preslikavanja mrežnih adresa 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 </a:t>
            </a:r>
            <a:r>
              <a:rPr lang="sr-Latn-RS" altLang="en-US" dirty="0" err="1"/>
              <a:t>translation</a:t>
            </a:r>
            <a:r>
              <a:rPr lang="sr-Latn-RS" altLang="en-US" dirty="0"/>
              <a:t> - NAT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/>
              <a:t>U slučaju da ruter detektuje </a:t>
            </a:r>
            <a:r>
              <a:rPr lang="sr-Latn-RS" altLang="en-US" dirty="0" err="1"/>
              <a:t>odredišnu</a:t>
            </a:r>
            <a:r>
              <a:rPr lang="sr-Latn-RS" altLang="en-US" dirty="0"/>
              <a:t> adresu </a:t>
            </a:r>
            <a:r>
              <a:rPr lang="sr-Latn-RS" altLang="en-US" dirty="0" smtClean="0"/>
              <a:t>iz opsega adresa privatne mreže sa kojom je povezan, </a:t>
            </a:r>
            <a:r>
              <a:rPr lang="sr-Latn-RS" altLang="en-US" dirty="0"/>
              <a:t>jasno je da je paket namenjen za lokalnu komunikaciju i šalje se jedinstvenom </a:t>
            </a:r>
            <a:r>
              <a:rPr lang="sr-Latn-RS" altLang="en-US" dirty="0" err="1"/>
              <a:t>uredaju</a:t>
            </a:r>
            <a:r>
              <a:rPr lang="sr-Latn-RS" altLang="en-US" dirty="0"/>
              <a:t> sa navedenom lokalnom adresom</a:t>
            </a:r>
          </a:p>
          <a:p>
            <a:pPr marL="1257300" lvl="2" indent="-457200" eaLnBrk="1" hangingPunct="1"/>
            <a:r>
              <a:rPr lang="sr-Latn-RS" altLang="en-US" dirty="0"/>
              <a:t>Ako je </a:t>
            </a:r>
            <a:r>
              <a:rPr lang="sr-Latn-RS" altLang="en-US" dirty="0" err="1"/>
              <a:t>odredišna</a:t>
            </a:r>
            <a:r>
              <a:rPr lang="sr-Latn-RS" altLang="en-US" dirty="0"/>
              <a:t> adresa javna, ruter adresu pošiljaoca zamenjuje svojom adresom (globalno jedinstvenom) i paket </a:t>
            </a:r>
            <a:r>
              <a:rPr lang="sr-Latn-RS" altLang="en-US" dirty="0" err="1"/>
              <a:t>prosleduje</a:t>
            </a:r>
            <a:r>
              <a:rPr lang="sr-Latn-RS" altLang="en-US" dirty="0"/>
              <a:t> na odredište. </a:t>
            </a:r>
          </a:p>
        </p:txBody>
      </p:sp>
    </p:spTree>
    <p:extLst>
      <p:ext uri="{BB962C8B-B14F-4D97-AF65-F5344CB8AC3E}">
        <p14:creationId xmlns:p14="http://schemas.microsoft.com/office/powerpoint/2010/main" val="29971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32057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postoji veliki broj povezanih rutera</a:t>
            </a:r>
          </a:p>
          <a:p>
            <a:pPr marL="857250" lvl="1" indent="-457200" eaLnBrk="1" hangingPunct="1"/>
            <a:r>
              <a:rPr lang="sr-Latn-RS" altLang="en-US" dirty="0"/>
              <a:t>Uloga rutera: na osnovu IP adrese primaoca i na osnovu tabela </a:t>
            </a:r>
            <a:r>
              <a:rPr lang="sr-Latn-RS" altLang="en-US" dirty="0" smtClean="0"/>
              <a:t>koje su </a:t>
            </a:r>
            <a:r>
              <a:rPr lang="sr-Latn-RS" altLang="en-US" dirty="0"/>
              <a:t>zapisane u njihovoj memoriji (tabela </a:t>
            </a:r>
            <a:r>
              <a:rPr lang="sr-Latn-RS" altLang="en-US" dirty="0" err="1"/>
              <a:t>rutiranja</a:t>
            </a:r>
            <a:r>
              <a:rPr lang="sr-Latn-RS" altLang="en-US" dirty="0"/>
              <a:t>) odrediti kome </a:t>
            </a:r>
            <a:r>
              <a:rPr lang="sr-Latn-RS" altLang="en-US" dirty="0" smtClean="0"/>
              <a:t>od povezanih </a:t>
            </a:r>
            <a:r>
              <a:rPr lang="sr-Latn-RS" altLang="en-US" dirty="0"/>
              <a:t>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treba proslediti paket da bi </a:t>
            </a:r>
            <a:r>
              <a:rPr lang="sr-Latn-RS" altLang="en-US" dirty="0" smtClean="0"/>
              <a:t>efikasno </a:t>
            </a:r>
            <a:r>
              <a:rPr lang="sr-Latn-RS" altLang="en-US" dirty="0"/>
              <a:t>stigao do cilja</a:t>
            </a:r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spisak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različitog nivoa hijerarhije </a:t>
            </a:r>
            <a:r>
              <a:rPr lang="sr-Latn-RS" altLang="en-US" dirty="0"/>
              <a:t>i za svaku od njih kom ure</a:t>
            </a:r>
            <a:r>
              <a:rPr lang="sr-Latn-RS" altLang="en-US" dirty="0" smtClean="0"/>
              <a:t>đaju </a:t>
            </a:r>
            <a:r>
              <a:rPr lang="sr-Latn-RS" altLang="en-US" dirty="0"/>
              <a:t>treba dostaviti </a:t>
            </a:r>
            <a:r>
              <a:rPr lang="sr-Latn-RS" altLang="en-US" dirty="0" smtClean="0"/>
              <a:t>paket</a:t>
            </a:r>
          </a:p>
          <a:p>
            <a:pPr marL="857250" lvl="1" indent="-457200" eaLnBrk="1" hangingPunct="1"/>
            <a:r>
              <a:rPr lang="sr-Latn-RS" altLang="en-US" dirty="0" smtClean="0"/>
              <a:t>Primer: Neka je u tabeli </a:t>
            </a:r>
            <a:r>
              <a:rPr lang="sr-Latn-RS" altLang="en-US" dirty="0" err="1" smtClean="0"/>
              <a:t>rutiranja</a:t>
            </a:r>
            <a:r>
              <a:rPr lang="sr-Latn-RS" altLang="en-US" dirty="0" smtClean="0"/>
              <a:t> rutera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Ako ruter primi paket namenjen adresi </a:t>
            </a:r>
            <a:r>
              <a:rPr lang="sr-Latn-RS" altLang="en-US" dirty="0" smtClean="0"/>
              <a:t>200.150.100.23, </a:t>
            </a:r>
            <a:r>
              <a:rPr lang="sr-Latn-RS" altLang="en-US" dirty="0"/>
              <a:t>on se dostavlja preko rutera 200.100.5.20</a:t>
            </a:r>
          </a:p>
          <a:p>
            <a:pPr marL="1257300" lvl="2" indent="-457200" eaLnBrk="1" hangingPunct="1"/>
            <a:r>
              <a:rPr lang="sr-Latn-RS" altLang="en-US" dirty="0" smtClean="0"/>
              <a:t>Šablonom </a:t>
            </a:r>
            <a:r>
              <a:rPr lang="sr-Latn-RS" altLang="en-US" dirty="0"/>
              <a:t>0.0.0.0/0 zadaje se gde proslediti paket ako adresa </a:t>
            </a:r>
            <a:r>
              <a:rPr lang="sr-Latn-RS" altLang="en-US" dirty="0" smtClean="0"/>
              <a:t>nije prepoznata </a:t>
            </a:r>
            <a:r>
              <a:rPr lang="sr-Latn-RS" altLang="en-US" dirty="0"/>
              <a:t>na neki drugi </a:t>
            </a:r>
            <a:r>
              <a:rPr lang="sr-Latn-RS" altLang="en-US" dirty="0" smtClean="0"/>
              <a:t>način</a:t>
            </a:r>
          </a:p>
          <a:p>
            <a:pPr marL="1257300" lvl="2" indent="-457200" eaLnBrk="1" hangingPunct="1"/>
            <a:r>
              <a:rPr lang="sr-Latn-RS" altLang="en-US" dirty="0" smtClean="0"/>
              <a:t>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se </a:t>
            </a:r>
            <a:r>
              <a:rPr lang="sr-Latn-RS" altLang="en-US" dirty="0" smtClean="0"/>
              <a:t>najpreciznije poklapanje sa šablonom - </a:t>
            </a:r>
            <a:r>
              <a:rPr lang="sr-Latn-RS" altLang="en-US" dirty="0"/>
              <a:t>poklapanje sa </a:t>
            </a:r>
            <a:r>
              <a:rPr lang="sr-Latn-RS" altLang="en-US" dirty="0" smtClean="0"/>
              <a:t>najvećim </a:t>
            </a:r>
            <a:r>
              <a:rPr lang="sr-Latn-RS" altLang="en-US" dirty="0"/>
              <a:t>brojem bitova</a:t>
            </a:r>
            <a:endParaRPr lang="sr-Latn-R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05" r="1255"/>
          <a:stretch/>
        </p:blipFill>
        <p:spPr bwMode="auto">
          <a:xfrm>
            <a:off x="1763688" y="4216587"/>
            <a:ext cx="6104171" cy="7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Kvalitet </a:t>
            </a:r>
            <a:r>
              <a:rPr lang="sr-Latn-RS" altLang="en-US" dirty="0" err="1"/>
              <a:t>rutiranja</a:t>
            </a:r>
            <a:r>
              <a:rPr lang="sr-Latn-RS" altLang="en-US" dirty="0"/>
              <a:t> zavisi od tabela </a:t>
            </a:r>
            <a:r>
              <a:rPr lang="sr-Latn-RS" altLang="en-US" dirty="0" err="1"/>
              <a:t>rutiranja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se mogu graditi </a:t>
            </a:r>
            <a:r>
              <a:rPr lang="sr-Latn-RS" altLang="en-US" dirty="0" err="1"/>
              <a:t>staticki</a:t>
            </a:r>
            <a:r>
              <a:rPr lang="sr-Latn-RS" altLang="en-US" dirty="0"/>
              <a:t> ili </a:t>
            </a:r>
            <a:r>
              <a:rPr lang="sr-Latn-RS" altLang="en-US" dirty="0" err="1"/>
              <a:t>dinamicki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5143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niˇzi mreˇzni slojevi ne garantuju dostavu paketa,</a:t>
            </a:r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11291</TotalTime>
  <Words>10467</Words>
  <Application>Microsoft Office PowerPoint</Application>
  <PresentationFormat>On-screen Show (4:3)</PresentationFormat>
  <Paragraphs>822</Paragraphs>
  <Slides>114</Slides>
  <Notes>87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Interneta </vt:lpstr>
      <vt:lpstr>Arhitektura Interneta (2) </vt:lpstr>
      <vt:lpstr>Arhitektura Interneta (3) </vt:lpstr>
      <vt:lpstr>Arhitektura Interneta (4)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Tehnologije pristupa Internetu (11)</vt:lpstr>
      <vt:lpstr>Internet servisi</vt:lpstr>
      <vt:lpstr>Internet servisi</vt:lpstr>
      <vt:lpstr>Internet servisi – elektronska pošta</vt:lpstr>
      <vt:lpstr>Internet servisi – elektronska pošta (2)</vt:lpstr>
      <vt:lpstr>Internet servisi – elektronska pošta (3)</vt:lpstr>
      <vt:lpstr>Internet servisi – elektronska pošta (4)</vt:lpstr>
      <vt:lpstr>Internet servisi – elektronska pošta (5)</vt:lpstr>
      <vt:lpstr>Internet servisi – diskusione grupe</vt:lpstr>
      <vt:lpstr>Internet servisi – udaljen pristup</vt:lpstr>
      <vt:lpstr>Internet servisi – udaljen pristup (2)</vt:lpstr>
      <vt:lpstr>Internet servisi – udaljen pristup (2)</vt:lpstr>
      <vt:lpstr>Internet servisi – prenos datoteka</vt:lpstr>
      <vt:lpstr>Internet servisi – prenos datoteka (2)</vt:lpstr>
      <vt:lpstr>Internet servisi - veb</vt:lpstr>
      <vt:lpstr>Internet servisi – veb (2)</vt:lpstr>
      <vt:lpstr>Internet servisi – veb (3)</vt:lpstr>
      <vt:lpstr>Internet servisi – veb (4)</vt:lpstr>
      <vt:lpstr>Internet servisi – veb (5)</vt:lpstr>
      <vt:lpstr>Internet servisi – veb (6)</vt:lpstr>
      <vt:lpstr>Internet servisi – veb (7)</vt:lpstr>
      <vt:lpstr>Internet servisi – skladišta datoteka</vt:lpstr>
      <vt:lpstr>Internet servisi - ćaskanje</vt:lpstr>
      <vt:lpstr>Internet servisi - VoIP</vt:lpstr>
      <vt:lpstr>Internet servisi – P2P</vt:lpstr>
      <vt:lpstr>Internet servisi – forumi, blogovi, društvene mreže</vt:lpstr>
      <vt:lpstr>Internet servisi – geografski informacioni sistemi i internet mape</vt:lpstr>
      <vt:lpstr>Internet servisi – elektronska trgovina i bankarstvo</vt:lpstr>
      <vt:lpstr>Internet servisi – elektronsko učenje</vt:lpstr>
      <vt:lpstr>Mrežni i Internet protokoli</vt:lpstr>
      <vt:lpstr>Shematski prikaz protokola</vt:lpstr>
      <vt:lpstr>Komunikacija na fizičkom sloju</vt:lpstr>
      <vt:lpstr>Komunikacija na sloju veze podataka </vt:lpstr>
      <vt:lpstr>Komunikacija na sloju veze podataka (2) </vt:lpstr>
      <vt:lpstr>Komunikacija na sloju veze podataka (3) </vt:lpstr>
      <vt:lpstr>Povezivanje uređaja u lokalnoj mreži</vt:lpstr>
      <vt:lpstr>Protokol razrešavanja adresa</vt:lpstr>
      <vt:lpstr>IP protokol mrežnog sloja </vt:lpstr>
      <vt:lpstr>IP protokol mrežnog sloja (2) </vt:lpstr>
      <vt:lpstr>IP adrese</vt:lpstr>
      <vt:lpstr>IP adrese (2)</vt:lpstr>
      <vt:lpstr>IP adrese i DHCP</vt:lpstr>
      <vt:lpstr>Hijerarhijska struktura IP adresa</vt:lpstr>
      <vt:lpstr>Hijerarhijska struktura IP adresa (2)</vt:lpstr>
      <vt:lpstr>Hijerarhijska struktura IP adresa (3)</vt:lpstr>
      <vt:lpstr>Javne i privatne IP adrese</vt:lpstr>
      <vt:lpstr>Javne i privatne IP adrese (4)</vt:lpstr>
      <vt:lpstr>Javne i privatne IP adrese (5)</vt:lpstr>
      <vt:lpstr>Rutiranje</vt:lpstr>
      <vt:lpstr>Rutiranje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842</cp:revision>
  <dcterms:created xsi:type="dcterms:W3CDTF">1601-01-01T00:00:00Z</dcterms:created>
  <dcterms:modified xsi:type="dcterms:W3CDTF">2018-10-04T13:11:15Z</dcterms:modified>
</cp:coreProperties>
</file>