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493" r:id="rId4"/>
    <p:sldId id="495" r:id="rId5"/>
    <p:sldId id="496" r:id="rId6"/>
    <p:sldId id="504" r:id="rId7"/>
    <p:sldId id="505" r:id="rId8"/>
    <p:sldId id="30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FFFF"/>
    <a:srgbClr val="CCCCFF"/>
    <a:srgbClr val="FF9999"/>
    <a:srgbClr val="FFFFCC"/>
    <a:srgbClr val="FF99CC"/>
    <a:srgbClr val="FF9933"/>
    <a:srgbClr val="FFCC00"/>
    <a:srgbClr val="676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err="1" smtClean="0">
                <a:solidFill>
                  <a:schemeClr val="hlink"/>
                </a:solidFill>
              </a:rPr>
              <a:t>ža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, slojevi</a:t>
            </a:r>
            <a:r>
              <a:rPr lang="sr-Latn-RS" altLang="en-US" sz="5400" smtClean="0">
                <a:solidFill>
                  <a:schemeClr val="hlink"/>
                </a:solidFill>
              </a:rPr>
              <a:t>,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1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558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Slojevi TCP/IP modela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</a:t>
            </a:r>
            <a:r>
              <a:rPr lang="sr-Latn-RS" altLang="en-US" b="1" dirty="0" smtClean="0"/>
              <a:t>TCP/IP</a:t>
            </a:r>
            <a:r>
              <a:rPr lang="sr-Latn-RS" altLang="en-US" dirty="0" smtClean="0"/>
              <a:t> modela:</a:t>
            </a:r>
          </a:p>
          <a:p>
            <a:pPr marL="457200" indent="-457200" eaLnBrk="1" hangingPunct="1">
              <a:buAutoNum type="arabicParenR"/>
            </a:pPr>
            <a:r>
              <a:rPr lang="sr-Latn-RS" altLang="en-US" dirty="0" smtClean="0"/>
              <a:t>Sloj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„host-prema-mreži“</a:t>
            </a:r>
            <a:r>
              <a:rPr lang="sr-Latn-RS" altLang="en-US" dirty="0" smtClean="0"/>
              <a:t> ili „pristup mreži“ („host-to-</a:t>
            </a:r>
            <a:r>
              <a:rPr lang="sr-Latn-RS" altLang="en-US" dirty="0" err="1" smtClean="0"/>
              <a:t>network</a:t>
            </a:r>
            <a:r>
              <a:rPr lang="sr-Latn-RS" altLang="en-US" dirty="0" smtClean="0"/>
              <a:t>“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obezbeđuje kanal komunikacije na najnižem nivou</a:t>
            </a:r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 smtClean="0">
                <a:solidFill>
                  <a:srgbClr val="002060"/>
                </a:solidFill>
              </a:rPr>
              <a:t>Međumrežni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(internet </a:t>
            </a:r>
            <a:r>
              <a:rPr lang="sr-Latn-RS" altLang="en-US" dirty="0" err="1"/>
              <a:t>layer</a:t>
            </a:r>
            <a:r>
              <a:rPr lang="sr-Latn-RS" altLang="en-US" dirty="0"/>
              <a:t>) - bavi se povezivanjem više računara u mrežu </a:t>
            </a:r>
            <a:endParaRPr lang="sr-Latn-RS" altLang="en-US" dirty="0" smtClean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 smtClean="0">
                <a:solidFill>
                  <a:srgbClr val="002060"/>
                </a:solidFill>
              </a:rPr>
              <a:t>Transportni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(transport </a:t>
            </a:r>
            <a:r>
              <a:rPr lang="sr-Latn-RS" altLang="en-US" dirty="0" err="1"/>
              <a:t>layer</a:t>
            </a:r>
            <a:r>
              <a:rPr lang="sr-Latn-RS" altLang="en-US" dirty="0"/>
              <a:t>) - ima zadatak da prihvata podatke sa viših slojeva, deli ih na manje jedinice (pakete), šalje te pakete na odredište korišćenjem nižih </a:t>
            </a:r>
            <a:r>
              <a:rPr lang="sr-Latn-RS" altLang="en-US" dirty="0" smtClean="0"/>
              <a:t>slojeva</a:t>
            </a:r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>
                <a:solidFill>
                  <a:srgbClr val="002060"/>
                </a:solidFill>
              </a:rPr>
              <a:t>Aplikacioni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application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definiše protokole koje direktno koriste korisničke aplikacije u okviru svoje komunikacije 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endParaRPr lang="sr-Latn-RS" altLang="en-US" dirty="0" smtClean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endParaRPr lang="sr-Latn-RS" altLang="en-US" dirty="0"/>
          </a:p>
          <a:p>
            <a:pPr marL="457200" indent="-457200" eaLnBrk="1" hangingPunct="1">
              <a:buAutoNum type="arabicParenR"/>
            </a:pPr>
            <a:endParaRPr lang="sr-Latn-RS" altLang="en-US" dirty="0" smtClean="0"/>
          </a:p>
          <a:p>
            <a:pPr marL="457200" indent="-457200" eaLnBrk="1" hangingPunct="1">
              <a:buAutoNum type="arabicParenR"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2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55014"/>
              </p:ext>
            </p:extLst>
          </p:nvPr>
        </p:nvGraphicFramePr>
        <p:xfrm>
          <a:off x="611560" y="1596870"/>
          <a:ext cx="8532440" cy="51275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2934">
                  <a:extLst>
                    <a:ext uri="{9D8B030D-6E8A-4147-A177-3AD203B41FA5}">
                      <a16:colId xmlns:a16="http://schemas.microsoft.com/office/drawing/2014/main" val="1472415675"/>
                    </a:ext>
                  </a:extLst>
                </a:gridCol>
                <a:gridCol w="2536671">
                  <a:extLst>
                    <a:ext uri="{9D8B030D-6E8A-4147-A177-3AD203B41FA5}">
                      <a16:colId xmlns:a16="http://schemas.microsoft.com/office/drawing/2014/main" val="2993557970"/>
                    </a:ext>
                  </a:extLst>
                </a:gridCol>
                <a:gridCol w="1479725">
                  <a:extLst>
                    <a:ext uri="{9D8B030D-6E8A-4147-A177-3AD203B41FA5}">
                      <a16:colId xmlns:a16="http://schemas.microsoft.com/office/drawing/2014/main" val="3584302003"/>
                    </a:ext>
                  </a:extLst>
                </a:gridCol>
                <a:gridCol w="2133110">
                  <a:extLst>
                    <a:ext uri="{9D8B030D-6E8A-4147-A177-3AD203B41FA5}">
                      <a16:colId xmlns:a16="http://schemas.microsoft.com/office/drawing/2014/main" val="3796745253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OSI sloj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TCP/IP sloj 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Jedinica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Protokol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67933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</a:t>
                      </a:r>
                      <a:r>
                        <a:rPr lang="sr-Latn-RS" baseline="0" dirty="0" smtClean="0"/>
                        <a:t> sloj</a:t>
                      </a:r>
                    </a:p>
                    <a:p>
                      <a:pPr algn="ctr"/>
                      <a:r>
                        <a:rPr lang="sr-Latn-RS" sz="1000" baseline="0" dirty="0" smtClean="0"/>
                        <a:t>(mrežni procesi vezani za aplikaciju)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podatak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HTTP, FTP, Telnet, DNS, DHCP, </a:t>
                      </a:r>
                      <a:r>
                        <a:rPr lang="sr-Latn-RS" sz="1050" dirty="0" smtClean="0"/>
                        <a:t>P</a:t>
                      </a:r>
                      <a:r>
                        <a:rPr lang="en-US" sz="1050" dirty="0" smtClean="0"/>
                        <a:t>OP/SMTP, NNTP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9744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prezentacije</a:t>
                      </a:r>
                    </a:p>
                    <a:p>
                      <a:pPr algn="ctr"/>
                      <a:r>
                        <a:rPr lang="sr-Latn-RS" sz="1000" dirty="0" smtClean="0"/>
                        <a:t>(</a:t>
                      </a:r>
                      <a:r>
                        <a:rPr lang="sr-Latn-RS" sz="1000" dirty="0" err="1" smtClean="0"/>
                        <a:t>enkripcija</a:t>
                      </a:r>
                      <a:r>
                        <a:rPr lang="sr-Latn-RS" sz="1000" dirty="0" smtClean="0"/>
                        <a:t> i kodiranje podataka)</a:t>
                      </a:r>
                      <a:r>
                        <a:rPr lang="sr-Latn-R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MIME,</a:t>
                      </a:r>
                      <a:r>
                        <a:rPr lang="sr-Latn-RS" sz="1050" baseline="0" dirty="0" smtClean="0"/>
                        <a:t> </a:t>
                      </a:r>
                      <a:r>
                        <a:rPr lang="en-US" sz="1050" dirty="0" smtClean="0"/>
                        <a:t>TLS, SSL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3714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/>
                        <a:t>sloj sesije</a:t>
                      </a:r>
                    </a:p>
                    <a:p>
                      <a:pPr algn="ctr"/>
                      <a:r>
                        <a:rPr lang="sr-Latn-RS" sz="1000" dirty="0" smtClean="0"/>
                        <a:t>(uspostavljanje sesije krajnjih korisnika)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 SSH, Named Pipes, PPTP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601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</a:p>
                    <a:p>
                      <a:pPr algn="ctr"/>
                      <a:r>
                        <a:rPr lang="sr-Latn-RS" sz="1000" dirty="0" smtClean="0"/>
                        <a:t>(veza, pouzdanost, transport)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</a:t>
                      </a:r>
                      <a:r>
                        <a:rPr lang="sr-Latn-RS" dirty="0" smtClean="0"/>
                        <a:t>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segment</a:t>
                      </a:r>
                    </a:p>
                    <a:p>
                      <a:pPr algn="ctr"/>
                      <a:r>
                        <a:rPr lang="sr-Latn-RS" sz="1050" dirty="0" err="1" smtClean="0"/>
                        <a:t>datatgram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TCP, UDP, SCTP, DCCP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7556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mrežni sloj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(logičko adresiranje i </a:t>
                      </a:r>
                      <a:r>
                        <a:rPr kumimoji="0" lang="sr-Latn-R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rutiranje</a:t>
                      </a: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 smtClean="0"/>
                        <a:t>međumrežni</a:t>
                      </a:r>
                      <a:r>
                        <a:rPr lang="sr-Latn-RS" baseline="0" dirty="0" smtClean="0"/>
                        <a:t>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paket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 (IPv4, IPv6), ICMP, ARP, RARP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6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veze podataka</a:t>
                      </a:r>
                    </a:p>
                    <a:p>
                      <a:pPr algn="ctr"/>
                      <a:r>
                        <a:rPr lang="sr-Latn-RS" sz="1000" dirty="0" smtClean="0"/>
                        <a:t>(fizičko adresiranje, pristup medijumu)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pristupa mreži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okvir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PPP, HDLC, Frame Relay 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195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fizički sloj</a:t>
                      </a:r>
                    </a:p>
                    <a:p>
                      <a:pPr algn="ctr"/>
                      <a:r>
                        <a:rPr lang="sr-Latn-RS" sz="1000" dirty="0" smtClean="0"/>
                        <a:t>(prenos</a:t>
                      </a:r>
                      <a:r>
                        <a:rPr lang="sr-Latn-RS" sz="1000" baseline="0" dirty="0" smtClean="0"/>
                        <a:t> signala)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bit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Token Ring, RS-232, T1, E1, POTS, OTN, DSL,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802.11a/b/g/n PHY,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802.15.x PHY, Ethernet, USB, Bluetooth, </a:t>
                      </a:r>
                      <a:r>
                        <a:rPr lang="en-US" sz="1050" dirty="0" err="1" smtClean="0"/>
                        <a:t>Firewire</a:t>
                      </a:r>
                      <a:r>
                        <a:rPr lang="en-US" sz="1050" dirty="0" smtClean="0"/>
                        <a:t> (IEEE 1394)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5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5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11853</TotalTime>
  <Words>395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Mreža, slojevi, protokoli</vt:lpstr>
      <vt:lpstr>Slojevi kod računarskih mreža</vt:lpstr>
      <vt:lpstr>Slojevitost mreža</vt:lpstr>
      <vt:lpstr>Slojevitost mreža (2)</vt:lpstr>
      <vt:lpstr>Slojevi TCP/IP modela</vt:lpstr>
      <vt:lpstr>Protokoli i slojevi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898</cp:revision>
  <dcterms:created xsi:type="dcterms:W3CDTF">1601-01-01T00:00:00Z</dcterms:created>
  <dcterms:modified xsi:type="dcterms:W3CDTF">2021-03-05T13:04:40Z</dcterms:modified>
</cp:coreProperties>
</file>