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933" r:id="rId2"/>
  </p:sldMasterIdLst>
  <p:notesMasterIdLst>
    <p:notesMasterId r:id="rId12"/>
  </p:notesMasterIdLst>
  <p:handoutMasterIdLst>
    <p:handoutMasterId r:id="rId13"/>
  </p:handoutMasterIdLst>
  <p:sldIdLst>
    <p:sldId id="296" r:id="rId3"/>
    <p:sldId id="297" r:id="rId4"/>
    <p:sldId id="493" r:id="rId5"/>
    <p:sldId id="508" r:id="rId6"/>
    <p:sldId id="497" r:id="rId7"/>
    <p:sldId id="503" r:id="rId8"/>
    <p:sldId id="505" r:id="rId9"/>
    <p:sldId id="507" r:id="rId10"/>
    <p:sldId id="30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99" d="100"/>
          <a:sy n="99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17076B-8A0A-4D88-8A59-70E1D7445D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05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9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9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5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5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4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63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5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960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71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9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71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/8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86495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5400" dirty="0" err="1" smtClean="0">
                <a:solidFill>
                  <a:schemeClr val="hlink"/>
                </a:solidFill>
              </a:rPr>
              <a:t>ža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, slojevi</a:t>
            </a:r>
            <a:r>
              <a:rPr lang="sr-Latn-RS" altLang="en-US" sz="5400" smtClean="0">
                <a:solidFill>
                  <a:schemeClr val="hlink"/>
                </a:solidFill>
              </a:rPr>
              <a:t>, 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mreža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r>
              <a:rPr lang="en-US" altLang="en-US" sz="5400" dirty="0" smtClean="0">
                <a:solidFill>
                  <a:schemeClr val="hlink"/>
                </a:solidFill>
              </a:rPr>
              <a:t>“host-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prema</a:t>
            </a:r>
            <a:r>
              <a:rPr lang="en-US" altLang="en-US" sz="5400" dirty="0" smtClean="0">
                <a:solidFill>
                  <a:schemeClr val="hlink"/>
                </a:solidFill>
              </a:rPr>
              <a:t>-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ži</a:t>
            </a:r>
            <a:r>
              <a:rPr lang="en-US" altLang="en-US" sz="5400" dirty="0" smtClean="0">
                <a:solidFill>
                  <a:schemeClr val="hlink"/>
                </a:solidFill>
              </a:rPr>
              <a:t>”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Protokoli i slojevi</a:t>
            </a:r>
            <a:endParaRPr lang="en-US" altLang="en-US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8015"/>
              </p:ext>
            </p:extLst>
          </p:nvPr>
        </p:nvGraphicFramePr>
        <p:xfrm>
          <a:off x="611560" y="1596870"/>
          <a:ext cx="8532440" cy="512750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82934">
                  <a:extLst>
                    <a:ext uri="{9D8B030D-6E8A-4147-A177-3AD203B41FA5}">
                      <a16:colId xmlns:a16="http://schemas.microsoft.com/office/drawing/2014/main" val="1472415675"/>
                    </a:ext>
                  </a:extLst>
                </a:gridCol>
                <a:gridCol w="2536671">
                  <a:extLst>
                    <a:ext uri="{9D8B030D-6E8A-4147-A177-3AD203B41FA5}">
                      <a16:colId xmlns:a16="http://schemas.microsoft.com/office/drawing/2014/main" val="2993557970"/>
                    </a:ext>
                  </a:extLst>
                </a:gridCol>
                <a:gridCol w="1479725">
                  <a:extLst>
                    <a:ext uri="{9D8B030D-6E8A-4147-A177-3AD203B41FA5}">
                      <a16:colId xmlns:a16="http://schemas.microsoft.com/office/drawing/2014/main" val="3584302003"/>
                    </a:ext>
                  </a:extLst>
                </a:gridCol>
                <a:gridCol w="2133110">
                  <a:extLst>
                    <a:ext uri="{9D8B030D-6E8A-4147-A177-3AD203B41FA5}">
                      <a16:colId xmlns:a16="http://schemas.microsoft.com/office/drawing/2014/main" val="3796745253"/>
                    </a:ext>
                  </a:extLst>
                </a:gridCol>
              </a:tblGrid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OSI sloj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TCP/IP sloj 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Jedinica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Protokol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679332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aplikativni</a:t>
                      </a:r>
                      <a:r>
                        <a:rPr lang="sr-Latn-RS" baseline="0" dirty="0" smtClean="0"/>
                        <a:t> sloj</a:t>
                      </a:r>
                    </a:p>
                    <a:p>
                      <a:pPr algn="ctr"/>
                      <a:r>
                        <a:rPr lang="sr-Latn-RS" sz="1000" baseline="0" dirty="0" smtClean="0"/>
                        <a:t>(mrežni procesi vezani za aplikaciju)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aplikativni sloj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podatak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HTTP, FTP, Telnet, DNS, DHCP, </a:t>
                      </a:r>
                      <a:r>
                        <a:rPr lang="sr-Latn-RS" sz="1050" dirty="0" smtClean="0"/>
                        <a:t>P</a:t>
                      </a:r>
                      <a:r>
                        <a:rPr lang="en-US" sz="1050" dirty="0" smtClean="0"/>
                        <a:t>OP/SMTP, NNTP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197445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prezentacije</a:t>
                      </a:r>
                    </a:p>
                    <a:p>
                      <a:pPr algn="ctr"/>
                      <a:r>
                        <a:rPr lang="sr-Latn-RS" sz="1000" dirty="0" smtClean="0"/>
                        <a:t>(</a:t>
                      </a:r>
                      <a:r>
                        <a:rPr lang="sr-Latn-RS" sz="1000" dirty="0" err="1" smtClean="0"/>
                        <a:t>enkripcija</a:t>
                      </a:r>
                      <a:r>
                        <a:rPr lang="sr-Latn-RS" sz="1000" dirty="0" smtClean="0"/>
                        <a:t> i kodiranje podataka)</a:t>
                      </a:r>
                      <a:r>
                        <a:rPr lang="sr-Latn-RS" dirty="0" smtClean="0"/>
                        <a:t>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050" dirty="0" smtClean="0"/>
                        <a:t>podatak</a:t>
                      </a:r>
                      <a:endParaRPr 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MIME,</a:t>
                      </a:r>
                      <a:r>
                        <a:rPr lang="sr-Latn-RS" sz="1050" baseline="0" dirty="0" smtClean="0"/>
                        <a:t> </a:t>
                      </a:r>
                      <a:r>
                        <a:rPr lang="en-US" sz="1050" dirty="0" smtClean="0"/>
                        <a:t>TLS, SSL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637140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 smtClean="0"/>
                        <a:t>sloj sesije</a:t>
                      </a:r>
                    </a:p>
                    <a:p>
                      <a:pPr algn="ctr"/>
                      <a:r>
                        <a:rPr lang="sr-Latn-RS" sz="1000" dirty="0" smtClean="0"/>
                        <a:t>(uspostavljanje sesije krajnjih korisnika)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050" dirty="0" smtClean="0"/>
                        <a:t>podatak</a:t>
                      </a:r>
                      <a:endParaRPr 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 SSH, Named Pipes, PPTP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6019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transportni sloj</a:t>
                      </a:r>
                    </a:p>
                    <a:p>
                      <a:pPr algn="ctr"/>
                      <a:r>
                        <a:rPr lang="sr-Latn-RS" sz="1000" dirty="0" smtClean="0"/>
                        <a:t>(veza, pouzdanost, transport)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transportni sloj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segment</a:t>
                      </a:r>
                    </a:p>
                    <a:p>
                      <a:pPr algn="ctr"/>
                      <a:r>
                        <a:rPr lang="sr-Latn-RS" sz="1050" dirty="0" err="1" smtClean="0"/>
                        <a:t>datatgram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TCP, UDP, SCTP, DCCP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7556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mrežni sloj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(logičko adresiranje i </a:t>
                      </a:r>
                      <a:r>
                        <a:rPr kumimoji="0" lang="sr-Latn-R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rutiranje</a:t>
                      </a:r>
                      <a:r>
                        <a:rPr kumimoji="0" lang="sr-Latn-R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err="1" smtClean="0"/>
                        <a:t>međumrežni</a:t>
                      </a:r>
                      <a:r>
                        <a:rPr lang="sr-Latn-RS" baseline="0" dirty="0" smtClean="0"/>
                        <a:t> sloj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paket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IP (IPv4, IPv6), ICMP, ARP, RARP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68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veze podataka</a:t>
                      </a:r>
                    </a:p>
                    <a:p>
                      <a:pPr algn="ctr"/>
                      <a:r>
                        <a:rPr lang="sr-Latn-RS" sz="1000" dirty="0" smtClean="0"/>
                        <a:t>(fizičko adresiranje, pristup medijumu)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rgbClr val="FF0000"/>
                          </a:solidFill>
                        </a:rPr>
                        <a:t>sloj pristupa mreži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okvir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PPP, HDLC, </a:t>
                      </a:r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Frame Relay 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01958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fizički sloj</a:t>
                      </a:r>
                    </a:p>
                    <a:p>
                      <a:pPr algn="ctr"/>
                      <a:r>
                        <a:rPr lang="sr-Latn-RS" sz="1000" dirty="0" smtClean="0"/>
                        <a:t>(prenos</a:t>
                      </a:r>
                      <a:r>
                        <a:rPr lang="sr-Latn-RS" sz="1000" baseline="0" dirty="0" smtClean="0"/>
                        <a:t> signala)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bit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Token Ring, RS-232, T1, E1, POTS, OTN, DSL, </a:t>
                      </a:r>
                      <a:endParaRPr lang="sr-Latn-RS" sz="1050" dirty="0" smtClean="0"/>
                    </a:p>
                    <a:p>
                      <a:pPr algn="ctr"/>
                      <a:r>
                        <a:rPr lang="en-US" sz="1050" dirty="0" smtClean="0"/>
                        <a:t>802.11a/b/g/n PHY, </a:t>
                      </a:r>
                      <a:endParaRPr lang="sr-Latn-RS" sz="1050" dirty="0" smtClean="0"/>
                    </a:p>
                    <a:p>
                      <a:pPr algn="ctr"/>
                      <a:r>
                        <a:rPr lang="en-US" sz="1050" dirty="0" smtClean="0"/>
                        <a:t>802.15.x PHY, 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Ethernet</a:t>
                      </a:r>
                      <a:r>
                        <a:rPr lang="en-US" sz="1050" dirty="0" smtClean="0"/>
                        <a:t>, USB, Bluetooth, </a:t>
                      </a:r>
                      <a:r>
                        <a:rPr lang="en-US" sz="1050" dirty="0" err="1" smtClean="0"/>
                        <a:t>Firewire</a:t>
                      </a:r>
                      <a:r>
                        <a:rPr lang="en-US" sz="1050" dirty="0" smtClean="0"/>
                        <a:t> (IEEE 1394)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55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3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Sloj „host-prema-mreži”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Sloj „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Host-to-</a:t>
            </a:r>
            <a:r>
              <a:rPr lang="sr-Latn-RS" altLang="en-US" dirty="0" err="1" smtClean="0">
                <a:solidFill>
                  <a:schemeClr val="accent1">
                    <a:lumMod val="25000"/>
                  </a:schemeClr>
                </a:solidFill>
              </a:rPr>
              <a:t>network</a:t>
            </a:r>
            <a:r>
              <a:rPr lang="sr-Latn-RS" altLang="en-US" dirty="0" smtClean="0"/>
              <a:t>“ obezbeđuje kanal komunikacije.</a:t>
            </a:r>
          </a:p>
          <a:p>
            <a:pPr eaLnBrk="1" hangingPunct="1"/>
            <a:r>
              <a:rPr lang="sr-Latn-RS" altLang="en-US" dirty="0"/>
              <a:t>Na najnižem </a:t>
            </a:r>
            <a:r>
              <a:rPr lang="sr-Latn-RS" altLang="en-US" dirty="0" smtClean="0"/>
              <a:t>nivou, obezbeđuje postojanje  komunikacionog </a:t>
            </a:r>
            <a:r>
              <a:rPr lang="sr-Latn-RS" altLang="en-US" dirty="0"/>
              <a:t>kanala i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slanja i primanja </a:t>
            </a:r>
            <a:r>
              <a:rPr lang="sr-Latn-RS" altLang="en-US" dirty="0" smtClean="0"/>
              <a:t>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nih bitova kroz </a:t>
            </a:r>
            <a:r>
              <a:rPr lang="sr-Latn-RS" altLang="en-US" dirty="0"/>
              <a:t>komunikacioni </a:t>
            </a:r>
            <a:r>
              <a:rPr lang="sr-Latn-RS" altLang="en-US" dirty="0" smtClean="0"/>
              <a:t>kanal</a:t>
            </a:r>
          </a:p>
          <a:p>
            <a:pPr eaLnBrk="1" hangingPunct="1"/>
            <a:r>
              <a:rPr lang="sr-Latn-RS" altLang="en-US" dirty="0" smtClean="0"/>
              <a:t>Na najnižem nivou u okviru ovog sloja nema kontrole grešaka </a:t>
            </a:r>
          </a:p>
          <a:p>
            <a:pPr eaLnBrk="1" hangingPunct="1"/>
            <a:r>
              <a:rPr lang="sr-Latn-RS" altLang="en-US" dirty="0" smtClean="0"/>
              <a:t>Na višem nivou se </a:t>
            </a:r>
            <a:r>
              <a:rPr lang="sr-Latn-RS" altLang="en-US" dirty="0" err="1" smtClean="0"/>
              <a:t>međumrežnom</a:t>
            </a:r>
            <a:r>
              <a:rPr lang="sr-Latn-RS" altLang="en-US" dirty="0" smtClean="0"/>
              <a:t> sloju obezbeđuje </a:t>
            </a:r>
            <a:r>
              <a:rPr lang="sr-Latn-RS" altLang="en-US" dirty="0"/>
              <a:t>postojanje pouzdanog kanala </a:t>
            </a:r>
            <a:r>
              <a:rPr lang="sr-Latn-RS" altLang="en-US" dirty="0" smtClean="0"/>
              <a:t>komunikacije u </a:t>
            </a:r>
            <a:r>
              <a:rPr lang="sr-Latn-RS" altLang="en-US" dirty="0"/>
              <a:t>kome </a:t>
            </a:r>
            <a:r>
              <a:rPr lang="sr-Latn-RS" altLang="en-US" dirty="0" smtClean="0"/>
              <a:t>se:</a:t>
            </a:r>
          </a:p>
          <a:p>
            <a:pPr lvl="1" eaLnBrk="1" hangingPunct="1"/>
            <a:r>
              <a:rPr lang="sr-Latn-RS" altLang="en-US" dirty="0" smtClean="0"/>
              <a:t>greške automatski </a:t>
            </a:r>
            <a:r>
              <a:rPr lang="sr-Latn-RS" altLang="en-US" dirty="0"/>
              <a:t>detektuju i ispravljaju (error control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automatski se vodi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 </a:t>
            </a:r>
            <a:r>
              <a:rPr lang="sr-Latn-RS" altLang="en-US" dirty="0"/>
              <a:t>o brzini slanja podataka kako se ne bi desilo da brzi </a:t>
            </a:r>
            <a:r>
              <a:rPr lang="sr-Latn-RS" altLang="en-US" dirty="0" smtClean="0"/>
              <a:t>uredaji zagušuju </a:t>
            </a:r>
            <a:r>
              <a:rPr lang="sr-Latn-RS" altLang="en-US" dirty="0"/>
              <a:t>sporije (flow control</a:t>
            </a:r>
            <a:r>
              <a:rPr lang="sr-Latn-RS" altLang="en-US" dirty="0" smtClean="0"/>
              <a:t>) </a:t>
            </a:r>
          </a:p>
          <a:p>
            <a:pPr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koristi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kanal </a:t>
            </a:r>
            <a:r>
              <a:rPr lang="sr-Latn-RS" altLang="en-US" dirty="0" smtClean="0"/>
              <a:t>komunikacije, </a:t>
            </a:r>
            <a:r>
              <a:rPr lang="sr-Latn-RS" altLang="en-US" dirty="0"/>
              <a:t>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kontrola pristupa uredaja </a:t>
            </a:r>
            <a:r>
              <a:rPr lang="sr-Latn-RS" altLang="en-US" dirty="0" smtClean="0"/>
              <a:t>komunikacionom kanalu (medium access </a:t>
            </a:r>
            <a:r>
              <a:rPr lang="sr-Latn-RS" altLang="en-US" dirty="0" err="1" smtClean="0"/>
              <a:t>control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marL="0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014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 „host-prema-mreži</a:t>
            </a:r>
            <a:r>
              <a:rPr lang="pl-PL" altLang="en-US" sz="3200" dirty="0" smtClean="0">
                <a:solidFill>
                  <a:schemeClr val="hlink"/>
                </a:solidFill>
              </a:rPr>
              <a:t>”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Ovde se, gledano na najnižem nivou, dobija </a:t>
            </a:r>
            <a:r>
              <a:rPr lang="sr-Latn-RS" altLang="en-US" dirty="0"/>
              <a:t>zadatak da </a:t>
            </a:r>
            <a:r>
              <a:rPr lang="sr-Latn-RS" altLang="en-US" dirty="0" smtClean="0"/>
              <a:t>se preko </a:t>
            </a:r>
            <a:r>
              <a:rPr lang="sr-Latn-RS" altLang="en-US" dirty="0"/>
              <a:t>komunikacionog medijuma prenese </a:t>
            </a:r>
            <a:r>
              <a:rPr lang="sr-Latn-RS" altLang="en-US" dirty="0" smtClean="0"/>
              <a:t>sekvenca </a:t>
            </a:r>
            <a:r>
              <a:rPr lang="sr-Latn-RS" altLang="en-US" dirty="0"/>
              <a:t>bitova</a:t>
            </a:r>
          </a:p>
          <a:p>
            <a:pPr marL="857250" lvl="1" indent="-457200" eaLnBrk="1" hangingPunct="1"/>
            <a:r>
              <a:rPr lang="pl-PL" altLang="en-US" dirty="0" smtClean="0"/>
              <a:t>U tom najnižem nivou </a:t>
            </a:r>
            <a:r>
              <a:rPr lang="pl-PL" altLang="en-US" dirty="0"/>
              <a:t>komunikacije </a:t>
            </a:r>
            <a:r>
              <a:rPr lang="pl-PL" altLang="en-US" dirty="0" smtClean="0"/>
              <a:t>se proučava mehanizam slanja pojedinačnih </a:t>
            </a:r>
            <a:r>
              <a:rPr lang="pl-PL" altLang="en-US" dirty="0"/>
              <a:t>bitova od jednog do drugog </a:t>
            </a:r>
            <a:r>
              <a:rPr lang="pl-PL" altLang="en-US" dirty="0" smtClean="0"/>
              <a:t>uređaja kroz komunikacioni medijum</a:t>
            </a:r>
          </a:p>
          <a:p>
            <a:pPr marL="857250" lvl="1" indent="-457200" eaLnBrk="1" hangingPunct="1"/>
            <a:r>
              <a:rPr lang="sr-Latn-RS" altLang="en-US" dirty="0" smtClean="0"/>
              <a:t>Najniži nivo komunikacije karakteriše potreba za velikom efikasnošću</a:t>
            </a:r>
          </a:p>
          <a:p>
            <a:pPr marL="857250" lvl="1" indent="-457200" eaLnBrk="1" hangingPunct="1"/>
            <a:r>
              <a:rPr lang="sr-Latn-RS" altLang="en-US" dirty="0" smtClean="0"/>
              <a:t>Način komunikacije na tom najnižem nivou </a:t>
            </a:r>
            <a:r>
              <a:rPr lang="sr-Latn-RS" altLang="en-US" dirty="0"/>
              <a:t>z</a:t>
            </a:r>
            <a:r>
              <a:rPr lang="sr-Latn-RS" altLang="en-US" dirty="0" smtClean="0"/>
              <a:t>avisi </a:t>
            </a:r>
            <a:r>
              <a:rPr lang="sr-Latn-RS" altLang="en-US" dirty="0"/>
              <a:t>od tipa </a:t>
            </a:r>
            <a:r>
              <a:rPr lang="sr-Latn-RS" altLang="en-US" dirty="0" smtClean="0"/>
              <a:t>komunikacionog medijuma - žičana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bežična veza, koja vrsta </a:t>
            </a:r>
            <a:r>
              <a:rPr lang="sr-Latn-RS" altLang="en-US" dirty="0"/>
              <a:t>kablova je u pitanju </a:t>
            </a:r>
            <a:r>
              <a:rPr lang="sr-Latn-RS" altLang="en-US" dirty="0" smtClean="0"/>
              <a:t>i </a:t>
            </a:r>
            <a:r>
              <a:rPr lang="sr-Latn-RS" altLang="en-US" dirty="0"/>
              <a:t>sl</a:t>
            </a:r>
            <a:r>
              <a:rPr lang="sr-Latn-RS" altLang="en-US" dirty="0" smtClean="0"/>
              <a:t>.</a:t>
            </a:r>
          </a:p>
          <a:p>
            <a:pPr marL="857250" lvl="1" indent="-457200" eaLnBrk="1" hangingPunct="1"/>
            <a:r>
              <a:rPr lang="sr-Latn-RS" altLang="en-US" dirty="0"/>
              <a:t>U okviru lokalne mreže komunikacija se zasniva na tehnologijama:</a:t>
            </a:r>
          </a:p>
          <a:p>
            <a:pPr marL="1257300" lvl="2" indent="-457200" eaLnBrk="1" hangingPunct="1"/>
            <a:r>
              <a:rPr lang="sr-Latn-RS" altLang="en-US" dirty="0" err="1"/>
              <a:t>Ethernet</a:t>
            </a:r>
            <a:r>
              <a:rPr lang="sr-Latn-RS" altLang="en-US" dirty="0"/>
              <a:t> (žičano povezivanje)</a:t>
            </a:r>
          </a:p>
          <a:p>
            <a:pPr marL="1257300" lvl="2" indent="-457200" eaLnBrk="1" hangingPunct="1"/>
            <a:r>
              <a:rPr lang="sr-Latn-RS" altLang="en-US" dirty="0" err="1"/>
              <a:t>Wi</a:t>
            </a:r>
            <a:r>
              <a:rPr lang="sr-Latn-RS" altLang="en-US" dirty="0"/>
              <a:t>-Fi (bežično povezivanje)</a:t>
            </a:r>
          </a:p>
          <a:p>
            <a:pPr marL="857250" lvl="1" indent="-457200" eaLnBrk="1" hangingPunct="1"/>
            <a:r>
              <a:rPr lang="sr-Latn-RS" altLang="en-US" dirty="0"/>
              <a:t>Brzina prenosa podataka u ovakvim mrežama veća od 1Gbps</a:t>
            </a:r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34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23750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 „host-prema-mreži” </a:t>
            </a:r>
            <a:r>
              <a:rPr lang="pl-PL" altLang="en-US" sz="3200" dirty="0" smtClean="0">
                <a:solidFill>
                  <a:schemeClr val="hlink"/>
                </a:solidFill>
              </a:rPr>
              <a:t>(3)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Ovaj sloj od uređaja koji rade na </a:t>
            </a:r>
            <a:r>
              <a:rPr lang="sr-Latn-RS" altLang="en-US" dirty="0" err="1" smtClean="0"/>
              <a:t>međumrežnom</a:t>
            </a:r>
            <a:r>
              <a:rPr lang="sr-Latn-RS" altLang="en-US" dirty="0" smtClean="0"/>
              <a:t> </a:t>
            </a:r>
            <a:r>
              <a:rPr lang="sr-Latn-RS" altLang="en-US" dirty="0"/>
              <a:t>sloju </a:t>
            </a:r>
            <a:r>
              <a:rPr lang="sr-Latn-RS" altLang="en-US" dirty="0" smtClean="0"/>
              <a:t>dobija zadatak da se paket (u IP terminologiji, taj paket se naziva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IP </a:t>
            </a:r>
            <a:r>
              <a:rPr lang="sr-Latn-RS" altLang="en-US" dirty="0" err="1" smtClean="0">
                <a:solidFill>
                  <a:schemeClr val="accent1">
                    <a:lumMod val="50000"/>
                  </a:schemeClr>
                </a:solidFill>
              </a:rPr>
              <a:t>datagram</a:t>
            </a:r>
            <a:r>
              <a:rPr lang="sr-Latn-RS" altLang="en-US" dirty="0" smtClean="0"/>
              <a:t>) </a:t>
            </a:r>
            <a:r>
              <a:rPr lang="sr-Latn-RS" altLang="en-US" dirty="0"/>
              <a:t>prenese:</a:t>
            </a:r>
          </a:p>
          <a:p>
            <a:pPr marL="1257300" lvl="2" indent="-457200" eaLnBrk="1" hangingPunct="1"/>
            <a:r>
              <a:rPr lang="sr-Latn-RS" altLang="en-US" dirty="0"/>
              <a:t>sa jednog rutera na drugi</a:t>
            </a:r>
          </a:p>
          <a:p>
            <a:pPr marL="1257300" lvl="2" indent="-457200" eaLnBrk="1" hangingPunct="1"/>
            <a:r>
              <a:rPr lang="sr-Latn-RS" altLang="en-US" dirty="0"/>
              <a:t>sa </a:t>
            </a:r>
            <a:r>
              <a:rPr lang="sr-Latn-RS" altLang="en-US" dirty="0" smtClean="0"/>
              <a:t>jednog </a:t>
            </a:r>
            <a:r>
              <a:rPr lang="sr-Latn-RS" altLang="en-US" dirty="0"/>
              <a:t>ure</a:t>
            </a:r>
            <a:r>
              <a:rPr lang="sr-Latn-RS" altLang="en-US" dirty="0" smtClean="0"/>
              <a:t>đaja </a:t>
            </a:r>
            <a:r>
              <a:rPr lang="sr-Latn-RS" altLang="en-US" dirty="0"/>
              <a:t>na drugi u okviru lokalne </a:t>
            </a:r>
            <a:r>
              <a:rPr lang="sr-Latn-RS" altLang="en-US" dirty="0" smtClean="0"/>
              <a:t>mreže</a:t>
            </a:r>
          </a:p>
          <a:p>
            <a:pPr marL="857250" lvl="1" indent="-457200" eaLnBrk="1" hangingPunct="1"/>
            <a:r>
              <a:rPr lang="sr-Latn-RS" altLang="en-US" dirty="0" smtClean="0"/>
              <a:t>Taj zadatak se realizuje tako što se </a:t>
            </a:r>
            <a:r>
              <a:rPr lang="pt-BR" altLang="en-US" dirty="0"/>
              <a:t>IP </a:t>
            </a:r>
            <a:r>
              <a:rPr lang="pt-BR" altLang="en-US" dirty="0" err="1"/>
              <a:t>datagram</a:t>
            </a:r>
            <a:r>
              <a:rPr lang="pt-BR" altLang="en-US" dirty="0"/>
              <a:t> se </a:t>
            </a:r>
            <a:r>
              <a:rPr lang="pt-BR" altLang="en-US" dirty="0" err="1"/>
              <a:t>obmotava</a:t>
            </a:r>
            <a:r>
              <a:rPr lang="pt-BR" altLang="en-US" dirty="0"/>
              <a:t> </a:t>
            </a:r>
            <a:r>
              <a:rPr lang="pt-BR" altLang="en-US" dirty="0" err="1"/>
              <a:t>dodatnim</a:t>
            </a:r>
            <a:r>
              <a:rPr lang="pt-BR" altLang="en-US" dirty="0"/>
              <a:t> </a:t>
            </a:r>
            <a:r>
              <a:rPr lang="pt-BR" altLang="en-US" dirty="0" err="1"/>
              <a:t>podacima</a:t>
            </a:r>
            <a:r>
              <a:rPr lang="pt-BR" altLang="en-US" dirty="0"/>
              <a:t> i </a:t>
            </a:r>
            <a:r>
              <a:rPr lang="pt-BR" altLang="en-US" dirty="0" err="1" smtClean="0"/>
              <a:t>kreira</a:t>
            </a:r>
            <a:r>
              <a:rPr lang="sr-Latn-RS" altLang="en-US" dirty="0" smtClean="0"/>
              <a:t>ju</a:t>
            </a:r>
            <a:r>
              <a:rPr lang="pt-BR" altLang="en-US" dirty="0" smtClean="0"/>
              <a:t> </a:t>
            </a:r>
            <a:r>
              <a:rPr lang="pt-BR" altLang="en-US" dirty="0"/>
              <a:t>se </a:t>
            </a:r>
            <a:r>
              <a:rPr lang="pt-BR" altLang="en-US" dirty="0" err="1" smtClean="0">
                <a:solidFill>
                  <a:schemeClr val="accent1">
                    <a:lumMod val="50000"/>
                  </a:schemeClr>
                </a:solidFill>
              </a:rPr>
              <a:t>okvir</a:t>
            </a:r>
            <a:r>
              <a:rPr lang="sr-Latn-RS" altLang="en-US" dirty="0" smtClean="0"/>
              <a:t>i </a:t>
            </a:r>
            <a:r>
              <a:rPr lang="pt-BR" altLang="en-US" dirty="0" smtClean="0"/>
              <a:t>(frame</a:t>
            </a:r>
            <a:r>
              <a:rPr lang="pt-BR" altLang="en-US" dirty="0"/>
              <a:t>)</a:t>
            </a:r>
            <a:r>
              <a:rPr lang="sr-Latn-RS" altLang="en-US" dirty="0" smtClean="0"/>
              <a:t>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1" r="1416" b="3362"/>
          <a:stretch/>
        </p:blipFill>
        <p:spPr bwMode="auto">
          <a:xfrm>
            <a:off x="899592" y="4018951"/>
            <a:ext cx="7200799" cy="279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1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 „host-prema-mreži” </a:t>
            </a:r>
            <a:r>
              <a:rPr lang="pl-PL" altLang="en-US" sz="3200" dirty="0" smtClean="0">
                <a:solidFill>
                  <a:schemeClr val="hlink"/>
                </a:solidFill>
              </a:rPr>
              <a:t>(4)</a:t>
            </a:r>
            <a:r>
              <a:rPr lang="sv-SE" altLang="en-US" sz="3200" dirty="0" smtClean="0">
                <a:solidFill>
                  <a:schemeClr val="hlink"/>
                </a:solidFill>
              </a:rPr>
              <a:t> 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sr-Latn-RS" altLang="en-US" dirty="0"/>
              <a:t>Potrebno je sprečiti izmenu podataka prilikom mrežnog prenosa (preskakanje bitova, izmena bitova, ponavljanje, ...)</a:t>
            </a:r>
          </a:p>
          <a:p>
            <a:pPr marL="857250" lvl="1" indent="-457200" eaLnBrk="1" hangingPunct="1"/>
            <a:r>
              <a:rPr lang="sr-Latn-RS" altLang="en-US" dirty="0"/>
              <a:t>Na kraj okvira dodaje se sekvenca za proveru okvira:</a:t>
            </a:r>
          </a:p>
          <a:p>
            <a:pPr marL="1257300" lvl="2" indent="-457200" eaLnBrk="1" hangingPunct="1"/>
            <a:r>
              <a:rPr lang="sr-Latn-RS" altLang="en-US" dirty="0"/>
              <a:t>omogućava primaocu da proveri da li je došlo do greške</a:t>
            </a:r>
          </a:p>
          <a:p>
            <a:pPr marL="1257300" lvl="2" indent="-457200" eaLnBrk="1" hangingPunct="1"/>
            <a:r>
              <a:rPr lang="sr-Latn-RS" altLang="en-US" dirty="0"/>
              <a:t>neke greške se mogu ispraviti</a:t>
            </a:r>
          </a:p>
          <a:p>
            <a:pPr marL="857250" lvl="1" indent="-457200" eaLnBrk="1" hangingPunct="1"/>
            <a:r>
              <a:rPr lang="sr-Latn-RS" altLang="en-US" dirty="0"/>
              <a:t>Moguće je detektovati i ispraviti složenije greške korišćenjem sekvenci od više bitova, kodiranih kodovima za otkrivanje i ispravljanje </a:t>
            </a:r>
            <a:r>
              <a:rPr lang="sr-Latn-RS" altLang="en-US" dirty="0" smtClean="0"/>
              <a:t>grešaka</a:t>
            </a:r>
          </a:p>
          <a:p>
            <a:pPr marL="857250" lvl="1" indent="-457200" eaLnBrk="1" hangingPunct="1"/>
            <a:r>
              <a:rPr lang="sr-Latn-RS" altLang="en-US" dirty="0" smtClean="0"/>
              <a:t>Na ovom sloju koriste </a:t>
            </a:r>
            <a:r>
              <a:rPr lang="sr-Latn-RS" altLang="en-US" dirty="0"/>
              <a:t>se MAC adrese</a:t>
            </a:r>
          </a:p>
          <a:p>
            <a:pPr marL="1257300" lvl="2" indent="-457200" eaLnBrk="1" hangingPunct="1"/>
            <a:r>
              <a:rPr lang="sr-Latn-RS" altLang="en-US" dirty="0"/>
              <a:t>Predstavljaju se </a:t>
            </a:r>
            <a:r>
              <a:rPr lang="sr-Latn-RS" altLang="en-US" dirty="0" smtClean="0"/>
              <a:t>pomoću </a:t>
            </a:r>
            <a:r>
              <a:rPr lang="sr-Latn-RS" altLang="en-US" dirty="0"/>
              <a:t>48 bita</a:t>
            </a:r>
          </a:p>
          <a:p>
            <a:pPr marL="1257300" lvl="2" indent="-457200" eaLnBrk="1" hangingPunct="1"/>
            <a:r>
              <a:rPr lang="sr-Latn-RS" altLang="en-US" dirty="0"/>
              <a:t>Zapisuju se u obliku 6 dvocifrenih </a:t>
            </a:r>
            <a:r>
              <a:rPr lang="sr-Latn-RS" altLang="en-US" dirty="0" err="1"/>
              <a:t>heksadekadnih</a:t>
            </a:r>
            <a:r>
              <a:rPr lang="sr-Latn-RS" altLang="en-US" dirty="0"/>
              <a:t> brojeva (primer</a:t>
            </a:r>
            <a:r>
              <a:rPr lang="sr-Latn-RS" altLang="en-US" dirty="0" smtClean="0"/>
              <a:t>: 2c:d4:44:a8:be:3b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Na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okvira dodaju se MAC adresa primaoca i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Ako se u okviru nalaze IP </a:t>
            </a:r>
            <a:r>
              <a:rPr lang="sr-Latn-RS" altLang="en-US" dirty="0" err="1"/>
              <a:t>datagrami</a:t>
            </a:r>
            <a:r>
              <a:rPr lang="sr-Latn-RS" altLang="en-US" dirty="0"/>
              <a:t>, tada </a:t>
            </a:r>
            <a:r>
              <a:rPr lang="sr-Latn-RS" altLang="en-US" dirty="0" smtClean="0"/>
              <a:t>okvir sadrži </a:t>
            </a:r>
            <a:r>
              <a:rPr lang="sr-Latn-RS" altLang="en-US" dirty="0"/>
              <a:t>i IP </a:t>
            </a:r>
            <a:r>
              <a:rPr lang="sr-Latn-RS" altLang="en-US" dirty="0" smtClean="0"/>
              <a:t>adrese primaoca </a:t>
            </a:r>
            <a:r>
              <a:rPr lang="sr-Latn-RS" altLang="en-US" dirty="0"/>
              <a:t>i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r>
              <a:rPr lang="sr-Latn-RS" altLang="en-US" dirty="0"/>
              <a:t>, ali one se na ovom nivou ne </a:t>
            </a:r>
            <a:r>
              <a:rPr lang="sr-Latn-RS" altLang="en-US" dirty="0" smtClean="0"/>
              <a:t>analiziraju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4725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11787</TotalTime>
  <Words>678</Words>
  <Application>Microsoft Office PowerPoint</Application>
  <PresentationFormat>On-screen Show (4:3)</PresentationFormat>
  <Paragraphs>85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YUTms</vt:lpstr>
      <vt:lpstr>4_Watermark</vt:lpstr>
      <vt:lpstr>5_Watermark</vt:lpstr>
      <vt:lpstr>Uvod u veb i internet tehnologije</vt:lpstr>
      <vt:lpstr>Mreža, slojevi, protokoli</vt:lpstr>
      <vt:lpstr>Slojevi kod računarskih mreža “host-prema-mreži”</vt:lpstr>
      <vt:lpstr>Protokoli i slojevi</vt:lpstr>
      <vt:lpstr>Sloj „host-prema-mreži”</vt:lpstr>
      <vt:lpstr>Sloj „host-prema-mreži” (2)</vt:lpstr>
      <vt:lpstr>Sloj „host-prema-mreži” (3) </vt:lpstr>
      <vt:lpstr>Sloj „host-prema-mreži” (4)  </vt:lpstr>
      <vt:lpstr>Zahvalnica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Administrator</cp:lastModifiedBy>
  <cp:revision>894</cp:revision>
  <dcterms:created xsi:type="dcterms:W3CDTF">1601-01-01T00:00:00Z</dcterms:created>
  <dcterms:modified xsi:type="dcterms:W3CDTF">2021-03-05T13:11:17Z</dcterms:modified>
</cp:coreProperties>
</file>