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4"/>
  </p:notesMasterIdLst>
  <p:handoutMasterIdLst>
    <p:handoutMasterId r:id="rId25"/>
  </p:handoutMasterIdLst>
  <p:sldIdLst>
    <p:sldId id="296" r:id="rId2"/>
    <p:sldId id="493" r:id="rId3"/>
    <p:sldId id="502" r:id="rId4"/>
    <p:sldId id="515" r:id="rId5"/>
    <p:sldId id="508" r:id="rId6"/>
    <p:sldId id="509" r:id="rId7"/>
    <p:sldId id="511" r:id="rId8"/>
    <p:sldId id="512" r:id="rId9"/>
    <p:sldId id="513" r:id="rId10"/>
    <p:sldId id="514" r:id="rId11"/>
    <p:sldId id="519" r:id="rId12"/>
    <p:sldId id="518" r:id="rId13"/>
    <p:sldId id="516" r:id="rId14"/>
    <p:sldId id="517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30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99" d="100"/>
          <a:sy n="99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515"/>
    </p:cViewPr>
  </p:sorter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9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5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16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52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54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00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8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06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77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7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3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22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Povezivanje uređaja u lokalnoj mreži</a:t>
            </a:r>
            <a:endParaRPr lang="en-US" altLang="en-US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" r="1575" b="3155"/>
          <a:stretch/>
        </p:blipFill>
        <p:spPr bwMode="auto">
          <a:xfrm>
            <a:off x="2123728" y="2974993"/>
            <a:ext cx="5509774" cy="377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okviru svake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postoje dve adrese sa specijalnom namenom:</a:t>
            </a:r>
          </a:p>
          <a:p>
            <a:pPr marL="1257300" lvl="2" indent="-457200" eaLnBrk="1" hangingPunct="1"/>
            <a:r>
              <a:rPr lang="sr-Latn-RS" altLang="en-US" dirty="0"/>
              <a:t>prva adresa (250.150.100.0) smatra se adresom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poslednja adresa (250.150.100.255) </a:t>
            </a:r>
            <a:r>
              <a:rPr lang="sr-Latn-RS" altLang="en-US" dirty="0" smtClean="0"/>
              <a:t>- adresa </a:t>
            </a:r>
            <a:r>
              <a:rPr lang="sr-Latn-RS" altLang="en-US" dirty="0"/>
              <a:t>za javno </a:t>
            </a:r>
            <a:r>
              <a:rPr lang="sr-Latn-RS" altLang="en-US" dirty="0" smtClean="0"/>
              <a:t>emitovanje (</a:t>
            </a:r>
            <a:r>
              <a:rPr lang="sr-Latn-RS" altLang="en-US" dirty="0" err="1"/>
              <a:t>broadcast</a:t>
            </a:r>
            <a:r>
              <a:rPr lang="sr-Latn-RS" altLang="en-US" dirty="0"/>
              <a:t> </a:t>
            </a:r>
            <a:r>
              <a:rPr lang="sr-Latn-RS" altLang="en-US" dirty="0" err="1"/>
              <a:t>address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svaka poruka poslata na tu adresu dostavlja </a:t>
            </a:r>
            <a:r>
              <a:rPr lang="sr-Latn-RS" altLang="en-US" dirty="0" smtClean="0"/>
              <a:t>se svim uređ</a:t>
            </a:r>
            <a:r>
              <a:rPr lang="sr-Latn-RS" altLang="en-US" dirty="0"/>
              <a:t>ajima 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401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ub-switch-bridge-and-router dif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66863"/>
            <a:ext cx="4553480" cy="30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Povezivanje uređaja u lokalnoj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mreži (2)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/>
              <a:t>Elementi mrežnog hardvera koji se koriste: </a:t>
            </a:r>
            <a:endParaRPr lang="sr-Latn-RS" altLang="en-US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Ruter</a:t>
            </a:r>
            <a:r>
              <a:rPr lang="vi-VN" altLang="en-US" dirty="0" smtClean="0"/>
              <a:t> </a:t>
            </a:r>
            <a:r>
              <a:rPr lang="vi-VN" altLang="en-US" dirty="0"/>
              <a:t>(router) - kompleksniji uređaj namenjen povezivanju raznorodnih mreža i povezivanju mreža sa </a:t>
            </a:r>
            <a:r>
              <a:rPr lang="vi-VN" altLang="en-US" dirty="0" smtClean="0"/>
              <a:t>Internetom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Obično ima javnu </a:t>
            </a:r>
            <a:r>
              <a:rPr lang="en-US" altLang="en-US" dirty="0" smtClean="0"/>
              <a:t>IP </a:t>
            </a:r>
            <a:r>
              <a:rPr lang="en-US" altLang="en-US" dirty="0" err="1" smtClean="0"/>
              <a:t>adres</a:t>
            </a:r>
            <a:r>
              <a:rPr lang="sr-Latn-RS" altLang="en-US" dirty="0" smtClean="0"/>
              <a:t>u koju deli cela mreža</a:t>
            </a:r>
          </a:p>
          <a:p>
            <a:pPr lvl="2" eaLnBrk="1" hangingPunct="1"/>
            <a:r>
              <a:rPr lang="sr-Latn-RS" altLang="en-US" dirty="0" smtClean="0"/>
              <a:t>Koristi IP adrese za prosleđivanje paketa, što dopušta mrežnu komunikaciju po različitim protokolima</a:t>
            </a:r>
          </a:p>
          <a:p>
            <a:pPr lvl="2" eaLnBrk="1" hangingPunct="1"/>
            <a:r>
              <a:rPr lang="sr-Latn-RS" altLang="en-US" dirty="0" smtClean="0"/>
              <a:t>Prosleđuje pakete na osnovu softvera, dok svič radi hardverski</a:t>
            </a:r>
          </a:p>
          <a:p>
            <a:pPr lvl="2" eaLnBrk="1" hangingPunct="1"/>
            <a:r>
              <a:rPr lang="sr-Latn-RS" altLang="en-US" dirty="0" smtClean="0"/>
              <a:t>Podržava različite WAN tehnologije</a:t>
            </a:r>
          </a:p>
          <a:p>
            <a:pPr lvl="2" eaLnBrk="1" hangingPunct="1"/>
            <a:r>
              <a:rPr lang="sr-Latn-RS" altLang="en-US" dirty="0" smtClean="0"/>
              <a:t>Radi na </a:t>
            </a:r>
            <a:r>
              <a:rPr lang="sr-Latn-RS" altLang="en-US" dirty="0" err="1" smtClean="0"/>
              <a:t>međumrežnom</a:t>
            </a:r>
            <a:r>
              <a:rPr lang="sr-Latn-RS" altLang="en-US" dirty="0" smtClean="0"/>
              <a:t> sloju </a:t>
            </a:r>
          </a:p>
        </p:txBody>
      </p:sp>
    </p:spTree>
    <p:extLst>
      <p:ext uri="{BB962C8B-B14F-4D97-AF65-F5344CB8AC3E}">
        <p14:creationId xmlns:p14="http://schemas.microsoft.com/office/powerpoint/2010/main" val="7973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568951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/>
              <a:t>Elementi mrežnog hardvera koji se koriste: </a:t>
            </a:r>
            <a:endParaRPr lang="sr-Latn-RS" altLang="en-US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Svič</a:t>
            </a:r>
            <a:r>
              <a:rPr lang="vi-VN" altLang="en-US" dirty="0" smtClean="0"/>
              <a:t> </a:t>
            </a:r>
            <a:r>
              <a:rPr lang="vi-VN" altLang="en-US" dirty="0"/>
              <a:t>(switch) - povezuje </a:t>
            </a:r>
            <a:r>
              <a:rPr lang="sr-Latn-RS" altLang="en-US" dirty="0" smtClean="0"/>
              <a:t>dve ili </a:t>
            </a:r>
            <a:r>
              <a:rPr lang="vi-VN" altLang="en-US" dirty="0" smtClean="0"/>
              <a:t>više nezavisn</a:t>
            </a:r>
            <a:r>
              <a:rPr lang="sr-Latn-RS" altLang="en-US" dirty="0" smtClean="0"/>
              <a:t>ih</a:t>
            </a:r>
            <a:r>
              <a:rPr lang="vi-VN" altLang="en-US" dirty="0" smtClean="0"/>
              <a:t> mrež</a:t>
            </a:r>
            <a:r>
              <a:rPr lang="sr-Latn-RS" altLang="en-US" dirty="0" smtClean="0"/>
              <a:t>a</a:t>
            </a:r>
          </a:p>
          <a:p>
            <a:pPr lvl="2" eaLnBrk="1" hangingPunct="1"/>
            <a:r>
              <a:rPr lang="sr-Latn-RS" altLang="en-US" dirty="0" smtClean="0"/>
              <a:t>Postavljanjem </a:t>
            </a:r>
            <a:r>
              <a:rPr lang="sr-Latn-RS" altLang="en-US" dirty="0" err="1"/>
              <a:t>sviča</a:t>
            </a:r>
            <a:r>
              <a:rPr lang="sr-Latn-RS" altLang="en-US" dirty="0"/>
              <a:t> </a:t>
            </a:r>
            <a:r>
              <a:rPr lang="sr-Latn-RS" altLang="en-US" dirty="0" smtClean="0"/>
              <a:t>između </a:t>
            </a:r>
            <a:r>
              <a:rPr lang="sr-Latn-RS" altLang="en-US" dirty="0"/>
              <a:t>povezanih </a:t>
            </a:r>
            <a:r>
              <a:rPr lang="sr-Latn-RS" altLang="en-US" dirty="0" smtClean="0"/>
              <a:t>uređaja poruka </a:t>
            </a:r>
            <a:r>
              <a:rPr lang="sr-Latn-RS" altLang="en-US" dirty="0"/>
              <a:t>se </a:t>
            </a:r>
            <a:r>
              <a:rPr lang="sr-Latn-RS" altLang="en-US" dirty="0" err="1"/>
              <a:t>prosleđuje</a:t>
            </a:r>
            <a:r>
              <a:rPr lang="sr-Latn-RS" altLang="en-US" dirty="0"/>
              <a:t> samo </a:t>
            </a:r>
            <a:r>
              <a:rPr lang="sr-Latn-RS" altLang="en-US" dirty="0" err="1"/>
              <a:t>ure</a:t>
            </a:r>
            <a:r>
              <a:rPr lang="sr-Latn-RS" altLang="en-US" dirty="0" err="1" smtClean="0"/>
              <a:t>đaju</a:t>
            </a:r>
            <a:r>
              <a:rPr lang="sr-Latn-RS" altLang="en-US" dirty="0" smtClean="0"/>
              <a:t> </a:t>
            </a:r>
            <a:r>
              <a:rPr lang="sr-Latn-RS" altLang="en-US" dirty="0"/>
              <a:t>kome je namenjena (efikasnija komunikacija)</a:t>
            </a:r>
          </a:p>
          <a:p>
            <a:pPr lvl="2" eaLnBrk="1" hangingPunct="1"/>
            <a:r>
              <a:rPr lang="sr-Latn-RS" altLang="en-US" dirty="0" err="1"/>
              <a:t>Svič</a:t>
            </a:r>
            <a:r>
              <a:rPr lang="sr-Latn-RS" altLang="en-US" dirty="0"/>
              <a:t> čuva tabelu koja preslikava MAC adrese priključenih </a:t>
            </a:r>
            <a:r>
              <a:rPr lang="sr-Latn-RS" altLang="en-US" dirty="0" err="1"/>
              <a:t>uređaja</a:t>
            </a:r>
            <a:r>
              <a:rPr lang="sr-Latn-RS" altLang="en-US" dirty="0"/>
              <a:t> na redne brojeve priključaka</a:t>
            </a:r>
          </a:p>
          <a:p>
            <a:pPr lvl="2" eaLnBrk="1" hangingPunct="1"/>
            <a:r>
              <a:rPr lang="sr-Latn-RS" altLang="en-US" dirty="0"/>
              <a:t>Tabela se gradi i održava </a:t>
            </a:r>
            <a:r>
              <a:rPr lang="sr-Latn-RS" altLang="en-US" dirty="0" smtClean="0"/>
              <a:t>automatski tokom </a:t>
            </a:r>
            <a:r>
              <a:rPr lang="sr-Latn-RS" altLang="en-US" dirty="0"/>
              <a:t>komunikacije</a:t>
            </a:r>
          </a:p>
          <a:p>
            <a:pPr lvl="2" eaLnBrk="1" hangingPunct="1"/>
            <a:r>
              <a:rPr lang="sr-Latn-RS" altLang="en-US" dirty="0" smtClean="0"/>
              <a:t>Podržava veći broj ulaznih i izlaznih portova</a:t>
            </a:r>
          </a:p>
          <a:p>
            <a:pPr lvl="2" eaLnBrk="1" hangingPunct="1"/>
            <a:r>
              <a:rPr lang="sr-Latn-RS" altLang="en-US" dirty="0" smtClean="0"/>
              <a:t>Vrši kontrolu greške pre prosleđivanja paketa</a:t>
            </a:r>
          </a:p>
          <a:p>
            <a:pPr lvl="2" eaLnBrk="1" hangingPunct="1"/>
            <a:r>
              <a:rPr lang="sr-Latn-RS" dirty="0" smtClean="0"/>
              <a:t>U zavisnosti od tipa, realizuju prosleđivanje na nivou „host-prema-mreži“ </a:t>
            </a:r>
            <a:r>
              <a:rPr lang="en-US" dirty="0" smtClean="0"/>
              <a:t>(</a:t>
            </a:r>
            <a:r>
              <a:rPr lang="sr-Latn-RS" dirty="0" smtClean="0"/>
              <a:t>zasnovano na</a:t>
            </a:r>
            <a:r>
              <a:rPr lang="en-US" dirty="0" smtClean="0"/>
              <a:t> </a:t>
            </a:r>
            <a:r>
              <a:rPr lang="en-US" dirty="0"/>
              <a:t>MAC </a:t>
            </a:r>
            <a:r>
              <a:rPr lang="sr-Latn-RS" dirty="0" smtClean="0"/>
              <a:t>adresama</a:t>
            </a:r>
            <a:r>
              <a:rPr lang="en-US" dirty="0" smtClean="0"/>
              <a:t>) </a:t>
            </a:r>
            <a:r>
              <a:rPr lang="sr-Latn-RS" dirty="0" smtClean="0"/>
              <a:t>i na </a:t>
            </a:r>
            <a:r>
              <a:rPr lang="sr-Latn-RS" dirty="0" err="1" smtClean="0"/>
              <a:t>međumrežnom</a:t>
            </a:r>
            <a:r>
              <a:rPr lang="sr-Latn-RS" dirty="0" smtClean="0"/>
              <a:t> nivou </a:t>
            </a:r>
            <a:r>
              <a:rPr lang="en-US" dirty="0" smtClean="0"/>
              <a:t>(</a:t>
            </a:r>
            <a:r>
              <a:rPr lang="sr-Latn-RS" dirty="0" smtClean="0"/>
              <a:t>zasnovano na</a:t>
            </a:r>
            <a:r>
              <a:rPr lang="en-US" dirty="0" smtClean="0"/>
              <a:t> </a:t>
            </a:r>
            <a:r>
              <a:rPr lang="en-US" dirty="0"/>
              <a:t>IP </a:t>
            </a:r>
            <a:r>
              <a:rPr lang="en-US" dirty="0" err="1" smtClean="0"/>
              <a:t>adres</a:t>
            </a:r>
            <a:r>
              <a:rPr lang="sr-Latn-RS" dirty="0" smtClean="0"/>
              <a:t>ama</a:t>
            </a:r>
            <a:r>
              <a:rPr lang="en-US" dirty="0" smtClean="0"/>
              <a:t>)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</a:t>
            </a:r>
            <a:r>
              <a:rPr lang="vi-VN" altLang="en-US" dirty="0"/>
              <a:t>akete prosleđuje samo mreži u kojoj se nalazi primalac</a:t>
            </a:r>
            <a:r>
              <a:rPr lang="sr-Latn-RS" altLang="en-US" dirty="0"/>
              <a:t> </a:t>
            </a:r>
          </a:p>
          <a:p>
            <a:pPr lvl="2" eaLnBrk="1" hangingPunct="1"/>
            <a:r>
              <a:rPr lang="sr-Latn-RS" altLang="en-US" dirty="0" smtClean="0"/>
              <a:t>Kod velikih mreža se svičevi  koriste umesto </a:t>
            </a:r>
            <a:r>
              <a:rPr lang="sr-Latn-RS" altLang="en-US" dirty="0" err="1" smtClean="0"/>
              <a:t>habova</a:t>
            </a:r>
            <a:r>
              <a:rPr lang="sr-Latn-RS" altLang="en-US" dirty="0" smtClean="0"/>
              <a:t> za </a:t>
            </a:r>
            <a:br>
              <a:rPr lang="sr-Latn-RS" altLang="en-US" dirty="0" smtClean="0"/>
            </a:br>
            <a:r>
              <a:rPr lang="sr-Latn-RS" altLang="en-US" dirty="0" smtClean="0"/>
              <a:t>povezivanje računara u </a:t>
            </a:r>
            <a:r>
              <a:rPr lang="sr-Latn-RS" altLang="en-US" dirty="0" err="1" smtClean="0"/>
              <a:t>podmrežama</a:t>
            </a:r>
            <a:endParaRPr lang="vi-V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Povezivanje uređaja u lokalnoj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mreži (3)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Povezivanje ure</a:t>
            </a:r>
            <a:r>
              <a:rPr lang="pl-PL" altLang="en-US" sz="3200" dirty="0" smtClean="0">
                <a:solidFill>
                  <a:schemeClr val="hlink"/>
                </a:solidFill>
              </a:rPr>
              <a:t>đaja </a:t>
            </a:r>
            <a:r>
              <a:rPr lang="pl-PL" altLang="en-US" sz="3200" dirty="0">
                <a:solidFill>
                  <a:schemeClr val="hlink"/>
                </a:solidFill>
              </a:rPr>
              <a:t>u lokalnoj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mreži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19706" y="1480683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/>
              <a:t>Elementi mrežnog hardvera koji se koriste: </a:t>
            </a:r>
          </a:p>
          <a:p>
            <a:pPr lvl="1" eaLnBrk="1" hangingPunct="1"/>
            <a:r>
              <a:rPr lang="vi-VN" altLang="en-US" dirty="0">
                <a:solidFill>
                  <a:schemeClr val="accent1">
                    <a:lumMod val="25000"/>
                  </a:schemeClr>
                </a:solidFill>
              </a:rPr>
              <a:t>Hab</a:t>
            </a:r>
            <a:r>
              <a:rPr lang="vi-VN" altLang="en-US" dirty="0"/>
              <a:t> (hub) - dobijene poruke prosleđuje svim priključenim uređajima  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Postavljanje haba </a:t>
            </a:r>
            <a:r>
              <a:rPr lang="sr-Latn-RS" altLang="en-US" dirty="0" smtClean="0"/>
              <a:t>između </a:t>
            </a:r>
            <a:r>
              <a:rPr lang="sr-Latn-RS" altLang="en-US" dirty="0"/>
              <a:t>povezanih </a:t>
            </a:r>
            <a:r>
              <a:rPr lang="sr-Latn-RS" altLang="en-US" dirty="0" smtClean="0"/>
              <a:t>uređaja </a:t>
            </a:r>
            <a:r>
              <a:rPr lang="sr-Latn-RS" altLang="en-US" dirty="0"/>
              <a:t>- primljeni paketi se </a:t>
            </a:r>
            <a:r>
              <a:rPr lang="sr-Latn-RS" altLang="en-US" dirty="0" smtClean="0"/>
              <a:t>prosleđuju </a:t>
            </a:r>
            <a:r>
              <a:rPr lang="sr-Latn-RS" altLang="en-US" dirty="0"/>
              <a:t>svim </a:t>
            </a:r>
            <a:r>
              <a:rPr lang="sr-Latn-RS" altLang="en-US" dirty="0" smtClean="0"/>
              <a:t>uređajima </a:t>
            </a:r>
            <a:r>
              <a:rPr lang="sr-Latn-RS" altLang="en-US" dirty="0"/>
              <a:t>povezanim na njega (jednostavno, ali je verovatnoća sudara velika)</a:t>
            </a:r>
          </a:p>
          <a:p>
            <a:pPr lvl="2" eaLnBrk="1" hangingPunct="1"/>
            <a:r>
              <a:rPr lang="sr-Latn-RS" altLang="en-US" dirty="0" smtClean="0"/>
              <a:t>Ne </a:t>
            </a:r>
            <a:r>
              <a:rPr lang="sr-Latn-RS" altLang="en-US" dirty="0"/>
              <a:t>može kontrolisati propuštanje paketa koje šalje povezanim uređajima</a:t>
            </a:r>
          </a:p>
          <a:p>
            <a:pPr lvl="2" eaLnBrk="1" hangingPunct="1"/>
            <a:r>
              <a:rPr lang="sr-Latn-RS" altLang="en-US" dirty="0"/>
              <a:t>Ne može odrediti najbolji put za slanje paketa </a:t>
            </a:r>
          </a:p>
          <a:p>
            <a:pPr lvl="2" eaLnBrk="1" hangingPunct="1"/>
            <a:r>
              <a:rPr lang="sr-Latn-RS" altLang="en-US" dirty="0"/>
              <a:t>Nisu efikasni</a:t>
            </a:r>
          </a:p>
          <a:p>
            <a:pPr lvl="2" eaLnBrk="1" hangingPunct="1"/>
            <a:r>
              <a:rPr lang="sr-Latn-RS" altLang="en-US" dirty="0"/>
              <a:t>Koriste se u malim mrežama, sa niskim nivoom komunikacije</a:t>
            </a:r>
          </a:p>
          <a:p>
            <a:pPr lvl="2" eaLnBrk="1" hangingPunct="1"/>
            <a:r>
              <a:rPr lang="sr-Latn-RS" altLang="en-US" dirty="0"/>
              <a:t>Radi na nivou sloja </a:t>
            </a:r>
            <a:r>
              <a:rPr lang="sr-Latn-RS" dirty="0"/>
              <a:t>„host-prema-mreži“</a:t>
            </a:r>
            <a:r>
              <a:rPr lang="sr-Latn-RS" altLang="en-US" dirty="0"/>
              <a:t>– nisko, najbliže fizičkom </a:t>
            </a:r>
            <a:r>
              <a:rPr lang="sr-Latn-RS" altLang="en-US" dirty="0" smtClean="0"/>
              <a:t>sloju</a:t>
            </a:r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1" t="46221" r="2834" b="2935"/>
          <a:stretch/>
        </p:blipFill>
        <p:spPr bwMode="auto">
          <a:xfrm>
            <a:off x="1043608" y="4941168"/>
            <a:ext cx="280419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367316" y="4941168"/>
            <a:ext cx="3596726" cy="1656184"/>
            <a:chOff x="5367316" y="4941168"/>
            <a:chExt cx="3596726" cy="1656184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36" r="2822" b="46021"/>
            <a:stretch/>
          </p:blipFill>
          <p:spPr bwMode="auto">
            <a:xfrm>
              <a:off x="5367316" y="4941168"/>
              <a:ext cx="3596726" cy="158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516216" y="6309320"/>
              <a:ext cx="93610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90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 smtClean="0"/>
              <a:t>Elementi mrežnog hardvera koji se koriste: </a:t>
            </a:r>
          </a:p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Most</a:t>
            </a:r>
            <a:r>
              <a:rPr lang="vi-VN" altLang="en-US" dirty="0" smtClean="0"/>
              <a:t> </a:t>
            </a:r>
            <a:r>
              <a:rPr lang="vi-VN" altLang="en-US" dirty="0"/>
              <a:t>(bridge) - povezuje </a:t>
            </a:r>
            <a:r>
              <a:rPr lang="sr-Latn-RS" altLang="en-US" dirty="0" smtClean="0"/>
              <a:t>lokalnu mrežu sa drugom lokalnim mrežom koja koristi isti protokol</a:t>
            </a:r>
          </a:p>
          <a:p>
            <a:pPr lvl="2" eaLnBrk="1" hangingPunct="1"/>
            <a:r>
              <a:rPr lang="sr-Latn-RS" altLang="en-US" dirty="0" smtClean="0"/>
              <a:t>Ima jedinstveni ulazni i jedinstveni izlazni port</a:t>
            </a:r>
          </a:p>
          <a:p>
            <a:pPr lvl="2" eaLnBrk="1" hangingPunct="1"/>
            <a:r>
              <a:rPr lang="sr-Latn-RS" altLang="en-US" dirty="0" smtClean="0"/>
              <a:t>Kontroliše propuštanje paketa na mreži na osnovu MAC adrese odredišta – ne šalje sve pakete bez kontrole</a:t>
            </a:r>
          </a:p>
          <a:p>
            <a:pPr lvl="2" eaLnBrk="1" hangingPunct="1"/>
            <a:r>
              <a:rPr lang="sr-Latn-RS" altLang="en-US" dirty="0" smtClean="0"/>
              <a:t>P</a:t>
            </a:r>
            <a:r>
              <a:rPr lang="vi-VN" altLang="en-US" dirty="0" smtClean="0"/>
              <a:t>akete </a:t>
            </a:r>
            <a:r>
              <a:rPr lang="vi-VN" altLang="en-US" dirty="0"/>
              <a:t>prosleđuje samo </a:t>
            </a:r>
            <a:r>
              <a:rPr lang="vi-VN" altLang="en-US" dirty="0" smtClean="0"/>
              <a:t>mreži </a:t>
            </a:r>
            <a:r>
              <a:rPr lang="vi-VN" altLang="en-US" dirty="0"/>
              <a:t>u kojoj se nalazi primalac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sr-Latn-RS" altLang="en-US" dirty="0" smtClean="0"/>
              <a:t>Radi na nivou sloja </a:t>
            </a:r>
            <a:r>
              <a:rPr lang="sr-Latn-RS" dirty="0"/>
              <a:t>„host-prema-mreži“</a:t>
            </a:r>
            <a:endParaRPr lang="vi-VN" altLang="en-US" dirty="0"/>
          </a:p>
          <a:p>
            <a:pPr lvl="1" eaLnBrk="1" hangingPunct="1"/>
            <a:endParaRPr lang="sr-Latn-R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Povezivanje uređaja u lokalnoj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mreži (5)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Povezivanje uređaja u lokalnoj mreži </a:t>
            </a:r>
            <a:r>
              <a:rPr lang="pl-PL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t="1907" b="2018"/>
          <a:stretch/>
        </p:blipFill>
        <p:spPr bwMode="auto">
          <a:xfrm>
            <a:off x="5345722" y="3195376"/>
            <a:ext cx="3710999" cy="358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Kako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 koji zna IP adresu primaoca </a:t>
            </a:r>
            <a:r>
              <a:rPr lang="sr-Latn-RS" altLang="en-US" dirty="0" smtClean="0"/>
              <a:t>određ</a:t>
            </a:r>
            <a:r>
              <a:rPr lang="sr-Latn-RS" altLang="en-US" dirty="0"/>
              <a:t>uje MAC adresu </a:t>
            </a:r>
            <a:r>
              <a:rPr lang="sr-Latn-RS" altLang="en-US" dirty="0" smtClean="0"/>
              <a:t>na koju </a:t>
            </a:r>
            <a:r>
              <a:rPr lang="sr-Latn-RS" altLang="en-US" dirty="0"/>
              <a:t>prosle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IP </a:t>
            </a:r>
            <a:r>
              <a:rPr lang="sr-Latn-RS" altLang="en-US" dirty="0" err="1"/>
              <a:t>datagram</a:t>
            </a:r>
            <a:r>
              <a:rPr lang="sr-Latn-RS" altLang="en-US" dirty="0"/>
              <a:t>?</a:t>
            </a:r>
          </a:p>
          <a:p>
            <a:pPr marL="1257300" lvl="2" indent="-457200" eaLnBrk="1" hangingPunct="1"/>
            <a:r>
              <a:rPr lang="sr-Latn-RS" altLang="en-US" dirty="0"/>
              <a:t>na osnovu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</a:t>
            </a:r>
            <a:r>
              <a:rPr lang="sr-Latn-RS" altLang="en-US" dirty="0"/>
              <a:t>maske utvr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da li je primalac u istoj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  <a:r>
              <a:rPr lang="sr-Latn-RS" altLang="en-US" dirty="0"/>
              <a:t>; </a:t>
            </a:r>
            <a:r>
              <a:rPr lang="sr-Latn-RS" altLang="en-US" dirty="0" smtClean="0"/>
              <a:t>ako jeste šalje </a:t>
            </a:r>
            <a:r>
              <a:rPr lang="sr-Latn-RS" altLang="en-US" dirty="0"/>
              <a:t>njemu, ako nije </a:t>
            </a:r>
            <a:r>
              <a:rPr lang="sr-Latn-RS" altLang="en-US" dirty="0" smtClean="0"/>
              <a:t>šalje izlaznoj </a:t>
            </a:r>
            <a:r>
              <a:rPr lang="sr-Latn-RS" altLang="en-US" dirty="0"/>
              <a:t>kapiji</a:t>
            </a:r>
          </a:p>
          <a:p>
            <a:pPr marL="1257300" lvl="2" indent="-457200" eaLnBrk="1" hangingPunct="1"/>
            <a:r>
              <a:rPr lang="sr-Latn-RS" altLang="en-US" dirty="0"/>
              <a:t>u oba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aja </a:t>
            </a:r>
            <a:r>
              <a:rPr lang="sr-Latn-RS" altLang="en-US" dirty="0"/>
              <a:t>zna IP adresu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aja u lokalnoj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za dobijanje adrese koristi se protokol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err="1" smtClean="0"/>
              <a:t>razrešavanja</a:t>
            </a:r>
            <a:r>
              <a:rPr lang="sr-Latn-RS" altLang="en-US" dirty="0" smtClean="0"/>
              <a:t> </a:t>
            </a:r>
            <a:r>
              <a:rPr lang="sr-Latn-RS" altLang="en-US" dirty="0"/>
              <a:t>adresa (</a:t>
            </a:r>
            <a:r>
              <a:rPr lang="sr-Latn-RS" altLang="en-US" dirty="0" err="1" smtClean="0"/>
              <a:t>address</a:t>
            </a:r>
            <a:r>
              <a:rPr lang="sr-Latn-RS" altLang="en-US" dirty="0" smtClean="0"/>
              <a:t> </a:t>
            </a:r>
            <a:br>
              <a:rPr lang="sr-Latn-RS" altLang="en-US" dirty="0" smtClean="0"/>
            </a:br>
            <a:r>
              <a:rPr lang="sr-Latn-RS" altLang="en-US" dirty="0" err="1" smtClean="0"/>
              <a:t>resolution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protocol</a:t>
            </a:r>
            <a:r>
              <a:rPr lang="sr-Latn-RS" altLang="en-US" dirty="0"/>
              <a:t>, ARP)</a:t>
            </a:r>
          </a:p>
          <a:p>
            <a:pPr marL="1257300" lvl="2" indent="-457200" eaLnBrk="1" hangingPunct="1"/>
            <a:r>
              <a:rPr lang="sr-Latn-RS" altLang="en-US" dirty="0"/>
              <a:t>javno se emituje ARP zahtev sa IP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adresom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uređ</a:t>
            </a:r>
            <a:r>
              <a:rPr lang="sr-Latn-RS" altLang="en-US" dirty="0"/>
              <a:t>aj sa tom IP adresom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ARP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odgovor </a:t>
            </a:r>
            <a:r>
              <a:rPr lang="sr-Latn-RS" altLang="en-US" dirty="0"/>
              <a:t>sa svojom MAC adresom</a:t>
            </a:r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860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 i DHCP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Dinamičke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adrese se </a:t>
            </a:r>
            <a:r>
              <a:rPr lang="sr-Latn-RS" altLang="en-US" dirty="0"/>
              <a:t>dodeljuju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specijalizovanog protokola za </a:t>
            </a:r>
            <a:r>
              <a:rPr lang="sr-Latn-RS" altLang="en-US" dirty="0" smtClean="0"/>
              <a:t>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ku konfiguraciju (Dynamic </a:t>
            </a:r>
            <a:r>
              <a:rPr lang="sr-Latn-RS" altLang="en-US" dirty="0"/>
              <a:t>Host Configuration Protocol </a:t>
            </a:r>
            <a:r>
              <a:rPr lang="sr-Latn-RS" altLang="en-US" dirty="0" smtClean="0"/>
              <a:t>- </a:t>
            </a:r>
            <a:r>
              <a:rPr lang="sr-Latn-RS" altLang="en-US" dirty="0">
                <a:solidFill>
                  <a:srgbClr val="002060"/>
                </a:solidFill>
              </a:rPr>
              <a:t>DHCP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Specijalizovani server (</a:t>
            </a:r>
            <a:r>
              <a:rPr lang="sr-Latn-RS" altLang="en-US" dirty="0"/>
              <a:t>tzv. DHCP server) je </a:t>
            </a:r>
            <a:r>
              <a:rPr lang="sr-Latn-RS" altLang="en-US" dirty="0" smtClean="0"/>
              <a:t>zadužen </a:t>
            </a:r>
            <a:r>
              <a:rPr lang="sr-Latn-RS" altLang="en-US" dirty="0"/>
              <a:t>za skup IP adresa koje odreduje </a:t>
            </a:r>
            <a:r>
              <a:rPr lang="sr-Latn-RS" altLang="en-US" dirty="0" smtClean="0"/>
              <a:t>administrator mreže </a:t>
            </a:r>
            <a:r>
              <a:rPr lang="sr-Latn-RS" altLang="en-US" dirty="0"/>
              <a:t>i na zahtev uredaja koji se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dodeljuje mu neku u </a:t>
            </a:r>
            <a:r>
              <a:rPr lang="sr-Latn-RS" altLang="en-US" dirty="0" smtClean="0"/>
              <a:t>tom trenutku </a:t>
            </a:r>
            <a:r>
              <a:rPr lang="sr-Latn-RS" altLang="en-US" dirty="0"/>
              <a:t>slobodnu </a:t>
            </a:r>
            <a:r>
              <a:rPr lang="sr-Latn-RS" altLang="en-US" dirty="0" smtClean="0"/>
              <a:t>adresu </a:t>
            </a:r>
          </a:p>
          <a:p>
            <a:pPr marL="857250" lvl="1" indent="-457200" eaLnBrk="1" hangingPunct="1"/>
            <a:r>
              <a:rPr lang="sr-Latn-RS" altLang="en-US" dirty="0" smtClean="0"/>
              <a:t>Server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konfigurisati tako da dodeljuje </a:t>
            </a:r>
            <a:r>
              <a:rPr lang="sr-Latn-RS" altLang="en-US" dirty="0" smtClean="0"/>
              <a:t>bilo koju </a:t>
            </a:r>
            <a:r>
              <a:rPr lang="sr-Latn-RS" altLang="en-US" dirty="0"/>
              <a:t>slobodnu IP adresu, </a:t>
            </a:r>
            <a:r>
              <a:rPr lang="sr-Latn-RS" altLang="en-US" dirty="0" smtClean="0"/>
              <a:t>ili uvek </a:t>
            </a:r>
            <a:r>
              <a:rPr lang="sr-Latn-RS" altLang="en-US" dirty="0"/>
              <a:t>istu adresu koja se odreduje na osnovu </a:t>
            </a:r>
            <a:r>
              <a:rPr lang="sr-Latn-RS" altLang="en-US" dirty="0" smtClean="0"/>
              <a:t>MAC adrese </a:t>
            </a:r>
            <a:r>
              <a:rPr lang="sr-Latn-RS" altLang="en-US" dirty="0"/>
              <a:t>uredaja koji zahteva IP </a:t>
            </a:r>
            <a:r>
              <a:rPr lang="sr-Latn-RS" altLang="en-US" dirty="0" smtClean="0"/>
              <a:t>adresu, </a:t>
            </a:r>
            <a:r>
              <a:rPr lang="sr-Latn-RS" altLang="en-US" dirty="0"/>
              <a:t>i </a:t>
            </a:r>
            <a:r>
              <a:rPr lang="sr-Latn-RS" altLang="en-US" dirty="0" smtClean="0"/>
              <a:t>slično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0" r="1710" b="3849"/>
          <a:stretch/>
        </p:blipFill>
        <p:spPr bwMode="auto">
          <a:xfrm>
            <a:off x="4905443" y="4732774"/>
            <a:ext cx="4138073" cy="203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4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Da ne bi </a:t>
            </a:r>
            <a:r>
              <a:rPr lang="sr-Latn-RS" altLang="en-US" dirty="0" smtClean="0"/>
              <a:t>došlo </a:t>
            </a:r>
            <a:r>
              <a:rPr lang="sr-Latn-RS" altLang="en-US" dirty="0"/>
              <a:t>do </a:t>
            </a:r>
            <a:r>
              <a:rPr lang="sr-Latn-RS" altLang="en-US" dirty="0" smtClean="0"/>
              <a:t>nesta</a:t>
            </a:r>
            <a:r>
              <a:rPr lang="sr-Latn-RS" altLang="en-US" dirty="0"/>
              <a:t>š</a:t>
            </a:r>
            <a:r>
              <a:rPr lang="sr-Latn-RS" altLang="en-US" dirty="0" smtClean="0"/>
              <a:t>ice </a:t>
            </a:r>
            <a:r>
              <a:rPr lang="sr-Latn-RS" altLang="en-US" dirty="0"/>
              <a:t>IPv4 adresa uvode se privatne adrese:</a:t>
            </a:r>
          </a:p>
          <a:p>
            <a:pPr marL="1257300" lvl="2" indent="-457200" eaLnBrk="1" hangingPunct="1"/>
            <a:r>
              <a:rPr lang="sr-Latn-RS" altLang="en-US" dirty="0"/>
              <a:t>10.0.0.0/8 (od 10.0.0.0 do 10.255.255.255</a:t>
            </a:r>
            <a:r>
              <a:rPr lang="sr-Latn-RS" altLang="en-US" dirty="0" smtClean="0"/>
              <a:t>)  - 16.7 </a:t>
            </a:r>
            <a:r>
              <a:rPr lang="sr-Latn-RS" altLang="en-US" dirty="0"/>
              <a:t>miliona adresa </a:t>
            </a:r>
          </a:p>
          <a:p>
            <a:pPr marL="1257300" lvl="2" indent="-457200" eaLnBrk="1" hangingPunct="1"/>
            <a:r>
              <a:rPr lang="sr-Latn-RS" altLang="en-US" dirty="0"/>
              <a:t>172.16.0.0/12 (od 172.16.0.0 do 172.31.255.255</a:t>
            </a:r>
            <a:r>
              <a:rPr lang="sr-Latn-RS" altLang="en-US" dirty="0" smtClean="0"/>
              <a:t>) - milion adresa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192.168.0.0/16 (od 192.168.0.0 do 192.168.255.255</a:t>
            </a:r>
            <a:r>
              <a:rPr lang="sr-Latn-RS" altLang="en-US" dirty="0" smtClean="0"/>
              <a:t>) - </a:t>
            </a:r>
            <a:r>
              <a:rPr lang="sr-Latn-RS" altLang="en-US" dirty="0"/>
              <a:t>65536 adresa </a:t>
            </a:r>
          </a:p>
          <a:p>
            <a:pPr marL="857250" lvl="1" indent="-457200" eaLnBrk="1" hangingPunct="1"/>
            <a:r>
              <a:rPr lang="sr-Latn-RS" altLang="en-US" dirty="0"/>
              <a:t>Privatne adrese se koriste samo za lokalnu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</a:t>
            </a:r>
            <a:r>
              <a:rPr lang="sr-Latn-RS" altLang="en-US" dirty="0"/>
              <a:t>komunikaciju</a:t>
            </a:r>
          </a:p>
          <a:p>
            <a:pPr marL="857250" lvl="1" indent="-457200" eaLnBrk="1" hangingPunct="1"/>
            <a:r>
              <a:rPr lang="sr-Latn-RS" altLang="en-US" dirty="0"/>
              <a:t>Prilikom pristupa Internetu:</a:t>
            </a:r>
          </a:p>
          <a:p>
            <a:pPr marL="1257300" lvl="2" indent="-457200" eaLnBrk="1" hangingPunct="1"/>
            <a:r>
              <a:rPr lang="sr-Latn-RS" altLang="en-US" dirty="0"/>
              <a:t>ruter (izlazna kapija) menja lokalnu adresu svojom (javnom) adresom</a:t>
            </a:r>
          </a:p>
          <a:p>
            <a:pPr marL="1257300" lvl="2" indent="-457200" eaLnBrk="1" hangingPunct="1"/>
            <a:r>
              <a:rPr lang="sr-Latn-RS" altLang="en-US" dirty="0"/>
              <a:t>primalac odgovor 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</a:t>
            </a:r>
            <a:r>
              <a:rPr lang="sr-Latn-RS" altLang="en-US" dirty="0" err="1"/>
              <a:t>ruteru</a:t>
            </a:r>
            <a:r>
              <a:rPr lang="sr-Latn-RS" altLang="en-US" dirty="0"/>
              <a:t>, a on menja adresu </a:t>
            </a:r>
            <a:r>
              <a:rPr lang="sr-Latn-RS" altLang="en-US" dirty="0" smtClean="0"/>
              <a:t>privatnom adresom </a:t>
            </a:r>
            <a:r>
              <a:rPr lang="sr-Latn-RS" altLang="en-US" dirty="0"/>
              <a:t>ure</a:t>
            </a:r>
            <a:r>
              <a:rPr lang="sr-Latn-RS" altLang="en-US" dirty="0" smtClean="0"/>
              <a:t>đaja </a:t>
            </a:r>
            <a:r>
              <a:rPr lang="sr-Latn-RS" altLang="en-US" dirty="0"/>
              <a:t>koji je poslao zahtev i </a:t>
            </a:r>
            <a:r>
              <a:rPr lang="sr-Latn-RS" altLang="en-US" dirty="0" smtClean="0"/>
              <a:t>prosleđ</a:t>
            </a:r>
            <a:r>
              <a:rPr lang="sr-Latn-RS" altLang="en-US" dirty="0"/>
              <a:t>uje odgovor</a:t>
            </a:r>
            <a:endParaRPr lang="sr-Latn-RS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4" r="1893" b="8481"/>
          <a:stretch/>
        </p:blipFill>
        <p:spPr bwMode="auto">
          <a:xfrm>
            <a:off x="1979712" y="4581128"/>
            <a:ext cx="4591910" cy="22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32656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adrese (</a:t>
            </a:r>
            <a:r>
              <a:rPr lang="en-US" altLang="en-US" sz="3200" dirty="0">
                <a:solidFill>
                  <a:schemeClr val="hlink"/>
                </a:solidFill>
              </a:rPr>
              <a:t>2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Ovaj proces </a:t>
            </a:r>
            <a:r>
              <a:rPr lang="sr-Latn-RS" altLang="en-US" dirty="0"/>
              <a:t>se naziva preslikavanja mrežnih adresa (</a:t>
            </a:r>
            <a:r>
              <a:rPr lang="sr-Latn-RS" altLang="en-US" dirty="0" err="1"/>
              <a:t>network</a:t>
            </a:r>
            <a:r>
              <a:rPr lang="sr-Latn-RS" altLang="en-US" dirty="0"/>
              <a:t> </a:t>
            </a:r>
            <a:r>
              <a:rPr lang="sr-Latn-RS" altLang="en-US" dirty="0" err="1"/>
              <a:t>address</a:t>
            </a:r>
            <a:r>
              <a:rPr lang="sr-Latn-RS" altLang="en-US" dirty="0"/>
              <a:t> </a:t>
            </a:r>
            <a:r>
              <a:rPr lang="sr-Latn-RS" altLang="en-US" dirty="0" err="1"/>
              <a:t>translation</a:t>
            </a:r>
            <a:r>
              <a:rPr lang="sr-Latn-RS" altLang="en-US" dirty="0"/>
              <a:t> - NAT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r>
              <a:rPr lang="sr-Latn-RS" altLang="en-US" dirty="0"/>
              <a:t>Korišćenje NAT-a prilikom slanja paketa: </a:t>
            </a:r>
          </a:p>
          <a:p>
            <a:pPr marL="1257300" lvl="2" indent="-457200" eaLnBrk="1" hangingPunct="1"/>
            <a:r>
              <a:rPr lang="sr-Latn-RS" altLang="en-US" dirty="0"/>
              <a:t>U slučaju da ruter detektuje </a:t>
            </a:r>
            <a:r>
              <a:rPr lang="sr-Latn-RS" altLang="en-US" dirty="0" err="1"/>
              <a:t>odredišnu</a:t>
            </a:r>
            <a:r>
              <a:rPr lang="sr-Latn-RS" altLang="en-US" dirty="0"/>
              <a:t> adresu </a:t>
            </a:r>
            <a:r>
              <a:rPr lang="sr-Latn-RS" altLang="en-US" dirty="0" smtClean="0"/>
              <a:t>iz opsega adresa privatne mreže sa kojom je povezan, </a:t>
            </a:r>
            <a:r>
              <a:rPr lang="sr-Latn-RS" altLang="en-US" dirty="0"/>
              <a:t>jasno je da je paket namenjen za lokalnu komunikaciju i šalje se jedinstvenom </a:t>
            </a:r>
            <a:r>
              <a:rPr lang="sr-Latn-RS" altLang="en-US" dirty="0" err="1"/>
              <a:t>uredaju</a:t>
            </a:r>
            <a:r>
              <a:rPr lang="sr-Latn-RS" altLang="en-US" dirty="0"/>
              <a:t> sa navedenom lokalnom adresom</a:t>
            </a:r>
          </a:p>
          <a:p>
            <a:pPr marL="1257300" lvl="2" indent="-457200" eaLnBrk="1" hangingPunct="1"/>
            <a:r>
              <a:rPr lang="sr-Latn-RS" altLang="en-US" dirty="0"/>
              <a:t>Ako je </a:t>
            </a:r>
            <a:r>
              <a:rPr lang="sr-Latn-RS" altLang="en-US" dirty="0" err="1"/>
              <a:t>odredišna</a:t>
            </a:r>
            <a:r>
              <a:rPr lang="sr-Latn-RS" altLang="en-US" dirty="0"/>
              <a:t> adresa javna, ruter adresu pošiljaoca zamenjuje svojom adresom (globalno jedinstvenom) i paket </a:t>
            </a:r>
            <a:r>
              <a:rPr lang="sr-Latn-RS" altLang="en-US" dirty="0" err="1"/>
              <a:t>prosleduje</a:t>
            </a:r>
            <a:r>
              <a:rPr lang="sr-Latn-RS" altLang="en-US" dirty="0"/>
              <a:t> na odredište. </a:t>
            </a:r>
          </a:p>
        </p:txBody>
      </p:sp>
    </p:spTree>
    <p:extLst>
      <p:ext uri="{BB962C8B-B14F-4D97-AF65-F5344CB8AC3E}">
        <p14:creationId xmlns:p14="http://schemas.microsoft.com/office/powerpoint/2010/main" val="39083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adrese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en-US" altLang="en-US" sz="3200" dirty="0" smtClean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Korišćenje NAT-a prilikom prijema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slučaju dolaznog </a:t>
            </a:r>
            <a:r>
              <a:rPr lang="sr-Latn-RS" altLang="en-US" dirty="0"/>
              <a:t>paketa, nije odmah jasno na koju privatnu adresu je potrebno </a:t>
            </a:r>
            <a:r>
              <a:rPr lang="sr-Latn-RS" altLang="en-US" dirty="0" smtClean="0"/>
              <a:t>poslati paket </a:t>
            </a:r>
            <a:r>
              <a:rPr lang="sr-Latn-RS" altLang="en-US" dirty="0"/>
              <a:t>koji je </a:t>
            </a:r>
            <a:r>
              <a:rPr lang="sr-Latn-RS" altLang="en-US" dirty="0" smtClean="0"/>
              <a:t>pristigao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ovo </a:t>
            </a:r>
            <a:r>
              <a:rPr lang="sr-Latn-RS" altLang="en-US" dirty="0" smtClean="0"/>
              <a:t>razrešilo, </a:t>
            </a:r>
            <a:r>
              <a:rPr lang="sr-Latn-RS" altLang="en-US" dirty="0"/>
              <a:t>lokalna adresa se pakuje i </a:t>
            </a:r>
            <a:r>
              <a:rPr lang="sr-Latn-RS" altLang="en-US" dirty="0" smtClean="0"/>
              <a:t>postaje sastavni </a:t>
            </a:r>
            <a:r>
              <a:rPr lang="sr-Latn-RS" altLang="en-US" dirty="0"/>
              <a:t>deo paketa koji se </a:t>
            </a:r>
            <a:r>
              <a:rPr lang="sr-Latn-RS" altLang="en-US" dirty="0" smtClean="0"/>
              <a:t>šalje</a:t>
            </a:r>
          </a:p>
          <a:p>
            <a:pPr marL="1257300" lvl="2" indent="-457200" eaLnBrk="1" hangingPunct="1"/>
            <a:r>
              <a:rPr lang="sr-Latn-RS" altLang="en-US" dirty="0" smtClean="0"/>
              <a:t>Ruter, pre </a:t>
            </a:r>
            <a:r>
              <a:rPr lang="sr-Latn-RS" altLang="en-US" dirty="0"/>
              <a:t>prosledivanja </a:t>
            </a:r>
            <a:r>
              <a:rPr lang="sr-Latn-RS" altLang="en-US" dirty="0" smtClean="0"/>
              <a:t>dolaznog paketa,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njegovo raspakivanje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određivanje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Sve ovo 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osnovne </a:t>
            </a:r>
            <a:r>
              <a:rPr lang="sr-Latn-RS" altLang="en-US" dirty="0" smtClean="0"/>
              <a:t>principe i </a:t>
            </a:r>
            <a:r>
              <a:rPr lang="sr-Latn-RS" altLang="en-US" dirty="0"/>
              <a:t>koncepte IP </a:t>
            </a:r>
            <a:r>
              <a:rPr lang="sr-Latn-RS" altLang="en-US" dirty="0" smtClean="0"/>
              <a:t>protokola, pa se zato NAT </a:t>
            </a:r>
            <a:r>
              <a:rPr lang="sr-Latn-RS" altLang="en-US" dirty="0"/>
              <a:t>smatra prelaznim </a:t>
            </a:r>
            <a:r>
              <a:rPr lang="sr-Latn-RS" altLang="en-US" dirty="0" smtClean="0"/>
              <a:t>re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problema nestašice </a:t>
            </a:r>
            <a:r>
              <a:rPr lang="sr-Latn-RS" altLang="en-US" dirty="0"/>
              <a:t>IP adresa, dok ne </a:t>
            </a:r>
            <a:r>
              <a:rPr lang="sr-Latn-RS" altLang="en-US" dirty="0" smtClean="0"/>
              <a:t>za</a:t>
            </a:r>
            <a:r>
              <a:rPr lang="sr-Latn-RS" altLang="en-US" dirty="0"/>
              <a:t>ž</a:t>
            </a:r>
            <a:r>
              <a:rPr lang="sr-Latn-RS" altLang="en-US" dirty="0" smtClean="0"/>
              <a:t>ivi IPv6</a:t>
            </a:r>
          </a:p>
        </p:txBody>
      </p:sp>
    </p:spTree>
    <p:extLst>
      <p:ext uri="{BB962C8B-B14F-4D97-AF65-F5344CB8AC3E}">
        <p14:creationId xmlns:p14="http://schemas.microsoft.com/office/powerpoint/2010/main" val="4986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mreža</a:t>
            </a:r>
            <a:br>
              <a:rPr lang="sr-Latn-RS" altLang="en-US" sz="5400" dirty="0" smtClean="0">
                <a:solidFill>
                  <a:schemeClr val="hlink"/>
                </a:solidFill>
              </a:rPr>
            </a:br>
            <a:r>
              <a:rPr lang="sr-Latn-RS" altLang="en-US" sz="5400" dirty="0" smtClean="0">
                <a:solidFill>
                  <a:schemeClr val="hlink"/>
                </a:solidFill>
              </a:rPr>
              <a:t>međumrežni sloj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 smtClean="0">
                <a:solidFill>
                  <a:schemeClr val="hlink"/>
                </a:solidFill>
              </a:rPr>
              <a:t>Rutiranje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postoji veliki broj povezanih rutera</a:t>
            </a:r>
          </a:p>
          <a:p>
            <a:pPr marL="857250" lvl="1" indent="-457200" eaLnBrk="1" hangingPunct="1"/>
            <a:r>
              <a:rPr lang="sr-Latn-RS" altLang="en-US" dirty="0"/>
              <a:t>Uloga rutera: na osnovu IP adrese primaoca i na osnovu tabela </a:t>
            </a:r>
            <a:r>
              <a:rPr lang="sr-Latn-RS" altLang="en-US" dirty="0" smtClean="0"/>
              <a:t>koje su </a:t>
            </a:r>
            <a:r>
              <a:rPr lang="sr-Latn-RS" altLang="en-US" dirty="0"/>
              <a:t>zapisane u njihovoj memoriji (tabela </a:t>
            </a:r>
            <a:r>
              <a:rPr lang="sr-Latn-RS" altLang="en-US" dirty="0" err="1"/>
              <a:t>rutiranja</a:t>
            </a:r>
            <a:r>
              <a:rPr lang="sr-Latn-RS" altLang="en-US" dirty="0"/>
              <a:t>) odrediti kome </a:t>
            </a:r>
            <a:r>
              <a:rPr lang="sr-Latn-RS" altLang="en-US" dirty="0" smtClean="0"/>
              <a:t>od povezanih </a:t>
            </a:r>
            <a:r>
              <a:rPr lang="sr-Latn-RS" altLang="en-US" dirty="0"/>
              <a:t>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treba proslediti paket da bi </a:t>
            </a:r>
            <a:r>
              <a:rPr lang="sr-Latn-RS" altLang="en-US" dirty="0" smtClean="0"/>
              <a:t>efikasno </a:t>
            </a:r>
            <a:r>
              <a:rPr lang="sr-Latn-RS" altLang="en-US" dirty="0"/>
              <a:t>stigao do cilja</a:t>
            </a:r>
          </a:p>
          <a:p>
            <a:pPr marL="857250" lvl="1" indent="-457200" eaLnBrk="1" hangingPunct="1"/>
            <a:r>
              <a:rPr lang="sr-Latn-RS" altLang="en-US" dirty="0"/>
              <a:t>Tabele </a:t>
            </a:r>
            <a:r>
              <a:rPr lang="sr-Latn-RS" altLang="en-US" dirty="0" err="1"/>
              <a:t>rutiranja</a:t>
            </a:r>
            <a:r>
              <a:rPr lang="sr-Latn-RS" altLang="en-US" dirty="0"/>
              <a:t>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spisak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adresa </a:t>
            </a:r>
            <a:r>
              <a:rPr lang="sr-Latn-RS" altLang="en-US" dirty="0" smtClean="0"/>
              <a:t>različitog nivoa hijerarhije </a:t>
            </a:r>
            <a:r>
              <a:rPr lang="sr-Latn-RS" altLang="en-US" dirty="0"/>
              <a:t>i za svaku od njih kom ure</a:t>
            </a:r>
            <a:r>
              <a:rPr lang="sr-Latn-RS" altLang="en-US" dirty="0" smtClean="0"/>
              <a:t>đaju </a:t>
            </a:r>
            <a:r>
              <a:rPr lang="sr-Latn-RS" altLang="en-US" dirty="0"/>
              <a:t>treba dostaviti </a:t>
            </a:r>
            <a:r>
              <a:rPr lang="sr-Latn-RS" altLang="en-US" dirty="0" smtClean="0"/>
              <a:t>paket</a:t>
            </a:r>
          </a:p>
          <a:p>
            <a:pPr marL="857250" lvl="1" indent="-457200" eaLnBrk="1" hangingPunct="1"/>
            <a:r>
              <a:rPr lang="sr-Latn-RS" altLang="en-US" dirty="0" smtClean="0"/>
              <a:t>Primer: Neka je u tabeli </a:t>
            </a:r>
            <a:r>
              <a:rPr lang="sr-Latn-RS" altLang="en-US" dirty="0" err="1" smtClean="0"/>
              <a:t>rutiranja</a:t>
            </a:r>
            <a:r>
              <a:rPr lang="sr-Latn-RS" altLang="en-US" dirty="0" smtClean="0"/>
              <a:t> rutera</a:t>
            </a:r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Ako ruter primi paket namenjen adresi </a:t>
            </a:r>
            <a:r>
              <a:rPr lang="sr-Latn-RS" altLang="en-US" dirty="0" smtClean="0"/>
              <a:t>200.150.100.23, </a:t>
            </a:r>
            <a:r>
              <a:rPr lang="sr-Latn-RS" altLang="en-US" dirty="0"/>
              <a:t>on se dostavlja preko rutera 200.100.5.20</a:t>
            </a:r>
          </a:p>
          <a:p>
            <a:pPr marL="1257300" lvl="2" indent="-457200" eaLnBrk="1" hangingPunct="1"/>
            <a:r>
              <a:rPr lang="sr-Latn-RS" altLang="en-US" dirty="0" smtClean="0"/>
              <a:t>Šablonom </a:t>
            </a:r>
            <a:r>
              <a:rPr lang="sr-Latn-RS" altLang="en-US" dirty="0"/>
              <a:t>0.0.0.0/0 zadaje se gde proslediti paket ako adresa </a:t>
            </a:r>
            <a:r>
              <a:rPr lang="sr-Latn-RS" altLang="en-US" dirty="0" smtClean="0"/>
              <a:t>nije prepoznata </a:t>
            </a:r>
            <a:r>
              <a:rPr lang="sr-Latn-RS" altLang="en-US" dirty="0"/>
              <a:t>na neki drugi </a:t>
            </a:r>
            <a:r>
              <a:rPr lang="sr-Latn-RS" altLang="en-US" dirty="0" smtClean="0"/>
              <a:t>način</a:t>
            </a:r>
          </a:p>
          <a:p>
            <a:pPr marL="1257300" lvl="2" indent="-457200" eaLnBrk="1" hangingPunct="1"/>
            <a:r>
              <a:rPr lang="sr-Latn-RS" altLang="en-US" dirty="0" smtClean="0"/>
              <a:t>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se </a:t>
            </a:r>
            <a:r>
              <a:rPr lang="sr-Latn-RS" altLang="en-US" dirty="0" smtClean="0"/>
              <a:t>najpreciznije poklapanje sa šablonom - </a:t>
            </a:r>
            <a:r>
              <a:rPr lang="sr-Latn-RS" altLang="en-US" dirty="0"/>
              <a:t>poklapanje sa </a:t>
            </a:r>
            <a:r>
              <a:rPr lang="sr-Latn-RS" altLang="en-US" dirty="0" smtClean="0"/>
              <a:t>najvećim </a:t>
            </a:r>
            <a:r>
              <a:rPr lang="sr-Latn-RS" altLang="en-US" dirty="0"/>
              <a:t>brojem bitova</a:t>
            </a:r>
            <a:endParaRPr lang="sr-Latn-RS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505" r="1255"/>
          <a:stretch/>
        </p:blipFill>
        <p:spPr bwMode="auto">
          <a:xfrm>
            <a:off x="1763688" y="4216587"/>
            <a:ext cx="6104171" cy="72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 smtClean="0">
                <a:solidFill>
                  <a:schemeClr val="hlink"/>
                </a:solidFill>
              </a:rPr>
              <a:t>Rutiranje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Kvalitet </a:t>
            </a:r>
            <a:r>
              <a:rPr lang="sr-Latn-RS" altLang="en-US" dirty="0" err="1"/>
              <a:t>rutiranja</a:t>
            </a:r>
            <a:r>
              <a:rPr lang="sr-Latn-RS" altLang="en-US" dirty="0"/>
              <a:t> zavisi od tabela </a:t>
            </a:r>
            <a:r>
              <a:rPr lang="sr-Latn-RS" altLang="en-US" dirty="0" err="1"/>
              <a:t>rutiranja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Tabele </a:t>
            </a:r>
            <a:r>
              <a:rPr lang="sr-Latn-RS" altLang="en-US" dirty="0" err="1"/>
              <a:t>rutiranja</a:t>
            </a:r>
            <a:r>
              <a:rPr lang="sr-Latn-RS" altLang="en-US" dirty="0"/>
              <a:t> se mogu graditi </a:t>
            </a:r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ili </a:t>
            </a:r>
            <a:r>
              <a:rPr lang="sr-Latn-RS" altLang="en-US" dirty="0" smtClean="0"/>
              <a:t>dinamički</a:t>
            </a:r>
          </a:p>
        </p:txBody>
      </p:sp>
    </p:spTree>
    <p:extLst>
      <p:ext uri="{BB962C8B-B14F-4D97-AF65-F5344CB8AC3E}">
        <p14:creationId xmlns:p14="http://schemas.microsoft.com/office/powerpoint/2010/main" val="22406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Protokoli i slojevi</a:t>
            </a:r>
            <a:endParaRPr lang="en-US" altLang="en-US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760249"/>
              </p:ext>
            </p:extLst>
          </p:nvPr>
        </p:nvGraphicFramePr>
        <p:xfrm>
          <a:off x="611560" y="1596870"/>
          <a:ext cx="8532440" cy="512750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82934">
                  <a:extLst>
                    <a:ext uri="{9D8B030D-6E8A-4147-A177-3AD203B41FA5}">
                      <a16:colId xmlns:a16="http://schemas.microsoft.com/office/drawing/2014/main" val="1472415675"/>
                    </a:ext>
                  </a:extLst>
                </a:gridCol>
                <a:gridCol w="2536671">
                  <a:extLst>
                    <a:ext uri="{9D8B030D-6E8A-4147-A177-3AD203B41FA5}">
                      <a16:colId xmlns:a16="http://schemas.microsoft.com/office/drawing/2014/main" val="2993557970"/>
                    </a:ext>
                  </a:extLst>
                </a:gridCol>
                <a:gridCol w="1479725">
                  <a:extLst>
                    <a:ext uri="{9D8B030D-6E8A-4147-A177-3AD203B41FA5}">
                      <a16:colId xmlns:a16="http://schemas.microsoft.com/office/drawing/2014/main" val="3584302003"/>
                    </a:ext>
                  </a:extLst>
                </a:gridCol>
                <a:gridCol w="2133110">
                  <a:extLst>
                    <a:ext uri="{9D8B030D-6E8A-4147-A177-3AD203B41FA5}">
                      <a16:colId xmlns:a16="http://schemas.microsoft.com/office/drawing/2014/main" val="3796745253"/>
                    </a:ext>
                  </a:extLst>
                </a:gridCol>
              </a:tblGrid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OSI sloj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TCP/IP sloj 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Jedinica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Protokol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679332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aplikativni</a:t>
                      </a:r>
                      <a:r>
                        <a:rPr lang="sr-Latn-RS" baseline="0" dirty="0" smtClean="0"/>
                        <a:t> sloj</a:t>
                      </a:r>
                    </a:p>
                    <a:p>
                      <a:pPr algn="ctr"/>
                      <a:r>
                        <a:rPr lang="sr-Latn-RS" sz="1000" baseline="0" dirty="0" smtClean="0"/>
                        <a:t>(mrežni procesi vezani za aplikaciju)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aplikativni sloj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podatak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HTTP, FTP, Telnet, DNS, DHCP, </a:t>
                      </a:r>
                      <a:r>
                        <a:rPr lang="sr-Latn-RS" sz="1050" dirty="0" smtClean="0"/>
                        <a:t>P</a:t>
                      </a:r>
                      <a:r>
                        <a:rPr lang="en-US" sz="1050" dirty="0" smtClean="0"/>
                        <a:t>OP/SMTP, NNTP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197445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prezentacije</a:t>
                      </a:r>
                    </a:p>
                    <a:p>
                      <a:pPr algn="ctr"/>
                      <a:r>
                        <a:rPr lang="sr-Latn-RS" sz="1000" dirty="0" smtClean="0"/>
                        <a:t>(</a:t>
                      </a:r>
                      <a:r>
                        <a:rPr lang="sr-Latn-RS" sz="1000" dirty="0" err="1" smtClean="0"/>
                        <a:t>enkripcija</a:t>
                      </a:r>
                      <a:r>
                        <a:rPr lang="sr-Latn-RS" sz="1000" dirty="0" smtClean="0"/>
                        <a:t> i kodiranje podataka)</a:t>
                      </a:r>
                      <a:r>
                        <a:rPr lang="sr-Latn-RS" dirty="0" smtClean="0"/>
                        <a:t>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050" dirty="0" smtClean="0"/>
                        <a:t>podatak</a:t>
                      </a:r>
                      <a:endParaRPr 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MIME,</a:t>
                      </a:r>
                      <a:r>
                        <a:rPr lang="sr-Latn-RS" sz="1050" baseline="0" dirty="0" smtClean="0"/>
                        <a:t> </a:t>
                      </a:r>
                      <a:r>
                        <a:rPr lang="en-US" sz="1050" dirty="0" smtClean="0"/>
                        <a:t>TLS, SSL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637140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 smtClean="0"/>
                        <a:t>sloj sesije</a:t>
                      </a:r>
                    </a:p>
                    <a:p>
                      <a:pPr algn="ctr"/>
                      <a:r>
                        <a:rPr lang="sr-Latn-RS" sz="1000" dirty="0" smtClean="0"/>
                        <a:t>(uspostavljanje sesije krajnjih korisnika)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050" dirty="0" smtClean="0"/>
                        <a:t>podatak</a:t>
                      </a:r>
                      <a:endParaRPr 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 SSH, Named Pipes, PPTP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6019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transportni sloj</a:t>
                      </a:r>
                    </a:p>
                    <a:p>
                      <a:pPr algn="ctr"/>
                      <a:r>
                        <a:rPr lang="sr-Latn-RS" sz="1000" dirty="0" smtClean="0"/>
                        <a:t>(veza, pouzdanost, transport)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err="1" smtClean="0"/>
                        <a:t>transpotni</a:t>
                      </a:r>
                      <a:r>
                        <a:rPr lang="sr-Latn-RS" dirty="0" smtClean="0"/>
                        <a:t> sloj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segment</a:t>
                      </a:r>
                    </a:p>
                    <a:p>
                      <a:pPr algn="ctr"/>
                      <a:r>
                        <a:rPr lang="sr-Latn-RS" sz="1050" dirty="0" err="1" smtClean="0"/>
                        <a:t>datatgram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TCP, UDP, SCTP, DCCP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7556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mrežni sloj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(logičko adresiranje i </a:t>
                      </a:r>
                      <a:r>
                        <a:rPr kumimoji="0" lang="sr-Latn-R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rutiranje</a:t>
                      </a:r>
                      <a:r>
                        <a:rPr kumimoji="0" lang="sr-Latn-R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err="1" smtClean="0">
                          <a:solidFill>
                            <a:srgbClr val="FF0000"/>
                          </a:solidFill>
                        </a:rPr>
                        <a:t>međumrežni</a:t>
                      </a:r>
                      <a:r>
                        <a:rPr lang="sr-Latn-RS" b="1" baseline="0" dirty="0" smtClean="0">
                          <a:solidFill>
                            <a:srgbClr val="FF0000"/>
                          </a:solidFill>
                        </a:rPr>
                        <a:t> sloj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paket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IP (</a:t>
                      </a:r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IPv4</a:t>
                      </a:r>
                      <a:r>
                        <a:rPr lang="en-US" sz="1050" dirty="0" smtClean="0"/>
                        <a:t>, IPv6), ICMP, </a:t>
                      </a:r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ARP</a:t>
                      </a:r>
                      <a:r>
                        <a:rPr lang="en-US" sz="1050" dirty="0" smtClean="0"/>
                        <a:t>, RARP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68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veze podataka</a:t>
                      </a:r>
                    </a:p>
                    <a:p>
                      <a:pPr algn="ctr"/>
                      <a:r>
                        <a:rPr lang="sr-Latn-RS" sz="1000" dirty="0" smtClean="0"/>
                        <a:t>(fizičko adresiranje, pristup medijumu)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pristupa mreži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okvir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PPP, HDLC, Frame Relay 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01958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fizički sloj</a:t>
                      </a:r>
                    </a:p>
                    <a:p>
                      <a:pPr algn="ctr"/>
                      <a:r>
                        <a:rPr lang="sr-Latn-RS" sz="1000" dirty="0" smtClean="0"/>
                        <a:t>(prenos</a:t>
                      </a:r>
                      <a:r>
                        <a:rPr lang="sr-Latn-RS" sz="1000" baseline="0" dirty="0" smtClean="0"/>
                        <a:t> signala)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bit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Token Ring, RS-232, T1, E1, POTS, OTN, DSL, </a:t>
                      </a:r>
                      <a:endParaRPr lang="sr-Latn-RS" sz="1050" dirty="0" smtClean="0"/>
                    </a:p>
                    <a:p>
                      <a:pPr algn="ctr"/>
                      <a:r>
                        <a:rPr lang="en-US" sz="1050" dirty="0" smtClean="0"/>
                        <a:t>802.11a/b/g/n PHY, </a:t>
                      </a:r>
                      <a:endParaRPr lang="sr-Latn-RS" sz="1050" dirty="0" smtClean="0"/>
                    </a:p>
                    <a:p>
                      <a:pPr algn="ctr"/>
                      <a:r>
                        <a:rPr lang="en-US" sz="1050" dirty="0" smtClean="0"/>
                        <a:t>802.15.x PHY, Ethernet, USB, Bluetooth, </a:t>
                      </a:r>
                      <a:r>
                        <a:rPr lang="en-US" sz="1050" dirty="0" err="1" smtClean="0"/>
                        <a:t>Firewire</a:t>
                      </a:r>
                      <a:r>
                        <a:rPr lang="en-US" sz="1050" dirty="0" smtClean="0"/>
                        <a:t> (IEEE 1394)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55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Međumrežni sloj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>
                <a:solidFill>
                  <a:srgbClr val="002060"/>
                </a:solidFill>
              </a:rPr>
              <a:t>Međumrežni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 smtClean="0"/>
              <a:t>(internet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bavi </a:t>
            </a:r>
            <a:r>
              <a:rPr lang="sr-Latn-RS" altLang="en-US" dirty="0" smtClean="0"/>
              <a:t>se povezivanjem više računara </a:t>
            </a:r>
            <a:r>
              <a:rPr lang="sr-Latn-RS" altLang="en-US" dirty="0"/>
              <a:t>u </a:t>
            </a:r>
            <a:r>
              <a:rPr lang="sr-Latn-RS" altLang="en-US" dirty="0" smtClean="0"/>
              <a:t>mrežu </a:t>
            </a:r>
          </a:p>
          <a:p>
            <a:pPr lvl="1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zadatak u okviru ovog sloja je 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rutiranje</a:t>
            </a:r>
            <a:r>
              <a:rPr lang="sr-Latn-RS" altLang="en-US" dirty="0"/>
              <a:t> </a:t>
            </a:r>
            <a:r>
              <a:rPr lang="sr-Latn-RS" altLang="en-US" dirty="0" smtClean="0"/>
              <a:t>(routing), tj</a:t>
            </a:r>
            <a:r>
              <a:rPr lang="sr-Latn-RS" altLang="en-US" dirty="0"/>
              <a:t>. odredivanja putanja paketa koji putuju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kako bi se </a:t>
            </a:r>
            <a:r>
              <a:rPr lang="sr-Latn-RS" altLang="en-US" dirty="0" smtClean="0"/>
              <a:t>odredio efikasan način </a:t>
            </a:r>
            <a:r>
              <a:rPr lang="sr-Latn-RS" altLang="en-US" dirty="0"/>
              <a:t>da stignu na svoje </a:t>
            </a:r>
            <a:r>
              <a:rPr lang="sr-Latn-RS" altLang="en-US" dirty="0" smtClean="0"/>
              <a:t>odredište</a:t>
            </a:r>
          </a:p>
          <a:p>
            <a:pPr lvl="2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odredila </a:t>
            </a:r>
            <a:r>
              <a:rPr lang="sr-Latn-RS" altLang="en-US" dirty="0" smtClean="0"/>
              <a:t>putanja, neophodno je </a:t>
            </a:r>
            <a:r>
              <a:rPr lang="sr-Latn-RS" altLang="en-US" dirty="0"/>
              <a:t>uvodenje sistema </a:t>
            </a:r>
            <a:r>
              <a:rPr lang="sr-Latn-RS" altLang="en-US" dirty="0" smtClean="0"/>
              <a:t>adresiranja</a:t>
            </a:r>
          </a:p>
          <a:p>
            <a:pPr lvl="1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povezuju heterogene </a:t>
            </a:r>
            <a:r>
              <a:rPr lang="sr-Latn-RS" altLang="en-US" dirty="0" smtClean="0"/>
              <a:t>mreže (</a:t>
            </a:r>
            <a:r>
              <a:rPr lang="sr-Latn-RS" altLang="en-US" dirty="0"/>
              <a:t>sa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shemama adresiranja), 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prevođenje adresa</a:t>
            </a:r>
          </a:p>
          <a:p>
            <a:pPr lvl="2" eaLnBrk="1" hangingPunct="1"/>
            <a:r>
              <a:rPr lang="sr-Latn-RS" altLang="en-US" dirty="0" smtClean="0"/>
              <a:t> Na </a:t>
            </a:r>
            <a:r>
              <a:rPr lang="sr-Latn-RS" altLang="en-US" dirty="0"/>
              <a:t>primer, na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MAC adrese, a na višim IP </a:t>
            </a:r>
            <a:r>
              <a:rPr lang="sr-Latn-RS" altLang="en-US" dirty="0" smtClean="0"/>
              <a:t>adrese 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č</a:t>
            </a:r>
            <a:r>
              <a:rPr lang="sr-Latn-RS" altLang="en-US" dirty="0" smtClean="0"/>
              <a:t>vor </a:t>
            </a:r>
            <a:r>
              <a:rPr lang="sr-Latn-RS" altLang="en-US" dirty="0"/>
              <a:t>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u komunikaciju mora da </a:t>
            </a:r>
            <a:r>
              <a:rPr lang="sr-Latn-RS" altLang="en-US" dirty="0" smtClean="0"/>
              <a:t>implementira mrežni </a:t>
            </a:r>
            <a:r>
              <a:rPr lang="sr-Latn-RS" altLang="en-US" dirty="0"/>
              <a:t>protokol, da razume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nu </a:t>
            </a:r>
            <a:r>
              <a:rPr lang="sr-Latn-RS" altLang="en-US" dirty="0"/>
              <a:t>adresu i da na osnovu ovoga </a:t>
            </a:r>
            <a:r>
              <a:rPr lang="sr-Latn-RS" altLang="en-US" dirty="0" smtClean="0"/>
              <a:t>odlu</a:t>
            </a:r>
            <a:r>
              <a:rPr lang="sr-Latn-RS" altLang="en-US" dirty="0"/>
              <a:t>č</a:t>
            </a:r>
            <a:r>
              <a:rPr lang="sr-Latn-RS" altLang="en-US" dirty="0" smtClean="0"/>
              <a:t>i kome će </a:t>
            </a:r>
            <a:r>
              <a:rPr lang="sr-Latn-RS" altLang="en-US" dirty="0"/>
              <a:t>da prosledi </a:t>
            </a:r>
            <a:r>
              <a:rPr lang="sr-Latn-RS" altLang="en-US" dirty="0" smtClean="0"/>
              <a:t>primljenu poruku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Najpoznatiji protokol ovog sloja je koji se koristi u okviru Interneta je </a:t>
            </a:r>
            <a:r>
              <a:rPr lang="sr-Latn-RS" altLang="en-US" dirty="0" smtClean="0">
                <a:solidFill>
                  <a:srgbClr val="00B050"/>
                </a:solidFill>
              </a:rPr>
              <a:t>Internet Protocol </a:t>
            </a:r>
            <a:r>
              <a:rPr lang="sr-Latn-RS" altLang="en-US" dirty="0"/>
              <a:t>(IP)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71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IP </a:t>
            </a:r>
            <a:r>
              <a:rPr lang="sr-Latn-RS" altLang="en-US" sz="3200" dirty="0">
                <a:solidFill>
                  <a:schemeClr val="hlink"/>
                </a:solidFill>
              </a:rPr>
              <a:t>p</a:t>
            </a:r>
            <a:r>
              <a:rPr lang="sv-SE" altLang="en-US" sz="3200" dirty="0" smtClean="0">
                <a:solidFill>
                  <a:schemeClr val="hlink"/>
                </a:solidFill>
              </a:rPr>
              <a:t>rotokol m</a:t>
            </a:r>
            <a:r>
              <a:rPr lang="sr-Latn-RS" altLang="en-US" sz="3200" dirty="0" err="1" smtClean="0">
                <a:solidFill>
                  <a:schemeClr val="hlink"/>
                </a:solidFill>
              </a:rPr>
              <a:t>eđum</a:t>
            </a:r>
            <a:r>
              <a:rPr lang="sv-SE" altLang="en-US" sz="3200" dirty="0" smtClean="0">
                <a:solidFill>
                  <a:schemeClr val="hlink"/>
                </a:solidFill>
              </a:rPr>
              <a:t>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v-SE" altLang="en-US" sz="3200" dirty="0" smtClean="0">
                <a:solidFill>
                  <a:schemeClr val="hlink"/>
                </a:solidFill>
              </a:rPr>
              <a:t>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Internet protokol </a:t>
            </a:r>
            <a:r>
              <a:rPr lang="sr-Latn-RS" altLang="en-US" dirty="0" smtClean="0"/>
              <a:t>(Internet </a:t>
            </a:r>
            <a:r>
              <a:rPr lang="sr-Latn-RS" altLang="en-US" dirty="0"/>
              <a:t>Protocol </a:t>
            </a:r>
            <a:r>
              <a:rPr lang="sr-Latn-RS" altLang="en-US" dirty="0" smtClean="0"/>
              <a:t>- </a:t>
            </a:r>
            <a:r>
              <a:rPr lang="sr-Latn-RS" altLang="en-US" dirty="0"/>
              <a:t>IP) je protokol koji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komunikaciju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Interneta </a:t>
            </a:r>
          </a:p>
          <a:p>
            <a:pPr marL="857250" lvl="1" indent="-457200" eaLnBrk="1" hangingPunct="1"/>
            <a:r>
              <a:rPr lang="sr-Latn-RS" altLang="en-US" dirty="0" smtClean="0"/>
              <a:t>Dve </a:t>
            </a:r>
            <a:r>
              <a:rPr lang="sr-Latn-RS" altLang="en-US" dirty="0"/>
              <a:t>osnovne verzije </a:t>
            </a:r>
            <a:r>
              <a:rPr lang="sr-Latn-RS" altLang="en-US" dirty="0" smtClean="0"/>
              <a:t>ovog protokola </a:t>
            </a:r>
            <a:r>
              <a:rPr lang="sr-Latn-RS" altLang="en-US" dirty="0"/>
              <a:t>su </a:t>
            </a:r>
            <a:r>
              <a:rPr lang="sr-Latn-RS" altLang="en-US" dirty="0">
                <a:solidFill>
                  <a:srgbClr val="002060"/>
                </a:solidFill>
              </a:rPr>
              <a:t>IPv4</a:t>
            </a:r>
            <a:r>
              <a:rPr lang="sr-Latn-RS" altLang="en-US" dirty="0"/>
              <a:t> i </a:t>
            </a:r>
            <a:r>
              <a:rPr lang="sr-Latn-RS" altLang="en-US" dirty="0" smtClean="0">
                <a:solidFill>
                  <a:srgbClr val="002060"/>
                </a:solidFill>
              </a:rPr>
              <a:t>IPv6</a:t>
            </a:r>
            <a:r>
              <a:rPr lang="sr-Latn-RS" altLang="en-US" dirty="0" smtClean="0"/>
              <a:t> </a:t>
            </a:r>
          </a:p>
          <a:p>
            <a:pPr marL="857250" lvl="1" indent="-457200" eaLnBrk="1" hangingPunct="1"/>
            <a:r>
              <a:rPr lang="sr-Latn-RS" altLang="en-US" dirty="0" smtClean="0"/>
              <a:t>Iz istorijskih razloga i veće preglednosti u </a:t>
            </a:r>
            <a:r>
              <a:rPr lang="sr-Latn-RS" altLang="en-US" dirty="0"/>
              <a:t>nastavku </a:t>
            </a:r>
            <a:r>
              <a:rPr lang="sr-Latn-RS" altLang="en-US" dirty="0" smtClean="0"/>
              <a:t>će detaljnije biti opisana IPv4 verzija IP protokola</a:t>
            </a:r>
          </a:p>
          <a:p>
            <a:pPr marL="857250" lvl="1" indent="-457200" eaLnBrk="1" hangingPunct="1"/>
            <a:r>
              <a:rPr lang="sr-Latn-RS" altLang="en-US" dirty="0"/>
              <a:t>Osnovni zadatak ovog protokola je da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 </a:t>
            </a:r>
            <a:r>
              <a:rPr lang="sr-Latn-RS" altLang="en-US" dirty="0"/>
              <a:t>da dopremi (tj. rutira) paket </a:t>
            </a:r>
            <a:r>
              <a:rPr lang="sr-Latn-RS" altLang="en-US" dirty="0" smtClean="0"/>
              <a:t>od izvora </a:t>
            </a:r>
            <a:r>
              <a:rPr lang="sr-Latn-RS" altLang="en-US" dirty="0"/>
              <a:t>do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sa paketnim komutiranjem, </a:t>
            </a:r>
            <a:r>
              <a:rPr lang="sr-Latn-RS" altLang="en-US" dirty="0" smtClean="0"/>
              <a:t>isključivo na osnovu </a:t>
            </a:r>
            <a:r>
              <a:rPr lang="sr-Latn-RS" altLang="en-US" dirty="0"/>
              <a:t>navedene </a:t>
            </a:r>
            <a:r>
              <a:rPr lang="sr-Latn-RS" altLang="en-US" dirty="0" smtClean="0"/>
              <a:t>adrese, bez obzira </a:t>
            </a:r>
            <a:r>
              <a:rPr lang="sr-Latn-RS" altLang="en-US" dirty="0"/>
              <a:t>da li su </a:t>
            </a:r>
            <a:r>
              <a:rPr lang="sr-Latn-RS" altLang="en-US" dirty="0" smtClean="0"/>
              <a:t>izvor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u okviru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ili izmedu njih </a:t>
            </a:r>
            <a:r>
              <a:rPr lang="sr-Latn-RS" altLang="en-US" dirty="0" smtClean="0"/>
              <a:t>postoji jedna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drugih </a:t>
            </a:r>
            <a:r>
              <a:rPr lang="sr-Latn-RS" altLang="en-US" dirty="0" smtClean="0"/>
              <a:t>mreža</a:t>
            </a:r>
          </a:p>
          <a:p>
            <a:pPr marL="857250" lvl="1" indent="-457200"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ne daje nikakve garancije da </a:t>
            </a:r>
            <a:r>
              <a:rPr lang="sr-Latn-RS" altLang="en-US" dirty="0" smtClean="0"/>
              <a:t>će paketi zaista </a:t>
            </a:r>
            <a:r>
              <a:rPr lang="sr-Latn-RS" altLang="en-US" dirty="0"/>
              <a:t>i biti dopremljeni, ne daje garancije o ispravnosti dopremljenih paketa</a:t>
            </a:r>
            <a:r>
              <a:rPr lang="sr-Latn-RS" altLang="en-US" dirty="0" smtClean="0"/>
              <a:t>, ne </a:t>
            </a:r>
            <a:r>
              <a:rPr lang="sr-Latn-RS" altLang="en-US" dirty="0"/>
              <a:t>garantuje da </a:t>
            </a:r>
            <a:r>
              <a:rPr lang="sr-Latn-RS" altLang="en-US" dirty="0" smtClean="0"/>
              <a:t>će </a:t>
            </a:r>
            <a:r>
              <a:rPr lang="sr-Latn-RS" altLang="en-US" dirty="0"/>
              <a:t>paketi biti dopremljeni u istom redosledu u kojem su </a:t>
            </a:r>
            <a:r>
              <a:rPr lang="sr-Latn-RS" altLang="en-US" dirty="0" smtClean="0"/>
              <a:t>poslati i slično </a:t>
            </a:r>
          </a:p>
          <a:p>
            <a:pPr marL="1257300" lvl="2" indent="-457200" eaLnBrk="1" hangingPunct="1"/>
            <a:r>
              <a:rPr lang="sr-Latn-RS" altLang="en-US" dirty="0" smtClean="0"/>
              <a:t>Garancije </a:t>
            </a:r>
            <a:r>
              <a:rPr lang="sr-Latn-RS" altLang="en-US" dirty="0"/>
              <a:t>ovog tipa obezbeduju se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komunikacije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4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IP p</a:t>
            </a:r>
            <a:r>
              <a:rPr lang="sv-SE" altLang="en-US" sz="3200" dirty="0">
                <a:solidFill>
                  <a:schemeClr val="hlink"/>
                </a:solidFill>
              </a:rPr>
              <a:t>rotokol m</a:t>
            </a:r>
            <a:r>
              <a:rPr lang="sr-Latn-RS" altLang="en-US" sz="3200" dirty="0" err="1">
                <a:solidFill>
                  <a:schemeClr val="hlink"/>
                </a:solidFill>
              </a:rPr>
              <a:t>eđum</a:t>
            </a:r>
            <a:r>
              <a:rPr lang="sv-SE" altLang="en-US" sz="3200" dirty="0">
                <a:solidFill>
                  <a:schemeClr val="hlink"/>
                </a:solidFill>
              </a:rPr>
              <a:t>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v-SE" altLang="en-US" sz="3200" dirty="0">
                <a:solidFill>
                  <a:schemeClr val="hlink"/>
                </a:solidFill>
              </a:rPr>
              <a:t>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 </a:t>
            </a:r>
            <a:r>
              <a:rPr lang="sr-Latn-RS" altLang="en-US" dirty="0" smtClean="0"/>
              <a:t>prosleđ</a:t>
            </a:r>
            <a:r>
              <a:rPr lang="sr-Latn-RS" altLang="en-US" dirty="0"/>
              <a:t>ivanju paketa sa </a:t>
            </a:r>
            <a:r>
              <a:rPr lang="en-US" altLang="en-US" dirty="0" err="1" smtClean="0"/>
              <a:t>transportnog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sloja na ovaj </a:t>
            </a:r>
            <a:r>
              <a:rPr lang="sr-Latn-RS" altLang="en-US" dirty="0"/>
              <a:t>sloj dodaju se:</a:t>
            </a:r>
          </a:p>
          <a:p>
            <a:pPr marL="1257300" lvl="2" indent="-457200" eaLnBrk="1" hangingPunct="1"/>
            <a:r>
              <a:rPr lang="sr-Latn-RS" altLang="en-US" dirty="0"/>
              <a:t>adresa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r>
              <a:rPr lang="sr-Latn-RS" altLang="en-US" dirty="0"/>
              <a:t>,</a:t>
            </a:r>
          </a:p>
          <a:p>
            <a:pPr marL="1257300" lvl="2" indent="-457200" eaLnBrk="1" hangingPunct="1"/>
            <a:r>
              <a:rPr lang="sr-Latn-RS" altLang="en-US" dirty="0"/>
              <a:t>adresa primaoca, </a:t>
            </a:r>
            <a:r>
              <a:rPr lang="sr-Latn-RS" altLang="en-US" dirty="0" smtClean="0"/>
              <a:t>…</a:t>
            </a:r>
          </a:p>
          <a:p>
            <a:pPr marL="857250" lvl="1" indent="-457200" eaLnBrk="1" hangingPunct="1"/>
            <a:r>
              <a:rPr lang="pl-PL" altLang="en-US" dirty="0"/>
              <a:t>IP </a:t>
            </a:r>
            <a:r>
              <a:rPr lang="pl-PL" altLang="en-US" dirty="0" err="1"/>
              <a:t>datagram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 err="1"/>
              <a:t>ide</a:t>
            </a:r>
            <a:r>
              <a:rPr lang="pl-PL" altLang="en-US" dirty="0"/>
              <a:t> od </a:t>
            </a:r>
            <a:r>
              <a:rPr lang="pl-PL" altLang="en-US" dirty="0" err="1" smtClean="0"/>
              <a:t>po</a:t>
            </a:r>
            <a:r>
              <a:rPr lang="pl-PL" altLang="en-US" dirty="0" err="1"/>
              <a:t>š</a:t>
            </a:r>
            <a:r>
              <a:rPr lang="pl-PL" altLang="en-US" dirty="0" err="1" smtClean="0"/>
              <a:t>iljaoca</a:t>
            </a:r>
            <a:r>
              <a:rPr lang="pl-PL" altLang="en-US" dirty="0" smtClean="0"/>
              <a:t> </a:t>
            </a:r>
            <a:r>
              <a:rPr lang="pl-PL" altLang="en-US" dirty="0"/>
              <a:t>do </a:t>
            </a:r>
            <a:r>
              <a:rPr lang="pl-PL" altLang="en-US" dirty="0" err="1"/>
              <a:t>primaoca</a:t>
            </a:r>
            <a:r>
              <a:rPr lang="pl-PL" altLang="en-US" dirty="0"/>
              <a:t>, </a:t>
            </a:r>
            <a:r>
              <a:rPr lang="pl-PL" altLang="en-US" dirty="0" err="1"/>
              <a:t>preko</a:t>
            </a:r>
            <a:r>
              <a:rPr lang="pl-PL" altLang="en-US" dirty="0"/>
              <a:t> </a:t>
            </a:r>
            <a:r>
              <a:rPr lang="pl-PL" altLang="en-US" dirty="0" err="1"/>
              <a:t>serije</a:t>
            </a:r>
            <a:r>
              <a:rPr lang="pl-PL" altLang="en-US" dirty="0"/>
              <a:t> </a:t>
            </a:r>
            <a:r>
              <a:rPr lang="pl-PL" altLang="en-US" dirty="0" smtClean="0"/>
              <a:t>rutera</a:t>
            </a:r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t="2163" r="1594" b="2390"/>
          <a:stretch/>
        </p:blipFill>
        <p:spPr bwMode="auto">
          <a:xfrm>
            <a:off x="1835696" y="3344586"/>
            <a:ext cx="5968721" cy="343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strukturirane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hijerarhijski</a:t>
            </a:r>
            <a:r>
              <a:rPr lang="sr-Latn-RS" altLang="en-US" dirty="0"/>
              <a:t>: adresa se deli na bitove </a:t>
            </a:r>
            <a:r>
              <a:rPr lang="sr-Latn-RS" altLang="en-US" dirty="0" smtClean="0"/>
              <a:t>koji adresiraju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(</a:t>
            </a:r>
            <a:r>
              <a:rPr lang="sr-Latn-RS" altLang="en-US" dirty="0" smtClean="0"/>
              <a:t>vode</a:t>
            </a:r>
            <a:r>
              <a:rPr lang="sr-Latn-RS" altLang="en-US" dirty="0"/>
              <a:t>ć</a:t>
            </a:r>
            <a:r>
              <a:rPr lang="sr-Latn-RS" altLang="en-US" dirty="0" smtClean="0"/>
              <a:t>i</a:t>
            </a:r>
            <a:r>
              <a:rPr lang="sr-Latn-RS" altLang="en-US" dirty="0"/>
              <a:t>) i bitove koji adresiraju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Paket se dostavlja:</a:t>
            </a:r>
          </a:p>
          <a:p>
            <a:pPr marL="1257300" lvl="2" indent="-457200" eaLnBrk="1" hangingPunct="1"/>
            <a:r>
              <a:rPr lang="sr-Latn-RS" altLang="en-US" dirty="0" smtClean="0"/>
              <a:t>korišćenjem </a:t>
            </a:r>
            <a:r>
              <a:rPr lang="sr-Latn-RS" altLang="en-US" dirty="0"/>
              <a:t>lokalnog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saobra</a:t>
            </a:r>
            <a:r>
              <a:rPr lang="sr-Latn-RS" altLang="en-US" dirty="0"/>
              <a:t>ć</a:t>
            </a:r>
            <a:r>
              <a:rPr lang="sr-Latn-RS" altLang="en-US" dirty="0" smtClean="0"/>
              <a:t>aja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se van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"u </a:t>
            </a:r>
            <a:r>
              <a:rPr lang="sr-Latn-RS" altLang="en-US" dirty="0" smtClean="0"/>
              <a:t>svet“ - </a:t>
            </a:r>
            <a:r>
              <a:rPr lang="sr-Latn-RS" altLang="en-US" dirty="0"/>
              <a:t>preko </a:t>
            </a:r>
            <a:r>
              <a:rPr lang="sr-Latn-RS" altLang="en-US" dirty="0" smtClean="0"/>
              <a:t>određ</a:t>
            </a:r>
            <a:r>
              <a:rPr lang="sr-Latn-RS" altLang="en-US" dirty="0"/>
              <a:t>enog rutera koji se </a:t>
            </a:r>
            <a:r>
              <a:rPr lang="sr-Latn-RS" altLang="en-US" dirty="0" smtClean="0"/>
              <a:t>naziva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izlazna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kapija </a:t>
            </a:r>
            <a:r>
              <a:rPr lang="sr-Latn-RS" altLang="en-US" dirty="0" smtClean="0"/>
              <a:t>(</a:t>
            </a:r>
            <a:r>
              <a:rPr lang="sr-Latn-RS" altLang="en-US" dirty="0" err="1"/>
              <a:t>gateway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Svi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aji iz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dele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IP adrese</a:t>
            </a:r>
          </a:p>
          <a:p>
            <a:pPr marL="1257300" lvl="2" indent="-457200" eaLnBrk="1" hangingPunct="1"/>
            <a:r>
              <a:rPr lang="sr-Latn-RS" altLang="en-US" dirty="0"/>
              <a:t>Primer: od </a:t>
            </a:r>
            <a:r>
              <a:rPr lang="sr-Latn-RS" altLang="en-US" dirty="0" smtClean="0"/>
              <a:t>147.91.67.0 </a:t>
            </a:r>
            <a:r>
              <a:rPr lang="sr-Latn-RS" altLang="en-US" dirty="0"/>
              <a:t>do 147.91.67</a:t>
            </a:r>
            <a:r>
              <a:rPr lang="sr-Latn-RS" altLang="en-US" dirty="0" smtClean="0"/>
              <a:t>.255 - </a:t>
            </a:r>
            <a:r>
              <a:rPr lang="sr-Latn-RS" altLang="en-US" dirty="0"/>
              <a:t>ista prva 24 bita</a:t>
            </a:r>
            <a:r>
              <a:rPr lang="sr-Latn-RS" altLang="en-US" dirty="0" smtClean="0"/>
              <a:t>, razlikuju </a:t>
            </a:r>
            <a:r>
              <a:rPr lang="sr-Latn-RS" altLang="en-US" dirty="0"/>
              <a:t>se poslednjih </a:t>
            </a:r>
            <a:r>
              <a:rPr lang="sr-Latn-RS" altLang="en-US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551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Ranije su IP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bile </a:t>
            </a:r>
            <a:r>
              <a:rPr lang="sr-Latn-RS" altLang="en-US" dirty="0"/>
              <a:t>deljene na klase (A, B, C, D, E) i svaka klasa je definisala broj </a:t>
            </a:r>
            <a:r>
              <a:rPr lang="sr-Latn-RS" altLang="en-US" dirty="0" smtClean="0"/>
              <a:t>bita za </a:t>
            </a:r>
            <a:r>
              <a:rPr lang="sr-Latn-RS" altLang="en-US" dirty="0"/>
              <a:t>prvi i broj bita za drugi deo deo IP </a:t>
            </a:r>
            <a:r>
              <a:rPr lang="sr-Latn-RS" altLang="en-US" dirty="0" smtClean="0"/>
              <a:t>adrese. </a:t>
            </a:r>
          </a:p>
          <a:p>
            <a:pPr marL="1257300" lvl="2" indent="-457200" eaLnBrk="1" hangingPunct="1"/>
            <a:r>
              <a:rPr lang="sr-Latn-RS" altLang="en-US" dirty="0" smtClean="0"/>
              <a:t>Adrese klase A (</a:t>
            </a:r>
            <a:r>
              <a:rPr lang="pl-PL" altLang="en-US" dirty="0" err="1" smtClean="0"/>
              <a:t>prvi</a:t>
            </a:r>
            <a:r>
              <a:rPr lang="pl-PL" altLang="en-US" dirty="0" smtClean="0"/>
              <a:t> </a:t>
            </a:r>
            <a:r>
              <a:rPr lang="pl-PL" altLang="en-US" dirty="0"/>
              <a:t>bit u zapisu je 0 </a:t>
            </a:r>
            <a:r>
              <a:rPr lang="pl-PL" altLang="en-US" dirty="0" smtClean="0"/>
              <a:t>- </a:t>
            </a:r>
            <a:r>
              <a:rPr lang="pl-PL" altLang="en-US" dirty="0" err="1" smtClean="0"/>
              <a:t>izmeđ</a:t>
            </a:r>
            <a:r>
              <a:rPr lang="pl-PL" altLang="en-US" dirty="0" err="1"/>
              <a:t>u</a:t>
            </a:r>
            <a:r>
              <a:rPr lang="pl-PL" altLang="en-US" dirty="0"/>
              <a:t> 0.0.0.0 </a:t>
            </a:r>
            <a:r>
              <a:rPr lang="pl-PL" altLang="en-US" dirty="0" smtClean="0"/>
              <a:t>i 27.255.255.255) </a:t>
            </a:r>
            <a:r>
              <a:rPr lang="sr-Latn-RS" altLang="en-US" dirty="0" smtClean="0"/>
              <a:t>su bile dodeljivane jako velikim mrežama (8+24 bita - 128 mreža sa mogućih preko 16.7 miliona korisnika)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B </a:t>
            </a:r>
            <a:r>
              <a:rPr lang="sr-Latn-RS" altLang="en-US" dirty="0" smtClean="0"/>
              <a:t>(počinje </a:t>
            </a:r>
            <a:r>
              <a:rPr lang="sr-Latn-RS" altLang="en-US" dirty="0"/>
              <a:t>sa 10 </a:t>
            </a:r>
            <a:r>
              <a:rPr lang="sr-Latn-RS" altLang="en-US" dirty="0" smtClean="0"/>
              <a:t>- između </a:t>
            </a:r>
            <a:r>
              <a:rPr lang="sr-Latn-RS" altLang="en-US" dirty="0"/>
              <a:t>128.0.0.0 </a:t>
            </a:r>
            <a:r>
              <a:rPr lang="sr-Latn-RS" altLang="en-US" dirty="0" smtClean="0"/>
              <a:t>i 191.255.255.255) </a:t>
            </a:r>
            <a:r>
              <a:rPr lang="sr-Latn-RS" altLang="en-US" dirty="0"/>
              <a:t>su bile </a:t>
            </a:r>
            <a:r>
              <a:rPr lang="sr-Latn-RS" altLang="en-US" dirty="0" smtClean="0"/>
              <a:t>dodeljivane </a:t>
            </a:r>
            <a:r>
              <a:rPr lang="sr-Latn-RS" altLang="en-US" dirty="0"/>
              <a:t>srednjim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(16+16 </a:t>
            </a:r>
            <a:r>
              <a:rPr lang="sr-Latn-RS" altLang="en-US" dirty="0" smtClean="0"/>
              <a:t>bita - preko 16 </a:t>
            </a:r>
            <a:r>
              <a:rPr lang="sr-Latn-RS" altLang="en-US" dirty="0"/>
              <a:t>hiljada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65536 korisnika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C (</a:t>
            </a:r>
            <a:r>
              <a:rPr lang="sr-Latn-RS" altLang="en-US" dirty="0" err="1" smtClean="0"/>
              <a:t>poćinje</a:t>
            </a:r>
            <a:r>
              <a:rPr lang="sr-Latn-RS" altLang="en-US" dirty="0" smtClean="0"/>
              <a:t> </a:t>
            </a:r>
            <a:r>
              <a:rPr lang="sr-Latn-RS" altLang="en-US" dirty="0"/>
              <a:t>sa 110 </a:t>
            </a:r>
            <a:r>
              <a:rPr lang="sr-Latn-RS" altLang="en-US" dirty="0" smtClean="0"/>
              <a:t>- izmeđ</a:t>
            </a:r>
            <a:r>
              <a:rPr lang="sr-Latn-RS" altLang="en-US" dirty="0"/>
              <a:t>u 192.0.0.0 </a:t>
            </a:r>
            <a:r>
              <a:rPr lang="sr-Latn-RS" altLang="en-US" dirty="0" smtClean="0"/>
              <a:t>i 223.255.255.255) su </a:t>
            </a:r>
            <a:r>
              <a:rPr lang="sr-Latn-RS" altLang="en-US" dirty="0"/>
              <a:t>bile </a:t>
            </a:r>
            <a:r>
              <a:rPr lang="sr-Latn-RS" altLang="en-US" dirty="0" smtClean="0"/>
              <a:t>dodeljivane malim mrežama </a:t>
            </a:r>
            <a:r>
              <a:rPr lang="sr-Latn-RS" altLang="en-US" dirty="0"/>
              <a:t>(24+8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preko dva miliona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256 korisnika).</a:t>
            </a:r>
          </a:p>
          <a:p>
            <a:pPr marL="857250" lvl="1" indent="-457200" eaLnBrk="1" hangingPunct="1"/>
            <a:r>
              <a:rPr lang="sr-Latn-RS" altLang="en-US" dirty="0"/>
              <a:t>Vremenom se pokazalo da ovakva organizacija nije skalabilna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mreže kompanija </a:t>
            </a:r>
            <a:r>
              <a:rPr lang="sr-Latn-RS" altLang="en-US" dirty="0"/>
              <a:t>imale potrebu za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od 256 uredaja, tako su uzimale adrese </a:t>
            </a:r>
            <a:r>
              <a:rPr lang="sr-Latn-RS" altLang="en-US" dirty="0" smtClean="0"/>
              <a:t>klase B</a:t>
            </a:r>
            <a:r>
              <a:rPr lang="sr-Latn-RS" altLang="en-US" dirty="0"/>
              <a:t>, </a:t>
            </a:r>
            <a:r>
              <a:rPr lang="sr-Latn-RS" altLang="en-US" dirty="0" smtClean="0"/>
              <a:t>pa </a:t>
            </a:r>
            <a:r>
              <a:rPr lang="sr-Latn-RS" altLang="en-US" dirty="0"/>
              <a:t>je veliki broj adresa ostajao </a:t>
            </a:r>
            <a:r>
              <a:rPr lang="sr-Latn-RS" altLang="en-US" dirty="0" smtClean="0"/>
              <a:t>nedodeljen</a:t>
            </a:r>
          </a:p>
        </p:txBody>
      </p:sp>
    </p:spTree>
    <p:extLst>
      <p:ext uri="{BB962C8B-B14F-4D97-AF65-F5344CB8AC3E}">
        <p14:creationId xmlns:p14="http://schemas.microsoft.com/office/powerpoint/2010/main" val="13853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adresa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Dva načina </a:t>
            </a:r>
            <a:r>
              <a:rPr lang="sr-Latn-RS" altLang="en-US" dirty="0" smtClean="0"/>
              <a:t>zapisa </a:t>
            </a:r>
            <a:r>
              <a:rPr lang="sr-Latn-RS" altLang="en-US" dirty="0" err="1" smtClean="0"/>
              <a:t>skalabilnog</a:t>
            </a:r>
            <a:r>
              <a:rPr lang="sr-Latn-RS" altLang="en-US" dirty="0" smtClean="0"/>
              <a:t> zapisa IP adresa: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CIDR </a:t>
            </a:r>
            <a:r>
              <a:rPr lang="sr-Latn-RS" altLang="en-US" dirty="0" err="1"/>
              <a:t>notacija</a:t>
            </a:r>
            <a:r>
              <a:rPr lang="sr-Latn-RS" altLang="en-US" dirty="0"/>
              <a:t> - adresa 147.91.67.138/24</a:t>
            </a:r>
          </a:p>
          <a:p>
            <a:pPr marL="1257300" lvl="2" indent="-457200" eaLnBrk="1" hangingPunct="1"/>
            <a:r>
              <a:rPr lang="sr-Latn-RS" altLang="en-US" dirty="0"/>
              <a:t>Maska </a:t>
            </a:r>
            <a:r>
              <a:rPr lang="sr-Latn-RS" altLang="en-US" dirty="0" err="1"/>
              <a:t>podmreže</a:t>
            </a:r>
            <a:r>
              <a:rPr lang="sr-Latn-RS" altLang="en-US" dirty="0"/>
              <a:t> (</a:t>
            </a:r>
            <a:r>
              <a:rPr lang="sr-Latn-RS" altLang="en-US" dirty="0" err="1"/>
              <a:t>subnet</a:t>
            </a:r>
            <a:r>
              <a:rPr lang="sr-Latn-RS" altLang="en-US" dirty="0"/>
              <a:t> </a:t>
            </a:r>
            <a:r>
              <a:rPr lang="sr-Latn-RS" altLang="en-US" dirty="0" err="1"/>
              <a:t>mask</a:t>
            </a:r>
            <a:r>
              <a:rPr lang="sr-Latn-RS" altLang="en-US" dirty="0"/>
              <a:t>) - uz adresu 147.91.67.138  navodi se maska </a:t>
            </a:r>
            <a:r>
              <a:rPr lang="sr-Latn-RS" altLang="en-US" dirty="0" err="1"/>
              <a:t>podmreže</a:t>
            </a:r>
            <a:r>
              <a:rPr lang="sr-Latn-RS" altLang="en-US" dirty="0"/>
              <a:t> 255.255.255.0 (24 jedinice i 8 nula)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3351" y="6456945"/>
            <a:ext cx="8712522" cy="29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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algn="ctr" eaLnBrk="1" hangingPunct="1">
              <a:buFont typeface="Wingdings" pitchFamily="2" charset="2"/>
              <a:buNone/>
            </a:pPr>
            <a:r>
              <a:rPr lang="sr-Latn-RS" altLang="en-US" sz="1200" kern="0" dirty="0" smtClean="0"/>
              <a:t>IP adresa studentskog servera Matematičkog fakulteta</a:t>
            </a:r>
          </a:p>
        </p:txBody>
      </p:sp>
      <p:pic>
        <p:nvPicPr>
          <p:cNvPr id="5" name="Picture 2" descr="C:\Courses\Matf UVIT 2015-16\Predavanja\slika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6" b="10965"/>
          <a:stretch/>
        </p:blipFill>
        <p:spPr bwMode="auto">
          <a:xfrm>
            <a:off x="5097750" y="2821653"/>
            <a:ext cx="3146658" cy="34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Courses\Matf UVIT 2015-16\Predavanja\slika00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0" b="8986"/>
          <a:stretch/>
        </p:blipFill>
        <p:spPr bwMode="auto">
          <a:xfrm>
            <a:off x="1067268" y="2821653"/>
            <a:ext cx="4030482" cy="349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11782</TotalTime>
  <Words>1974</Words>
  <Application>Microsoft Office PowerPoint</Application>
  <PresentationFormat>On-screen Show (4:3)</PresentationFormat>
  <Paragraphs>190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YUTms</vt:lpstr>
      <vt:lpstr>4_Watermark</vt:lpstr>
      <vt:lpstr>Uvod u veb i internet tehnologije</vt:lpstr>
      <vt:lpstr>Slojevi kod računarskih mreža međumrežni sloj</vt:lpstr>
      <vt:lpstr>Protokoli i slojevi</vt:lpstr>
      <vt:lpstr>Međumrežni sloj</vt:lpstr>
      <vt:lpstr>IP protokol međumrežnog sloja </vt:lpstr>
      <vt:lpstr>IP protokol međumrežnog sloja (2) </vt:lpstr>
      <vt:lpstr>Hijerarhijska struktura IP adresa</vt:lpstr>
      <vt:lpstr>Hijerarhijska struktura IP adresa (2)</vt:lpstr>
      <vt:lpstr>Hijerarhijska struktura IP adresa (3)</vt:lpstr>
      <vt:lpstr>Povezivanje uređaja u lokalnoj mreži</vt:lpstr>
      <vt:lpstr>Povezivanje uređaja u lokalnoj mreži (2) </vt:lpstr>
      <vt:lpstr>Povezivanje uređaja u lokalnoj mreži (3) </vt:lpstr>
      <vt:lpstr>Povezivanje uređaja u lokalnoj mreži (4)</vt:lpstr>
      <vt:lpstr>Povezivanje uređaja u lokalnoj mreži (5) </vt:lpstr>
      <vt:lpstr>Povezivanje uređaja u lokalnoj mreži (6)</vt:lpstr>
      <vt:lpstr>IP adrese i DHCP</vt:lpstr>
      <vt:lpstr>Javne i privatne IP adrese</vt:lpstr>
      <vt:lpstr>Javne i privatne IP adrese (2)</vt:lpstr>
      <vt:lpstr>Javne i privatne IP adrese (3)</vt:lpstr>
      <vt:lpstr>Rutiranje</vt:lpstr>
      <vt:lpstr>Rutiranje (2)</vt:lpstr>
      <vt:lpstr>Zahvalnica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Administrator</cp:lastModifiedBy>
  <cp:revision>890</cp:revision>
  <dcterms:created xsi:type="dcterms:W3CDTF">1601-01-01T00:00:00Z</dcterms:created>
  <dcterms:modified xsi:type="dcterms:W3CDTF">2021-03-05T13:12:35Z</dcterms:modified>
</cp:coreProperties>
</file>