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2"/>
  </p:notesMasterIdLst>
  <p:handoutMasterIdLst>
    <p:handoutMasterId r:id="rId23"/>
  </p:handoutMasterIdLst>
  <p:sldIdLst>
    <p:sldId id="296" r:id="rId2"/>
    <p:sldId id="493" r:id="rId3"/>
    <p:sldId id="502" r:id="rId4"/>
    <p:sldId id="499" r:id="rId5"/>
    <p:sldId id="500" r:id="rId6"/>
    <p:sldId id="527" r:id="rId7"/>
    <p:sldId id="528" r:id="rId8"/>
    <p:sldId id="529" r:id="rId9"/>
    <p:sldId id="530" r:id="rId10"/>
    <p:sldId id="531" r:id="rId11"/>
    <p:sldId id="532" r:id="rId12"/>
    <p:sldId id="533" r:id="rId13"/>
    <p:sldId id="401" r:id="rId14"/>
    <p:sldId id="402" r:id="rId15"/>
    <p:sldId id="534" r:id="rId16"/>
    <p:sldId id="535" r:id="rId17"/>
    <p:sldId id="367" r:id="rId18"/>
    <p:sldId id="368" r:id="rId19"/>
    <p:sldId id="369" r:id="rId20"/>
    <p:sldId id="306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1" autoAdjust="0"/>
    <p:restoredTop sz="86393" autoAdjust="0"/>
  </p:normalViewPr>
  <p:slideViewPr>
    <p:cSldViewPr>
      <p:cViewPr varScale="1">
        <p:scale>
          <a:sx n="99" d="100"/>
          <a:sy n="99" d="100"/>
        </p:scale>
        <p:origin x="15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878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178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B70C6-757F-4600-A347-5E68BBCA3609}" type="datetimeFigureOut">
              <a:rPr lang="en-US" smtClean="0"/>
              <a:t>05-Mar-21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17419-FAAA-47B0-94C1-4262F2E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05-Mar-21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99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24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61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53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42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06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27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61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3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Latn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20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484212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TCP 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Važna </a:t>
            </a:r>
            <a:r>
              <a:rPr lang="sr-Latn-RS" altLang="en-US" dirty="0"/>
              <a:t>odlika TCP protokola je 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kontrolu </a:t>
            </a:r>
            <a:r>
              <a:rPr lang="sr-Latn-RS" altLang="en-US" dirty="0" smtClean="0"/>
              <a:t>zagušenja (congestion control)</a:t>
            </a:r>
          </a:p>
          <a:p>
            <a:pPr marL="857250" lvl="1" indent="-457200" eaLnBrk="1" hangingPunct="1"/>
            <a:r>
              <a:rPr lang="sr-Latn-RS" altLang="en-US" dirty="0" smtClean="0"/>
              <a:t>Pojava zagu</a:t>
            </a:r>
            <a:r>
              <a:rPr lang="sr-Latn-RS" altLang="en-US" dirty="0"/>
              <a:t>š</a:t>
            </a:r>
            <a:r>
              <a:rPr lang="sr-Latn-RS" altLang="en-US" dirty="0" smtClean="0"/>
              <a:t>enja </a:t>
            </a:r>
            <a:r>
              <a:rPr lang="sr-Latn-RS" altLang="en-US" dirty="0"/>
              <a:t>se javlja kada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čvorova pokušava da 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podatke kroz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koja je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na granicama svoje propusne </a:t>
            </a:r>
            <a:r>
              <a:rPr lang="sr-Latn-RS" altLang="en-US" dirty="0" smtClean="0"/>
              <a:t>moći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U takvim situacijama, </a:t>
            </a:r>
            <a:r>
              <a:rPr lang="sr-Latn-RS" altLang="en-US" dirty="0" smtClean="0"/>
              <a:t>de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se da brzina komunikacije u celoj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opada </a:t>
            </a:r>
            <a:r>
              <a:rPr lang="sr-Latn-RS" altLang="en-US" dirty="0" smtClean="0"/>
              <a:t>za nekoliko </a:t>
            </a:r>
            <a:r>
              <a:rPr lang="sr-Latn-RS" altLang="en-US" dirty="0"/>
              <a:t>redova </a:t>
            </a:r>
            <a:r>
              <a:rPr lang="sr-Latn-RS" altLang="en-US" dirty="0" smtClean="0"/>
              <a:t>veličina </a:t>
            </a:r>
          </a:p>
          <a:p>
            <a:pPr marL="857250" lvl="1" indent="-457200" eaLnBrk="1" hangingPunct="1"/>
            <a:r>
              <a:rPr lang="sr-Latn-RS" altLang="en-US" dirty="0" smtClean="0"/>
              <a:t>Naime</a:t>
            </a:r>
            <a:r>
              <a:rPr lang="sr-Latn-RS" altLang="en-US" dirty="0"/>
              <a:t>, broj izgubljenih paketa se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estruko povećava jer unutrašnji čvorovi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(ruteri) ne mogu da prihvate nove pakete </a:t>
            </a:r>
            <a:r>
              <a:rPr lang="sr-Latn-RS" altLang="en-US" dirty="0" smtClean="0"/>
              <a:t>zato što </a:t>
            </a:r>
            <a:r>
              <a:rPr lang="sr-Latn-RS" altLang="en-US" dirty="0"/>
              <a:t>su </a:t>
            </a:r>
            <a:r>
              <a:rPr lang="sr-Latn-RS" altLang="en-US" dirty="0" smtClean="0"/>
              <a:t>im prihvatni </a:t>
            </a:r>
            <a:r>
              <a:rPr lang="sr-Latn-RS" altLang="en-US" dirty="0"/>
              <a:t>baferi </a:t>
            </a:r>
            <a:r>
              <a:rPr lang="sr-Latn-RS" altLang="en-US" dirty="0" smtClean="0"/>
              <a:t>prepuni </a:t>
            </a:r>
          </a:p>
          <a:p>
            <a:pPr marL="857250" lvl="1" indent="-457200" eaLnBrk="1" hangingPunct="1"/>
            <a:r>
              <a:rPr lang="sr-Latn-RS" altLang="en-US" dirty="0" smtClean="0"/>
              <a:t>TCP poku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da detektuje ovakve situacije i da </a:t>
            </a:r>
            <a:r>
              <a:rPr lang="sr-Latn-RS" altLang="en-US" dirty="0" smtClean="0"/>
              <a:t>u tim 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ajevima </a:t>
            </a:r>
            <a:r>
              <a:rPr lang="sr-Latn-RS" altLang="en-US" dirty="0"/>
              <a:t>uspori sa slanjem paketa dok se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ne </a:t>
            </a:r>
            <a:r>
              <a:rPr lang="sr-Latn-RS" altLang="en-US" dirty="0" smtClean="0"/>
              <a:t>rastereti </a:t>
            </a:r>
          </a:p>
          <a:p>
            <a:pPr marL="857250" lvl="1" indent="-457200" eaLnBrk="1" hangingPunct="1"/>
            <a:r>
              <a:rPr lang="sr-Latn-RS" altLang="en-US" dirty="0" smtClean="0"/>
              <a:t>Jedna od tehnika </a:t>
            </a:r>
            <a:r>
              <a:rPr lang="sr-Latn-RS" altLang="en-US" dirty="0"/>
              <a:t>koje se koriste u cilju smanjenja </a:t>
            </a:r>
            <a:r>
              <a:rPr lang="sr-Latn-RS" altLang="en-US" dirty="0" smtClean="0"/>
              <a:t>zagušenja </a:t>
            </a:r>
            <a:r>
              <a:rPr lang="sr-Latn-RS" altLang="en-US" dirty="0"/>
              <a:t>je da se pri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etku komunikacije paketi šalju </a:t>
            </a:r>
            <a:r>
              <a:rPr lang="sr-Latn-RS" altLang="en-US" dirty="0"/>
              <a:t>sporije </a:t>
            </a:r>
            <a:r>
              <a:rPr lang="sr-Latn-RS" altLang="en-US" dirty="0" smtClean="0"/>
              <a:t>(slow-start</a:t>
            </a:r>
            <a:r>
              <a:rPr lang="sr-Latn-RS" altLang="en-US" dirty="0"/>
              <a:t>), a da se brzina slanja postepeno </a:t>
            </a:r>
            <a:r>
              <a:rPr lang="sr-Latn-RS" altLang="en-US" dirty="0" smtClean="0"/>
              <a:t>povećava </a:t>
            </a:r>
            <a:r>
              <a:rPr lang="sr-Latn-RS" altLang="en-US" dirty="0"/>
              <a:t>kada se utvrdi da paketi zaista i </a:t>
            </a:r>
            <a:r>
              <a:rPr lang="sr-Latn-RS" altLang="en-US" dirty="0" smtClean="0"/>
              <a:t>stižu </a:t>
            </a:r>
            <a:r>
              <a:rPr lang="sr-Latn-RS" altLang="en-US" dirty="0"/>
              <a:t>na </a:t>
            </a:r>
            <a:r>
              <a:rPr lang="sr-Latn-RS" altLang="en-US" dirty="0" smtClean="0"/>
              <a:t>odredište </a:t>
            </a:r>
          </a:p>
        </p:txBody>
      </p:sp>
    </p:spTree>
    <p:extLst>
      <p:ext uri="{BB962C8B-B14F-4D97-AF65-F5344CB8AC3E}">
        <p14:creationId xmlns:p14="http://schemas.microsoft.com/office/powerpoint/2010/main" val="336134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TCP 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Činjenica da TCP protokol </a:t>
            </a:r>
            <a:r>
              <a:rPr lang="sr-Latn-RS" altLang="en-US" dirty="0"/>
              <a:t>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kontrolu </a:t>
            </a:r>
            <a:r>
              <a:rPr lang="sr-Latn-RS" altLang="en-US" dirty="0" smtClean="0"/>
              <a:t>zagušenja </a:t>
            </a:r>
            <a:r>
              <a:rPr lang="sr-Latn-RS" altLang="en-US" dirty="0"/>
              <a:t>je </a:t>
            </a:r>
            <a:r>
              <a:rPr lang="sr-Latn-RS" altLang="en-US" dirty="0" smtClean="0"/>
              <a:t>jedan od </a:t>
            </a:r>
            <a:r>
              <a:rPr lang="sr-Latn-RS" altLang="en-US" dirty="0"/>
              <a:t>razloga zbog </a:t>
            </a:r>
            <a:r>
              <a:rPr lang="sr-Latn-RS" altLang="en-US" dirty="0" smtClean="0"/>
              <a:t>čega </a:t>
            </a:r>
            <a:r>
              <a:rPr lang="sr-Latn-RS" altLang="en-US" dirty="0"/>
              <a:t>TCP spada u grupu sporijih protokola </a:t>
            </a:r>
            <a:endParaRPr lang="sr-Latn-RS" altLang="en-US" dirty="0" smtClean="0"/>
          </a:p>
          <a:p>
            <a:pPr marL="457200" indent="-457200" eaLnBrk="1" hangingPunct="1"/>
            <a:r>
              <a:rPr lang="sr-Latn-RS" altLang="en-US" dirty="0" smtClean="0"/>
              <a:t>Stoga se TCP ne </a:t>
            </a:r>
            <a:r>
              <a:rPr lang="sr-Latn-RS" altLang="en-US" dirty="0"/>
              <a:t>koristi se </a:t>
            </a:r>
            <a:r>
              <a:rPr lang="sr-Latn-RS" altLang="en-US" dirty="0" smtClean="0"/>
              <a:t>za aplikacije </a:t>
            </a:r>
            <a:r>
              <a:rPr lang="sr-Latn-RS" altLang="en-US" dirty="0"/>
              <a:t>kod kojih je brzina prenosa </a:t>
            </a:r>
            <a:r>
              <a:rPr lang="sr-Latn-RS" altLang="en-US" dirty="0" smtClean="0"/>
              <a:t>presudna</a:t>
            </a:r>
          </a:p>
        </p:txBody>
      </p:sp>
    </p:spTree>
    <p:extLst>
      <p:ext uri="{BB962C8B-B14F-4D97-AF65-F5344CB8AC3E}">
        <p14:creationId xmlns:p14="http://schemas.microsoft.com/office/powerpoint/2010/main" val="317191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UDP </a:t>
            </a:r>
            <a:r>
              <a:rPr lang="sr-Latn-RS" altLang="en-US" sz="3200" dirty="0">
                <a:solidFill>
                  <a:schemeClr val="hlink"/>
                </a:solidFill>
              </a:rPr>
              <a:t>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UDP</a:t>
            </a:r>
            <a:r>
              <a:rPr lang="sr-Latn-RS" altLang="en-US" dirty="0"/>
              <a:t> (User Datagram protocol) je protokol transportnog sloja u okviru </a:t>
            </a:r>
            <a:r>
              <a:rPr lang="sr-Latn-RS" altLang="en-US" dirty="0" smtClean="0"/>
              <a:t>Interneta koji </a:t>
            </a:r>
            <a:r>
              <a:rPr lang="sr-Latn-RS" altLang="en-US" dirty="0"/>
              <a:t>ne </a:t>
            </a:r>
            <a:r>
              <a:rPr lang="sr-Latn-RS" altLang="en-US" dirty="0" smtClean="0"/>
              <a:t>vrši </a:t>
            </a:r>
            <a:r>
              <a:rPr lang="sr-Latn-RS" altLang="en-US" dirty="0"/>
              <a:t>uspostavljanje konekcije pre </a:t>
            </a:r>
            <a:r>
              <a:rPr lang="sr-Latn-RS" altLang="en-US" dirty="0" smtClean="0"/>
              <a:t>započinjanja komunikacije</a:t>
            </a:r>
          </a:p>
          <a:p>
            <a:pPr marL="857250" lvl="1" indent="-457200" eaLnBrk="1" hangingPunct="1"/>
            <a:r>
              <a:rPr lang="sr-Latn-RS" altLang="en-US" dirty="0" smtClean="0"/>
              <a:t>Prilikom korišćenja </a:t>
            </a:r>
            <a:r>
              <a:rPr lang="sr-Latn-RS" altLang="en-US" dirty="0"/>
              <a:t>UDP protokola ne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potvrda prijema poslatih paketa, </a:t>
            </a:r>
            <a:r>
              <a:rPr lang="sr-Latn-RS" altLang="en-US" dirty="0" smtClean="0"/>
              <a:t>tako da </a:t>
            </a:r>
            <a:r>
              <a:rPr lang="sr-Latn-RS" altLang="en-US" dirty="0"/>
              <a:t>se komunikacija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smatrati </a:t>
            </a:r>
            <a:r>
              <a:rPr lang="sr-Latn-RS" altLang="en-US" dirty="0" smtClean="0"/>
              <a:t>nepouzdanom </a:t>
            </a:r>
          </a:p>
          <a:p>
            <a:pPr marL="857250" lvl="1" indent="-457200" eaLnBrk="1" hangingPunct="1"/>
            <a:r>
              <a:rPr lang="sr-Latn-RS" altLang="en-US" dirty="0" smtClean="0"/>
              <a:t>Osnovni </a:t>
            </a:r>
            <a:r>
              <a:rPr lang="sr-Latn-RS" altLang="en-US" dirty="0"/>
              <a:t>razlozi </a:t>
            </a:r>
            <a:r>
              <a:rPr lang="sr-Latn-RS" altLang="en-US" dirty="0" smtClean="0"/>
              <a:t>korišćenja UDP </a:t>
            </a:r>
            <a:r>
              <a:rPr lang="sr-Latn-RS" altLang="en-US" dirty="0"/>
              <a:t>protokola su, pre svega, njegova brzina </a:t>
            </a:r>
            <a:r>
              <a:rPr lang="sr-Latn-RS" altLang="en-US" dirty="0" smtClean="0"/>
              <a:t>- </a:t>
            </a:r>
            <a:r>
              <a:rPr lang="sr-Latn-RS" altLang="en-US" dirty="0"/>
              <a:t>zbog toga se uglavnom </a:t>
            </a:r>
            <a:r>
              <a:rPr lang="sr-Latn-RS" altLang="en-US" dirty="0" smtClean="0"/>
              <a:t>koristi od </a:t>
            </a:r>
            <a:r>
              <a:rPr lang="sr-Latn-RS" altLang="en-US" dirty="0"/>
              <a:t>strane aplikacija koje imaju potrebu za komunikacijom u realnom </a:t>
            </a:r>
            <a:r>
              <a:rPr lang="sr-Latn-RS" altLang="en-US" dirty="0" smtClean="0"/>
              <a:t>vremenu (real </a:t>
            </a:r>
            <a:r>
              <a:rPr lang="sr-Latn-RS" altLang="en-US" dirty="0"/>
              <a:t>time), kao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su npr. audio-video prenosi, internet telefonija, igrice </a:t>
            </a:r>
            <a:r>
              <a:rPr lang="sr-Latn-RS" altLang="en-US" dirty="0" smtClean="0"/>
              <a:t>i sl.</a:t>
            </a:r>
          </a:p>
          <a:p>
            <a:pPr marL="857250" lvl="1" indent="-457200" eaLnBrk="1" hangingPunct="1"/>
            <a:r>
              <a:rPr lang="sr-Latn-RS" altLang="en-US" dirty="0" smtClean="0"/>
              <a:t>Takode</a:t>
            </a:r>
            <a:r>
              <a:rPr lang="sr-Latn-RS" altLang="en-US" dirty="0"/>
              <a:t>, UDP se koristi za aplikacione protokole koji daju </a:t>
            </a:r>
            <a:r>
              <a:rPr lang="sr-Latn-RS" altLang="en-US" dirty="0" smtClean="0"/>
              <a:t>elementarne mrežne </a:t>
            </a:r>
            <a:r>
              <a:rPr lang="sr-Latn-RS" altLang="en-US" dirty="0"/>
              <a:t>usluge i </a:t>
            </a:r>
            <a:r>
              <a:rPr lang="sr-Latn-RS" altLang="en-US" dirty="0" smtClean="0"/>
              <a:t>vrše </a:t>
            </a:r>
            <a:r>
              <a:rPr lang="sr-Latn-RS" altLang="en-US" dirty="0"/>
              <a:t>kontrolu </a:t>
            </a:r>
            <a:r>
              <a:rPr lang="sr-Latn-RS" altLang="en-US" dirty="0" smtClean="0"/>
              <a:t>mreže </a:t>
            </a:r>
            <a:r>
              <a:rPr lang="sr-Latn-RS" altLang="en-US" dirty="0"/>
              <a:t>(npr. DHCP, DNS, SNMP)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446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Sistem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mena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</a:t>
            </a:r>
            <a:r>
              <a:rPr lang="sv-SE" altLang="en-US" sz="3200" dirty="0" smtClean="0">
                <a:solidFill>
                  <a:schemeClr val="hlink"/>
                </a:solidFill>
              </a:rPr>
              <a:t>omena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IP adrese su pogodne za </a:t>
            </a:r>
            <a:r>
              <a:rPr lang="sr-Latn-RS" altLang="en-US" dirty="0" smtClean="0"/>
              <a:t>korišćenje od strane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</a:t>
            </a:r>
            <a:r>
              <a:rPr lang="sr-Latn-RS" altLang="en-US" dirty="0"/>
              <a:t>, ali nisu pogodne za ljudsku </a:t>
            </a:r>
            <a:r>
              <a:rPr lang="sr-Latn-RS" altLang="en-US" dirty="0" smtClean="0"/>
              <a:t>upotrebu </a:t>
            </a:r>
          </a:p>
          <a:p>
            <a:pPr marL="857250" lvl="1" indent="-457200" eaLnBrk="1" hangingPunct="1"/>
            <a:r>
              <a:rPr lang="sr-Latn-RS" altLang="en-US" dirty="0" smtClean="0"/>
              <a:t>Stoga je uveden je sistem imena domena (</a:t>
            </a:r>
            <a:r>
              <a:rPr lang="sr-Latn-RS" altLang="en-US" dirty="0" err="1" smtClean="0"/>
              <a:t>domain</a:t>
            </a:r>
            <a:r>
              <a:rPr lang="sr-Latn-RS" altLang="en-US" dirty="0" smtClean="0"/>
              <a:t> </a:t>
            </a:r>
            <a:r>
              <a:rPr lang="sr-Latn-RS" altLang="en-US" dirty="0" err="1" smtClean="0"/>
              <a:t>name</a:t>
            </a:r>
            <a:r>
              <a:rPr lang="sr-Latn-RS" altLang="en-US" dirty="0" smtClean="0"/>
              <a:t> system - DNS) –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adrese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hostova</a:t>
            </a:r>
            <a:r>
              <a:rPr lang="pl-PL" altLang="en-US" dirty="0" smtClean="0"/>
              <a:t> </a:t>
            </a:r>
            <a:r>
              <a:rPr lang="pl-PL" altLang="en-US" dirty="0"/>
              <a:t>(</a:t>
            </a:r>
            <a:r>
              <a:rPr lang="pl-PL" altLang="en-US" dirty="0" err="1"/>
              <a:t>servera</a:t>
            </a:r>
            <a:r>
              <a:rPr lang="pl-PL" altLang="en-US" dirty="0"/>
              <a:t>) </a:t>
            </a:r>
            <a:r>
              <a:rPr lang="pl-PL" altLang="en-US" dirty="0" err="1"/>
              <a:t>zadaju</a:t>
            </a:r>
            <a:r>
              <a:rPr lang="pl-PL" altLang="en-US" dirty="0"/>
              <a:t> </a:t>
            </a:r>
            <a:r>
              <a:rPr lang="pl-PL" altLang="en-US" dirty="0" err="1"/>
              <a:t>se</a:t>
            </a:r>
            <a:r>
              <a:rPr lang="pl-PL" altLang="en-US" dirty="0"/>
              <a:t> u </a:t>
            </a:r>
            <a:r>
              <a:rPr lang="pl-PL" altLang="en-US" dirty="0" err="1"/>
              <a:t>tekstualnom</a:t>
            </a:r>
            <a:r>
              <a:rPr lang="pl-PL" altLang="en-US" dirty="0"/>
              <a:t> </a:t>
            </a:r>
            <a:r>
              <a:rPr lang="pl-PL" altLang="en-US" dirty="0" err="1"/>
              <a:t>obliku</a:t>
            </a:r>
            <a:r>
              <a:rPr lang="sr-Latn-RS" altLang="en-US" dirty="0" smtClean="0"/>
              <a:t> </a:t>
            </a:r>
          </a:p>
          <a:p>
            <a:pPr marL="857250" lvl="1" indent="-457200" eaLnBrk="1" hangingPunct="1"/>
            <a:r>
              <a:rPr lang="sr-Latn-RS" altLang="en-US" dirty="0" smtClean="0"/>
              <a:t>DNS </a:t>
            </a:r>
            <a:r>
              <a:rPr lang="sr-Latn-RS" altLang="en-US" dirty="0"/>
              <a:t>se smatra „telefonskim imenikom” </a:t>
            </a:r>
            <a:r>
              <a:rPr lang="sr-Latn-RS" altLang="en-US" dirty="0" smtClean="0"/>
              <a:t>Interneta, koje </a:t>
            </a:r>
            <a:r>
              <a:rPr lang="sr-Latn-RS" altLang="en-US" dirty="0"/>
              <a:t>imenima domena dodeljuje razne informacije (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IP adrese</a:t>
            </a:r>
            <a:r>
              <a:rPr lang="sr-Latn-RS" altLang="en-US" dirty="0" smtClean="0"/>
              <a:t>) </a:t>
            </a:r>
          </a:p>
          <a:p>
            <a:pPr marL="1257300" lvl="2" indent="-457200" eaLnBrk="1" hangingPunct="1"/>
            <a:r>
              <a:rPr lang="sr-Latn-RS" altLang="en-US" dirty="0" smtClean="0"/>
              <a:t>Na primer, već </a:t>
            </a:r>
            <a:r>
              <a:rPr lang="sr-Latn-RS" altLang="en-US" dirty="0"/>
              <a:t>pomenuti studentski server </a:t>
            </a:r>
            <a:r>
              <a:rPr lang="sr-Latn-RS" altLang="en-US" dirty="0" smtClean="0"/>
              <a:t>Matemati</a:t>
            </a:r>
            <a:r>
              <a:rPr lang="sr-Latn-RS" altLang="en-US" dirty="0"/>
              <a:t>č</a:t>
            </a:r>
            <a:r>
              <a:rPr lang="sr-Latn-RS" altLang="en-US" dirty="0" smtClean="0"/>
              <a:t>kog </a:t>
            </a:r>
            <a:r>
              <a:rPr lang="sr-Latn-RS" altLang="en-US" dirty="0"/>
              <a:t>fakulteta u Beogradu </a:t>
            </a:r>
            <a:r>
              <a:rPr lang="sr-Latn-RS" altLang="en-US" dirty="0" smtClean="0"/>
              <a:t>ima domen alas.matf.bg.ac.rs</a:t>
            </a:r>
          </a:p>
          <a:p>
            <a:pPr marL="857250" lvl="1" indent="-457200" eaLnBrk="1" hangingPunct="1"/>
            <a:r>
              <a:rPr lang="sr-Latn-RS" altLang="en-US" dirty="0" smtClean="0"/>
              <a:t>Domeni </a:t>
            </a:r>
            <a:r>
              <a:rPr lang="sr-Latn-RS" altLang="en-US" dirty="0"/>
              <a:t>su hijerarhijski organizovani i č</a:t>
            </a:r>
            <a:r>
              <a:rPr lang="sr-Latn-RS" altLang="en-US" dirty="0" smtClean="0"/>
              <a:t>itaju </a:t>
            </a:r>
            <a:r>
              <a:rPr lang="sr-Latn-RS" altLang="en-US" dirty="0"/>
              <a:t>se </a:t>
            </a:r>
            <a:r>
              <a:rPr lang="sr-Latn-RS" altLang="en-US" dirty="0" smtClean="0"/>
              <a:t>s desna </a:t>
            </a:r>
            <a:r>
              <a:rPr lang="sr-Latn-RS" altLang="en-US" dirty="0"/>
              <a:t>na </a:t>
            </a:r>
            <a:r>
              <a:rPr lang="sr-Latn-RS" altLang="en-US" dirty="0" smtClean="0"/>
              <a:t>levo</a:t>
            </a:r>
          </a:p>
          <a:p>
            <a:pPr marL="1257300" lvl="2" indent="-457200" eaLnBrk="1" hangingPunct="1"/>
            <a:r>
              <a:rPr lang="sr-Latn-RS" altLang="en-US" dirty="0" smtClean="0"/>
              <a:t>Na primer, </a:t>
            </a:r>
            <a:r>
              <a:rPr lang="sr-Latn-RS" altLang="en-US" dirty="0"/>
              <a:t>domen rs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Republiku Srbiju, ac.rs </a:t>
            </a:r>
            <a:r>
              <a:rPr lang="sr-Latn-RS" altLang="en-US" dirty="0" smtClean="0"/>
              <a:t>označava akademsku mrežu </a:t>
            </a:r>
            <a:r>
              <a:rPr lang="sr-Latn-RS" altLang="en-US" dirty="0"/>
              <a:t>u Srbiji, bg.ac.rs njen </a:t>
            </a:r>
            <a:r>
              <a:rPr lang="sr-Latn-RS" altLang="en-US" dirty="0" smtClean="0"/>
              <a:t>čvor </a:t>
            </a:r>
            <a:r>
              <a:rPr lang="sr-Latn-RS" altLang="en-US" dirty="0"/>
              <a:t>u Beogradu, </a:t>
            </a:r>
            <a:r>
              <a:rPr lang="sr-Latn-RS" altLang="en-US" dirty="0" smtClean="0"/>
              <a:t>matf.bg.ac.rs označava Matematički </a:t>
            </a:r>
            <a:r>
              <a:rPr lang="sr-Latn-RS" altLang="en-US" dirty="0"/>
              <a:t>fakultet, dok alas.matf.bg.ac.rs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konkretan </a:t>
            </a:r>
            <a:r>
              <a:rPr lang="sr-Latn-RS" altLang="en-US" dirty="0" smtClean="0"/>
              <a:t>studentski server </a:t>
            </a:r>
            <a:r>
              <a:rPr lang="sr-Latn-RS" altLang="en-US" dirty="0"/>
              <a:t>koji </a:t>
            </a:r>
            <a:r>
              <a:rPr lang="sr-Latn-RS" altLang="en-US" dirty="0" smtClean="0"/>
              <a:t>tako imenovan </a:t>
            </a:r>
            <a:r>
              <a:rPr lang="sr-Latn-RS" altLang="en-US" dirty="0"/>
              <a:t>u </a:t>
            </a:r>
            <a:r>
              <a:rPr lang="sr-Latn-RS" altLang="en-US" dirty="0" smtClean="0"/>
              <a:t>čast </a:t>
            </a:r>
            <a:r>
              <a:rPr lang="sr-Latn-RS" altLang="en-US" dirty="0"/>
              <a:t>velikog </a:t>
            </a:r>
            <a:r>
              <a:rPr lang="sr-Latn-RS" altLang="en-US" dirty="0" smtClean="0"/>
              <a:t>matematičara </a:t>
            </a:r>
            <a:r>
              <a:rPr lang="sr-Latn-RS" altLang="en-US" dirty="0"/>
              <a:t>Mihaila </a:t>
            </a:r>
            <a:r>
              <a:rPr lang="sr-Latn-RS" altLang="en-US" dirty="0" smtClean="0"/>
              <a:t>Petrovića Alasa</a:t>
            </a:r>
          </a:p>
          <a:p>
            <a:pPr marL="857250" lvl="1" indent="-457200" eaLnBrk="1" hangingPunct="1"/>
            <a:r>
              <a:rPr lang="sr-Latn-RS" altLang="en-US" dirty="0"/>
              <a:t>Domeni </a:t>
            </a:r>
            <a:r>
              <a:rPr lang="sr-Latn-RS" altLang="en-US" dirty="0" smtClean="0"/>
              <a:t>najvi</a:t>
            </a:r>
            <a:r>
              <a:rPr lang="sr-Latn-RS" altLang="en-US" dirty="0"/>
              <a:t>š</a:t>
            </a:r>
            <a:r>
              <a:rPr lang="sr-Latn-RS" altLang="en-US" dirty="0" smtClean="0"/>
              <a:t>eg </a:t>
            </a:r>
            <a:r>
              <a:rPr lang="sr-Latn-RS" altLang="en-US" dirty="0"/>
              <a:t>nivoa mogu biti bilo nacionalni (kao u navedenom primeru</a:t>
            </a:r>
            <a:r>
              <a:rPr lang="sr-Latn-RS" altLang="en-US" dirty="0" smtClean="0"/>
              <a:t>), bilo generi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(npr. .com, .org, .net</a:t>
            </a:r>
            <a:r>
              <a:rPr lang="sr-Latn-RS" altLang="en-US" dirty="0" smtClean="0"/>
              <a:t>), a novom regulativom je liberalizovano korišćenje domena najvišeg nivoa</a:t>
            </a:r>
          </a:p>
        </p:txBody>
      </p:sp>
    </p:spTree>
    <p:extLst>
      <p:ext uri="{BB962C8B-B14F-4D97-AF65-F5344CB8AC3E}">
        <p14:creationId xmlns:p14="http://schemas.microsoft.com/office/powerpoint/2010/main" val="176140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Sistem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mena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</a:t>
            </a:r>
            <a:r>
              <a:rPr lang="sv-SE" altLang="en-US" sz="3200" dirty="0" smtClean="0">
                <a:solidFill>
                  <a:schemeClr val="hlink"/>
                </a:solidFill>
              </a:rPr>
              <a:t>omena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Domeni </a:t>
            </a:r>
            <a:r>
              <a:rPr lang="sr-Latn-RS" altLang="en-US" dirty="0"/>
              <a:t>se koriste u okviru </a:t>
            </a:r>
            <a:r>
              <a:rPr lang="sr-Latn-RS" altLang="en-US" dirty="0" smtClean="0"/>
              <a:t>jedinstvenih lokatora </a:t>
            </a:r>
            <a:r>
              <a:rPr lang="sr-Latn-RS" altLang="en-US" dirty="0"/>
              <a:t>resursa na Vebu (URL), u okviru adresa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, itd</a:t>
            </a:r>
            <a:r>
              <a:rPr lang="sr-Latn-RS" altLang="en-US" dirty="0" smtClean="0"/>
              <a:t>.</a:t>
            </a:r>
          </a:p>
          <a:p>
            <a:pPr marL="857250" lvl="1" indent="-457200" eaLnBrk="1" hangingPunct="1"/>
            <a:r>
              <a:rPr lang="sr-Latn-RS" altLang="en-US" dirty="0"/>
              <a:t>Prilikom preslikavanja domena u adrese, koriste se usluge distribuirane </a:t>
            </a:r>
            <a:r>
              <a:rPr lang="sr-Latn-RS" altLang="en-US" dirty="0" smtClean="0"/>
              <a:t>DNS baze podataka</a:t>
            </a:r>
          </a:p>
          <a:p>
            <a:pPr marL="1257300" lvl="2" indent="-457200" eaLnBrk="1" hangingPunct="1"/>
            <a:r>
              <a:rPr lang="sr-Latn-RS" altLang="en-US" dirty="0" smtClean="0"/>
              <a:t>Specijalizovani </a:t>
            </a:r>
            <a:r>
              <a:rPr lang="sr-Latn-RS" altLang="en-US" dirty="0"/>
              <a:t>DNS serveri č</a:t>
            </a:r>
            <a:r>
              <a:rPr lang="sr-Latn-RS" altLang="en-US" dirty="0" smtClean="0"/>
              <a:t>uvaju </a:t>
            </a:r>
            <a:r>
              <a:rPr lang="sr-Latn-RS" altLang="en-US" dirty="0"/>
              <a:t>delove ove </a:t>
            </a:r>
            <a:r>
              <a:rPr lang="sr-Latn-RS" altLang="en-US" dirty="0" smtClean="0"/>
              <a:t>baze </a:t>
            </a:r>
          </a:p>
          <a:p>
            <a:pPr marL="1257300" lvl="2" indent="-457200" eaLnBrk="1" hangingPunct="1"/>
            <a:r>
              <a:rPr lang="sr-Latn-RS" altLang="en-US" dirty="0" smtClean="0"/>
              <a:t>Ovi serveri su </a:t>
            </a:r>
            <a:r>
              <a:rPr lang="sr-Latn-RS" altLang="en-US" dirty="0"/>
              <a:t>hijerarhijski organizovani i </a:t>
            </a:r>
            <a:r>
              <a:rPr lang="sr-Latn-RS" altLang="en-US" dirty="0" smtClean="0"/>
              <a:t>njihova </a:t>
            </a:r>
            <a:r>
              <a:rPr lang="sr-Latn-RS" altLang="en-US" dirty="0"/>
              <a:t>hijerarhija uglavnom prati hijerarhiju </a:t>
            </a:r>
            <a:r>
              <a:rPr lang="sr-Latn-RS" altLang="en-US" dirty="0" smtClean="0"/>
              <a:t>domena</a:t>
            </a:r>
          </a:p>
        </p:txBody>
      </p:sp>
      <p:pic>
        <p:nvPicPr>
          <p:cNvPr id="4098" name="Picture 2" descr="C:\Courses\Matf UVIT 2015-16\Predavanja\slika003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77" b="38616"/>
          <a:stretch/>
        </p:blipFill>
        <p:spPr bwMode="auto">
          <a:xfrm>
            <a:off x="3773694" y="3717032"/>
            <a:ext cx="5375532" cy="312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58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5"/>
          <a:stretch/>
        </p:blipFill>
        <p:spPr bwMode="auto">
          <a:xfrm>
            <a:off x="6444208" y="3123164"/>
            <a:ext cx="271199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TCP </a:t>
            </a:r>
            <a:r>
              <a:rPr lang="sr-Cyrl-RS" sz="3200" dirty="0" smtClean="0">
                <a:solidFill>
                  <a:schemeClr val="hlink"/>
                </a:solidFill>
              </a:rPr>
              <a:t>порт</a:t>
            </a:r>
            <a:endParaRPr lang="en-US" altLang="en-US" sz="3200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875"/>
            <a:ext cx="6840760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/>
              <a:t>Различите апликације користе различите портове </a:t>
            </a:r>
          </a:p>
          <a:p>
            <a:pPr lvl="1" eaLnBrk="1" hangingPunct="1"/>
            <a:r>
              <a:rPr lang="sr-Latn-RS" altLang="en-US" dirty="0" smtClean="0"/>
              <a:t>HTTP </a:t>
            </a:r>
            <a:r>
              <a:rPr lang="sr-Cyrl-RS" altLang="en-US" dirty="0" smtClean="0"/>
              <a:t>сервер подразумевано користи порт 80</a:t>
            </a:r>
          </a:p>
          <a:p>
            <a:pPr lvl="1" eaLnBrk="1" hangingPunct="1"/>
            <a:r>
              <a:rPr lang="sr-Latn-RS" altLang="en-US" dirty="0" smtClean="0"/>
              <a:t>Telnet </a:t>
            </a:r>
            <a:r>
              <a:rPr lang="sr-Cyrl-RS" altLang="en-US" dirty="0"/>
              <a:t>сервер подразумевано користи порт </a:t>
            </a:r>
            <a:r>
              <a:rPr lang="en-US" altLang="en-US" dirty="0" smtClean="0"/>
              <a:t>23</a:t>
            </a:r>
          </a:p>
          <a:p>
            <a:pPr lvl="1" eaLnBrk="1" hangingPunct="1"/>
            <a:r>
              <a:rPr lang="sr-Latn-RS" altLang="en-US" dirty="0" smtClean="0"/>
              <a:t>FTP </a:t>
            </a:r>
            <a:r>
              <a:rPr lang="sr-Cyrl-RS" altLang="en-US" dirty="0" smtClean="0"/>
              <a:t> </a:t>
            </a:r>
            <a:r>
              <a:rPr lang="sr-Cyrl-RS" altLang="en-US" dirty="0"/>
              <a:t>сервер подразумевано користи порт </a:t>
            </a:r>
            <a:r>
              <a:rPr lang="en-US" altLang="en-US" dirty="0" smtClean="0"/>
              <a:t>21</a:t>
            </a:r>
            <a:endParaRPr lang="en-US" altLang="en-US" dirty="0"/>
          </a:p>
          <a:p>
            <a:pPr lvl="1" eaLnBrk="1" hangingPunct="1"/>
            <a:r>
              <a:rPr lang="sr-Latn-RS" altLang="en-US" dirty="0" smtClean="0"/>
              <a:t>POP3 </a:t>
            </a:r>
            <a:r>
              <a:rPr lang="sr-Cyrl-RS" altLang="en-US" dirty="0" smtClean="0"/>
              <a:t>порт 110, а </a:t>
            </a:r>
            <a:r>
              <a:rPr lang="en-US" altLang="en-US" dirty="0" smtClean="0"/>
              <a:t>SMTP </a:t>
            </a:r>
            <a:r>
              <a:rPr lang="sr-Cyrl-RS" altLang="en-US" dirty="0" smtClean="0"/>
              <a:t>порт 25</a:t>
            </a:r>
          </a:p>
          <a:p>
            <a:pPr lvl="1" eaLnBrk="1" hangingPunct="1"/>
            <a:r>
              <a:rPr lang="sr-Cyrl-RS" altLang="en-US" dirty="0" smtClean="0"/>
              <a:t>Сервер за време порт 37</a:t>
            </a:r>
            <a:endParaRPr lang="en-US" altLang="en-US" dirty="0" smtClean="0"/>
          </a:p>
          <a:p>
            <a:pPr eaLnBrk="1" hangingPunct="1"/>
            <a:r>
              <a:rPr lang="sr-Cyrl-RS" altLang="en-US" dirty="0" smtClean="0"/>
              <a:t>Порт представља једнозначни </a:t>
            </a:r>
            <a:br>
              <a:rPr lang="sr-Cyrl-RS" altLang="en-US" dirty="0" smtClean="0"/>
            </a:br>
            <a:r>
              <a:rPr lang="sr-Cyrl-RS" altLang="en-US" dirty="0" smtClean="0"/>
              <a:t>идентификатор</a:t>
            </a:r>
            <a:r>
              <a:rPr lang="en-US" altLang="en-US" dirty="0" smtClean="0"/>
              <a:t> – </a:t>
            </a:r>
            <a:r>
              <a:rPr lang="sr-Cyrl-RS" altLang="en-US" dirty="0" smtClean="0"/>
              <a:t>број између 0 и 65535</a:t>
            </a:r>
          </a:p>
          <a:p>
            <a:pPr eaLnBrk="1" hangingPunct="1"/>
            <a:r>
              <a:rPr lang="sr-Cyrl-RS" altLang="en-US" dirty="0" smtClean="0"/>
              <a:t>Порт представља логичку везу између</a:t>
            </a:r>
            <a:br>
              <a:rPr lang="sr-Cyrl-RS" altLang="en-US" dirty="0" smtClean="0"/>
            </a:br>
            <a:r>
              <a:rPr lang="sr-Cyrl-RS" altLang="en-US" dirty="0" smtClean="0"/>
              <a:t>конкретног софтвера и хардвера на ком </a:t>
            </a:r>
            <a:br>
              <a:rPr lang="sr-Cyrl-RS" altLang="en-US" dirty="0" smtClean="0"/>
            </a:br>
            <a:r>
              <a:rPr lang="sr-Cyrl-RS" altLang="en-US" dirty="0" smtClean="0"/>
              <a:t>се тај софтвер извршава</a:t>
            </a:r>
          </a:p>
          <a:p>
            <a:pPr eaLnBrk="1" hangingPunct="1"/>
            <a:r>
              <a:rPr lang="sr-Cyrl-RS" altLang="en-US" dirty="0" smtClean="0"/>
              <a:t>Порт не представља место на које се прикључује уређај, већ број који означава приступну тачку за комуникацију са сервером</a:t>
            </a:r>
            <a:r>
              <a:rPr lang="sr-Cyrl-RS" altLang="en-US" dirty="0"/>
              <a:t/>
            </a:r>
            <a:br>
              <a:rPr lang="sr-Cyrl-RS" altLang="en-US" dirty="0"/>
            </a:br>
            <a:r>
              <a:rPr lang="sr-Cyrl-RS" altLang="en-US" dirty="0" smtClean="0"/>
              <a:t> 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981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TCP </a:t>
            </a:r>
            <a:r>
              <a:rPr lang="sr-Cyrl-RS" sz="3200" dirty="0" smtClean="0">
                <a:solidFill>
                  <a:schemeClr val="hlink"/>
                </a:solidFill>
              </a:rPr>
              <a:t>порт (2)</a:t>
            </a:r>
            <a:endParaRPr lang="en-US" altLang="en-US" sz="3200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875"/>
            <a:ext cx="856895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/>
              <a:t>Ако не би било броја порта, онда сервер не би знао са којом клијентском апликацијом комуницира, нити по ком се протоклу та комуникација реализује</a:t>
            </a:r>
          </a:p>
          <a:p>
            <a:pPr lvl="1" eaLnBrk="1" hangingPunct="1"/>
            <a:r>
              <a:rPr lang="sr-Cyrl-RS" altLang="en-US" dirty="0" smtClean="0"/>
              <a:t>Могло би се догодити, на пример, да прегледач, уместо да комуницира са веб сервером, покушава успостави комуникацију са сервером електронске поште</a:t>
            </a:r>
          </a:p>
          <a:p>
            <a:pPr eaLnBrk="1" hangingPunct="1"/>
            <a:r>
              <a:rPr lang="en-US" altLang="en-US" dirty="0" smtClean="0"/>
              <a:t>TCP</a:t>
            </a:r>
            <a:r>
              <a:rPr lang="sr-Cyrl-RS" altLang="en-US" dirty="0" smtClean="0"/>
              <a:t> портови између 0 и 1023 су резервисани за познате сервисе и не препоручује се да се ти портови користе за „нове“ серверске програме</a:t>
            </a:r>
          </a:p>
          <a:p>
            <a:pPr eaLnBrk="1" hangingPunct="1"/>
            <a:r>
              <a:rPr lang="sr-Cyrl-RS" altLang="en-US" dirty="0" smtClean="0"/>
              <a:t>Ако се извршавају серверски програми на рачунарској мрежи компаније, тада са администратором система треба проверити који су портови слободни, а који заузети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593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TCP/IP programski interfejs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Većina </a:t>
            </a:r>
            <a:r>
              <a:rPr lang="sr-Latn-RS" altLang="en-US" dirty="0"/>
              <a:t>savremenih operativnih sistema i programskih jezika daje </a:t>
            </a:r>
            <a:r>
              <a:rPr lang="sr-Latn-RS" altLang="en-US" dirty="0" smtClean="0"/>
              <a:t>direktnu podršku </a:t>
            </a:r>
            <a:r>
              <a:rPr lang="sr-Latn-RS" altLang="en-US" dirty="0"/>
              <a:t>za </a:t>
            </a:r>
            <a:r>
              <a:rPr lang="sr-Latn-RS" altLang="en-US" dirty="0" smtClean="0"/>
              <a:t>korišćenje </a:t>
            </a:r>
            <a:r>
              <a:rPr lang="sr-Latn-RS" altLang="en-US" dirty="0"/>
              <a:t>Internet (TCP/IP familije) </a:t>
            </a:r>
            <a:r>
              <a:rPr lang="sr-Latn-RS" altLang="en-US" dirty="0" smtClean="0"/>
              <a:t>protokola</a:t>
            </a:r>
          </a:p>
          <a:p>
            <a:pPr marL="457200" indent="-457200" eaLnBrk="1" hangingPunct="1"/>
            <a:r>
              <a:rPr lang="sr-Latn-RS" altLang="en-US" dirty="0" smtClean="0"/>
              <a:t>Podrška </a:t>
            </a:r>
            <a:r>
              <a:rPr lang="sr-Latn-RS" altLang="en-US" dirty="0"/>
              <a:t>za </a:t>
            </a:r>
            <a:r>
              <a:rPr lang="sr-Latn-RS" altLang="en-US" dirty="0" smtClean="0"/>
              <a:t>korišćenje ovih </a:t>
            </a:r>
            <a:r>
              <a:rPr lang="sr-Latn-RS" altLang="en-US" dirty="0"/>
              <a:t>protokola u okviru programa se realizuje kroz koncept soketa </a:t>
            </a:r>
            <a:r>
              <a:rPr lang="sr-Latn-RS" altLang="en-US" dirty="0" smtClean="0"/>
              <a:t>(socket)</a:t>
            </a:r>
            <a:endParaRPr lang="sr-Latn-RS" altLang="en-US" dirty="0"/>
          </a:p>
          <a:p>
            <a:pPr marL="457200" indent="-457200" eaLnBrk="1" hangingPunct="1"/>
            <a:r>
              <a:rPr lang="sr-Latn-RS" altLang="en-US" dirty="0" smtClean="0"/>
              <a:t>Soket </a:t>
            </a:r>
            <a:r>
              <a:rPr lang="sr-Latn-RS" altLang="en-US" dirty="0"/>
              <a:t>je apstrakcija kojom se programeru predstavlja kanal </a:t>
            </a:r>
            <a:r>
              <a:rPr lang="sr-Latn-RS" altLang="en-US" dirty="0" smtClean="0"/>
              <a:t>komunikacije (</a:t>
            </a:r>
            <a:r>
              <a:rPr lang="sr-Latn-RS" altLang="en-US" dirty="0"/>
              <a:t>zasnovan bilo na TCP bilo na UDP protokolu</a:t>
            </a:r>
            <a:r>
              <a:rPr lang="sr-Latn-RS" altLang="en-US" dirty="0" smtClean="0"/>
              <a:t>)</a:t>
            </a:r>
          </a:p>
          <a:p>
            <a:pPr marL="457200" indent="-457200" eaLnBrk="1" hangingPunct="1"/>
            <a:r>
              <a:rPr lang="sr-Latn-RS" altLang="en-US" dirty="0" smtClean="0"/>
              <a:t>Programer pi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podatke u </a:t>
            </a:r>
            <a:r>
              <a:rPr lang="sr-Latn-RS" altLang="en-US" dirty="0" smtClean="0"/>
              <a:t>soket ili čita </a:t>
            </a:r>
            <a:r>
              <a:rPr lang="sr-Latn-RS" altLang="en-US" dirty="0"/>
              <a:t>podatke iz soketa,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na </a:t>
            </a:r>
            <a:r>
              <a:rPr lang="sr-Latn-RS" altLang="en-US" dirty="0" smtClean="0"/>
              <a:t>sli</a:t>
            </a:r>
            <a:r>
              <a:rPr lang="sr-Latn-RS" altLang="en-US" dirty="0"/>
              <a:t>č</a:t>
            </a:r>
            <a:r>
              <a:rPr lang="sr-Latn-RS" altLang="en-US" dirty="0" smtClean="0"/>
              <a:t>an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kao da je u pitanju </a:t>
            </a:r>
            <a:r>
              <a:rPr lang="sr-Latn-RS" altLang="en-US" dirty="0" smtClean="0"/>
              <a:t>obična datoteka</a:t>
            </a:r>
            <a:r>
              <a:rPr lang="sr-Latn-RS" altLang="en-US" dirty="0"/>
              <a:t>, </a:t>
            </a:r>
            <a:r>
              <a:rPr lang="sr-Latn-RS" altLang="en-US" dirty="0" smtClean="0"/>
              <a:t>a </a:t>
            </a:r>
            <a:r>
              <a:rPr lang="sr-Latn-RS" altLang="en-US" dirty="0"/>
              <a:t>operativni sistem </a:t>
            </a:r>
            <a:r>
              <a:rPr lang="sr-Latn-RS" altLang="en-US" dirty="0" smtClean="0"/>
              <a:t>se brine </a:t>
            </a:r>
            <a:r>
              <a:rPr lang="sr-Latn-RS" altLang="en-US" dirty="0"/>
              <a:t>o svim aspektima stvarne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ne komunikacije</a:t>
            </a:r>
          </a:p>
        </p:txBody>
      </p:sp>
    </p:spTree>
    <p:extLst>
      <p:ext uri="{BB962C8B-B14F-4D97-AF65-F5344CB8AC3E}">
        <p14:creationId xmlns:p14="http://schemas.microsoft.com/office/powerpoint/2010/main" val="21347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TCP/IP programski </a:t>
            </a:r>
            <a:r>
              <a:rPr lang="sv-SE" altLang="en-US" sz="3200" dirty="0" smtClean="0">
                <a:solidFill>
                  <a:schemeClr val="hlink"/>
                </a:solidFill>
              </a:rPr>
              <a:t>interfejs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(2)</a:t>
            </a:r>
            <a:endParaRPr lang="en-US" altLang="en-US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7"/>
            <a:ext cx="7360920" cy="413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69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TCP/IP programski </a:t>
            </a:r>
            <a:r>
              <a:rPr lang="sv-SE" altLang="en-US" sz="3200" dirty="0" smtClean="0">
                <a:solidFill>
                  <a:schemeClr val="hlink"/>
                </a:solidFill>
              </a:rPr>
              <a:t>interfejs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(3)</a:t>
            </a:r>
            <a:endParaRPr lang="en-US" altLang="en-US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54200"/>
            <a:ext cx="7338060" cy="377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1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Slojevi kod </a:t>
            </a:r>
            <a:r>
              <a:rPr lang="sr-Latn-RS" altLang="en-US" sz="5400" dirty="0">
                <a:solidFill>
                  <a:schemeClr val="hlink"/>
                </a:solidFill>
              </a:rPr>
              <a:t>računarskih 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mreža</a:t>
            </a:r>
            <a:br>
              <a:rPr lang="sr-Latn-RS" altLang="en-US" sz="5400" dirty="0" smtClean="0">
                <a:solidFill>
                  <a:schemeClr val="hlink"/>
                </a:solidFill>
              </a:rPr>
            </a:br>
            <a:r>
              <a:rPr lang="sr-Latn-RS" altLang="en-US" sz="5400" dirty="0" smtClean="0">
                <a:solidFill>
                  <a:schemeClr val="hlink"/>
                </a:solidFill>
              </a:rPr>
              <a:t>transportni sloj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0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prof. dr Filip Marić</a:t>
            </a:r>
          </a:p>
          <a:p>
            <a:r>
              <a:rPr lang="sr-Latn-RS" altLang="en-US" dirty="0"/>
              <a:t>Prezentacija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dr Vesna Marinković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Informatika na Univerzitetu Milano </a:t>
            </a:r>
            <a:r>
              <a:rPr lang="sr-Latn-RS" altLang="en-US" dirty="0" err="1"/>
              <a:t>Bicocca</a:t>
            </a:r>
            <a:r>
              <a:rPr lang="sr-Latn-RS" altLang="en-US" dirty="0"/>
              <a:t>, autor dr </a:t>
            </a:r>
            <a:r>
              <a:rPr lang="sr-Latn-RS" altLang="en-US" dirty="0" err="1"/>
              <a:t>Dario</a:t>
            </a:r>
            <a:r>
              <a:rPr lang="sr-Latn-RS" altLang="en-US" dirty="0"/>
              <a:t> </a:t>
            </a:r>
            <a:r>
              <a:rPr lang="sr-Latn-RS" altLang="en-US" dirty="0" err="1"/>
              <a:t>Pescini</a:t>
            </a:r>
            <a:r>
              <a:rPr lang="sr-Latn-RS" altLang="en-US" dirty="0"/>
              <a:t> </a:t>
            </a: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Protokoli i slojevi</a:t>
            </a:r>
            <a:endParaRPr lang="en-US" altLang="en-US" b="1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998219"/>
              </p:ext>
            </p:extLst>
          </p:nvPr>
        </p:nvGraphicFramePr>
        <p:xfrm>
          <a:off x="457200" y="1600200"/>
          <a:ext cx="8532440" cy="512750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382934">
                  <a:extLst>
                    <a:ext uri="{9D8B030D-6E8A-4147-A177-3AD203B41FA5}">
                      <a16:colId xmlns:a16="http://schemas.microsoft.com/office/drawing/2014/main" val="3681281540"/>
                    </a:ext>
                  </a:extLst>
                </a:gridCol>
                <a:gridCol w="2536671">
                  <a:extLst>
                    <a:ext uri="{9D8B030D-6E8A-4147-A177-3AD203B41FA5}">
                      <a16:colId xmlns:a16="http://schemas.microsoft.com/office/drawing/2014/main" val="3501316617"/>
                    </a:ext>
                  </a:extLst>
                </a:gridCol>
                <a:gridCol w="1479725">
                  <a:extLst>
                    <a:ext uri="{9D8B030D-6E8A-4147-A177-3AD203B41FA5}">
                      <a16:colId xmlns:a16="http://schemas.microsoft.com/office/drawing/2014/main" val="4015382315"/>
                    </a:ext>
                  </a:extLst>
                </a:gridCol>
                <a:gridCol w="2133110">
                  <a:extLst>
                    <a:ext uri="{9D8B030D-6E8A-4147-A177-3AD203B41FA5}">
                      <a16:colId xmlns:a16="http://schemas.microsoft.com/office/drawing/2014/main" val="1944990678"/>
                    </a:ext>
                  </a:extLst>
                </a:gridCol>
              </a:tblGrid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OSI sloj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TCP/IP sloj 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Jedinica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Protokol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87506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aplikativni</a:t>
                      </a:r>
                      <a:r>
                        <a:rPr lang="sr-Latn-RS" baseline="0" dirty="0" smtClean="0"/>
                        <a:t> sloj</a:t>
                      </a:r>
                    </a:p>
                    <a:p>
                      <a:pPr algn="ctr"/>
                      <a:r>
                        <a:rPr lang="sr-Latn-RS" sz="1000" baseline="0" dirty="0" smtClean="0"/>
                        <a:t>(mrežni procesi vezani za aplikaciju)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aplikativni sloj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 smtClean="0"/>
                        <a:t>podatak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HTTP, FTP, Telnet, DNS, DHCP, </a:t>
                      </a:r>
                      <a:r>
                        <a:rPr lang="sr-Latn-RS" sz="1050" dirty="0" smtClean="0"/>
                        <a:t>P</a:t>
                      </a:r>
                      <a:r>
                        <a:rPr lang="en-US" sz="1050" dirty="0" smtClean="0"/>
                        <a:t>OP/SMTP, NNTP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8499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sloj prezentacije</a:t>
                      </a:r>
                    </a:p>
                    <a:p>
                      <a:pPr algn="ctr"/>
                      <a:r>
                        <a:rPr lang="sr-Latn-RS" sz="1000" dirty="0" smtClean="0"/>
                        <a:t>(</a:t>
                      </a:r>
                      <a:r>
                        <a:rPr lang="sr-Latn-RS" sz="1000" dirty="0" err="1" smtClean="0"/>
                        <a:t>enkripcija</a:t>
                      </a:r>
                      <a:r>
                        <a:rPr lang="sr-Latn-RS" sz="1000" dirty="0" smtClean="0"/>
                        <a:t> i kodiranje podataka)</a:t>
                      </a:r>
                      <a:r>
                        <a:rPr lang="sr-Latn-RS" dirty="0" smtClean="0"/>
                        <a:t>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050" dirty="0" smtClean="0"/>
                        <a:t>podatak</a:t>
                      </a:r>
                      <a:endParaRPr lang="en-US" sz="105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MIME,</a:t>
                      </a:r>
                      <a:r>
                        <a:rPr lang="sr-Latn-RS" sz="1050" baseline="0" dirty="0" smtClean="0"/>
                        <a:t> </a:t>
                      </a:r>
                      <a:r>
                        <a:rPr lang="en-US" sz="1050" dirty="0" smtClean="0"/>
                        <a:t>TLS, SSL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209422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 smtClean="0"/>
                        <a:t>sloj sesije</a:t>
                      </a:r>
                    </a:p>
                    <a:p>
                      <a:pPr algn="ctr"/>
                      <a:r>
                        <a:rPr lang="sr-Latn-RS" sz="1000" dirty="0" smtClean="0"/>
                        <a:t>(uspostavljanje sesije krajnjih korisnika)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050" dirty="0" smtClean="0"/>
                        <a:t>podatak</a:t>
                      </a:r>
                      <a:endParaRPr lang="en-US" sz="105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 SSH, Named Pipes, PPTP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460530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transportni sloj</a:t>
                      </a:r>
                    </a:p>
                    <a:p>
                      <a:pPr algn="ctr"/>
                      <a:r>
                        <a:rPr lang="sr-Latn-RS" sz="1000" dirty="0" smtClean="0"/>
                        <a:t>(veza, pouzdanost, transport)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b="1" smtClean="0">
                          <a:solidFill>
                            <a:srgbClr val="FF0000"/>
                          </a:solidFill>
                        </a:rPr>
                        <a:t>transportni </a:t>
                      </a:r>
                      <a:r>
                        <a:rPr lang="sr-Latn-RS" b="1" dirty="0" smtClean="0">
                          <a:solidFill>
                            <a:srgbClr val="FF0000"/>
                          </a:solidFill>
                        </a:rPr>
                        <a:t>sloj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 smtClean="0"/>
                        <a:t>segment</a:t>
                      </a:r>
                    </a:p>
                    <a:p>
                      <a:pPr algn="ctr"/>
                      <a:r>
                        <a:rPr lang="sr-Latn-RS" sz="1050" dirty="0" err="1" smtClean="0"/>
                        <a:t>datatgram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TCP</a:t>
                      </a:r>
                      <a:r>
                        <a:rPr lang="en-US" sz="1050" dirty="0" smtClean="0"/>
                        <a:t>, </a:t>
                      </a:r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UDP</a:t>
                      </a:r>
                      <a:r>
                        <a:rPr lang="en-US" sz="1050" dirty="0" smtClean="0"/>
                        <a:t>, SCTP, DCCP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850245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mrežni sloj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r-Latn-R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(logičko adresiranje i </a:t>
                      </a:r>
                      <a:r>
                        <a:rPr kumimoji="0" lang="sr-Latn-R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rutiranje</a:t>
                      </a:r>
                      <a:r>
                        <a:rPr kumimoji="0" lang="sr-Latn-R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err="1" smtClean="0"/>
                        <a:t>međumrežni</a:t>
                      </a:r>
                      <a:r>
                        <a:rPr lang="sr-Latn-RS" baseline="0" dirty="0" smtClean="0"/>
                        <a:t> sloj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 smtClean="0"/>
                        <a:t>paket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IP (IPv4, IPv6), ICMP, ARP, RARP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162707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sloj veze podataka</a:t>
                      </a:r>
                    </a:p>
                    <a:p>
                      <a:pPr algn="ctr"/>
                      <a:r>
                        <a:rPr lang="sr-Latn-RS" sz="1000" dirty="0" smtClean="0"/>
                        <a:t>(fizičko adresiranje, pristup medijumu)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sloj pristupa mreži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 smtClean="0"/>
                        <a:t>okvir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PPP, HDLC, Frame Relay 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497752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fizički sloj</a:t>
                      </a:r>
                    </a:p>
                    <a:p>
                      <a:pPr algn="ctr"/>
                      <a:r>
                        <a:rPr lang="sr-Latn-RS" sz="1000" dirty="0" smtClean="0"/>
                        <a:t>(prenos</a:t>
                      </a:r>
                      <a:r>
                        <a:rPr lang="sr-Latn-RS" sz="1000" baseline="0" dirty="0" smtClean="0"/>
                        <a:t> signala)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 smtClean="0"/>
                        <a:t>bit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Token Ring, RS-232, T1, E1, POTS, OTN, DSL, </a:t>
                      </a:r>
                      <a:endParaRPr lang="sr-Latn-RS" sz="1050" dirty="0" smtClean="0"/>
                    </a:p>
                    <a:p>
                      <a:pPr algn="ctr"/>
                      <a:r>
                        <a:rPr lang="en-US" sz="1050" dirty="0" smtClean="0"/>
                        <a:t>802.11a/b/g/n PHY, </a:t>
                      </a:r>
                      <a:endParaRPr lang="sr-Latn-RS" sz="1050" dirty="0" smtClean="0"/>
                    </a:p>
                    <a:p>
                      <a:pPr algn="ctr"/>
                      <a:r>
                        <a:rPr lang="en-US" sz="1050" dirty="0" smtClean="0"/>
                        <a:t>802.15.x PHY, Ethernet, USB, Bluetooth, </a:t>
                      </a:r>
                      <a:r>
                        <a:rPr lang="en-US" sz="1050" dirty="0" err="1" smtClean="0"/>
                        <a:t>Firewire</a:t>
                      </a:r>
                      <a:r>
                        <a:rPr lang="en-US" sz="1050" dirty="0" smtClean="0"/>
                        <a:t> (IEEE 1394)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1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9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>
                <a:solidFill>
                  <a:schemeClr val="hlink"/>
                </a:solidFill>
              </a:rPr>
              <a:t>Transportni sloj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 smtClean="0">
                <a:solidFill>
                  <a:srgbClr val="002060"/>
                </a:solidFill>
              </a:rPr>
              <a:t>Transportni </a:t>
            </a:r>
            <a:r>
              <a:rPr lang="sr-Latn-RS" altLang="en-US" dirty="0">
                <a:solidFill>
                  <a:srgbClr val="002060"/>
                </a:solidFill>
              </a:rPr>
              <a:t>sloj </a:t>
            </a:r>
            <a:r>
              <a:rPr lang="sr-Latn-RS" altLang="en-US" dirty="0"/>
              <a:t>(</a:t>
            </a:r>
            <a:r>
              <a:rPr lang="sr-Latn-RS" altLang="en-US" dirty="0" smtClean="0"/>
              <a:t>transport </a:t>
            </a:r>
            <a:r>
              <a:rPr lang="sr-Latn-RS" altLang="en-US" dirty="0"/>
              <a:t>layer) </a:t>
            </a:r>
            <a:r>
              <a:rPr lang="sr-Latn-RS" altLang="en-US" dirty="0" smtClean="0"/>
              <a:t>- </a:t>
            </a:r>
            <a:r>
              <a:rPr lang="sr-Latn-RS" altLang="en-US" dirty="0"/>
              <a:t>ima zadatak </a:t>
            </a:r>
            <a:r>
              <a:rPr lang="sr-Latn-RS" altLang="en-US" dirty="0" smtClean="0"/>
              <a:t>da prihvata </a:t>
            </a:r>
            <a:r>
              <a:rPr lang="sr-Latn-RS" altLang="en-US" dirty="0"/>
              <a:t>podatke sa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ih </a:t>
            </a:r>
            <a:r>
              <a:rPr lang="sr-Latn-RS" altLang="en-US" dirty="0"/>
              <a:t>slojeva, deli ih na manje jedinice (pakete), š</a:t>
            </a:r>
            <a:r>
              <a:rPr lang="sr-Latn-RS" altLang="en-US" dirty="0" smtClean="0"/>
              <a:t>alje te pakete </a:t>
            </a:r>
            <a:r>
              <a:rPr lang="sr-Latn-RS" altLang="en-US" dirty="0"/>
              <a:t>na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te korišćenjem nižih slojeva</a:t>
            </a:r>
          </a:p>
          <a:p>
            <a:pPr lvl="1" eaLnBrk="1" hangingPunct="1"/>
            <a:r>
              <a:rPr lang="sr-Latn-RS" altLang="en-US" dirty="0" smtClean="0"/>
              <a:t>Obično </a:t>
            </a:r>
            <a:r>
              <a:rPr lang="sr-Latn-RS" altLang="en-US" dirty="0"/>
              <a:t>se </a:t>
            </a:r>
            <a:r>
              <a:rPr lang="sr-Latn-RS" altLang="en-US" dirty="0" smtClean="0"/>
              <a:t>na ovom </a:t>
            </a:r>
            <a:r>
              <a:rPr lang="sr-Latn-RS" altLang="en-US" dirty="0"/>
              <a:t>sloju razlikuju dve vrste protokola: protokoli sa uspostavljanjem </a:t>
            </a:r>
            <a:r>
              <a:rPr lang="sr-Latn-RS" altLang="en-US" dirty="0" smtClean="0"/>
              <a:t>konekcije </a:t>
            </a:r>
            <a:r>
              <a:rPr lang="sr-Latn-RS" altLang="en-US" dirty="0"/>
              <a:t>i protokoli bez uspostavljanja </a:t>
            </a:r>
            <a:r>
              <a:rPr lang="sr-Latn-RS" altLang="en-US" dirty="0" smtClean="0"/>
              <a:t>konekcije</a:t>
            </a:r>
            <a:endParaRPr lang="sr-Latn-RS" altLang="en-US" dirty="0"/>
          </a:p>
          <a:p>
            <a:pPr lvl="2" eaLnBrk="1" hangingPunct="1"/>
            <a:r>
              <a:rPr lang="sr-Latn-RS" altLang="en-US" dirty="0"/>
              <a:t>Protokoli koji zahtevaju uspostavljanje konekcije garantuju </a:t>
            </a:r>
            <a:r>
              <a:rPr lang="sr-Latn-RS" altLang="en-US" dirty="0" smtClean="0"/>
              <a:t>da će </a:t>
            </a:r>
            <a:r>
              <a:rPr lang="sr-Latn-RS" altLang="en-US" dirty="0"/>
              <a:t>poslati podaci zaista i </a:t>
            </a:r>
            <a:r>
              <a:rPr lang="sr-Latn-RS" altLang="en-US" dirty="0" smtClean="0"/>
              <a:t>stići </a:t>
            </a:r>
            <a:r>
              <a:rPr lang="sr-Latn-RS" altLang="en-US" dirty="0"/>
              <a:t>na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te u </a:t>
            </a:r>
            <a:r>
              <a:rPr lang="sr-Latn-RS" altLang="en-US" dirty="0"/>
              <a:t>istom redosledu u kojem su </a:t>
            </a:r>
            <a:r>
              <a:rPr lang="sr-Latn-RS" altLang="en-US" dirty="0" smtClean="0"/>
              <a:t>i poslati </a:t>
            </a:r>
          </a:p>
          <a:p>
            <a:pPr lvl="2" eaLnBrk="1" hangingPunct="1"/>
            <a:r>
              <a:rPr lang="sr-Latn-RS" altLang="en-US" dirty="0" smtClean="0"/>
              <a:t>Protokoli </a:t>
            </a:r>
            <a:r>
              <a:rPr lang="sr-Latn-RS" altLang="en-US" dirty="0"/>
              <a:t>bez uspostavljanja konekcije ne daju ovakve garancije, </a:t>
            </a:r>
            <a:r>
              <a:rPr lang="sr-Latn-RS" altLang="en-US" dirty="0" smtClean="0"/>
              <a:t>ali je </a:t>
            </a:r>
            <a:r>
              <a:rPr lang="sr-Latn-RS" altLang="en-US" dirty="0"/>
              <a:t>prenos podataka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brži</a:t>
            </a:r>
          </a:p>
          <a:p>
            <a:pPr lvl="1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protokola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nog </a:t>
            </a:r>
            <a:r>
              <a:rPr lang="sr-Latn-RS" altLang="en-US" dirty="0"/>
              <a:t>sloja </a:t>
            </a:r>
            <a:r>
              <a:rPr lang="sr-Latn-RS" altLang="en-US" dirty="0" smtClean="0"/>
              <a:t>koji moraju </a:t>
            </a:r>
            <a:r>
              <a:rPr lang="sr-Latn-RS" altLang="en-US" dirty="0"/>
              <a:t>da budu implementirani u svakom </a:t>
            </a:r>
            <a:r>
              <a:rPr lang="sr-Latn-RS" altLang="en-US" dirty="0" smtClean="0"/>
              <a:t>čvoru </a:t>
            </a:r>
            <a:r>
              <a:rPr lang="sr-Latn-RS" altLang="en-US" dirty="0"/>
              <a:t>lanca komunikacije, </a:t>
            </a:r>
            <a:r>
              <a:rPr lang="sr-Latn-RS" altLang="en-US" dirty="0" smtClean="0"/>
              <a:t>protokoli transportnog </a:t>
            </a:r>
            <a:r>
              <a:rPr lang="sr-Latn-RS" altLang="en-US" dirty="0"/>
              <a:t>sloja moraju biti implementirani jedino na krajnjim </a:t>
            </a:r>
            <a:r>
              <a:rPr lang="sr-Latn-RS" altLang="en-US" dirty="0" smtClean="0"/>
              <a:t>čvorovima komunikacije (host čvorovima)</a:t>
            </a:r>
          </a:p>
        </p:txBody>
      </p:sp>
    </p:spTree>
    <p:extLst>
      <p:ext uri="{BB962C8B-B14F-4D97-AF65-F5344CB8AC3E}">
        <p14:creationId xmlns:p14="http://schemas.microsoft.com/office/powerpoint/2010/main" val="268697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Transportni </a:t>
            </a:r>
            <a:r>
              <a:rPr lang="pl-PL" altLang="en-US" sz="3200" dirty="0" smtClean="0">
                <a:solidFill>
                  <a:schemeClr val="hlink"/>
                </a:solidFill>
              </a:rPr>
              <a:t>sloj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776"/>
            <a:ext cx="8352927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Ruteri </a:t>
            </a:r>
            <a:r>
              <a:rPr lang="sr-Latn-RS" altLang="en-US" dirty="0"/>
              <a:t>(uredaji koji posredno </a:t>
            </a:r>
            <a:r>
              <a:rPr lang="sr-Latn-RS" altLang="en-US" dirty="0" smtClean="0"/>
              <a:t>učestvuju u komunikaciji preno</a:t>
            </a:r>
            <a:r>
              <a:rPr lang="sr-Latn-RS" altLang="en-US" dirty="0"/>
              <a:t>š</a:t>
            </a:r>
            <a:r>
              <a:rPr lang="sr-Latn-RS" altLang="en-US" dirty="0" smtClean="0"/>
              <a:t>enjem </a:t>
            </a:r>
            <a:r>
              <a:rPr lang="sr-Latn-RS" altLang="en-US" dirty="0"/>
              <a:t>paketa)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nisu svesni detalja transportnih </a:t>
            </a:r>
            <a:r>
              <a:rPr lang="sr-Latn-RS" altLang="en-US" dirty="0" smtClean="0"/>
              <a:t>protokola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Transporni protokoli se, dakle, mogu smatrati protokolima kojim komuniciraju </a:t>
            </a:r>
            <a:r>
              <a:rPr lang="sr-Latn-RS" altLang="en-US" dirty="0" smtClean="0"/>
              <a:t>dva host računara </a:t>
            </a:r>
          </a:p>
          <a:p>
            <a:pPr lvl="1" eaLnBrk="1" hangingPunct="1"/>
            <a:r>
              <a:rPr lang="sr-Latn-RS" altLang="en-US" dirty="0" smtClean="0"/>
              <a:t>S </a:t>
            </a:r>
            <a:r>
              <a:rPr lang="sr-Latn-RS" altLang="en-US" dirty="0"/>
              <a:t>obzirom da na istom host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unaru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postoji više 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programa koji imaju potrebu za komunikacijom (svaki </a:t>
            </a:r>
            <a:r>
              <a:rPr lang="sr-Latn-RS" altLang="en-US" dirty="0" smtClean="0"/>
              <a:t>korišćenjem zasebnog </a:t>
            </a:r>
            <a:r>
              <a:rPr lang="sr-Latn-RS" altLang="en-US" dirty="0"/>
              <a:t>aplikacionog protokola, ali </a:t>
            </a:r>
            <a:r>
              <a:rPr lang="sr-Latn-RS" altLang="en-US" dirty="0" smtClean="0"/>
              <a:t>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kim korišćenjem </a:t>
            </a:r>
            <a:r>
              <a:rPr lang="sr-Latn-RS" altLang="en-US" dirty="0"/>
              <a:t>transportnog protokola</a:t>
            </a:r>
            <a:r>
              <a:rPr lang="sr-Latn-RS" altLang="en-US" dirty="0" smtClean="0"/>
              <a:t>),  zadatak </a:t>
            </a:r>
            <a:r>
              <a:rPr lang="sr-Latn-RS" altLang="en-US" dirty="0"/>
              <a:t>transportnih protokola je i 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tzv. </a:t>
            </a:r>
            <a:r>
              <a:rPr lang="sr-Latn-RS" altLang="en-US" dirty="0" err="1" smtClean="0">
                <a:solidFill>
                  <a:schemeClr val="accent1">
                    <a:lumMod val="25000"/>
                  </a:schemeClr>
                </a:solidFill>
              </a:rPr>
              <a:t>multipleksovanje</a:t>
            </a:r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 </a:t>
            </a:r>
          </a:p>
          <a:p>
            <a:pPr lvl="2" eaLnBrk="1" hangingPunct="1"/>
            <a:r>
              <a:rPr lang="sr-Latn-RS" altLang="en-US" dirty="0" smtClean="0"/>
              <a:t>Multipleksovanje se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ostvaruje kroz koncept </a:t>
            </a:r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portova</a:t>
            </a:r>
            <a:r>
              <a:rPr lang="sr-Latn-RS" altLang="en-US" dirty="0" smtClean="0"/>
              <a:t> koji predstavljaju </a:t>
            </a:r>
            <a:r>
              <a:rPr lang="sr-Latn-RS" altLang="en-US" dirty="0"/>
              <a:t>brojeve na osnovu kojih se odreduje kom programu </a:t>
            </a:r>
            <a:r>
              <a:rPr lang="sr-Latn-RS" altLang="en-US" dirty="0" smtClean="0"/>
              <a:t>pokrenutom na </a:t>
            </a:r>
            <a:r>
              <a:rPr lang="sr-Latn-RS" altLang="en-US" dirty="0"/>
              <a:t>host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unaru </a:t>
            </a:r>
            <a:r>
              <a:rPr lang="sr-Latn-RS" altLang="en-US" dirty="0"/>
              <a:t>pripada paket primljen na transportnom </a:t>
            </a:r>
            <a:r>
              <a:rPr lang="sr-Latn-RS" altLang="en-US" dirty="0" smtClean="0"/>
              <a:t>sloju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Najkorišćeniji </a:t>
            </a:r>
            <a:r>
              <a:rPr lang="sr-Latn-RS" altLang="en-US" dirty="0"/>
              <a:t>protokoli ovog sloja (koji se koriste u okviru Interneta) </a:t>
            </a:r>
            <a:r>
              <a:rPr lang="sr-Latn-RS" altLang="en-US" dirty="0" smtClean="0"/>
              <a:t>su </a:t>
            </a:r>
            <a:r>
              <a:rPr lang="sr-Latn-RS" altLang="en-US" dirty="0" smtClean="0">
                <a:solidFill>
                  <a:srgbClr val="00B050"/>
                </a:solidFill>
              </a:rPr>
              <a:t>Transfer </a:t>
            </a:r>
            <a:r>
              <a:rPr lang="sr-Latn-RS" altLang="en-US" dirty="0">
                <a:solidFill>
                  <a:srgbClr val="00B050"/>
                </a:solidFill>
              </a:rPr>
              <a:t>Control Protocol </a:t>
            </a:r>
            <a:r>
              <a:rPr lang="sr-Latn-RS" altLang="en-US" dirty="0"/>
              <a:t>(TCP) i </a:t>
            </a:r>
            <a:r>
              <a:rPr lang="sr-Latn-RS" altLang="en-US" dirty="0">
                <a:solidFill>
                  <a:srgbClr val="00B050"/>
                </a:solidFill>
              </a:rPr>
              <a:t>User Datagram Protocol</a:t>
            </a:r>
            <a:r>
              <a:rPr lang="sr-Latn-RS" altLang="en-US" dirty="0"/>
              <a:t> (UDP</a:t>
            </a:r>
            <a:r>
              <a:rPr lang="sr-Latn-R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18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128074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sloja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Poruka se deli na </a:t>
            </a:r>
            <a:r>
              <a:rPr lang="sr-Latn-RS" altLang="en-US" dirty="0">
                <a:solidFill>
                  <a:schemeClr val="accent1">
                    <a:lumMod val="50000"/>
                  </a:schemeClr>
                </a:solidFill>
              </a:rPr>
              <a:t>pakete</a:t>
            </a:r>
            <a:r>
              <a:rPr lang="sr-Latn-RS" altLang="en-US" dirty="0">
                <a:solidFill>
                  <a:srgbClr val="002060"/>
                </a:solidFill>
              </a:rPr>
              <a:t> koji se nezavisno š</a:t>
            </a:r>
            <a:r>
              <a:rPr lang="sr-Latn-RS" altLang="en-US" dirty="0" smtClean="0">
                <a:solidFill>
                  <a:srgbClr val="002060"/>
                </a:solidFill>
              </a:rPr>
              <a:t>alju </a:t>
            </a:r>
            <a:r>
              <a:rPr lang="sr-Latn-RS" altLang="en-US" dirty="0">
                <a:solidFill>
                  <a:srgbClr val="002060"/>
                </a:solidFill>
              </a:rPr>
              <a:t>(komutiranje paketa)</a:t>
            </a:r>
          </a:p>
          <a:p>
            <a:pPr marL="457200" indent="-457200" eaLnBrk="1" hangingPunct="1"/>
            <a:r>
              <a:rPr lang="sr-Latn-RS" altLang="en-US" dirty="0" smtClean="0">
                <a:solidFill>
                  <a:srgbClr val="002060"/>
                </a:solidFill>
              </a:rPr>
              <a:t>Vi</a:t>
            </a:r>
            <a:r>
              <a:rPr lang="sr-Latn-RS" altLang="en-US" dirty="0">
                <a:solidFill>
                  <a:srgbClr val="002060"/>
                </a:solidFill>
              </a:rPr>
              <a:t>š</a:t>
            </a:r>
            <a:r>
              <a:rPr lang="sr-Latn-RS" altLang="en-US" dirty="0" smtClean="0">
                <a:solidFill>
                  <a:srgbClr val="002060"/>
                </a:solidFill>
              </a:rPr>
              <a:t>e </a:t>
            </a:r>
            <a:r>
              <a:rPr lang="sr-Latn-RS" altLang="en-US" dirty="0">
                <a:solidFill>
                  <a:srgbClr val="002060"/>
                </a:solidFill>
              </a:rPr>
              <a:t>delova iste poruke </a:t>
            </a:r>
            <a:r>
              <a:rPr lang="sr-Latn-RS" altLang="en-US" dirty="0" smtClean="0">
                <a:solidFill>
                  <a:srgbClr val="002060"/>
                </a:solidFill>
              </a:rPr>
              <a:t>mo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e </a:t>
            </a:r>
            <a:r>
              <a:rPr lang="sr-Latn-RS" altLang="en-US" dirty="0">
                <a:solidFill>
                  <a:srgbClr val="002060"/>
                </a:solidFill>
              </a:rPr>
              <a:t>paralelno da putuje kroz </a:t>
            </a:r>
            <a:r>
              <a:rPr lang="sr-Latn-RS" altLang="en-US" dirty="0" smtClean="0">
                <a:solidFill>
                  <a:srgbClr val="002060"/>
                </a:solidFill>
              </a:rPr>
              <a:t>mre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u</a:t>
            </a:r>
            <a:endParaRPr lang="sr-Latn-RS" altLang="en-US" dirty="0">
              <a:solidFill>
                <a:srgbClr val="002060"/>
              </a:solidFill>
            </a:endParaRPr>
          </a:p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Svaki paket se dopunjuje informacijama potrebnim za njegovu dostavu</a:t>
            </a:r>
          </a:p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Na transportnom sloju paketi se nazivaju </a:t>
            </a:r>
            <a:r>
              <a:rPr lang="sr-Latn-RS" altLang="en-US" dirty="0">
                <a:solidFill>
                  <a:schemeClr val="accent1">
                    <a:lumMod val="50000"/>
                  </a:schemeClr>
                </a:solidFill>
              </a:rPr>
              <a:t>segmenti</a:t>
            </a:r>
          </a:p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Komunikacija se organizuje ne samo kao komunikacija izme</a:t>
            </a:r>
            <a:r>
              <a:rPr lang="sr-Latn-RS" altLang="en-US" dirty="0" smtClean="0">
                <a:solidFill>
                  <a:srgbClr val="002060"/>
                </a:solidFill>
              </a:rPr>
              <a:t>đu dva uređaja</a:t>
            </a:r>
            <a:r>
              <a:rPr lang="sr-Latn-RS" altLang="en-US" dirty="0">
                <a:solidFill>
                  <a:srgbClr val="002060"/>
                </a:solidFill>
              </a:rPr>
              <a:t>, </a:t>
            </a:r>
            <a:r>
              <a:rPr lang="sr-Latn-RS" altLang="en-US" dirty="0" smtClean="0">
                <a:solidFill>
                  <a:srgbClr val="002060"/>
                </a:solidFill>
              </a:rPr>
              <a:t>već izmeđ</a:t>
            </a:r>
            <a:r>
              <a:rPr lang="sr-Latn-RS" altLang="en-US" dirty="0">
                <a:solidFill>
                  <a:srgbClr val="002060"/>
                </a:solidFill>
              </a:rPr>
              <a:t>u dva programa koji se na njima </a:t>
            </a:r>
            <a:r>
              <a:rPr lang="sr-Latn-RS" altLang="en-US" dirty="0" smtClean="0">
                <a:solidFill>
                  <a:srgbClr val="002060"/>
                </a:solidFill>
              </a:rPr>
              <a:t>izvr</a:t>
            </a:r>
            <a:r>
              <a:rPr lang="sr-Latn-RS" altLang="en-US" dirty="0">
                <a:solidFill>
                  <a:srgbClr val="002060"/>
                </a:solidFill>
              </a:rPr>
              <a:t>š</a:t>
            </a:r>
            <a:r>
              <a:rPr lang="sr-Latn-RS" altLang="en-US" dirty="0" smtClean="0">
                <a:solidFill>
                  <a:srgbClr val="002060"/>
                </a:solidFill>
              </a:rPr>
              <a:t>avaju</a:t>
            </a:r>
            <a:endParaRPr lang="sr-Latn-RS" altLang="en-US" dirty="0">
              <a:solidFill>
                <a:srgbClr val="002060"/>
              </a:solidFill>
            </a:endParaRPr>
          </a:p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Paket mora da </a:t>
            </a:r>
            <a:r>
              <a:rPr lang="sr-Latn-RS" altLang="en-US" dirty="0" smtClean="0">
                <a:solidFill>
                  <a:srgbClr val="002060"/>
                </a:solidFill>
              </a:rPr>
              <a:t>sadr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i </a:t>
            </a:r>
            <a:r>
              <a:rPr lang="sr-Latn-RS" altLang="en-US" dirty="0">
                <a:solidFill>
                  <a:srgbClr val="002060"/>
                </a:solidFill>
              </a:rPr>
              <a:t>informaciju o </a:t>
            </a:r>
            <a:r>
              <a:rPr lang="sr-Latn-RS" altLang="en-US" dirty="0" smtClean="0">
                <a:solidFill>
                  <a:srgbClr val="002060"/>
                </a:solidFill>
              </a:rPr>
              <a:t>uređ</a:t>
            </a:r>
            <a:r>
              <a:rPr lang="sr-Latn-RS" altLang="en-US" dirty="0">
                <a:solidFill>
                  <a:srgbClr val="002060"/>
                </a:solidFill>
              </a:rPr>
              <a:t>aju i softveru koji paket </a:t>
            </a:r>
            <a:r>
              <a:rPr lang="sr-Latn-RS" altLang="en-US" dirty="0" smtClean="0">
                <a:solidFill>
                  <a:srgbClr val="002060"/>
                </a:solidFill>
              </a:rPr>
              <a:t>prima i </a:t>
            </a:r>
            <a:r>
              <a:rPr lang="sr-Latn-RS" altLang="en-US" dirty="0">
                <a:solidFill>
                  <a:srgbClr val="002060"/>
                </a:solidFill>
              </a:rPr>
              <a:t>koji paket š</a:t>
            </a:r>
            <a:r>
              <a:rPr lang="sr-Latn-RS" altLang="en-US" dirty="0" smtClean="0">
                <a:solidFill>
                  <a:srgbClr val="002060"/>
                </a:solidFill>
              </a:rPr>
              <a:t>alje</a:t>
            </a:r>
            <a:endParaRPr lang="sr-Latn-RS" altLang="en-US" dirty="0">
              <a:solidFill>
                <a:srgbClr val="002060"/>
              </a:solidFill>
            </a:endParaRPr>
          </a:p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Na transportnom nivou se paketima dodaju </a:t>
            </a:r>
            <a:r>
              <a:rPr lang="sr-Latn-RS" altLang="en-US" dirty="0" smtClean="0">
                <a:solidFill>
                  <a:srgbClr val="002060"/>
                </a:solidFill>
              </a:rPr>
              <a:t>identifikatori </a:t>
            </a:r>
            <a:r>
              <a:rPr lang="sr-Latn-RS" altLang="en-US" dirty="0">
                <a:solidFill>
                  <a:srgbClr val="002060"/>
                </a:solidFill>
              </a:rPr>
              <a:t>softvera </a:t>
            </a:r>
            <a:r>
              <a:rPr lang="sr-Latn-RS" altLang="en-US" dirty="0" smtClean="0">
                <a:solidFill>
                  <a:srgbClr val="002060"/>
                </a:solidFill>
              </a:rPr>
              <a:t>- </a:t>
            </a:r>
            <a:r>
              <a:rPr lang="sr-Latn-RS" altLang="en-US" dirty="0" err="1" smtClean="0">
                <a:solidFill>
                  <a:srgbClr val="002060"/>
                </a:solidFill>
              </a:rPr>
              <a:t>portovi</a:t>
            </a:r>
            <a:r>
              <a:rPr lang="sr-Latn-RS" altLang="en-US" dirty="0">
                <a:solidFill>
                  <a:srgbClr val="002060"/>
                </a:solidFill>
              </a:rPr>
              <a:t>, a adrese ure</a:t>
            </a:r>
            <a:r>
              <a:rPr lang="sr-Latn-RS" altLang="en-US" dirty="0" smtClean="0">
                <a:solidFill>
                  <a:srgbClr val="002060"/>
                </a:solidFill>
              </a:rPr>
              <a:t>đaja </a:t>
            </a:r>
            <a:r>
              <a:rPr lang="sr-Latn-RS" altLang="en-US" dirty="0">
                <a:solidFill>
                  <a:srgbClr val="002060"/>
                </a:solidFill>
              </a:rPr>
              <a:t>tek na </a:t>
            </a:r>
            <a:r>
              <a:rPr lang="sr-Latn-RS" altLang="en-US" dirty="0" smtClean="0">
                <a:solidFill>
                  <a:srgbClr val="002060"/>
                </a:solidFill>
              </a:rPr>
              <a:t>mre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nom </a:t>
            </a:r>
            <a:r>
              <a:rPr lang="sr-Latn-RS" altLang="en-US" dirty="0">
                <a:solidFill>
                  <a:srgbClr val="002060"/>
                </a:solidFill>
              </a:rPr>
              <a:t>sloju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3641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128074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TCP p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rotokol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sloja</a:t>
            </a:r>
            <a:endParaRPr lang="en-US" altLang="en-US" b="1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6" r="2166"/>
          <a:stretch/>
        </p:blipFill>
        <p:spPr bwMode="auto">
          <a:xfrm>
            <a:off x="4644008" y="4340888"/>
            <a:ext cx="4461468" cy="248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TCP</a:t>
            </a:r>
            <a:r>
              <a:rPr lang="sr-Latn-RS" altLang="en-US" dirty="0"/>
              <a:t> (Transmission Control Protocol) je protokol transportnog sloja u </a:t>
            </a:r>
            <a:r>
              <a:rPr lang="sr-Latn-RS" altLang="en-US" dirty="0" smtClean="0"/>
              <a:t>okviru Interneta </a:t>
            </a:r>
            <a:r>
              <a:rPr lang="sr-Latn-RS" altLang="en-US" dirty="0"/>
              <a:t>koji pre komunikacije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uspostavljanje pouzdane konekcije </a:t>
            </a:r>
            <a:r>
              <a:rPr lang="sr-Latn-RS" altLang="en-US" dirty="0" smtClean="0"/>
              <a:t>izmedu dva hosta</a:t>
            </a:r>
          </a:p>
          <a:p>
            <a:pPr marL="857250" lvl="1" indent="-457200" eaLnBrk="1" hangingPunct="1"/>
            <a:r>
              <a:rPr lang="sr-Latn-RS" altLang="en-US" dirty="0"/>
              <a:t>Kanal komunikacije je dvosmeran (eng. full </a:t>
            </a:r>
            <a:r>
              <a:rPr lang="sr-Latn-RS" altLang="en-US" dirty="0" smtClean="0"/>
              <a:t>duplex)</a:t>
            </a:r>
          </a:p>
          <a:p>
            <a:pPr marL="857250" lvl="1" indent="-457200" eaLnBrk="1" hangingPunct="1"/>
            <a:r>
              <a:rPr lang="sr-Latn-RS" altLang="en-US" dirty="0" smtClean="0"/>
              <a:t>Konekcija se uspostavlja </a:t>
            </a:r>
            <a:r>
              <a:rPr lang="sr-Latn-RS" altLang="en-US" dirty="0"/>
              <a:t>tako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klijent i server razmene tri poruke </a:t>
            </a:r>
            <a:r>
              <a:rPr lang="sr-Latn-RS" altLang="en-US" dirty="0" smtClean="0"/>
              <a:t>(three </a:t>
            </a:r>
            <a:r>
              <a:rPr lang="sr-Latn-RS" altLang="en-US" dirty="0"/>
              <a:t>way handshake</a:t>
            </a:r>
            <a:r>
              <a:rPr lang="sr-Latn-RS" altLang="en-US" dirty="0" smtClean="0"/>
              <a:t>):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Klijent tra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uspostavljanje konekcije, server </a:t>
            </a:r>
            <a:r>
              <a:rPr lang="sr-Latn-RS" altLang="en-US" dirty="0" smtClean="0"/>
              <a:t>potvrđuje </a:t>
            </a:r>
            <a:r>
              <a:rPr lang="sr-Latn-RS" altLang="en-US" dirty="0"/>
              <a:t>da </a:t>
            </a:r>
            <a:r>
              <a:rPr lang="sr-Latn-RS" altLang="en-US" dirty="0" smtClean="0"/>
              <a:t>prihvata konekciju </a:t>
            </a:r>
            <a:r>
              <a:rPr lang="sr-Latn-RS" altLang="en-US" dirty="0"/>
              <a:t>i </a:t>
            </a:r>
            <a:r>
              <a:rPr lang="sr-Latn-RS" altLang="en-US" dirty="0" smtClean="0"/>
              <a:t>kona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klijent potvrduje da je konekcija </a:t>
            </a:r>
            <a:r>
              <a:rPr lang="sr-Latn-RS" altLang="en-US" dirty="0" smtClean="0"/>
              <a:t>uspostavljena</a:t>
            </a:r>
          </a:p>
          <a:p>
            <a:pPr marL="857250" lvl="1" indent="-457200" eaLnBrk="1" hangingPunct="1"/>
            <a:r>
              <a:rPr lang="sr-Latn-RS" altLang="en-US" dirty="0" smtClean="0"/>
              <a:t>Prava komunikacija 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>da zapo</a:t>
            </a:r>
            <a:r>
              <a:rPr lang="sr-Latn-RS" altLang="en-US" dirty="0"/>
              <a:t>č</a:t>
            </a:r>
            <a:r>
              <a:rPr lang="sr-Latn-RS" altLang="en-US" dirty="0" smtClean="0"/>
              <a:t>ne </a:t>
            </a:r>
            <a:r>
              <a:rPr lang="sr-Latn-RS" altLang="en-US" dirty="0"/>
              <a:t>tek nakon š</a:t>
            </a:r>
            <a:r>
              <a:rPr lang="sr-Latn-RS" altLang="en-US" dirty="0" smtClean="0"/>
              <a:t>to </a:t>
            </a:r>
            <a:r>
              <a:rPr lang="sr-Latn-RS" altLang="en-US" dirty="0"/>
              <a:t>je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err="1" smtClean="0"/>
              <a:t>konenkcija</a:t>
            </a:r>
            <a:r>
              <a:rPr lang="sr-Latn-RS" altLang="en-US" dirty="0" smtClean="0"/>
              <a:t> </a:t>
            </a:r>
            <a:r>
              <a:rPr lang="sr-Latn-RS" altLang="en-US" dirty="0"/>
              <a:t>uspostavljena,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što može </a:t>
            </a:r>
            <a:r>
              <a:rPr lang="sr-Latn-RS" altLang="en-US" dirty="0"/>
              <a:t>da traje neko </a:t>
            </a:r>
            <a:r>
              <a:rPr lang="sr-Latn-RS" altLang="en-US" dirty="0" smtClean="0"/>
              <a:t>vreme</a:t>
            </a:r>
          </a:p>
        </p:txBody>
      </p:sp>
    </p:spTree>
    <p:extLst>
      <p:ext uri="{BB962C8B-B14F-4D97-AF65-F5344CB8AC3E}">
        <p14:creationId xmlns:p14="http://schemas.microsoft.com/office/powerpoint/2010/main" val="383527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TCP 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TCP </a:t>
            </a:r>
            <a:r>
              <a:rPr lang="sr-Latn-RS" altLang="en-US" dirty="0"/>
              <a:t>garantuje pouzdanost prenosa podataka </a:t>
            </a:r>
            <a:r>
              <a:rPr lang="sr-Latn-RS" altLang="en-US" dirty="0" smtClean="0"/>
              <a:t>(reliable </a:t>
            </a:r>
            <a:r>
              <a:rPr lang="sr-Latn-RS" altLang="en-US" dirty="0"/>
              <a:t>transfer) č</a:t>
            </a:r>
            <a:r>
              <a:rPr lang="sr-Latn-RS" altLang="en-US" dirty="0" smtClean="0"/>
              <a:t>ime se garantuje </a:t>
            </a:r>
            <a:r>
              <a:rPr lang="sr-Latn-RS" altLang="en-US" dirty="0"/>
              <a:t>da ć</a:t>
            </a:r>
            <a:r>
              <a:rPr lang="sr-Latn-RS" altLang="en-US" dirty="0" smtClean="0"/>
              <a:t>e </a:t>
            </a:r>
            <a:r>
              <a:rPr lang="sr-Latn-RS" altLang="en-US" dirty="0"/>
              <a:t>paketi koji su poslati biti primljeni (i to u istom redosledu </a:t>
            </a:r>
            <a:r>
              <a:rPr lang="sr-Latn-RS" altLang="en-US" dirty="0" smtClean="0"/>
              <a:t>u kojem </a:t>
            </a:r>
            <a:r>
              <a:rPr lang="sr-Latn-RS" altLang="en-US" dirty="0"/>
              <a:t>su poslati). S obzirom da </a:t>
            </a:r>
            <a:r>
              <a:rPr lang="sr-Latn-RS" altLang="en-US" dirty="0" smtClean="0"/>
              <a:t>niži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 </a:t>
            </a:r>
            <a:r>
              <a:rPr lang="sr-Latn-RS" altLang="en-US" dirty="0"/>
              <a:t>slojevi ne garantuju dostavu </a:t>
            </a:r>
            <a:r>
              <a:rPr lang="sr-Latn-RS" altLang="en-US" dirty="0" smtClean="0"/>
              <a:t>paketa: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TCP protokol mora da se stara o tome da paketi koji zalutaju </a:t>
            </a:r>
            <a:r>
              <a:rPr lang="sr-Latn-RS" altLang="en-US" dirty="0" smtClean="0"/>
              <a:t>automatski budu </a:t>
            </a:r>
            <a:r>
              <a:rPr lang="sr-Latn-RS" altLang="en-US" dirty="0"/>
              <a:t>ponovno poslati, kao i da na prihvatnoj strani automatski permutuje </a:t>
            </a:r>
            <a:r>
              <a:rPr lang="sr-Latn-RS" altLang="en-US" dirty="0" smtClean="0"/>
              <a:t>primljene pakete </a:t>
            </a:r>
            <a:r>
              <a:rPr lang="sr-Latn-RS" altLang="en-US" dirty="0"/>
              <a:t>tako da odgovaraju redosledu </a:t>
            </a:r>
            <a:r>
              <a:rPr lang="sr-Latn-RS" altLang="en-US" dirty="0" smtClean="0"/>
              <a:t>slanja</a:t>
            </a:r>
          </a:p>
          <a:p>
            <a:pPr marL="857250" lvl="1" indent="-457200" eaLnBrk="1" hangingPunct="1"/>
            <a:r>
              <a:rPr lang="sr-Latn-RS" altLang="en-US" dirty="0" smtClean="0"/>
              <a:t>Da </a:t>
            </a:r>
            <a:r>
              <a:rPr lang="sr-Latn-RS" altLang="en-US" dirty="0"/>
              <a:t>bi ovo moglo da </a:t>
            </a:r>
            <a:r>
              <a:rPr lang="sr-Latn-RS" altLang="en-US" dirty="0" smtClean="0"/>
              <a:t>bude realizovano</a:t>
            </a:r>
            <a:r>
              <a:rPr lang="sr-Latn-RS" altLang="en-US" dirty="0"/>
              <a:t>, uvodi se potvrda prijema paketa </a:t>
            </a:r>
            <a:r>
              <a:rPr lang="sr-Latn-RS" altLang="en-US" dirty="0" smtClean="0"/>
              <a:t>(acknowledgment</a:t>
            </a:r>
            <a:r>
              <a:rPr lang="sr-Latn-RS" altLang="en-US" dirty="0"/>
              <a:t>), tj. </a:t>
            </a:r>
            <a:r>
              <a:rPr lang="sr-Latn-RS" altLang="en-US" dirty="0" smtClean="0"/>
              <a:t>nakon prijema </a:t>
            </a:r>
            <a:r>
              <a:rPr lang="sr-Latn-RS" altLang="en-US" dirty="0"/>
              <a:t>jednog ili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paketa,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slanje poruke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aljiocu </a:t>
            </a:r>
            <a:r>
              <a:rPr lang="sr-Latn-RS" altLang="en-US" dirty="0"/>
              <a:t>koja govori </a:t>
            </a:r>
            <a:r>
              <a:rPr lang="sr-Latn-RS" altLang="en-US" dirty="0" smtClean="0"/>
              <a:t>da su </a:t>
            </a:r>
            <a:r>
              <a:rPr lang="sr-Latn-RS" altLang="en-US" dirty="0"/>
              <a:t>ti paketi zaista </a:t>
            </a:r>
            <a:r>
              <a:rPr lang="sr-Latn-RS" altLang="en-US" dirty="0" smtClean="0"/>
              <a:t>primljeni </a:t>
            </a:r>
          </a:p>
          <a:p>
            <a:pPr marL="857250" lvl="1" indent="-457200" eaLnBrk="1" hangingPunct="1"/>
            <a:r>
              <a:rPr lang="sr-Latn-RS" altLang="en-US" dirty="0" smtClean="0"/>
              <a:t>Pošaljioc</a:t>
            </a:r>
            <a:r>
              <a:rPr lang="sr-Latn-RS" altLang="en-US" dirty="0"/>
              <a:t>, na osnovu ovoga,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odluči da ponovno 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paket koji je ranije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bio poslat, 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da u </a:t>
            </a:r>
            <a:r>
              <a:rPr lang="sr-Latn-RS" altLang="en-US" dirty="0" smtClean="0"/>
              <a:t>određenom vremenskom </a:t>
            </a:r>
            <a:r>
              <a:rPr lang="sr-Latn-RS" altLang="en-US" dirty="0"/>
              <a:t>periodu ne dobije potvrdu </a:t>
            </a:r>
            <a:r>
              <a:rPr lang="sr-Latn-RS" altLang="en-US" dirty="0" smtClean="0"/>
              <a:t>prijema</a:t>
            </a:r>
          </a:p>
        </p:txBody>
      </p:sp>
    </p:spTree>
    <p:extLst>
      <p:ext uri="{BB962C8B-B14F-4D97-AF65-F5344CB8AC3E}">
        <p14:creationId xmlns:p14="http://schemas.microsoft.com/office/powerpoint/2010/main" val="19620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TCP 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TCP uvodi </a:t>
            </a:r>
            <a:r>
              <a:rPr lang="sr-Latn-RS" altLang="en-US" dirty="0"/>
              <a:t>kontrolu i korekciju </a:t>
            </a:r>
            <a:r>
              <a:rPr lang="sr-Latn-RS" altLang="en-US" dirty="0" smtClean="0"/>
              <a:t>grešaka (error corerection) </a:t>
            </a:r>
          </a:p>
          <a:p>
            <a:pPr marL="857250" lvl="1" indent="-457200" eaLnBrk="1" hangingPunct="1"/>
            <a:r>
              <a:rPr lang="sr-Latn-RS" altLang="en-US" dirty="0" smtClean="0"/>
              <a:t>Ovo </a:t>
            </a:r>
            <a:r>
              <a:rPr lang="sr-Latn-RS" altLang="en-US" dirty="0"/>
              <a:t>je dodatna slaba </a:t>
            </a:r>
            <a:r>
              <a:rPr lang="sr-Latn-RS" altLang="en-US" dirty="0" smtClean="0"/>
              <a:t>provera (vr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samo kontrola parnosti), jer se pretpostavlja da se </a:t>
            </a:r>
            <a:r>
              <a:rPr lang="sr-Latn-RS" altLang="en-US" dirty="0" smtClean="0"/>
              <a:t>jača </a:t>
            </a:r>
            <a:r>
              <a:rPr lang="sr-Latn-RS" altLang="en-US" dirty="0"/>
              <a:t>provera (</a:t>
            </a:r>
            <a:r>
              <a:rPr lang="sr-Latn-RS" altLang="en-US" dirty="0" smtClean="0"/>
              <a:t>obično CRC</a:t>
            </a:r>
            <a:r>
              <a:rPr lang="sr-Latn-RS" altLang="en-US" dirty="0"/>
              <a:t>) </a:t>
            </a:r>
            <a:r>
              <a:rPr lang="sr-Latn-RS" altLang="en-US" dirty="0" smtClean="0"/>
              <a:t>vrši </a:t>
            </a:r>
            <a:r>
              <a:rPr lang="sr-Latn-RS" altLang="en-US" dirty="0"/>
              <a:t>na </a:t>
            </a:r>
            <a:r>
              <a:rPr lang="sr-Latn-RS" altLang="en-US" dirty="0" smtClean="0"/>
              <a:t>nižim slojevima</a:t>
            </a:r>
          </a:p>
          <a:p>
            <a:pPr marL="857250" lvl="1" indent="-457200" eaLnBrk="1" hangingPunct="1"/>
            <a:r>
              <a:rPr lang="sr-Latn-RS" altLang="en-US" dirty="0" smtClean="0"/>
              <a:t>Ipak</a:t>
            </a:r>
            <a:r>
              <a:rPr lang="sr-Latn-RS" altLang="en-US" dirty="0"/>
              <a:t>, u praksi se pokazuje da ova provera </a:t>
            </a:r>
            <a:r>
              <a:rPr lang="sr-Latn-RS" altLang="en-US" dirty="0" smtClean="0"/>
              <a:t>ima smisla </a:t>
            </a:r>
            <a:r>
              <a:rPr lang="sr-Latn-RS" altLang="en-US" dirty="0"/>
              <a:t>i uspeva da </a:t>
            </a:r>
            <a:r>
              <a:rPr lang="sr-Latn-RS" altLang="en-US" dirty="0" smtClean="0"/>
              <a:t>uoči </a:t>
            </a:r>
            <a:r>
              <a:rPr lang="sr-Latn-RS" altLang="en-US" dirty="0"/>
              <a:t>i ispravi veliki broj </a:t>
            </a:r>
            <a:r>
              <a:rPr lang="sr-Latn-RS" altLang="en-US" dirty="0" smtClean="0"/>
              <a:t>gre</a:t>
            </a:r>
            <a:r>
              <a:rPr lang="sr-Latn-RS" altLang="en-US" dirty="0"/>
              <a:t>š</a:t>
            </a:r>
            <a:r>
              <a:rPr lang="sr-Latn-RS" altLang="en-US" dirty="0" smtClean="0"/>
              <a:t>aka </a:t>
            </a:r>
            <a:r>
              <a:rPr lang="sr-Latn-RS" altLang="en-US" dirty="0"/>
              <a:t>koje promaknu </a:t>
            </a:r>
            <a:r>
              <a:rPr lang="sr-Latn-RS" altLang="en-US" dirty="0" smtClean="0"/>
              <a:t>ostalim kontrolama</a:t>
            </a:r>
          </a:p>
          <a:p>
            <a:pPr marL="857250" lvl="1" indent="-457200" eaLnBrk="1" hangingPunct="1"/>
            <a:endParaRPr lang="sr-Latn-RS" altLang="en-US" dirty="0"/>
          </a:p>
          <a:p>
            <a:pPr marL="457200" indent="-457200" eaLnBrk="1" hangingPunct="1"/>
            <a:r>
              <a:rPr lang="sr-Latn-RS" altLang="en-US" dirty="0"/>
              <a:t>TCP uvodi i </a:t>
            </a:r>
            <a:r>
              <a:rPr lang="sr-Latn-RS" altLang="en-US" dirty="0" smtClean="0"/>
              <a:t>kontrolu brzine </a:t>
            </a:r>
            <a:r>
              <a:rPr lang="sr-Latn-RS" altLang="en-US" dirty="0"/>
              <a:t>protoka </a:t>
            </a:r>
            <a:r>
              <a:rPr lang="sr-Latn-RS" altLang="en-US" dirty="0" smtClean="0"/>
              <a:t>(flow </a:t>
            </a:r>
            <a:r>
              <a:rPr lang="sr-Latn-RS" altLang="en-US" dirty="0"/>
              <a:t>control</a:t>
            </a:r>
            <a:r>
              <a:rPr lang="sr-Latn-RS" altLang="en-US" dirty="0" smtClean="0"/>
              <a:t>)</a:t>
            </a:r>
          </a:p>
          <a:p>
            <a:pPr marL="857250" lvl="1" indent="-457200" eaLnBrk="1" hangingPunct="1"/>
            <a:r>
              <a:rPr lang="sr-Latn-RS" altLang="en-US" dirty="0" smtClean="0"/>
              <a:t>Njom </a:t>
            </a:r>
            <a:r>
              <a:rPr lang="sr-Latn-RS" altLang="en-US" dirty="0"/>
              <a:t>se </a:t>
            </a:r>
            <a:r>
              <a:rPr lang="sr-Latn-RS" altLang="en-US" dirty="0" smtClean="0"/>
              <a:t>kontroli</a:t>
            </a:r>
            <a:r>
              <a:rPr lang="sr-Latn-RS" altLang="en-US" dirty="0"/>
              <a:t>š</a:t>
            </a:r>
            <a:r>
              <a:rPr lang="sr-Latn-RS" altLang="en-US" dirty="0" smtClean="0"/>
              <a:t>e brzina slanja </a:t>
            </a:r>
            <a:r>
              <a:rPr lang="sr-Latn-RS" altLang="en-US" dirty="0"/>
              <a:t>kako se ne bi desilo da brzi </a:t>
            </a:r>
            <a:r>
              <a:rPr lang="sr-Latn-RS" altLang="en-US" dirty="0" smtClean="0"/>
              <a:t>uređaji šalju </a:t>
            </a:r>
            <a:r>
              <a:rPr lang="sr-Latn-RS" altLang="en-US" dirty="0"/>
              <a:t>pakete brzinom </a:t>
            </a:r>
            <a:r>
              <a:rPr lang="sr-Latn-RS" altLang="en-US" dirty="0" smtClean="0"/>
              <a:t>većom </a:t>
            </a:r>
            <a:r>
              <a:rPr lang="sr-Latn-RS" altLang="en-US" dirty="0"/>
              <a:t>od </a:t>
            </a:r>
            <a:r>
              <a:rPr lang="sr-Latn-RS" altLang="en-US" dirty="0" smtClean="0"/>
              <a:t>one kojom </a:t>
            </a:r>
            <a:r>
              <a:rPr lang="sr-Latn-RS" altLang="en-US" dirty="0"/>
              <a:t>spori uredaji mogu da ih prime (npr. brz </a:t>
            </a:r>
            <a:r>
              <a:rPr lang="sr-Latn-RS" altLang="en-US" dirty="0" smtClean="0"/>
              <a:t>računar </a:t>
            </a:r>
            <a:r>
              <a:rPr lang="sr-Latn-RS" altLang="en-US" dirty="0"/>
              <a:t>koji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podatke </a:t>
            </a:r>
            <a:r>
              <a:rPr lang="sr-Latn-RS" altLang="en-US" dirty="0" smtClean="0"/>
              <a:t>na spor </a:t>
            </a:r>
            <a:r>
              <a:rPr lang="sr-Latn-RS" altLang="en-US" dirty="0"/>
              <a:t>mobilni telefon)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517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11780</TotalTime>
  <Words>1813</Words>
  <Application>Microsoft Office PowerPoint</Application>
  <PresentationFormat>On-screen Show (4:3)</PresentationFormat>
  <Paragraphs>148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YUTms</vt:lpstr>
      <vt:lpstr>4_Watermark</vt:lpstr>
      <vt:lpstr>Uvod u veb i internet tehnologije</vt:lpstr>
      <vt:lpstr>Slojevi kod računarskih mreža transportni sloj</vt:lpstr>
      <vt:lpstr>Protokoli i slojevi</vt:lpstr>
      <vt:lpstr>Transportni sloj</vt:lpstr>
      <vt:lpstr>Transportni sloj (2)</vt:lpstr>
      <vt:lpstr>Protokoli transportnog sloja</vt:lpstr>
      <vt:lpstr>TCP protokol transportnog sloja</vt:lpstr>
      <vt:lpstr>TCP protokol transportnog sloja (2)</vt:lpstr>
      <vt:lpstr>TCP protokol transportnog sloja (3)</vt:lpstr>
      <vt:lpstr>TCP protokol transportnog sloja (4)</vt:lpstr>
      <vt:lpstr>TCP protokol transportnog sloja (5)</vt:lpstr>
      <vt:lpstr>UDP protokol transportnog sloja</vt:lpstr>
      <vt:lpstr>Sistem imena domena</vt:lpstr>
      <vt:lpstr>Sistem imena domena (2)</vt:lpstr>
      <vt:lpstr>TCP порт</vt:lpstr>
      <vt:lpstr>TCP порт (2)</vt:lpstr>
      <vt:lpstr>TCP/IP programski interfejs</vt:lpstr>
      <vt:lpstr>TCP/IP programski interfejs (2)</vt:lpstr>
      <vt:lpstr>TCP/IP programski interfejs (3)</vt:lpstr>
      <vt:lpstr>Zahvalnica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Administrator</cp:lastModifiedBy>
  <cp:revision>891</cp:revision>
  <dcterms:created xsi:type="dcterms:W3CDTF">1601-01-01T00:00:00Z</dcterms:created>
  <dcterms:modified xsi:type="dcterms:W3CDTF">2021-03-05T13:13:20Z</dcterms:modified>
</cp:coreProperties>
</file>