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handoutMasterIdLst>
    <p:handoutMasterId r:id="rId12"/>
  </p:handoutMasterIdLst>
  <p:sldIdLst>
    <p:sldId id="296" r:id="rId2"/>
    <p:sldId id="493" r:id="rId3"/>
    <p:sldId id="502" r:id="rId4"/>
    <p:sldId id="378" r:id="rId5"/>
    <p:sldId id="379" r:id="rId6"/>
    <p:sldId id="380" r:id="rId7"/>
    <p:sldId id="381" r:id="rId8"/>
    <p:sldId id="382" r:id="rId9"/>
    <p:sldId id="30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1" autoAdjust="0"/>
    <p:restoredTop sz="86393" autoAdjust="0"/>
  </p:normalViewPr>
  <p:slideViewPr>
    <p:cSldViewPr>
      <p:cViewPr varScale="1">
        <p:scale>
          <a:sx n="99" d="100"/>
          <a:sy n="99" d="100"/>
        </p:scale>
        <p:origin x="15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71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/9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mreža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r>
              <a:rPr lang="en-US" altLang="en-US" sz="5400" dirty="0" err="1" smtClean="0">
                <a:solidFill>
                  <a:schemeClr val="hlink"/>
                </a:solidFill>
              </a:rPr>
              <a:t>aplikativni</a:t>
            </a:r>
            <a:r>
              <a:rPr lang="en-US" altLang="en-US" sz="5400" dirty="0" smtClean="0">
                <a:solidFill>
                  <a:schemeClr val="hlink"/>
                </a:solidFill>
              </a:rPr>
              <a:t> </a:t>
            </a:r>
            <a:r>
              <a:rPr lang="en-US" altLang="en-US" sz="5400" dirty="0" err="1" smtClean="0">
                <a:solidFill>
                  <a:schemeClr val="hlink"/>
                </a:solidFill>
              </a:rPr>
              <a:t>sloj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r>
              <a:rPr lang="en-US" altLang="en-US" sz="5400" dirty="0" err="1" smtClean="0">
                <a:solidFill>
                  <a:schemeClr val="hlink"/>
                </a:solidFill>
              </a:rPr>
              <a:t>protokoli</a:t>
            </a:r>
            <a:r>
              <a:rPr lang="en-US" altLang="en-US" sz="5400" dirty="0" smtClean="0">
                <a:solidFill>
                  <a:schemeClr val="hlink"/>
                </a:solidFill>
              </a:rPr>
              <a:t> POP3, SMTP </a:t>
            </a:r>
            <a:r>
              <a:rPr lang="en-US" altLang="en-US" sz="5400" dirty="0" err="1" smtClean="0">
                <a:solidFill>
                  <a:schemeClr val="hlink"/>
                </a:solidFill>
              </a:rPr>
              <a:t>i</a:t>
            </a:r>
            <a:r>
              <a:rPr lang="en-US" altLang="en-US" sz="5400" dirty="0" smtClean="0">
                <a:solidFill>
                  <a:schemeClr val="hlink"/>
                </a:solidFill>
              </a:rPr>
              <a:t> IMAP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Protokoli i slojevi</a:t>
            </a:r>
            <a:endParaRPr lang="en-US" altLang="en-US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31730"/>
              </p:ext>
            </p:extLst>
          </p:nvPr>
        </p:nvGraphicFramePr>
        <p:xfrm>
          <a:off x="611560" y="1596870"/>
          <a:ext cx="8532440" cy="512750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82934">
                  <a:extLst>
                    <a:ext uri="{9D8B030D-6E8A-4147-A177-3AD203B41FA5}">
                      <a16:colId xmlns:a16="http://schemas.microsoft.com/office/drawing/2014/main" val="1472415675"/>
                    </a:ext>
                  </a:extLst>
                </a:gridCol>
                <a:gridCol w="2536671">
                  <a:extLst>
                    <a:ext uri="{9D8B030D-6E8A-4147-A177-3AD203B41FA5}">
                      <a16:colId xmlns:a16="http://schemas.microsoft.com/office/drawing/2014/main" val="2993557970"/>
                    </a:ext>
                  </a:extLst>
                </a:gridCol>
                <a:gridCol w="1479725">
                  <a:extLst>
                    <a:ext uri="{9D8B030D-6E8A-4147-A177-3AD203B41FA5}">
                      <a16:colId xmlns:a16="http://schemas.microsoft.com/office/drawing/2014/main" val="3584302003"/>
                    </a:ext>
                  </a:extLst>
                </a:gridCol>
                <a:gridCol w="2133110">
                  <a:extLst>
                    <a:ext uri="{9D8B030D-6E8A-4147-A177-3AD203B41FA5}">
                      <a16:colId xmlns:a16="http://schemas.microsoft.com/office/drawing/2014/main" val="3796745253"/>
                    </a:ext>
                  </a:extLst>
                </a:gridCol>
              </a:tblGrid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OSI sloj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TCP/IP sloj 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Jedinica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Protokol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679332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aplikativni</a:t>
                      </a:r>
                      <a:r>
                        <a:rPr lang="sr-Latn-RS" baseline="0" dirty="0" smtClean="0"/>
                        <a:t> sloj</a:t>
                      </a:r>
                    </a:p>
                    <a:p>
                      <a:pPr algn="ctr"/>
                      <a:r>
                        <a:rPr lang="sr-Latn-RS" sz="1000" baseline="0" dirty="0" smtClean="0"/>
                        <a:t>(mrežni procesi vezani za aplikaciju)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rgbClr val="FF0000"/>
                          </a:solidFill>
                        </a:rPr>
                        <a:t>aplikativni sloj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podatak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HTTP, FTP, Telnet, DNS, DHCP, </a:t>
                      </a:r>
                      <a:r>
                        <a:rPr lang="sr-Latn-RS" sz="1050" b="1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OP/SMTP</a:t>
                      </a:r>
                      <a:r>
                        <a:rPr lang="en-US" sz="1050" dirty="0" smtClean="0"/>
                        <a:t>, NNTP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197445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sloj prezentacije</a:t>
                      </a:r>
                    </a:p>
                    <a:p>
                      <a:pPr algn="ctr"/>
                      <a:r>
                        <a:rPr lang="sr-Latn-RS" sz="1000" dirty="0" smtClean="0"/>
                        <a:t>(</a:t>
                      </a:r>
                      <a:r>
                        <a:rPr lang="sr-Latn-RS" sz="1000" dirty="0" err="1" smtClean="0"/>
                        <a:t>enkripcija</a:t>
                      </a:r>
                      <a:r>
                        <a:rPr lang="sr-Latn-RS" sz="1000" dirty="0" smtClean="0"/>
                        <a:t> i kodiranje podataka)</a:t>
                      </a:r>
                      <a:r>
                        <a:rPr lang="sr-Latn-RS" dirty="0" smtClean="0"/>
                        <a:t>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050" dirty="0" smtClean="0"/>
                        <a:t>podatak</a:t>
                      </a:r>
                      <a:endParaRPr 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MIME,</a:t>
                      </a:r>
                      <a:r>
                        <a:rPr lang="sr-Latn-RS" sz="1050" baseline="0" dirty="0" smtClean="0"/>
                        <a:t> </a:t>
                      </a:r>
                      <a:r>
                        <a:rPr lang="en-US" sz="1050" dirty="0" smtClean="0"/>
                        <a:t>TLS, SSL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637140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 smtClean="0"/>
                        <a:t>sloj sesije</a:t>
                      </a:r>
                    </a:p>
                    <a:p>
                      <a:pPr algn="ctr"/>
                      <a:r>
                        <a:rPr lang="sr-Latn-RS" sz="1000" dirty="0" smtClean="0"/>
                        <a:t>(uspostavljanje sesije krajnjih korisnika)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050" dirty="0" smtClean="0"/>
                        <a:t>podatak</a:t>
                      </a:r>
                      <a:endParaRPr 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 SSH, Named Pipes, PPTP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6019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transportni sloj</a:t>
                      </a:r>
                    </a:p>
                    <a:p>
                      <a:pPr algn="ctr"/>
                      <a:r>
                        <a:rPr lang="sr-Latn-RS" sz="1000" dirty="0" smtClean="0"/>
                        <a:t>(veza, pouzdanost, transport)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transportni sloj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segment</a:t>
                      </a:r>
                    </a:p>
                    <a:p>
                      <a:pPr algn="ctr"/>
                      <a:r>
                        <a:rPr lang="sr-Latn-RS" sz="1050" dirty="0" err="1" smtClean="0"/>
                        <a:t>datatgram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TCP, UDP, SCTP, DCCP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7556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mrežni sloj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(logičko adresiranje i </a:t>
                      </a:r>
                      <a:r>
                        <a:rPr kumimoji="0" lang="sr-Latn-R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rutiranje</a:t>
                      </a:r>
                      <a:r>
                        <a:rPr kumimoji="0" lang="sr-Latn-R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err="1" smtClean="0"/>
                        <a:t>međumrežni</a:t>
                      </a:r>
                      <a:r>
                        <a:rPr lang="sr-Latn-RS" baseline="0" dirty="0" smtClean="0"/>
                        <a:t> sloj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paket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IP (IPv4, IPv6), ICMP, ARP, RARP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68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sloj veze podataka</a:t>
                      </a:r>
                    </a:p>
                    <a:p>
                      <a:pPr algn="ctr"/>
                      <a:r>
                        <a:rPr lang="sr-Latn-RS" sz="1000" dirty="0" smtClean="0"/>
                        <a:t>(fizičko adresiranje, pristup medijumu)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sloj pristupa mreži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okvir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PPP, HDLC, Frame Relay 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01958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fizički sloj</a:t>
                      </a:r>
                    </a:p>
                    <a:p>
                      <a:pPr algn="ctr"/>
                      <a:r>
                        <a:rPr lang="sr-Latn-RS" sz="1000" dirty="0" smtClean="0"/>
                        <a:t>(prenos</a:t>
                      </a:r>
                      <a:r>
                        <a:rPr lang="sr-Latn-RS" sz="1000" baseline="0" dirty="0" smtClean="0"/>
                        <a:t> signala)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bit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Token Ring, RS-232, T1, E1, POTS, OTN, DSL, </a:t>
                      </a:r>
                      <a:endParaRPr lang="sr-Latn-RS" sz="1050" dirty="0" smtClean="0"/>
                    </a:p>
                    <a:p>
                      <a:pPr algn="ctr"/>
                      <a:r>
                        <a:rPr lang="en-US" sz="1050" dirty="0" smtClean="0"/>
                        <a:t>802.11a/b/g/n PHY, </a:t>
                      </a:r>
                      <a:endParaRPr lang="sr-Latn-RS" sz="1050" dirty="0" smtClean="0"/>
                    </a:p>
                    <a:p>
                      <a:pPr algn="ctr"/>
                      <a:r>
                        <a:rPr lang="en-US" sz="1050" dirty="0" smtClean="0"/>
                        <a:t>802.15.x PHY, Ethernet, USB, Bluetooth, </a:t>
                      </a:r>
                      <a:r>
                        <a:rPr lang="en-US" sz="1050" dirty="0" err="1" smtClean="0"/>
                        <a:t>Firewire</a:t>
                      </a:r>
                      <a:r>
                        <a:rPr lang="en-US" sz="1050" dirty="0" smtClean="0"/>
                        <a:t> (IEEE 1394)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55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 nego </a:t>
            </a:r>
            <a:r>
              <a:rPr lang="sr-Latn-RS" altLang="en-US" dirty="0" smtClean="0"/>
              <a:t>opisa pojedinačnih protokola, ukratko o osnovnim principima </a:t>
            </a:r>
            <a:r>
              <a:rPr lang="sr-Latn-RS" altLang="en-US" dirty="0"/>
              <a:t>funkcionisanja elektronske </a:t>
            </a:r>
            <a:r>
              <a:rPr lang="sr-Latn-RS" altLang="en-US" dirty="0" smtClean="0"/>
              <a:t>pošte: </a:t>
            </a:r>
          </a:p>
          <a:p>
            <a:pPr marL="1257300" lvl="2" indent="-457200" eaLnBrk="1" hangingPunct="1"/>
            <a:r>
              <a:rPr lang="sr-Latn-RS" altLang="en-US" dirty="0" smtClean="0"/>
              <a:t>Za slanje elektronske poruka 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aljioca </a:t>
            </a:r>
            <a:r>
              <a:rPr lang="sr-Latn-RS" altLang="en-US" dirty="0"/>
              <a:t>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primaoca, potrebno je da u </a:t>
            </a:r>
            <a:r>
              <a:rPr lang="sr-Latn-RS" altLang="en-US" dirty="0" smtClean="0"/>
              <a:t>komunikaciju budu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i server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pošiljaoca</a:t>
            </a:r>
            <a:r>
              <a:rPr lang="sr-Latn-RS" altLang="en-US" dirty="0"/>
              <a:t>, kao i server </a:t>
            </a:r>
            <a:r>
              <a:rPr lang="sr-Latn-RS" altLang="en-US" dirty="0" smtClean="0"/>
              <a:t>elektronske pošte primaoca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Pošiljaoc </a:t>
            </a:r>
            <a:r>
              <a:rPr lang="sr-Latn-RS" altLang="en-US" dirty="0"/>
              <a:t>sa svog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dostavlja poruku svom </a:t>
            </a:r>
            <a:r>
              <a:rPr lang="sr-Latn-RS" altLang="en-US" dirty="0" smtClean="0"/>
              <a:t>serveru, od kog </a:t>
            </a:r>
            <a:r>
              <a:rPr lang="sr-Latn-RS" altLang="en-US" dirty="0"/>
              <a:t>se zahteva da poruku dostavi serveru primaoca i smesti je u </a:t>
            </a:r>
            <a:r>
              <a:rPr lang="sr-Latn-RS" altLang="en-US" dirty="0" smtClean="0"/>
              <a:t>poštansko </a:t>
            </a:r>
            <a:r>
              <a:rPr lang="sr-Latn-RS" altLang="en-US" dirty="0"/>
              <a:t>sanduče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Server pošiljoca nastavlja </a:t>
            </a:r>
            <a:r>
              <a:rPr lang="sr-Latn-RS" altLang="en-US" dirty="0"/>
              <a:t>da brine o dostavljanju poruke tj.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komunikaciju sa </a:t>
            </a:r>
            <a:r>
              <a:rPr lang="sr-Latn-RS" altLang="en-US" dirty="0"/>
              <a:t>serverom primaoca i </a:t>
            </a:r>
            <a:r>
              <a:rPr lang="sr-Latn-RS" altLang="en-US" dirty="0" smtClean="0"/>
              <a:t>pokušava </a:t>
            </a:r>
            <a:r>
              <a:rPr lang="sr-Latn-RS" altLang="en-US" dirty="0"/>
              <a:t>da dostavi poruku sve dok ili ne uspe ili </a:t>
            </a:r>
            <a:r>
              <a:rPr lang="sr-Latn-RS" altLang="en-US" dirty="0" smtClean="0"/>
              <a:t>dok ne </a:t>
            </a:r>
            <a:r>
              <a:rPr lang="sr-Latn-RS" altLang="en-US" dirty="0"/>
              <a:t>ustanovi da dostavljanje poruke nije </a:t>
            </a:r>
            <a:r>
              <a:rPr lang="sr-Latn-RS" altLang="en-US" dirty="0" smtClean="0"/>
              <a:t>moguće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dostavljanje poruke nije uspelo, 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 pošiljaoca da </a:t>
            </a:r>
            <a:r>
              <a:rPr lang="sr-Latn-RS" altLang="en-US" dirty="0"/>
              <a:t>dostavljanje nije </a:t>
            </a:r>
            <a:r>
              <a:rPr lang="sr-Latn-RS" altLang="en-US" dirty="0" smtClean="0"/>
              <a:t>uspelo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Kada </a:t>
            </a:r>
            <a:r>
              <a:rPr lang="sr-Latn-RS" altLang="en-US" dirty="0"/>
              <a:t>se poruka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 </a:t>
            </a:r>
            <a:r>
              <a:rPr lang="sr-Latn-RS" altLang="en-US" dirty="0"/>
              <a:t>dostavi na server primaoca</a:t>
            </a:r>
            <a:r>
              <a:rPr lang="sr-Latn-RS" altLang="en-US" dirty="0" smtClean="0"/>
              <a:t>, ona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njegovo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gde je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tena </a:t>
            </a:r>
            <a:r>
              <a:rPr lang="sr-Latn-RS" altLang="en-US" dirty="0"/>
              <a:t>sve dok </a:t>
            </a:r>
            <a:r>
              <a:rPr lang="sr-Latn-RS" altLang="en-US" dirty="0" smtClean="0"/>
              <a:t>primaoc ne </a:t>
            </a:r>
            <a:r>
              <a:rPr lang="sr-Latn-RS" altLang="en-US" dirty="0"/>
              <a:t>proveri svoju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i ne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 </a:t>
            </a:r>
            <a:r>
              <a:rPr lang="sr-Latn-RS" altLang="en-US" dirty="0"/>
              <a:t>dobijenu </a:t>
            </a:r>
            <a:r>
              <a:rPr lang="sr-Latn-RS" altLang="en-US" dirty="0" smtClean="0"/>
              <a:t>poruku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tom </a:t>
            </a:r>
            <a:r>
              <a:rPr lang="sr-Latn-RS" altLang="en-US" dirty="0" smtClean="0"/>
              <a:t>trenutku potrebno </a:t>
            </a:r>
            <a:r>
              <a:rPr lang="sr-Latn-RS" altLang="en-US" dirty="0"/>
              <a:t>je dostaviti poruku sa servera primaoca do njegovog </a:t>
            </a:r>
            <a:r>
              <a:rPr lang="sr-Latn-RS" altLang="en-US" dirty="0" smtClean="0"/>
              <a:t>ličnog računara</a:t>
            </a:r>
          </a:p>
        </p:txBody>
      </p:sp>
    </p:spTree>
    <p:extLst>
      <p:ext uri="{BB962C8B-B14F-4D97-AF65-F5344CB8AC3E}">
        <p14:creationId xmlns:p14="http://schemas.microsoft.com/office/powerpoint/2010/main" val="7263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Simple Mail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SMTP</a:t>
            </a:r>
            <a:r>
              <a:rPr lang="sr-Latn-RS" altLang="en-US" dirty="0"/>
              <a:t>) je standardni protokol za </a:t>
            </a:r>
            <a:r>
              <a:rPr lang="sr-Latn-RS" altLang="en-US" dirty="0" smtClean="0"/>
              <a:t>slanje pošte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65000"/>
            <a:ext cx="6250305" cy="440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1944" y="5229200"/>
            <a:ext cx="2493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 smtClean="0">
                <a:latin typeface="+mn-lt"/>
              </a:rPr>
              <a:t>Primer SMTP </a:t>
            </a:r>
            <a:r>
              <a:rPr lang="sr-Latn-RS" altLang="en-US" sz="1600" dirty="0">
                <a:latin typeface="+mn-lt"/>
              </a:rPr>
              <a:t>sesije izmedu klijenta </a:t>
            </a:r>
            <a:r>
              <a:rPr lang="sr-Latn-RS" altLang="en-US" sz="1600" dirty="0" smtClean="0">
                <a:latin typeface="+mn-lt"/>
              </a:rPr>
              <a:t>koji šalje </a:t>
            </a:r>
            <a:r>
              <a:rPr lang="sr-Latn-RS" altLang="en-US" sz="1600" dirty="0">
                <a:latin typeface="+mn-lt"/>
              </a:rPr>
              <a:t>poštu i servera koji je prima, </a:t>
            </a:r>
            <a:r>
              <a:rPr lang="sr-Latn-RS" altLang="en-US" sz="1600" dirty="0" smtClean="0">
                <a:latin typeface="+mn-lt"/>
              </a:rPr>
              <a:t>kako bi je </a:t>
            </a:r>
            <a:r>
              <a:rPr lang="sr-Latn-RS" altLang="en-US" sz="1600" dirty="0">
                <a:latin typeface="+mn-lt"/>
              </a:rPr>
              <a:t>dalje </a:t>
            </a:r>
            <a:r>
              <a:rPr lang="sr-Latn-RS" altLang="en-US" sz="1600" dirty="0" smtClean="0">
                <a:latin typeface="+mn-lt"/>
              </a:rPr>
              <a:t> prosledio</a:t>
            </a:r>
            <a:endParaRPr lang="sr-Latn-RS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Post Office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POP</a:t>
            </a:r>
            <a:r>
              <a:rPr lang="sr-Latn-RS" altLang="en-US" dirty="0"/>
              <a:t>) je jednostavni protokol za preuzimanje </a:t>
            </a:r>
            <a:r>
              <a:rPr lang="sr-Latn-RS" altLang="en-US" dirty="0" smtClean="0"/>
              <a:t>poruka sa </a:t>
            </a:r>
            <a:r>
              <a:rPr lang="sr-Latn-RS" altLang="en-US" dirty="0"/>
              <a:t>servera,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prilikom preuzimanja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bri</a:t>
            </a:r>
            <a:r>
              <a:rPr lang="sr-Latn-RS" altLang="en-US" dirty="0"/>
              <a:t>š</a:t>
            </a:r>
            <a:r>
              <a:rPr lang="sr-Latn-RS" altLang="en-US" dirty="0" smtClean="0"/>
              <a:t>u </a:t>
            </a:r>
            <a:r>
              <a:rPr lang="sr-Latn-RS" altLang="en-US" dirty="0"/>
              <a:t>sa </a:t>
            </a:r>
            <a:r>
              <a:rPr lang="sr-Latn-RS" altLang="en-US" dirty="0" smtClean="0"/>
              <a:t>servera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Preuzete poruke se </a:t>
            </a:r>
            <a:r>
              <a:rPr lang="sr-Latn-RS" altLang="en-US" dirty="0" smtClean="0"/>
              <a:t>čuvaju na klijentskom računaru, koji nakon preuzimanja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ne mora da ima pristup </a:t>
            </a:r>
            <a:r>
              <a:rPr lang="sr-Latn-RS" altLang="en-US" dirty="0" smtClean="0"/>
              <a:t>Internetu</a:t>
            </a:r>
          </a:p>
          <a:p>
            <a:pPr marL="857250" lvl="1" indent="-457200" eaLnBrk="1" hangingPunct="1"/>
            <a:r>
              <a:rPr lang="sr-Latn-RS" altLang="en-US" dirty="0" smtClean="0"/>
              <a:t>POP protokol </a:t>
            </a:r>
            <a:br>
              <a:rPr lang="sr-Latn-RS" altLang="en-US" dirty="0" smtClean="0"/>
            </a:br>
            <a:r>
              <a:rPr lang="sr-Latn-RS" altLang="en-US" dirty="0" smtClean="0"/>
              <a:t>koristi TCP </a:t>
            </a:r>
            <a:br>
              <a:rPr lang="sr-Latn-RS" altLang="en-US" dirty="0" smtClean="0"/>
            </a:br>
            <a:r>
              <a:rPr lang="sr-Latn-RS" altLang="en-US" dirty="0" smtClean="0"/>
              <a:t>konekciju </a:t>
            </a:r>
            <a:r>
              <a:rPr lang="sr-Latn-RS" altLang="en-US" dirty="0"/>
              <a:t>na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portu </a:t>
            </a:r>
            <a:r>
              <a:rPr lang="sr-Latn-RS" altLang="en-US" dirty="0"/>
              <a:t>110.</a:t>
            </a:r>
            <a:endParaRPr lang="sr-Latn-R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536" y="5622339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Primer POP3 sesije izmedu</a:t>
            </a:r>
          </a:p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klijenta i servera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24" y="3240360"/>
            <a:ext cx="6271776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7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Osnovne komande koje klijentski softver izdaje </a:t>
            </a:r>
            <a:r>
              <a:rPr lang="sr-Latn-RS" altLang="en-US" dirty="0" smtClean="0"/>
              <a:t>u POP3 protokolu su</a:t>
            </a:r>
            <a:r>
              <a:rPr lang="sr-Latn-RS" altLang="en-US" dirty="0"/>
              <a:t>: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APOP - ovim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autorizacija klijenta navodenjem njegovog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čkog imena i kriptovane lozinke.</a:t>
            </a:r>
          </a:p>
          <a:p>
            <a:pPr marL="1257300" lvl="2" indent="-457200" eaLnBrk="1" hangingPunct="1"/>
            <a:r>
              <a:rPr lang="sr-Latn-RS" altLang="en-US" dirty="0"/>
              <a:t>STAT - statistika o stanju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LIST - lista poruka</a:t>
            </a:r>
          </a:p>
          <a:p>
            <a:pPr marL="1257300" lvl="2" indent="-457200" eaLnBrk="1" hangingPunct="1"/>
            <a:r>
              <a:rPr lang="sr-Latn-RS" altLang="en-US" dirty="0"/>
              <a:t>RETR - primanje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DELE - brisanje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QUIT - prekidanje sesije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9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Internet Message Access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IMAP</a:t>
            </a:r>
            <a:r>
              <a:rPr lang="sr-Latn-RS" altLang="en-US" dirty="0"/>
              <a:t>) je znatno napredniji protokol </a:t>
            </a:r>
            <a:r>
              <a:rPr lang="sr-Latn-RS" altLang="en-US" dirty="0" smtClean="0"/>
              <a:t>za primanje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On je prevashodno namenjen korisnicima koji su mobilni tj. </a:t>
            </a:r>
            <a:r>
              <a:rPr lang="sr-Latn-RS" altLang="en-US" dirty="0" smtClean="0"/>
              <a:t>koji svojoj po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pristupaju sa </a:t>
            </a:r>
            <a:r>
              <a:rPr lang="sr-Latn-RS" altLang="en-US" dirty="0" smtClean="0"/>
              <a:t>različitih računara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ovakvi korisnici </a:t>
            </a:r>
            <a:r>
              <a:rPr lang="sr-Latn-RS" altLang="en-US" dirty="0" smtClean="0"/>
              <a:t>imali mogućnost </a:t>
            </a:r>
            <a:r>
              <a:rPr lang="sr-Latn-RS" altLang="en-US" dirty="0"/>
              <a:t>pristupa svim svojim porukama, 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brisati ih sa </a:t>
            </a:r>
            <a:r>
              <a:rPr lang="sr-Latn-RS" altLang="en-US" dirty="0" smtClean="0"/>
              <a:t>servera (</a:t>
            </a:r>
            <a:r>
              <a:rPr lang="sr-Latn-RS" altLang="en-US" dirty="0"/>
              <a:t>iz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r>
              <a:rPr lang="sr-Latn-RS" altLang="en-US" dirty="0"/>
              <a:t>) prilikom </a:t>
            </a:r>
            <a:r>
              <a:rPr lang="sr-Latn-RS" altLang="en-US" dirty="0" smtClean="0"/>
              <a:t>preuzimanja </a:t>
            </a:r>
          </a:p>
          <a:p>
            <a:pPr marL="1257300" lvl="2" indent="-457200" eaLnBrk="1" hangingPunct="1"/>
            <a:r>
              <a:rPr lang="sr-Latn-RS" altLang="en-US" dirty="0" smtClean="0"/>
              <a:t>Klijenti </a:t>
            </a:r>
            <a:r>
              <a:rPr lang="sr-Latn-RS" altLang="en-US" dirty="0"/>
              <a:t>za elektronsku </a:t>
            </a:r>
            <a:r>
              <a:rPr lang="sr-Latn-RS" altLang="en-US" dirty="0" smtClean="0"/>
              <a:t>poštu na </a:t>
            </a:r>
            <a:r>
              <a:rPr lang="sr-Latn-RS" altLang="en-US" dirty="0"/>
              <a:t>lokalnim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unarima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omogućavaju </a:t>
            </a:r>
            <a:r>
              <a:rPr lang="sr-Latn-RS" altLang="en-US" dirty="0"/>
              <a:t>korisnicima sortiranje poruka, </a:t>
            </a:r>
            <a:r>
              <a:rPr lang="sr-Latn-RS" altLang="en-US" dirty="0" smtClean="0"/>
              <a:t>organizovanje u </a:t>
            </a:r>
            <a:r>
              <a:rPr lang="sr-Latn-RS" altLang="en-US" dirty="0"/>
              <a:t>fascikle, pretragu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IMAP </a:t>
            </a:r>
            <a:r>
              <a:rPr lang="sr-Latn-RS" altLang="en-US" dirty="0"/>
              <a:t>protokol je projektovan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ovakva funkcionalnost obezbedi 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korisnicima </a:t>
            </a:r>
            <a:r>
              <a:rPr lang="sr-Latn-RS" altLang="en-US" dirty="0" smtClean="0"/>
              <a:t>omogući </a:t>
            </a:r>
            <a:r>
              <a:rPr lang="sr-Latn-RS" altLang="en-US" dirty="0"/>
              <a:t>da </a:t>
            </a:r>
            <a:r>
              <a:rPr lang="sr-Latn-RS" altLang="en-US" dirty="0" smtClean="0"/>
              <a:t>ove funkcije </a:t>
            </a:r>
            <a:r>
              <a:rPr lang="sr-Latn-RS" altLang="en-US" dirty="0"/>
              <a:t>izvode direktno u svom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tanskom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etu </a:t>
            </a:r>
            <a:r>
              <a:rPr lang="sr-Latn-RS" altLang="en-US" dirty="0"/>
              <a:t>na </a:t>
            </a:r>
            <a:r>
              <a:rPr lang="sr-Latn-RS" altLang="en-US" dirty="0" smtClean="0"/>
              <a:t>serveru </a:t>
            </a:r>
          </a:p>
          <a:p>
            <a:pPr marL="1257300" lvl="2" indent="-457200" eaLnBrk="1" hangingPunct="1"/>
            <a:r>
              <a:rPr lang="sr-Latn-RS" altLang="en-US" dirty="0" smtClean="0"/>
              <a:t>Mana ovog pristupa je 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zahteva da korisnici imaju pristup Internetu sve vreme </a:t>
            </a:r>
            <a:r>
              <a:rPr lang="sr-Latn-RS" altLang="en-US" dirty="0" smtClean="0"/>
              <a:t>dok rade </a:t>
            </a:r>
            <a:r>
              <a:rPr lang="sr-Latn-RS" altLang="en-US" dirty="0"/>
              <a:t>sa svojom elektronskom </a:t>
            </a:r>
            <a:r>
              <a:rPr lang="sr-Latn-RS" altLang="en-US" dirty="0" smtClean="0"/>
              <a:t>poštom</a:t>
            </a:r>
          </a:p>
          <a:p>
            <a:pPr marL="1257300" lvl="2" indent="-457200" eaLnBrk="1" hangingPunct="1"/>
            <a:r>
              <a:rPr lang="sr-Latn-RS" altLang="en-US" dirty="0" smtClean="0"/>
              <a:t>Odredeni </a:t>
            </a:r>
            <a:r>
              <a:rPr lang="sr-Latn-RS" altLang="en-US" dirty="0"/>
              <a:t>broj </a:t>
            </a:r>
            <a:r>
              <a:rPr lang="sr-Latn-RS" altLang="en-US" dirty="0" smtClean="0"/>
              <a:t>veb </a:t>
            </a:r>
            <a:r>
              <a:rPr lang="sr-Latn-RS" altLang="en-US" dirty="0"/>
              <a:t>aplikacija za rad </a:t>
            </a:r>
            <a:r>
              <a:rPr lang="sr-Latn-RS" altLang="en-US" dirty="0" smtClean="0"/>
              <a:t>sa elektronskom po</a:t>
            </a:r>
            <a:r>
              <a:rPr lang="sr-Latn-RS" altLang="en-US" dirty="0"/>
              <a:t>š</a:t>
            </a:r>
            <a:r>
              <a:rPr lang="sr-Latn-RS" altLang="en-US" dirty="0" smtClean="0"/>
              <a:t>tom </a:t>
            </a:r>
            <a:r>
              <a:rPr lang="sr-Latn-RS" altLang="en-US" dirty="0"/>
              <a:t>je zasnovan na IMAP protokolu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3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11779</TotalTime>
  <Words>775</Words>
  <Application>Microsoft Office PowerPoint</Application>
  <PresentationFormat>On-screen Show (4:3)</PresentationFormat>
  <Paragraphs>85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YUTms</vt:lpstr>
      <vt:lpstr>4_Watermark</vt:lpstr>
      <vt:lpstr>Uvod u veb i internet tehnologije</vt:lpstr>
      <vt:lpstr>Slojevi kod računarskih mreža aplikativni sloj protokoli POP3, SMTP i IMAP</vt:lpstr>
      <vt:lpstr>Protokoli i slojevi</vt:lpstr>
      <vt:lpstr>Protokoli aplikativnog sloja – SMTP, POP3 i IMAP</vt:lpstr>
      <vt:lpstr>Protokoli aplikativnog sloja – SMTP, POP3 i IMAP (2)</vt:lpstr>
      <vt:lpstr>Protokoli aplikativnog sloja – SMTP, POP3 i IMAP (3)</vt:lpstr>
      <vt:lpstr>Protokoli aplikativnog sloja – SMTP, POP3 i IMAP (4)</vt:lpstr>
      <vt:lpstr>Protokoli aplikativnog sloja – SMTP, POP3 i IMAP (5)</vt:lpstr>
      <vt:lpstr>Zahvalnica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Administrator</cp:lastModifiedBy>
  <cp:revision>890</cp:revision>
  <dcterms:created xsi:type="dcterms:W3CDTF">1601-01-01T00:00:00Z</dcterms:created>
  <dcterms:modified xsi:type="dcterms:W3CDTF">2021-03-05T13:09:36Z</dcterms:modified>
</cp:coreProperties>
</file>