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handoutMasterIdLst>
    <p:handoutMasterId r:id="rId10"/>
  </p:handoutMasterIdLst>
  <p:sldIdLst>
    <p:sldId id="296" r:id="rId2"/>
    <p:sldId id="493" r:id="rId3"/>
    <p:sldId id="502" r:id="rId4"/>
    <p:sldId id="371" r:id="rId5"/>
    <p:sldId id="384" r:id="rId6"/>
    <p:sldId id="385" r:id="rId7"/>
    <p:sldId id="30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99" d="100"/>
          <a:sy n="99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05-Mar-21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/7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aplikativni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sloj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protokol</a:t>
            </a:r>
            <a:r>
              <a:rPr lang="en-US" altLang="en-US" sz="5400" dirty="0" smtClean="0">
                <a:solidFill>
                  <a:schemeClr val="hlink"/>
                </a:solidFill>
              </a:rPr>
              <a:t> FTP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64447"/>
              </p:ext>
            </p:extLst>
          </p:nvPr>
        </p:nvGraphicFramePr>
        <p:xfrm>
          <a:off x="611560" y="1596870"/>
          <a:ext cx="8532440" cy="512750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82934">
                  <a:extLst>
                    <a:ext uri="{9D8B030D-6E8A-4147-A177-3AD203B41FA5}">
                      <a16:colId xmlns:a16="http://schemas.microsoft.com/office/drawing/2014/main" val="1472415675"/>
                    </a:ext>
                  </a:extLst>
                </a:gridCol>
                <a:gridCol w="2536671">
                  <a:extLst>
                    <a:ext uri="{9D8B030D-6E8A-4147-A177-3AD203B41FA5}">
                      <a16:colId xmlns:a16="http://schemas.microsoft.com/office/drawing/2014/main" val="2993557970"/>
                    </a:ext>
                  </a:extLst>
                </a:gridCol>
                <a:gridCol w="1479725">
                  <a:extLst>
                    <a:ext uri="{9D8B030D-6E8A-4147-A177-3AD203B41FA5}">
                      <a16:colId xmlns:a16="http://schemas.microsoft.com/office/drawing/2014/main" val="3584302003"/>
                    </a:ext>
                  </a:extLst>
                </a:gridCol>
                <a:gridCol w="2133110">
                  <a:extLst>
                    <a:ext uri="{9D8B030D-6E8A-4147-A177-3AD203B41FA5}">
                      <a16:colId xmlns:a16="http://schemas.microsoft.com/office/drawing/2014/main" val="3796745253"/>
                    </a:ext>
                  </a:extLst>
                </a:gridCol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OSI sloj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TCP/IP sloj 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Jedinica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Protokol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679332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aplikativni</a:t>
                      </a:r>
                      <a:r>
                        <a:rPr lang="sr-Latn-RS" baseline="0" dirty="0" smtClean="0"/>
                        <a:t> sloj</a:t>
                      </a:r>
                    </a:p>
                    <a:p>
                      <a:pPr algn="ctr"/>
                      <a:r>
                        <a:rPr lang="sr-Latn-RS" sz="1000" baseline="0" dirty="0" smtClean="0"/>
                        <a:t>(mrežni procesi vezani za aplikaciju)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sr-Latn-RS" b="1" dirty="0" smtClean="0">
                          <a:solidFill>
                            <a:srgbClr val="FF0000"/>
                          </a:solidFill>
                        </a:rPr>
                        <a:t>aplikativni sloj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podatak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HTTP, </a:t>
                      </a:r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FTP</a:t>
                      </a:r>
                      <a:r>
                        <a:rPr lang="en-US" sz="1050" dirty="0" smtClean="0"/>
                        <a:t>, Telnet, DNS, DHCP, </a:t>
                      </a:r>
                      <a:r>
                        <a:rPr lang="sr-Latn-RS" sz="1050" dirty="0" smtClean="0"/>
                        <a:t>P</a:t>
                      </a:r>
                      <a:r>
                        <a:rPr lang="en-US" sz="1050" dirty="0" smtClean="0"/>
                        <a:t>OP/SMTP, NNTP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197445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prezentacije</a:t>
                      </a:r>
                    </a:p>
                    <a:p>
                      <a:pPr algn="ctr"/>
                      <a:r>
                        <a:rPr lang="sr-Latn-RS" sz="1000" dirty="0" smtClean="0"/>
                        <a:t>(</a:t>
                      </a:r>
                      <a:r>
                        <a:rPr lang="sr-Latn-RS" sz="1000" dirty="0" err="1" smtClean="0"/>
                        <a:t>enkripcija</a:t>
                      </a:r>
                      <a:r>
                        <a:rPr lang="sr-Latn-RS" sz="1000" dirty="0" smtClean="0"/>
                        <a:t> i kodiranje podataka)</a:t>
                      </a:r>
                      <a:r>
                        <a:rPr lang="sr-Latn-RS" dirty="0" smtClean="0"/>
                        <a:t>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MIME,</a:t>
                      </a:r>
                      <a:r>
                        <a:rPr lang="sr-Latn-RS" sz="1050" baseline="0" dirty="0" smtClean="0"/>
                        <a:t> </a:t>
                      </a:r>
                      <a:r>
                        <a:rPr lang="en-US" sz="1050" dirty="0" smtClean="0"/>
                        <a:t>TLS, SSL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37140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 smtClean="0"/>
                        <a:t>sloj sesije</a:t>
                      </a:r>
                    </a:p>
                    <a:p>
                      <a:pPr algn="ctr"/>
                      <a:r>
                        <a:rPr lang="sr-Latn-RS" sz="1000" dirty="0" smtClean="0"/>
                        <a:t>(uspostavljanje sesije krajnjih korisnika)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050" dirty="0" smtClean="0"/>
                        <a:t>podatak</a:t>
                      </a:r>
                      <a:endParaRPr lang="en-US" sz="105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 SSH, Named Pipes, PPTP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6019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sloj</a:t>
                      </a:r>
                    </a:p>
                    <a:p>
                      <a:pPr algn="ctr"/>
                      <a:r>
                        <a:rPr lang="sr-Latn-RS" sz="1000" dirty="0" smtClean="0"/>
                        <a:t>(veza, pouzdanost, transport)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transportni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segment</a:t>
                      </a:r>
                    </a:p>
                    <a:p>
                      <a:pPr algn="ctr"/>
                      <a:r>
                        <a:rPr lang="sr-Latn-RS" sz="1050" dirty="0" err="1" smtClean="0"/>
                        <a:t>datatgram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TCP, UDP, SCTP, DCCP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7556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mrežni sloj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(logičko adresiranje i </a:t>
                      </a:r>
                      <a:r>
                        <a:rPr kumimoji="0" lang="sr-Latn-R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rutiranje</a:t>
                      </a:r>
                      <a:r>
                        <a:rPr kumimoji="0" lang="sr-Latn-R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err="1" smtClean="0"/>
                        <a:t>međumrežni</a:t>
                      </a:r>
                      <a:r>
                        <a:rPr lang="sr-Latn-RS" baseline="0" dirty="0" smtClean="0"/>
                        <a:t> sloj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paket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IP (IPv4, IPv6), ICMP, ARP, RARP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6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veze podataka</a:t>
                      </a:r>
                    </a:p>
                    <a:p>
                      <a:pPr algn="ctr"/>
                      <a:r>
                        <a:rPr lang="sr-Latn-RS" sz="1000" dirty="0" smtClean="0"/>
                        <a:t>(fizičko adresiranje, pristup medijumu)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sloj pristupa mreži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okvir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PPP, HDLC, Frame Relay 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019587"/>
                  </a:ext>
                </a:extLst>
              </a:tr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fizički sloj</a:t>
                      </a:r>
                    </a:p>
                    <a:p>
                      <a:pPr algn="ctr"/>
                      <a:r>
                        <a:rPr lang="sr-Latn-RS" sz="1000" dirty="0" smtClean="0"/>
                        <a:t>(prenos</a:t>
                      </a:r>
                      <a:r>
                        <a:rPr lang="sr-Latn-RS" sz="1000" baseline="0" dirty="0" smtClean="0"/>
                        <a:t> signala)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050" dirty="0" smtClean="0"/>
                        <a:t>bit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Token Ring, RS-232, T1, E1, POTS, OTN, DSL,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802.11a/b/g/n PHY, </a:t>
                      </a:r>
                      <a:endParaRPr lang="sr-Latn-RS" sz="1050" dirty="0" smtClean="0"/>
                    </a:p>
                    <a:p>
                      <a:pPr algn="ctr"/>
                      <a:r>
                        <a:rPr lang="en-US" sz="1050" dirty="0" smtClean="0"/>
                        <a:t>802.15.x PHY, Ethernet, USB, Bluetooth, </a:t>
                      </a:r>
                      <a:r>
                        <a:rPr lang="en-US" sz="1050" dirty="0" err="1" smtClean="0"/>
                        <a:t>Firewire</a:t>
                      </a:r>
                      <a:r>
                        <a:rPr lang="en-US" sz="1050" dirty="0" smtClean="0"/>
                        <a:t> (IEEE 1394)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5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>
                <a:solidFill>
                  <a:schemeClr val="hlink"/>
                </a:solidFill>
              </a:rPr>
              <a:t>F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593</Words>
  <Application>Microsoft Office PowerPoint</Application>
  <PresentationFormat>On-screen Show (4:3)</PresentationFormat>
  <Paragraphs>73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YUTms</vt:lpstr>
      <vt:lpstr>4_Watermark</vt:lpstr>
      <vt:lpstr>Uvod u veb i internet tehnologije</vt:lpstr>
      <vt:lpstr>Slojevi kod računarskih mreža aplikativni sloj protokol FTP</vt:lpstr>
      <vt:lpstr>Protokoli i slojevi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Administrator</cp:lastModifiedBy>
  <cp:revision>890</cp:revision>
  <dcterms:created xsi:type="dcterms:W3CDTF">1601-01-01T00:00:00Z</dcterms:created>
  <dcterms:modified xsi:type="dcterms:W3CDTF">2021-03-05T13:10:02Z</dcterms:modified>
</cp:coreProperties>
</file>