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96" r:id="rId2"/>
    <p:sldId id="372" r:id="rId3"/>
    <p:sldId id="374" r:id="rId4"/>
    <p:sldId id="377" r:id="rId5"/>
    <p:sldId id="379" r:id="rId6"/>
    <p:sldId id="37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25" y="-107034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6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/>
              <a:t>Увод</a:t>
            </a:r>
            <a:r>
              <a:rPr lang="sr-Cyrl-RS" baseline="0" dirty="0" smtClean="0"/>
              <a:t> у веб и интернет </a:t>
            </a:r>
            <a:r>
              <a:rPr lang="sr-Cyrl-RS" altLang="en-US" sz="1000" dirty="0" smtClean="0">
                <a:solidFill>
                  <a:srgbClr val="3366FF"/>
                </a:solidFill>
              </a:rPr>
              <a:t>технлогогије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fuvit.github.io/UVI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1495" y="332656"/>
            <a:ext cx="806291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Cyrl-RS" altLang="en-US" sz="4800" dirty="0" smtClean="0">
                <a:solidFill>
                  <a:srgbClr val="3366FF"/>
                </a:solidFill>
              </a:rPr>
              <a:t>Увод у веб и интернет технологије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Концепција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/>
              <a:t>Предавања</a:t>
            </a: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Вежбе</a:t>
            </a:r>
          </a:p>
          <a:p>
            <a:pPr eaLnBrk="1" hangingPunct="1"/>
            <a:r>
              <a:rPr lang="sr-Cyrl-RS" altLang="en-US" sz="3200" dirty="0">
                <a:solidFill>
                  <a:srgbClr val="000000"/>
                </a:solidFill>
              </a:rPr>
              <a:t>Практични рад</a:t>
            </a:r>
            <a:endParaRPr lang="sr-Latn-CS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Домаћи </a:t>
            </a:r>
            <a:r>
              <a:rPr lang="sr-Cyrl-RS" sz="3200" dirty="0">
                <a:solidFill>
                  <a:srgbClr val="000000"/>
                </a:solidFill>
              </a:rPr>
              <a:t>задаци, консултације и завршни испит</a:t>
            </a:r>
            <a:endParaRPr lang="sr-Latn-CS" sz="3200" dirty="0">
              <a:solidFill>
                <a:srgbClr val="000000"/>
              </a:solidFill>
            </a:endParaRPr>
          </a:p>
          <a:p>
            <a:pPr eaLnBrk="1" hangingPunct="1"/>
            <a:endParaRPr lang="sr-Latn-CS" sz="2400" dirty="0">
              <a:solidFill>
                <a:srgbClr val="000000"/>
              </a:solidFill>
              <a:latin typeface="Garamond" pitchFamily="18" charset="0"/>
            </a:endParaRPr>
          </a:p>
          <a:p>
            <a:pPr eaLnBrk="1" hangingPunct="1"/>
            <a:endParaRPr lang="sr-Latn-CS" altLang="en-US" dirty="0" smtClean="0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3940268"/>
            <a:ext cx="8372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CCFF"/>
              </a:buClr>
            </a:pPr>
            <a:endParaRPr lang="sr-Latn-C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3429000"/>
            <a:ext cx="8372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CCFF"/>
              </a:buClr>
              <a:buFont typeface="Wingdings" pitchFamily="2" charset="2"/>
              <a:buChar char="l"/>
              <a:defRPr/>
            </a:pPr>
            <a:endParaRPr lang="sr-Latn-CS" sz="3200" kern="0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ru-RU" altLang="en-US" sz="2800" dirty="0">
                <a:solidFill>
                  <a:srgbClr val="000000"/>
                </a:solidFill>
                <a:latin typeface="+mn-lt"/>
              </a:rPr>
              <a:t>Увод у рачунарске мреже  и  </a:t>
            </a:r>
            <a:r>
              <a:rPr lang="ru-RU" altLang="en-US" sz="2800" dirty="0" smtClean="0">
                <a:solidFill>
                  <a:srgbClr val="000000"/>
                </a:solidFill>
                <a:latin typeface="+mn-lt"/>
              </a:rPr>
              <a:t>Интернет</a:t>
            </a:r>
            <a:endParaRPr lang="sr-Latn-R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Језици за обележавање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SGML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XML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HTML 5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CSS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Програмски језик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Објектни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Функционални 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Синхрона и асинхрона комуникација</a:t>
            </a:r>
            <a:endParaRPr lang="sr-Cyrl-R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sr-Cyrl-RS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46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скрипт језик веб клијента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DOM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 сервери</a:t>
            </a:r>
            <a:endParaRPr lang="sr-Cyrl-R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с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ерверски скрипт језик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node.js</a:t>
            </a: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</a:t>
            </a:r>
            <a:r>
              <a:rPr lang="en-US" altLang="en-US" sz="2800" dirty="0" err="1" smtClean="0">
                <a:solidFill>
                  <a:srgbClr val="000000"/>
                </a:solidFill>
                <a:latin typeface="+mn-lt"/>
              </a:rPr>
              <a:t>xpress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NoSQL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базе података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Веб, </a:t>
            </a:r>
            <a:r>
              <a:rPr lang="en-US" altLang="en-US" sz="2800" dirty="0" smtClean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 и </a:t>
            </a:r>
            <a:r>
              <a:rPr lang="en-US" altLang="en-US" sz="2800" dirty="0">
                <a:solidFill>
                  <a:srgbClr val="000000"/>
                </a:solidFill>
              </a:rPr>
              <a:t>NoSQL </a:t>
            </a:r>
            <a:r>
              <a:rPr lang="sr-Cyrl-RS" altLang="en-US" sz="2800" dirty="0">
                <a:solidFill>
                  <a:srgbClr val="000000"/>
                </a:solidFill>
              </a:rPr>
              <a:t>базе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података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57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Бодовање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Предиспитне обавезе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н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ема их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само ове године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)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Испит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6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5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Писмени/практични део 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lvl="1" indent="0" eaLnBrk="1" hangingPunct="1">
              <a:spcBef>
                <a:spcPct val="50000"/>
              </a:spcBef>
              <a:buClrTx/>
              <a:buNone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		праг за излазак на теоријски 25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35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део</a:t>
            </a:r>
          </a:p>
          <a:p>
            <a:pPr lvl="1" indent="0" eaLnBrk="1" hangingPunct="1">
              <a:spcBef>
                <a:spcPct val="50000"/>
              </a:spcBef>
              <a:buClrTx/>
              <a:buNone/>
            </a:pPr>
            <a:r>
              <a:rPr lang="sr-Cyrl-RS" altLang="en-US" sz="2800" dirty="0">
                <a:solidFill>
                  <a:srgbClr val="000000"/>
                </a:solidFill>
              </a:rPr>
              <a:t>		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мора се показати одреени ниво знања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lvl="3" indent="0" eaLnBrk="1" hangingPunct="1">
              <a:spcBef>
                <a:spcPct val="50000"/>
              </a:spcBef>
              <a:buClrTx/>
              <a:buNone/>
            </a:pPr>
            <a:endParaRPr lang="en-US" altLang="en-US" sz="16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57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Скрипта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 предмета Увод у веб и интернет програмирање на Математичком факултету, аутор проф. др Филип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Марић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HTML 5 Architecture,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Wesley Hales,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O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’Reilly, 2012.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HTML &amp; CSS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: The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Complete Reference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Fifth Edition,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Thomas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Powell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McGraw-Hill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Eloquent JavaScript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аутор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Marijn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Haverbeke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No Starch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Press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2014.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Secrets of the JavaScript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Ninja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John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Resig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Bear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Bibeault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Manning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12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Latn-R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NoSQL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for Mere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Mortals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Dan Sullivan,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Addison-Wesley, 201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5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Ресурси доступни на вебу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endParaRPr lang="sr-Cyrl-R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lvl="0" eaLnBrk="0" hangingPunct="0">
              <a:spcBef>
                <a:spcPct val="20000"/>
              </a:spcBef>
              <a:defRPr/>
            </a:pP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Arial"/>
              </a:rPr>
              <a:t>Веб презентација курса УВИТ: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Arial"/>
                <a:hlinkClick r:id="rId2"/>
              </a:rPr>
              <a:t>https://matfuvit.github.io/UVIT/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Arial"/>
              </a:rPr>
              <a:t> </a:t>
            </a:r>
            <a:endParaRPr lang="ru-RU" dirty="0">
              <a:solidFill>
                <a:srgbClr val="CCCCFF">
                  <a:lumMod val="25000"/>
                </a:srgbClr>
              </a:solidFill>
              <a:latin typeface="Arial"/>
            </a:endParaRPr>
          </a:p>
          <a:p>
            <a:pPr marL="514350" lvl="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600" dirty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sr-Cyrl-RS" sz="2000" b="1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09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8983</TotalTime>
  <Words>216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4_Watermark</vt:lpstr>
      <vt:lpstr>PowerPoint Presentation</vt:lpstr>
      <vt:lpstr>Концепција курса</vt:lpstr>
      <vt:lpstr>Садржај курса</vt:lpstr>
      <vt:lpstr>Садржај курса (2)</vt:lpstr>
      <vt:lpstr>Бодовање</vt:lpstr>
      <vt:lpstr>Литература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630</cp:revision>
  <dcterms:created xsi:type="dcterms:W3CDTF">1601-01-01T00:00:00Z</dcterms:created>
  <dcterms:modified xsi:type="dcterms:W3CDTF">2021-02-27T12:00:07Z</dcterms:modified>
</cp:coreProperties>
</file>