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handoutMasterIdLst>
    <p:handoutMasterId r:id="rId11"/>
  </p:handoutMasterIdLst>
  <p:sldIdLst>
    <p:sldId id="296" r:id="rId2"/>
    <p:sldId id="297" r:id="rId3"/>
    <p:sldId id="493" r:id="rId4"/>
    <p:sldId id="495" r:id="rId5"/>
    <p:sldId id="496" r:id="rId6"/>
    <p:sldId id="504" r:id="rId7"/>
    <p:sldId id="502" r:id="rId8"/>
    <p:sldId id="30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/8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5400" dirty="0" err="1" smtClean="0">
                <a:solidFill>
                  <a:schemeClr val="hlink"/>
                </a:solidFill>
              </a:rPr>
              <a:t>ža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, slojevi</a:t>
            </a:r>
            <a:r>
              <a:rPr lang="sr-Latn-RS" altLang="en-US" sz="5400" smtClean="0">
                <a:solidFill>
                  <a:schemeClr val="hlink"/>
                </a:solidFill>
              </a:rPr>
              <a:t>,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24" y="1220776"/>
            <a:ext cx="6657305" cy="50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708656" y="6240935"/>
            <a:ext cx="3960439" cy="320568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sr-Latn-RS" altLang="en-US" sz="1200" dirty="0" smtClean="0"/>
              <a:t>Prikaz komunikacije i protokola komunikacije</a:t>
            </a:r>
            <a:endParaRPr lang="sr-Latn-R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01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35699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5581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Slojevi TCP/IP modela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Sledi opis uloga najznačajnijih slojeva u okviru </a:t>
            </a:r>
            <a:r>
              <a:rPr lang="sr-Latn-RS" altLang="en-US" b="1" dirty="0" smtClean="0"/>
              <a:t>TCP/IP</a:t>
            </a:r>
            <a:r>
              <a:rPr lang="sr-Latn-RS" altLang="en-US" dirty="0" smtClean="0"/>
              <a:t> modela:</a:t>
            </a:r>
          </a:p>
          <a:p>
            <a:pPr marL="457200" indent="-457200" eaLnBrk="1" hangingPunct="1">
              <a:buAutoNum type="arabicParenR"/>
            </a:pPr>
            <a:r>
              <a:rPr lang="sr-Latn-RS" altLang="en-US" dirty="0" smtClean="0"/>
              <a:t>Sloj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„host-prema-mreži“</a:t>
            </a:r>
            <a:r>
              <a:rPr lang="sr-Latn-RS" altLang="en-US" dirty="0" smtClean="0"/>
              <a:t> („host-to-</a:t>
            </a:r>
            <a:r>
              <a:rPr lang="sr-Latn-RS" altLang="en-US" dirty="0" err="1" smtClean="0"/>
              <a:t>network</a:t>
            </a:r>
            <a:r>
              <a:rPr lang="sr-Latn-RS" altLang="en-US" dirty="0" smtClean="0"/>
              <a:t>“ </a:t>
            </a:r>
            <a:r>
              <a:rPr lang="sr-Latn-RS" altLang="en-US" dirty="0" err="1" smtClean="0"/>
              <a:t>layer</a:t>
            </a:r>
            <a:r>
              <a:rPr lang="sr-Latn-RS" altLang="en-US" dirty="0" smtClean="0"/>
              <a:t>) obezbeđuje kanal komunikacije na najnižem nivou</a:t>
            </a:r>
          </a:p>
          <a:p>
            <a:pPr marL="457200" indent="-457200" eaLnBrk="1" hangingPunct="1">
              <a:buFont typeface="Wingdings" pitchFamily="2" charset="2"/>
              <a:buAutoNum type="arabicParenR"/>
            </a:pPr>
            <a:r>
              <a:rPr lang="sr-Latn-RS" altLang="en-US" dirty="0" smtClean="0">
                <a:solidFill>
                  <a:srgbClr val="002060"/>
                </a:solidFill>
              </a:rPr>
              <a:t>Međumrežni </a:t>
            </a:r>
            <a:r>
              <a:rPr lang="sr-Latn-RS" altLang="en-US" dirty="0"/>
              <a:t>sloj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(internet </a:t>
            </a:r>
            <a:r>
              <a:rPr lang="sr-Latn-RS" altLang="en-US" dirty="0" err="1"/>
              <a:t>layer</a:t>
            </a:r>
            <a:r>
              <a:rPr lang="sr-Latn-RS" altLang="en-US" dirty="0"/>
              <a:t>) - bavi se povezivanjem više računara u mrežu </a:t>
            </a:r>
            <a:endParaRPr lang="sr-Latn-RS" altLang="en-US" dirty="0" smtClean="0"/>
          </a:p>
          <a:p>
            <a:pPr marL="457200" indent="-457200" eaLnBrk="1" hangingPunct="1">
              <a:buFont typeface="Wingdings" pitchFamily="2" charset="2"/>
              <a:buAutoNum type="arabicParenR"/>
            </a:pPr>
            <a:r>
              <a:rPr lang="sr-Latn-RS" altLang="en-US" dirty="0" smtClean="0">
                <a:solidFill>
                  <a:srgbClr val="002060"/>
                </a:solidFill>
              </a:rPr>
              <a:t>Transportni </a:t>
            </a:r>
            <a:r>
              <a:rPr lang="sr-Latn-RS" altLang="en-US" dirty="0"/>
              <a:t>sloj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(transport </a:t>
            </a:r>
            <a:r>
              <a:rPr lang="sr-Latn-RS" altLang="en-US" dirty="0" err="1"/>
              <a:t>layer</a:t>
            </a:r>
            <a:r>
              <a:rPr lang="sr-Latn-RS" altLang="en-US" dirty="0"/>
              <a:t>) - ima zadatak da prihvata podatke sa viših slojeva, deli ih na manje jedinice (pakete), šalje te pakete na odredište korišćenjem nižih </a:t>
            </a:r>
            <a:r>
              <a:rPr lang="sr-Latn-RS" altLang="en-US" dirty="0" smtClean="0"/>
              <a:t>slojeva</a:t>
            </a:r>
          </a:p>
          <a:p>
            <a:pPr marL="457200" indent="-457200" eaLnBrk="1" hangingPunct="1">
              <a:buFont typeface="Wingdings" pitchFamily="2" charset="2"/>
              <a:buAutoNum type="arabicParenR"/>
            </a:pPr>
            <a:r>
              <a:rPr lang="sr-Latn-RS" altLang="en-US" dirty="0">
                <a:solidFill>
                  <a:srgbClr val="002060"/>
                </a:solidFill>
              </a:rPr>
              <a:t>Aplikacioni </a:t>
            </a:r>
            <a:r>
              <a:rPr lang="sr-Latn-RS" altLang="en-US" dirty="0"/>
              <a:t>sloj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(</a:t>
            </a:r>
            <a:r>
              <a:rPr lang="sr-Latn-RS" altLang="en-US" dirty="0" err="1"/>
              <a:t>application</a:t>
            </a:r>
            <a:r>
              <a:rPr lang="sr-Latn-RS" altLang="en-US" dirty="0"/>
              <a:t> </a:t>
            </a:r>
            <a:r>
              <a:rPr lang="sr-Latn-RS" altLang="en-US" dirty="0" err="1"/>
              <a:t>layer</a:t>
            </a:r>
            <a:r>
              <a:rPr lang="sr-Latn-RS" altLang="en-US" dirty="0"/>
              <a:t>) - definiše protokole koje direktno koriste korisničke aplikacije u okviru svoje komunikacije 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457200" indent="-457200" eaLnBrk="1" hangingPunct="1">
              <a:buFont typeface="Wingdings" pitchFamily="2" charset="2"/>
              <a:buAutoNum type="arabicParenR"/>
            </a:pPr>
            <a:endParaRPr lang="sr-Latn-RS" altLang="en-US" dirty="0" smtClean="0"/>
          </a:p>
          <a:p>
            <a:pPr marL="457200" indent="-457200" eaLnBrk="1" hangingPunct="1">
              <a:buFont typeface="Wingdings" pitchFamily="2" charset="2"/>
              <a:buAutoNum type="arabicParenR"/>
            </a:pPr>
            <a:endParaRPr lang="sr-Latn-RS" altLang="en-US" dirty="0"/>
          </a:p>
          <a:p>
            <a:pPr marL="457200" indent="-457200" eaLnBrk="1" hangingPunct="1">
              <a:buAutoNum type="arabicParenR"/>
            </a:pPr>
            <a:endParaRPr lang="sr-Latn-RS" altLang="en-US" dirty="0" smtClean="0"/>
          </a:p>
          <a:p>
            <a:pPr marL="457200" indent="-457200" eaLnBrk="1" hangingPunct="1">
              <a:buAutoNum type="arabicParenR"/>
            </a:pPr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2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11779</TotalTime>
  <Words>227</Words>
  <Application>Microsoft Office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4_Watermark</vt:lpstr>
      <vt:lpstr>Uvod u veb i internet tehnologije</vt:lpstr>
      <vt:lpstr>Mreža, slojevi, protokoli</vt:lpstr>
      <vt:lpstr>Slojevi kod računarskih mreža</vt:lpstr>
      <vt:lpstr>Slojevitost mreža</vt:lpstr>
      <vt:lpstr>Slojevitost mreža (2)</vt:lpstr>
      <vt:lpstr>Slojevi TCP/IP modela</vt:lpstr>
      <vt:lpstr>Protokoli i slojevi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888</cp:revision>
  <dcterms:created xsi:type="dcterms:W3CDTF">1601-01-01T00:00:00Z</dcterms:created>
  <dcterms:modified xsi:type="dcterms:W3CDTF">2021-02-27T14:59:02Z</dcterms:modified>
</cp:coreProperties>
</file>