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handoutMasterIdLst>
    <p:handoutMasterId r:id="rId12"/>
  </p:handoutMasterIdLst>
  <p:sldIdLst>
    <p:sldId id="296" r:id="rId2"/>
    <p:sldId id="297" r:id="rId3"/>
    <p:sldId id="493" r:id="rId4"/>
    <p:sldId id="502" r:id="rId5"/>
    <p:sldId id="497" r:id="rId6"/>
    <p:sldId id="503" r:id="rId7"/>
    <p:sldId id="505" r:id="rId8"/>
    <p:sldId id="507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err="1" smtClean="0">
                <a:solidFill>
                  <a:schemeClr val="hlink"/>
                </a:solidFill>
              </a:rPr>
              <a:t>ža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, slojevi</a:t>
            </a:r>
            <a:r>
              <a:rPr lang="sr-Latn-RS" altLang="en-US" sz="5400" smtClean="0">
                <a:solidFill>
                  <a:schemeClr val="hlink"/>
                </a:solidFill>
              </a:rPr>
              <a:t>,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smtClean="0">
                <a:solidFill>
                  <a:schemeClr val="hlink"/>
                </a:solidFill>
              </a:rPr>
              <a:t>“host-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prema</a:t>
            </a:r>
            <a:r>
              <a:rPr lang="en-US" altLang="en-US" sz="5400" dirty="0" smtClean="0">
                <a:solidFill>
                  <a:schemeClr val="hlink"/>
                </a:solidFill>
              </a:rPr>
              <a:t>-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ži</a:t>
            </a:r>
            <a:r>
              <a:rPr lang="en-US" altLang="en-US" sz="5400" dirty="0" smtClean="0">
                <a:solidFill>
                  <a:schemeClr val="hlink"/>
                </a:solidFill>
              </a:rPr>
              <a:t>”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Sloj „host-prema-mreži”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Sloj „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Host-to-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network</a:t>
            </a:r>
            <a:r>
              <a:rPr lang="sr-Latn-RS" altLang="en-US" dirty="0" smtClean="0"/>
              <a:t>“ obezbeđuje kanal komunikacije.</a:t>
            </a:r>
          </a:p>
          <a:p>
            <a:pPr eaLnBrk="1" hangingPunct="1"/>
            <a:r>
              <a:rPr lang="sr-Latn-RS" altLang="en-US" dirty="0"/>
              <a:t>Na najnižem </a:t>
            </a:r>
            <a:r>
              <a:rPr lang="sr-Latn-RS" altLang="en-US" dirty="0" smtClean="0"/>
              <a:t>nivou, obezbeđuje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</a:t>
            </a:r>
          </a:p>
          <a:p>
            <a:pPr eaLnBrk="1" hangingPunct="1"/>
            <a:r>
              <a:rPr lang="sr-Latn-RS" altLang="en-US" dirty="0" smtClean="0"/>
              <a:t>Na najnižem nivou u okviru ovog sloja nema kontrole grešaka </a:t>
            </a:r>
          </a:p>
          <a:p>
            <a:pPr eaLnBrk="1" hangingPunct="1"/>
            <a:r>
              <a:rPr lang="sr-Latn-RS" altLang="en-US" dirty="0" smtClean="0"/>
              <a:t>Na višem nivou se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sloju obezbeđuje </a:t>
            </a:r>
            <a:r>
              <a:rPr lang="sr-Latn-RS" altLang="en-US" dirty="0"/>
              <a:t>postojanje pouzdanog kanala </a:t>
            </a:r>
            <a:r>
              <a:rPr lang="sr-Latn-RS" altLang="en-US" dirty="0" smtClean="0"/>
              <a:t>komunikacije u </a:t>
            </a:r>
            <a:r>
              <a:rPr lang="sr-Latn-RS" altLang="en-US" dirty="0"/>
              <a:t>kome </a:t>
            </a:r>
            <a:r>
              <a:rPr lang="sr-Latn-RS" altLang="en-US" dirty="0" smtClean="0"/>
              <a:t>se:</a:t>
            </a:r>
          </a:p>
          <a:p>
            <a:pPr lvl="1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</a:t>
            </a:r>
            <a:r>
              <a:rPr lang="sr-Latn-RS" altLang="en-US" dirty="0" err="1" smtClean="0"/>
              <a:t>control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1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</a:t>
            </a:r>
            <a:r>
              <a:rPr lang="pl-PL" altLang="en-US" sz="3200" dirty="0" smtClean="0">
                <a:solidFill>
                  <a:schemeClr val="hlink"/>
                </a:solidFill>
              </a:rPr>
              <a:t>”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Ovde se, gledano na najnižem nivou, dobija </a:t>
            </a:r>
            <a:r>
              <a:rPr lang="sr-Latn-RS" altLang="en-US" dirty="0"/>
              <a:t>zadatak da </a:t>
            </a:r>
            <a:r>
              <a:rPr lang="sr-Latn-RS" altLang="en-US" dirty="0" smtClean="0"/>
              <a:t>se preko </a:t>
            </a:r>
            <a:r>
              <a:rPr lang="sr-Latn-RS" altLang="en-US" dirty="0"/>
              <a:t>komunikacionog medijuma prenese </a:t>
            </a:r>
            <a:r>
              <a:rPr lang="sr-Latn-RS" altLang="en-US" dirty="0" smtClean="0"/>
              <a:t>sekvenca </a:t>
            </a:r>
            <a:r>
              <a:rPr lang="sr-Latn-RS" altLang="en-US" dirty="0"/>
              <a:t>bitova</a:t>
            </a:r>
          </a:p>
          <a:p>
            <a:pPr marL="857250" lvl="1" indent="-457200" eaLnBrk="1" hangingPunct="1"/>
            <a:r>
              <a:rPr lang="pl-PL" altLang="en-US" dirty="0" smtClean="0"/>
              <a:t>U tom najnižem nivou </a:t>
            </a:r>
            <a:r>
              <a:rPr lang="pl-PL" altLang="en-US" dirty="0"/>
              <a:t>komunikacije </a:t>
            </a:r>
            <a:r>
              <a:rPr lang="pl-PL" altLang="en-US" dirty="0" smtClean="0"/>
              <a:t>se proučava mehanizam slanja pojedinačnih </a:t>
            </a:r>
            <a:r>
              <a:rPr lang="pl-PL" altLang="en-US" dirty="0"/>
              <a:t>bitova od jednog do drugog </a:t>
            </a:r>
            <a:r>
              <a:rPr lang="pl-PL" altLang="en-US" dirty="0" smtClean="0"/>
              <a:t>uređaja kroz komunikacioni medijum</a:t>
            </a:r>
          </a:p>
          <a:p>
            <a:pPr marL="857250" lvl="1" indent="-457200" eaLnBrk="1" hangingPunct="1"/>
            <a:r>
              <a:rPr lang="sr-Latn-RS" altLang="en-US" dirty="0" smtClean="0"/>
              <a:t>Najniži nivo komunikacije karakteriše 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Način komunikacije na tom najnižem nivou </a:t>
            </a:r>
            <a:r>
              <a:rPr lang="sr-Latn-RS" altLang="en-US" dirty="0"/>
              <a:t>z</a:t>
            </a:r>
            <a:r>
              <a:rPr lang="sr-Latn-RS" altLang="en-US" dirty="0" smtClean="0"/>
              <a:t>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U okviru lokalne mreže komunikacija se zasniva na tehnologijama:</a:t>
            </a:r>
          </a:p>
          <a:p>
            <a:pPr marL="1257300" lvl="2" indent="-457200" eaLnBrk="1" hangingPunct="1"/>
            <a:r>
              <a:rPr lang="sr-Latn-RS" altLang="en-US" dirty="0" err="1"/>
              <a:t>Ethernet</a:t>
            </a:r>
            <a:r>
              <a:rPr lang="sr-Latn-RS" altLang="en-US" dirty="0"/>
              <a:t> (žičano 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-Fi (bežično 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mrežama veća od 1Gbps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4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23750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„host-prema-mreži” </a:t>
            </a:r>
            <a:r>
              <a:rPr lang="pl-PL" altLang="en-US" sz="3200" dirty="0" smtClean="0">
                <a:solidFill>
                  <a:schemeClr val="hlink"/>
                </a:solidFill>
              </a:rPr>
              <a:t>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sloj od uređaja koji rade na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(u IP terminologiji, taj paket se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 r="1416" b="3362"/>
          <a:stretch/>
        </p:blipFill>
        <p:spPr bwMode="auto">
          <a:xfrm>
            <a:off x="899592" y="4018951"/>
            <a:ext cx="7200799" cy="27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„host-prema-mreži” </a:t>
            </a:r>
            <a:r>
              <a:rPr lang="pl-PL" altLang="en-US" sz="3200" dirty="0" smtClean="0">
                <a:solidFill>
                  <a:schemeClr val="hlink"/>
                </a:solidFill>
              </a:rPr>
              <a:t>(4)</a:t>
            </a:r>
            <a:r>
              <a:rPr lang="sv-SE" altLang="en-US" sz="3200" dirty="0" smtClean="0">
                <a:solidFill>
                  <a:schemeClr val="hlink"/>
                </a:solidFill>
              </a:rPr>
              <a:t> 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Potrebno je sprečiti izmenu podataka prilikom mrežnog prenosa (preskakanje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/>
              <a:t>omogućava primaocu da proveri da li je došlo do greške</a:t>
            </a:r>
          </a:p>
          <a:p>
            <a:pPr marL="1257300" lvl="2" indent="-457200" eaLnBrk="1" hangingPunct="1"/>
            <a:r>
              <a:rPr lang="sr-Latn-RS" altLang="en-US" dirty="0"/>
              <a:t>neke greške se mogu ispraviti</a:t>
            </a:r>
          </a:p>
          <a:p>
            <a:pPr marL="857250" lvl="1" indent="-457200" eaLnBrk="1" hangingPunct="1"/>
            <a:r>
              <a:rPr lang="sr-Latn-RS" altLang="en-US" dirty="0"/>
              <a:t>Moguće je detektovati i ispraviti složenije greške korišćenjem sekvenci od više 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 smtClean="0"/>
              <a:t>Na ovom sloju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</a:t>
            </a:r>
            <a:r>
              <a:rPr lang="sr-Latn-RS" altLang="en-US" dirty="0" smtClean="0"/>
              <a:t>analiziraju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472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510</Words>
  <Application>Microsoft Office PowerPoint</Application>
  <PresentationFormat>On-screen Show (4:3)</PresentationFormat>
  <Paragraphs>46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4_Watermark</vt:lpstr>
      <vt:lpstr>Uvod u veb i internet tehnologije</vt:lpstr>
      <vt:lpstr>Mreža, slojevi, protokoli</vt:lpstr>
      <vt:lpstr>Slojevi kod računarskih mreža “host-prema-mreži”</vt:lpstr>
      <vt:lpstr>Protokoli i slojevi</vt:lpstr>
      <vt:lpstr>Sloj „host-prema-mreži”</vt:lpstr>
      <vt:lpstr>Sloj „host-prema-mreži” (2)</vt:lpstr>
      <vt:lpstr>Sloj „host-prema-mreži” (3) </vt:lpstr>
      <vt:lpstr>Sloj „host-prema-mreži” (4)  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890</cp:revision>
  <dcterms:created xsi:type="dcterms:W3CDTF">1601-01-01T00:00:00Z</dcterms:created>
  <dcterms:modified xsi:type="dcterms:W3CDTF">2021-02-27T14:25:02Z</dcterms:modified>
</cp:coreProperties>
</file>