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handoutMasterIdLst>
    <p:handoutMasterId r:id="rId10"/>
  </p:handoutMasterIdLst>
  <p:sldIdLst>
    <p:sldId id="296" r:id="rId2"/>
    <p:sldId id="493" r:id="rId3"/>
    <p:sldId id="502" r:id="rId4"/>
    <p:sldId id="371" r:id="rId5"/>
    <p:sldId id="384" r:id="rId6"/>
    <p:sldId id="385" r:id="rId7"/>
    <p:sldId id="306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518771" y="274072"/>
            <a:ext cx="4090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/7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err="1" smtClean="0">
                <a:solidFill>
                  <a:schemeClr val="hlink"/>
                </a:solidFill>
              </a:rPr>
              <a:t>aplikativni</a:t>
            </a:r>
            <a:r>
              <a:rPr lang="en-US" altLang="en-US" sz="5400" dirty="0" smtClean="0">
                <a:solidFill>
                  <a:schemeClr val="hlink"/>
                </a:solidFill>
              </a:rPr>
              <a:t> </a:t>
            </a:r>
            <a:r>
              <a:rPr lang="en-US" altLang="en-US" sz="5400" dirty="0" err="1" smtClean="0">
                <a:solidFill>
                  <a:schemeClr val="hlink"/>
                </a:solidFill>
              </a:rPr>
              <a:t>sloj</a:t>
            </a:r>
            <a:r>
              <a:rPr lang="en-US" altLang="en-US" sz="5400" dirty="0" smtClean="0">
                <a:solidFill>
                  <a:schemeClr val="hlink"/>
                </a:solidFill>
              </a:rPr>
              <a:t/>
            </a:r>
            <a:br>
              <a:rPr lang="en-US" altLang="en-US" sz="5400" dirty="0" smtClean="0">
                <a:solidFill>
                  <a:schemeClr val="hlink"/>
                </a:solidFill>
              </a:rPr>
            </a:br>
            <a:r>
              <a:rPr lang="en-US" altLang="en-US" sz="5400" dirty="0" err="1" smtClean="0">
                <a:solidFill>
                  <a:schemeClr val="hlink"/>
                </a:solidFill>
              </a:rPr>
              <a:t>protokol</a:t>
            </a:r>
            <a:r>
              <a:rPr lang="en-US" altLang="en-US" sz="5400" dirty="0" smtClean="0">
                <a:solidFill>
                  <a:schemeClr val="hlink"/>
                </a:solidFill>
              </a:rPr>
              <a:t> FTP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</a:t>
            </a:r>
            <a:r>
              <a:rPr lang="sv-SE" altLang="en-US" sz="3200" dirty="0">
                <a:solidFill>
                  <a:schemeClr val="hlink"/>
                </a:solidFill>
              </a:rPr>
              <a:t>- </a:t>
            </a:r>
            <a:r>
              <a:rPr lang="sr-Latn-RS" altLang="en-US" sz="3200" dirty="0">
                <a:solidFill>
                  <a:schemeClr val="hlink"/>
                </a:solidFill>
              </a:rPr>
              <a:t>F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TP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>
                <a:solidFill>
                  <a:srgbClr val="002060"/>
                </a:solidFill>
              </a:rPr>
              <a:t>File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2060"/>
                </a:solidFill>
              </a:rPr>
              <a:t>FTP</a:t>
            </a:r>
            <a:r>
              <a:rPr lang="sr-Latn-RS" altLang="en-US" dirty="0"/>
              <a:t>) je protokol za prenos datoteka izmedu </a:t>
            </a:r>
            <a:r>
              <a:rPr lang="sr-Latn-RS" altLang="en-US" dirty="0" smtClean="0"/>
              <a:t>računara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Protokol datira </a:t>
            </a:r>
            <a:r>
              <a:rPr lang="sr-Latn-RS" altLang="en-US" dirty="0" smtClean="0"/>
              <a:t>jo</a:t>
            </a:r>
            <a:r>
              <a:rPr lang="sr-Latn-RS" altLang="en-US" dirty="0"/>
              <a:t>š</a:t>
            </a:r>
            <a:r>
              <a:rPr lang="sr-Latn-RS" altLang="en-US" dirty="0" smtClean="0"/>
              <a:t> </a:t>
            </a:r>
            <a:r>
              <a:rPr lang="sr-Latn-RS" altLang="en-US" dirty="0"/>
              <a:t>od 1970-tih i doba ranog Interneta, ali se i danas </a:t>
            </a:r>
            <a:r>
              <a:rPr lang="sr-Latn-RS" altLang="en-US" dirty="0" smtClean="0"/>
              <a:t>koristi </a:t>
            </a:r>
          </a:p>
          <a:p>
            <a:pPr marL="1257300" lvl="2" indent="-457200" eaLnBrk="1" hangingPunct="1"/>
            <a:r>
              <a:rPr lang="sr-Latn-RS" altLang="en-US" dirty="0" smtClean="0"/>
              <a:t>U okviru tipi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FTP sesije, korisnik sedi za jednim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unarom </a:t>
            </a:r>
            <a:r>
              <a:rPr lang="sr-Latn-RS" altLang="en-US" dirty="0"/>
              <a:t>i ž</a:t>
            </a:r>
            <a:r>
              <a:rPr lang="sr-Latn-RS" altLang="en-US" dirty="0" smtClean="0"/>
              <a:t>eli </a:t>
            </a:r>
            <a:r>
              <a:rPr lang="sr-Latn-RS" altLang="en-US" dirty="0"/>
              <a:t>da </a:t>
            </a:r>
            <a:r>
              <a:rPr lang="sr-Latn-RS" altLang="en-US" dirty="0" smtClean="0"/>
              <a:t>prenosi datoteke </a:t>
            </a:r>
            <a:r>
              <a:rPr lang="sr-Latn-RS" altLang="en-US" dirty="0"/>
              <a:t>na ili sa drugog host </a:t>
            </a:r>
            <a:r>
              <a:rPr lang="sr-Latn-RS" altLang="en-US" dirty="0" smtClean="0"/>
              <a:t>računara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koristi TCP kao protokol </a:t>
            </a:r>
            <a:r>
              <a:rPr lang="sr-Latn-RS" altLang="en-US" dirty="0" smtClean="0"/>
              <a:t>za komunikaciju ni</a:t>
            </a:r>
            <a:r>
              <a:rPr lang="sr-Latn-RS" altLang="en-US" dirty="0"/>
              <a:t>ž</a:t>
            </a:r>
            <a:r>
              <a:rPr lang="sr-Latn-RS" altLang="en-US" dirty="0" smtClean="0"/>
              <a:t>eg nivoa </a:t>
            </a:r>
          </a:p>
          <a:p>
            <a:pPr marL="1257300" lvl="2" indent="-457200" eaLnBrk="1" hangingPunct="1"/>
            <a:r>
              <a:rPr lang="sr-Latn-RS" altLang="en-US" dirty="0" smtClean="0"/>
              <a:t>FTP </a:t>
            </a:r>
            <a:r>
              <a:rPr lang="sr-Latn-RS" altLang="en-US" dirty="0"/>
              <a:t>protokol ostvaruje dve TCP konekcije za </a:t>
            </a:r>
            <a:r>
              <a:rPr lang="sr-Latn-RS" altLang="en-US" dirty="0" smtClean="0"/>
              <a:t>prenos datoteka</a:t>
            </a:r>
            <a:r>
              <a:rPr lang="sr-Latn-RS" altLang="en-US" dirty="0"/>
              <a:t>. Jedna konekcija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portu 21) se koristi za prenos </a:t>
            </a:r>
            <a:r>
              <a:rPr lang="sr-Latn-RS" altLang="en-US" dirty="0" smtClean="0"/>
              <a:t>kontrolnih informacija</a:t>
            </a:r>
            <a:r>
              <a:rPr lang="sr-Latn-RS" altLang="en-US" dirty="0"/>
              <a:t>, a druga (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portu 20) za prenos samih </a:t>
            </a:r>
            <a:r>
              <a:rPr lang="sr-Latn-RS" altLang="en-US" dirty="0" smtClean="0"/>
              <a:t>podataka </a:t>
            </a:r>
          </a:p>
          <a:p>
            <a:pPr marL="1257300" lvl="2" indent="-457200" eaLnBrk="1" hangingPunct="1"/>
            <a:r>
              <a:rPr lang="sr-Latn-RS" altLang="en-US" dirty="0" smtClean="0"/>
              <a:t>Za svaku datoteku</a:t>
            </a:r>
            <a:r>
              <a:rPr lang="sr-Latn-RS" altLang="en-US" dirty="0"/>
              <a:t>, otvara se nova konekcija za prenos podataka, koja se automatski </a:t>
            </a:r>
            <a:r>
              <a:rPr lang="sr-Latn-RS" altLang="en-US" dirty="0" smtClean="0"/>
              <a:t>zatvara kada </a:t>
            </a:r>
            <a:r>
              <a:rPr lang="sr-Latn-RS" altLang="en-US" dirty="0"/>
              <a:t>se </a:t>
            </a:r>
            <a:r>
              <a:rPr lang="sr-Latn-RS" altLang="en-US" dirty="0" smtClean="0"/>
              <a:t>zavr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prenos </a:t>
            </a:r>
            <a:r>
              <a:rPr lang="sr-Latn-RS" altLang="en-US" dirty="0" smtClean="0"/>
              <a:t>datoteka 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to vreme kontrolna konekcija sve </a:t>
            </a:r>
            <a:r>
              <a:rPr lang="sr-Latn-RS" altLang="en-US" dirty="0" smtClean="0"/>
              <a:t>vreme ostaje otvorena</a:t>
            </a:r>
          </a:p>
          <a:p>
            <a:pPr marL="125730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HTTP protokola, tokom FTP sesije server </a:t>
            </a:r>
            <a:r>
              <a:rPr lang="sr-Latn-RS" altLang="en-US" dirty="0" smtClean="0"/>
              <a:t>mora da čuva </a:t>
            </a:r>
            <a:r>
              <a:rPr lang="sr-Latn-RS" altLang="en-US" dirty="0"/>
              <a:t>odredene podatke o korisniku (na primer,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 tj. </a:t>
            </a:r>
            <a:r>
              <a:rPr lang="sr-Latn-RS" altLang="en-US" dirty="0" smtClean="0"/>
              <a:t>FTP je </a:t>
            </a:r>
            <a:r>
              <a:rPr lang="sr-Latn-RS" altLang="en-US" dirty="0"/>
              <a:t>protokol koji č</a:t>
            </a:r>
            <a:r>
              <a:rPr lang="sr-Latn-RS" altLang="en-US" dirty="0" smtClean="0"/>
              <a:t>uva </a:t>
            </a:r>
            <a:r>
              <a:rPr lang="sr-Latn-RS" altLang="en-US" dirty="0"/>
              <a:t>stanje </a:t>
            </a:r>
            <a:r>
              <a:rPr lang="sr-Latn-RS" altLang="en-US" dirty="0" smtClean="0"/>
              <a:t>(statefull </a:t>
            </a:r>
            <a:r>
              <a:rPr lang="sr-Latn-RS" altLang="en-US" dirty="0"/>
              <a:t>protocol</a:t>
            </a:r>
            <a:r>
              <a:rPr lang="sr-Latn-RS" altLang="en-US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593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Kontrole </a:t>
            </a:r>
            <a:r>
              <a:rPr lang="sr-Latn-RS" altLang="en-US" dirty="0"/>
              <a:t>koje se izdaju </a:t>
            </a:r>
            <a:r>
              <a:rPr lang="sr-Latn-RS" altLang="en-US" dirty="0" smtClean="0"/>
              <a:t>serveru putem </a:t>
            </a:r>
            <a:r>
              <a:rPr lang="sr-Latn-RS" altLang="en-US" dirty="0"/>
              <a:t>kontrolne konekcije se zapisuju u č</a:t>
            </a:r>
            <a:r>
              <a:rPr lang="sr-Latn-RS" altLang="en-US" dirty="0" smtClean="0"/>
              <a:t>itljivom </a:t>
            </a:r>
            <a:r>
              <a:rPr lang="sr-Latn-RS" altLang="en-US" dirty="0"/>
              <a:t>ASCII </a:t>
            </a:r>
            <a:r>
              <a:rPr lang="sr-Latn-RS" altLang="en-US" dirty="0" smtClean="0"/>
              <a:t>obliku:</a:t>
            </a:r>
          </a:p>
          <a:p>
            <a:pPr marL="1257300" lvl="2" indent="-457200" eaLnBrk="1" hangingPunct="1"/>
            <a:r>
              <a:rPr lang="sr-Latn-RS" altLang="en-US" dirty="0"/>
              <a:t>USER username - koristi se za slanje identifikacije korisnika serveru</a:t>
            </a:r>
          </a:p>
          <a:p>
            <a:pPr marL="1257300" lvl="2" indent="-457200" eaLnBrk="1" hangingPunct="1"/>
            <a:r>
              <a:rPr lang="sr-Latn-RS" altLang="en-US" dirty="0"/>
              <a:t>PASS password - koristi se za slanje lozinke korisnika serveru</a:t>
            </a:r>
          </a:p>
          <a:p>
            <a:pPr marL="1257300" lvl="2" indent="-457200" eaLnBrk="1" hangingPunct="1"/>
            <a:r>
              <a:rPr lang="sr-Latn-RS" altLang="en-US" dirty="0"/>
              <a:t>LIST - koristi se kako bi se serveru poslala poruka 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listu datoteka </a:t>
            </a:r>
            <a:r>
              <a:rPr lang="sr-Latn-RS" altLang="en-US" dirty="0" smtClean="0"/>
              <a:t>u tekućem direktorijumu </a:t>
            </a:r>
          </a:p>
          <a:p>
            <a:pPr marL="1257300" lvl="2" indent="-457200" eaLnBrk="1" hangingPunct="1"/>
            <a:r>
              <a:rPr lang="sr-Latn-RS" altLang="en-US" dirty="0" smtClean="0"/>
              <a:t>RETR </a:t>
            </a:r>
            <a:r>
              <a:rPr lang="sr-Latn-RS" altLang="en-US" dirty="0"/>
              <a:t>filename - koristi se kako bi se sa servera (iz </a:t>
            </a:r>
            <a:r>
              <a:rPr lang="sr-Latn-RS" altLang="en-US" dirty="0" smtClean="0"/>
              <a:t>tekućeg direktorijuma</a:t>
            </a:r>
            <a:r>
              <a:rPr lang="sr-Latn-RS" altLang="en-US" dirty="0"/>
              <a:t>) </a:t>
            </a:r>
            <a:r>
              <a:rPr lang="sr-Latn-RS" altLang="en-US" dirty="0" smtClean="0"/>
              <a:t>prenela datoteka </a:t>
            </a:r>
            <a:r>
              <a:rPr lang="sr-Latn-RS" altLang="en-US" dirty="0"/>
              <a:t>sa datim imenom na klijent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</a:p>
          <a:p>
            <a:pPr marL="1257300" lvl="2" indent="-457200" eaLnBrk="1" hangingPunct="1"/>
            <a:r>
              <a:rPr lang="sr-Latn-RS" altLang="en-US" dirty="0"/>
              <a:t>STOR filename - koristi se kako bi se sa klijenta (iz </a:t>
            </a:r>
            <a:r>
              <a:rPr lang="sr-Latn-RS" altLang="en-US" dirty="0" smtClean="0"/>
              <a:t>tekućeg </a:t>
            </a:r>
            <a:r>
              <a:rPr lang="sr-Latn-RS" altLang="en-US" dirty="0"/>
              <a:t>direktorijuma</a:t>
            </a:r>
            <a:r>
              <a:rPr lang="sr-Latn-RS" altLang="en-US" dirty="0" smtClean="0"/>
              <a:t>) prenela </a:t>
            </a:r>
            <a:r>
              <a:rPr lang="sr-Latn-RS" altLang="en-US" dirty="0"/>
              <a:t>datoteka sa datim imenom na server (u </a:t>
            </a:r>
            <a:r>
              <a:rPr lang="sr-Latn-RS" altLang="en-US" dirty="0" smtClean="0"/>
              <a:t>tekući </a:t>
            </a:r>
            <a:r>
              <a:rPr lang="sr-Latn-RS" altLang="en-US" dirty="0"/>
              <a:t>direktorijum)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756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>
                <a:solidFill>
                  <a:schemeClr val="hlink"/>
                </a:solidFill>
              </a:rPr>
              <a:t>Protokol </a:t>
            </a:r>
            <a:r>
              <a:rPr lang="sr-Latn-RS" altLang="en-US" sz="3200" dirty="0">
                <a:solidFill>
                  <a:schemeClr val="hlink"/>
                </a:solidFill>
              </a:rPr>
              <a:t>aplikativnog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 –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FTP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Server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na zahteve klijenta otvara konekciju za prenos podataka, a </a:t>
            </a:r>
            <a:r>
              <a:rPr lang="sr-Latn-RS" altLang="en-US" dirty="0" smtClean="0"/>
              <a:t>istovremeno preko </a:t>
            </a:r>
            <a:r>
              <a:rPr lang="sr-Latn-RS" altLang="en-US" dirty="0"/>
              <a:t>kontrolne konekcije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statusne poruke ili poruke o </a:t>
            </a:r>
            <a:r>
              <a:rPr lang="sr-Latn-RS" altLang="en-US" dirty="0" smtClean="0"/>
              <a:t>greškama, kao što su:</a:t>
            </a:r>
          </a:p>
          <a:p>
            <a:pPr marL="1257300" lvl="2" indent="-457200" eaLnBrk="1" hangingPunct="1"/>
            <a:r>
              <a:rPr lang="en-US" altLang="en-US" dirty="0"/>
              <a:t>331 Username OK, password required</a:t>
            </a:r>
          </a:p>
          <a:p>
            <a:pPr marL="1257300" lvl="2" indent="-457200" eaLnBrk="1" hangingPunct="1"/>
            <a:r>
              <a:rPr lang="en-US" altLang="en-US" dirty="0"/>
              <a:t>25 Data connection already open; transfer starting</a:t>
            </a:r>
          </a:p>
          <a:p>
            <a:pPr marL="1257300" lvl="2" indent="-457200" eaLnBrk="1" hangingPunct="1"/>
            <a:r>
              <a:rPr lang="en-US" altLang="en-US" dirty="0"/>
              <a:t>425 Can’t open data connection</a:t>
            </a:r>
          </a:p>
          <a:p>
            <a:pPr marL="1257300" lvl="2" indent="-457200" eaLnBrk="1" hangingPunct="1"/>
            <a:r>
              <a:rPr lang="en-US" altLang="en-US" dirty="0"/>
              <a:t>452 Error writing file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0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11779</TotalTime>
  <Words>424</Words>
  <Application>Microsoft Office PowerPoint</Application>
  <PresentationFormat>On-screen Show (4:3)</PresentationFormat>
  <Paragraphs>34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4_Watermark</vt:lpstr>
      <vt:lpstr>Uvod u veb i internet tehnologije</vt:lpstr>
      <vt:lpstr>Slojevi kod računarskih mreža aplikativni sloj protokol FTP</vt:lpstr>
      <vt:lpstr>Protokoli i slojevi</vt:lpstr>
      <vt:lpstr>Protokol aplikativnog sloja - FTP</vt:lpstr>
      <vt:lpstr>Protokol aplikativnog sloja – FTP (2)</vt:lpstr>
      <vt:lpstr>Protokol aplikativnog sloja – FTP (3)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889</cp:revision>
  <dcterms:created xsi:type="dcterms:W3CDTF">1601-01-01T00:00:00Z</dcterms:created>
  <dcterms:modified xsi:type="dcterms:W3CDTF">2021-02-27T14:02:17Z</dcterms:modified>
</cp:coreProperties>
</file>