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9"/>
  </p:notesMasterIdLst>
  <p:sldIdLst>
    <p:sldId id="296" r:id="rId2"/>
    <p:sldId id="29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3" r:id="rId35"/>
    <p:sldId id="381" r:id="rId36"/>
    <p:sldId id="382" r:id="rId37"/>
    <p:sldId id="306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/37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strict.dt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Pripadnost </a:t>
            </a:r>
            <a:r>
              <a:rPr lang="pl-PL" altLang="en-US" dirty="0"/>
              <a:t>odredenom tipu dokumenta, </a:t>
            </a:r>
            <a:r>
              <a:rPr lang="pl-PL" altLang="en-US" dirty="0" smtClean="0"/>
              <a:t>izražava </a:t>
            </a:r>
            <a:r>
              <a:rPr lang="pl-PL" altLang="en-US" dirty="0"/>
              <a:t>se </a:t>
            </a:r>
            <a:r>
              <a:rPr lang="pl-PL" altLang="en-US" dirty="0" smtClean="0"/>
              <a:t>deklaracijom &lt;!</a:t>
            </a:r>
            <a:r>
              <a:rPr lang="pl-PL" altLang="en-US" dirty="0"/>
              <a:t>DOCTYPE&gt; koja se navodi na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etku </a:t>
            </a:r>
            <a:r>
              <a:rPr lang="pl-PL" altLang="en-US" dirty="0"/>
              <a:t>samog </a:t>
            </a:r>
            <a:r>
              <a:rPr lang="pl-PL" altLang="en-US" dirty="0" smtClean="0"/>
              <a:t>dokumenta </a:t>
            </a:r>
          </a:p>
          <a:p>
            <a:pPr lvl="1" eaLnBrk="1" hangingPunct="1"/>
            <a:r>
              <a:rPr lang="pl-PL" altLang="en-US" dirty="0" smtClean="0"/>
              <a:t>U okviru ove deklaracije se nalaze informacije </a:t>
            </a:r>
            <a:r>
              <a:rPr lang="pl-PL" altLang="en-US" dirty="0"/>
              <a:t>o imenu tipa dokumenta, organizaciji </a:t>
            </a:r>
            <a:r>
              <a:rPr lang="pl-PL" altLang="en-US" dirty="0" smtClean="0"/>
              <a:t>koja ga </a:t>
            </a:r>
            <a:r>
              <a:rPr lang="pl-PL" altLang="en-US" dirty="0"/>
              <a:t>je kreirala i </a:t>
            </a:r>
            <a:r>
              <a:rPr lang="pl-PL" altLang="en-US" dirty="0" smtClean="0"/>
              <a:t>sl.</a:t>
            </a:r>
          </a:p>
          <a:p>
            <a:pPr lvl="1" eaLnBrk="1" hangingPunct="1"/>
            <a:r>
              <a:rPr lang="pl-PL" altLang="en-US" dirty="0" smtClean="0"/>
              <a:t>Obično se u okviru ove deklaracije nalazi uputnica </a:t>
            </a:r>
            <a:r>
              <a:rPr lang="pl-PL" altLang="en-US" dirty="0"/>
              <a:t>na definiciju tipa </a:t>
            </a:r>
            <a:r>
              <a:rPr lang="pl-PL" altLang="en-US" dirty="0" smtClean="0"/>
              <a:t>dokumenta (Document </a:t>
            </a:r>
            <a:r>
              <a:rPr lang="pl-PL" altLang="en-US" dirty="0"/>
              <a:t>type definition </a:t>
            </a:r>
            <a:r>
              <a:rPr lang="pl-PL" altLang="en-US" dirty="0" smtClean="0"/>
              <a:t>- </a:t>
            </a:r>
            <a:r>
              <a:rPr lang="pl-PL" altLang="en-US" dirty="0"/>
              <a:t>DTD</a:t>
            </a:r>
            <a:r>
              <a:rPr lang="pl-PL" altLang="en-US" dirty="0" smtClean="0"/>
              <a:t>)</a:t>
            </a:r>
          </a:p>
          <a:p>
            <a:pPr lvl="1" eaLnBrk="1" hangingPunct="1"/>
            <a:r>
              <a:rPr lang="en-US" altLang="en-US" dirty="0"/>
              <a:t>Ove </a:t>
            </a:r>
            <a:r>
              <a:rPr lang="en-US" altLang="en-US" dirty="0" err="1"/>
              <a:t>datoteke</a:t>
            </a:r>
            <a:r>
              <a:rPr lang="en-US" altLang="en-US" dirty="0"/>
              <a:t> </a:t>
            </a:r>
            <a:r>
              <a:rPr lang="en-US" altLang="en-US" dirty="0" err="1"/>
              <a:t>defini</a:t>
            </a:r>
            <a:r>
              <a:rPr lang="sr-Latn-RS" altLang="en-US" dirty="0"/>
              <a:t>š</a:t>
            </a:r>
            <a:r>
              <a:rPr lang="en-US" altLang="en-US" dirty="0"/>
              <a:t>u </a:t>
            </a:r>
            <a:r>
              <a:rPr lang="en-US" altLang="en-US" dirty="0" err="1"/>
              <a:t>elemente</a:t>
            </a:r>
            <a:r>
              <a:rPr lang="en-US" altLang="en-US" dirty="0"/>
              <a:t> od</a:t>
            </a:r>
            <a:r>
              <a:rPr lang="sr-Latn-RS" altLang="en-US" dirty="0"/>
              <a:t> </a:t>
            </a:r>
            <a:r>
              <a:rPr lang="en-US" altLang="en-US" dirty="0" err="1"/>
              <a:t>kojih</a:t>
            </a:r>
            <a:r>
              <a:rPr lang="en-US" altLang="en-US" dirty="0"/>
              <a:t> se grade </a:t>
            </a:r>
            <a:r>
              <a:rPr lang="en-US" altLang="en-US" dirty="0" err="1"/>
              <a:t>konkretni</a:t>
            </a:r>
            <a:r>
              <a:rPr lang="en-US" altLang="en-US" dirty="0"/>
              <a:t> </a:t>
            </a:r>
            <a:r>
              <a:rPr lang="en-US" altLang="en-US" dirty="0" err="1"/>
              <a:t>dokumenti</a:t>
            </a:r>
            <a:endParaRPr lang="en-US" altLang="en-US" dirty="0"/>
          </a:p>
          <a:p>
            <a:pPr lvl="1" eaLnBrk="1" hangingPunct="1"/>
            <a:r>
              <a:rPr lang="en-US" altLang="en-US" dirty="0" smtClean="0"/>
              <a:t>U </a:t>
            </a:r>
            <a:r>
              <a:rPr lang="en-US" altLang="en-US" dirty="0" err="1"/>
              <a:t>prvom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tip </a:t>
            </a:r>
            <a:r>
              <a:rPr lang="en-US" altLang="en-US" dirty="0" err="1"/>
              <a:t>dokumenta</a:t>
            </a:r>
            <a:r>
              <a:rPr lang="en-US" altLang="en-US" dirty="0"/>
              <a:t> je </a:t>
            </a:r>
            <a:r>
              <a:rPr lang="en-US" altLang="en-US" dirty="0" err="1"/>
              <a:t>definisan</a:t>
            </a:r>
            <a:r>
              <a:rPr lang="en-US" altLang="en-US" dirty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zbirka-pesama.dtd</a:t>
            </a:r>
            <a:r>
              <a:rPr lang="sr-Latn-RS" altLang="en-US" dirty="0" smtClean="0"/>
              <a:t> </a:t>
            </a:r>
          </a:p>
          <a:p>
            <a:pPr lvl="1" eaLnBrk="1" hangingPunct="1"/>
            <a:r>
              <a:rPr lang="sr-Latn-RS" altLang="en-US" dirty="0" smtClean="0"/>
              <a:t>U</a:t>
            </a:r>
            <a:r>
              <a:rPr lang="en-US" altLang="en-US" dirty="0" smtClean="0"/>
              <a:t> </a:t>
            </a:r>
            <a:r>
              <a:rPr lang="en-US" altLang="en-US" dirty="0" err="1"/>
              <a:t>drugom</a:t>
            </a:r>
            <a:r>
              <a:rPr lang="en-US" altLang="en-US" dirty="0"/>
              <a:t> </a:t>
            </a:r>
            <a:r>
              <a:rPr lang="en-US" altLang="en-US" dirty="0" err="1"/>
              <a:t>primeru</a:t>
            </a:r>
            <a:r>
              <a:rPr lang="en-US" altLang="en-US" dirty="0"/>
              <a:t> </a:t>
            </a:r>
            <a:r>
              <a:rPr lang="en-US" altLang="en-US" dirty="0" smtClean="0"/>
              <a:t>tip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dokumenta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/>
              <a:t>datotekom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www.w3.org/TR/html4/strict.dtd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pl-PL" altLang="en-US" dirty="0"/>
              <a:t>Oznaka PUBLIC u drugom primeru ukazuje </a:t>
            </a:r>
            <a:r>
              <a:rPr lang="pl-PL" altLang="en-US" dirty="0" smtClean="0"/>
              <a:t>na to </a:t>
            </a:r>
            <a:r>
              <a:rPr lang="pl-PL" altLang="en-US" dirty="0"/>
              <a:t>da je tip dokumenta javan i </a:t>
            </a:r>
            <a:r>
              <a:rPr lang="pl-PL" altLang="en-US" dirty="0" smtClean="0"/>
              <a:t>dostupan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30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Primer:</a:t>
            </a:r>
          </a:p>
          <a:p>
            <a:pPr lvl="1"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zbirke pesama </a:t>
            </a:r>
            <a:r>
              <a:rPr lang="pl-PL" altLang="en-US" dirty="0" smtClean="0"/>
              <a:t>uvodi elemente </a:t>
            </a:r>
            <a:r>
              <a:rPr lang="pl-PL" altLang="en-US" dirty="0">
                <a:solidFill>
                  <a:srgbClr val="00B050"/>
                </a:solidFill>
              </a:rPr>
              <a:t>zbirka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pesma</a:t>
            </a:r>
            <a:r>
              <a:rPr lang="pl-PL" altLang="en-US" dirty="0"/>
              <a:t>, </a:t>
            </a:r>
            <a:r>
              <a:rPr lang="pl-PL" altLang="en-US" dirty="0">
                <a:solidFill>
                  <a:srgbClr val="00B050"/>
                </a:solidFill>
              </a:rPr>
              <a:t>strofa</a:t>
            </a:r>
            <a:r>
              <a:rPr lang="pl-PL" altLang="en-US" dirty="0"/>
              <a:t> i </a:t>
            </a:r>
            <a:r>
              <a:rPr lang="pl-PL" altLang="en-US" dirty="0">
                <a:solidFill>
                  <a:srgbClr val="00B050"/>
                </a:solidFill>
              </a:rPr>
              <a:t>stih</a:t>
            </a:r>
            <a:r>
              <a:rPr lang="pl-PL" altLang="en-US" dirty="0"/>
              <a:t> i zahteva da se zbirka sastoji od </a:t>
            </a:r>
            <a:r>
              <a:rPr lang="pl-PL" altLang="en-US" dirty="0" smtClean="0"/>
              <a:t>nekoliko pesama</a:t>
            </a:r>
            <a:r>
              <a:rPr lang="pl-PL" altLang="en-US" dirty="0"/>
              <a:t>, da se svaka pesma sastoji od nekoliko strofa, a da se svaka </a:t>
            </a:r>
            <a:r>
              <a:rPr lang="pl-PL" altLang="en-US" dirty="0" smtClean="0"/>
              <a:t>strofa sastoji </a:t>
            </a:r>
            <a:r>
              <a:rPr lang="pl-PL" altLang="en-US" dirty="0"/>
              <a:t>od nekoliko </a:t>
            </a:r>
            <a:r>
              <a:rPr lang="pl-PL" altLang="en-US" dirty="0" smtClean="0"/>
              <a:t>stihova</a:t>
            </a:r>
          </a:p>
          <a:p>
            <a:pPr lvl="1" eaLnBrk="1" hangingPunct="1"/>
            <a:r>
              <a:rPr lang="sr-Latn-RS" altLang="en-US" dirty="0" smtClean="0"/>
              <a:t>U okviru </a:t>
            </a:r>
            <a:r>
              <a:rPr lang="sr-Latn-RS" altLang="en-US" dirty="0"/>
              <a:t>ove definicije tipa dokumenta</a:t>
            </a:r>
            <a:r>
              <a:rPr lang="sr-Latn-RS" altLang="en-US" dirty="0" smtClean="0"/>
              <a:t>, specificirano </a:t>
            </a:r>
            <a:r>
              <a:rPr lang="sr-Latn-RS" altLang="en-US" dirty="0"/>
              <a:t>je da pesma ima atribut </a:t>
            </a:r>
            <a:r>
              <a:rPr lang="sr-Latn-RS" altLang="en-US" dirty="0">
                <a:solidFill>
                  <a:srgbClr val="00B050"/>
                </a:solidFill>
              </a:rPr>
              <a:t>autor</a:t>
            </a:r>
            <a:r>
              <a:rPr lang="sr-Latn-RS" altLang="en-US" dirty="0"/>
              <a:t> kao i š</a:t>
            </a:r>
            <a:r>
              <a:rPr lang="sr-Latn-RS" altLang="en-US" dirty="0" smtClean="0"/>
              <a:t>ta </a:t>
            </a:r>
            <a:r>
              <a:rPr lang="sr-Latn-RS" altLang="en-US" dirty="0"/>
              <a:t>sve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vrednost ovog atributa</a:t>
            </a:r>
          </a:p>
          <a:p>
            <a:pPr lvl="1" eaLnBrk="1" hangingPunct="1"/>
            <a:endParaRPr lang="sr-Latn-RS" altLang="en-US" dirty="0"/>
          </a:p>
          <a:p>
            <a:pPr lvl="1" eaLnBrk="1" hangingPunct="1"/>
            <a:endParaRPr lang="sr-Latn-RS" altLang="en-US" dirty="0" smtClean="0"/>
          </a:p>
          <a:p>
            <a:pPr lvl="1" eaLnBrk="1" hangingPunct="1"/>
            <a:endParaRPr lang="sr-Latn-RS" altLang="en-US" dirty="0"/>
          </a:p>
          <a:p>
            <a:pPr marL="457200" lvl="1" indent="0" eaLnBrk="1" hangingPunct="1">
              <a:buNone/>
            </a:pPr>
            <a:endParaRPr lang="sr-Latn-RS" altLang="en-US" dirty="0"/>
          </a:p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en-US" dirty="0" smtClean="0"/>
              <a:t> </a:t>
            </a:r>
            <a:r>
              <a:rPr lang="en-US" dirty="0"/>
              <a:t>SGML-a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sopstvenih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</a:t>
            </a:r>
            <a:r>
              <a:rPr lang="sr-Latn-R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obele</a:t>
            </a:r>
            <a:r>
              <a:rPr lang="sr-Latn-RS" dirty="0"/>
              <a:t>ž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/>
              <a:t>dokumenata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njihovim</a:t>
            </a:r>
            <a:r>
              <a:rPr lang="sr-Latn-RS" dirty="0" smtClean="0"/>
              <a:t> ž</a:t>
            </a:r>
            <a:r>
              <a:rPr lang="en-US" dirty="0" err="1" smtClean="0"/>
              <a:t>eljenim</a:t>
            </a:r>
            <a:r>
              <a:rPr lang="en-US" dirty="0" smtClean="0"/>
              <a:t> </a:t>
            </a:r>
            <a:r>
              <a:rPr lang="en-US" dirty="0" err="1"/>
              <a:t>tipom</a:t>
            </a:r>
            <a:endParaRPr lang="en-US" dirty="0"/>
          </a:p>
          <a:p>
            <a:pPr eaLnBrk="1" hangingPunct="1"/>
            <a:endParaRPr lang="sr-Latn-RS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0510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5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Proces kreiranja novih tipova dokumenata podrazumeva </a:t>
            </a:r>
            <a:r>
              <a:rPr lang="pl-PL" altLang="en-US" dirty="0" smtClean="0"/>
              <a:t>izradu</a:t>
            </a:r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SGML deklaracije </a:t>
            </a:r>
            <a:r>
              <a:rPr lang="pl-PL" altLang="en-US" dirty="0"/>
              <a:t>- formalnog opisa leksike samih dokumenata koja </a:t>
            </a:r>
            <a:r>
              <a:rPr lang="pl-PL" altLang="en-US" dirty="0" smtClean="0"/>
              <a:t>prevashodno određuje </a:t>
            </a:r>
            <a:r>
              <a:rPr lang="pl-PL" altLang="en-US" dirty="0"/>
              <a:t>koji </a:t>
            </a:r>
            <a:r>
              <a:rPr lang="pl-PL" altLang="en-US" dirty="0" smtClean="0"/>
              <a:t>znaci </a:t>
            </a:r>
            <a:r>
              <a:rPr lang="pl-PL" altLang="en-US" dirty="0"/>
              <a:t>se koriste prilikom kreiranja </a:t>
            </a:r>
            <a:r>
              <a:rPr lang="pl-PL" altLang="en-US" dirty="0" smtClean="0"/>
              <a:t>dokumenata</a:t>
            </a:r>
            <a:endParaRPr lang="pl-PL" altLang="en-US" dirty="0"/>
          </a:p>
          <a:p>
            <a:pPr lvl="1" eaLnBrk="1" hangingPunct="1"/>
            <a:r>
              <a:rPr lang="pl-PL" altLang="en-US" dirty="0">
                <a:solidFill>
                  <a:srgbClr val="002060"/>
                </a:solidFill>
              </a:rPr>
              <a:t>Definicije tipa dokumenta </a:t>
            </a:r>
            <a:r>
              <a:rPr lang="pl-PL" altLang="en-US" dirty="0"/>
              <a:t>- formalnog opisa sintakse samih </a:t>
            </a:r>
            <a:r>
              <a:rPr lang="pl-PL" altLang="en-US" dirty="0" smtClean="0"/>
              <a:t>dokumenata koja određuje </a:t>
            </a:r>
            <a:r>
              <a:rPr lang="pl-PL" altLang="en-US" dirty="0"/>
              <a:t>od kojih elemenata, etiketa, atributa i entiteta se </a:t>
            </a:r>
            <a:r>
              <a:rPr lang="pl-PL" altLang="en-US" dirty="0" smtClean="0"/>
              <a:t>dokument sastoji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  <a:endParaRPr lang="pl-PL" altLang="en-US" dirty="0"/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Semanti</a:t>
            </a:r>
            <a:r>
              <a:rPr lang="pl-PL" altLang="en-US" dirty="0">
                <a:solidFill>
                  <a:srgbClr val="002060"/>
                </a:solidFill>
              </a:rPr>
              <a:t>č</a:t>
            </a:r>
            <a:r>
              <a:rPr lang="pl-PL" altLang="en-US" dirty="0" smtClean="0">
                <a:solidFill>
                  <a:srgbClr val="002060"/>
                </a:solidFill>
              </a:rPr>
              <a:t>ke </a:t>
            </a:r>
            <a:r>
              <a:rPr lang="pl-PL" altLang="en-US" dirty="0">
                <a:solidFill>
                  <a:srgbClr val="002060"/>
                </a:solidFill>
              </a:rPr>
              <a:t>specifikacije </a:t>
            </a:r>
            <a:r>
              <a:rPr lang="pl-PL" altLang="en-US" dirty="0"/>
              <a:t>- neformalnog opisa semantike elemenata, etiketa </a:t>
            </a:r>
            <a:r>
              <a:rPr lang="pl-PL" altLang="en-US" dirty="0" smtClean="0"/>
              <a:t>i atributa </a:t>
            </a:r>
            <a:r>
              <a:rPr lang="pl-PL" altLang="en-US" dirty="0"/>
              <a:t>koji se koriste u okviru </a:t>
            </a:r>
            <a:r>
              <a:rPr lang="pl-PL" altLang="en-US" dirty="0" smtClean="0"/>
              <a:t>dokumenata</a:t>
            </a:r>
          </a:p>
          <a:p>
            <a:pPr lvl="2" eaLnBrk="1" hangingPunct="1"/>
            <a:r>
              <a:rPr lang="pl-PL" altLang="en-US" dirty="0" smtClean="0"/>
              <a:t>Ovakva </a:t>
            </a:r>
            <a:r>
              <a:rPr lang="pl-PL" altLang="en-US" dirty="0"/>
              <a:t>specifikacija </a:t>
            </a:r>
            <a:r>
              <a:rPr lang="pl-PL" altLang="en-US" dirty="0" smtClean="0"/>
              <a:t>može u </a:t>
            </a:r>
            <a:r>
              <a:rPr lang="pl-PL" altLang="en-US" dirty="0"/>
              <a:t>sebi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i neka dodatna </a:t>
            </a:r>
            <a:r>
              <a:rPr lang="pl-PL" altLang="en-US" dirty="0" smtClean="0"/>
              <a:t>ograni</a:t>
            </a:r>
            <a:r>
              <a:rPr lang="pl-PL" altLang="en-US" dirty="0"/>
              <a:t>č</a:t>
            </a:r>
            <a:r>
              <a:rPr lang="pl-PL" altLang="en-US" dirty="0" smtClean="0"/>
              <a:t>enja </a:t>
            </a:r>
            <a:r>
              <a:rPr lang="pl-PL" altLang="en-US" dirty="0"/>
              <a:t>koja se ne mogu izraziti </a:t>
            </a:r>
            <a:r>
              <a:rPr lang="pl-PL" altLang="en-US" dirty="0" smtClean="0"/>
              <a:t>u okviru </a:t>
            </a:r>
            <a:r>
              <a:rPr lang="pl-PL" altLang="en-US" dirty="0"/>
              <a:t>formalne definicije tipa dokumenta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9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</a:t>
            </a:r>
            <a:r>
              <a:rPr lang="pl-PL" altLang="en-US" dirty="0" smtClean="0"/>
              <a:t>etikete</a:t>
            </a:r>
          </a:p>
          <a:p>
            <a:pPr lvl="1" eaLnBrk="1" hangingPunct="1"/>
            <a:r>
              <a:rPr lang="pl-PL" altLang="en-US" dirty="0" smtClean="0"/>
              <a:t>Osnovna </a:t>
            </a:r>
            <a:r>
              <a:rPr lang="pl-PL" altLang="en-US" dirty="0"/>
              <a:t>gradivna jedinica SGML dokumenata su </a:t>
            </a:r>
            <a:r>
              <a:rPr lang="pl-PL" altLang="en-US" dirty="0" smtClean="0">
                <a:solidFill>
                  <a:srgbClr val="002060"/>
                </a:solidFill>
              </a:rPr>
              <a:t>elementi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Elementi su </a:t>
            </a:r>
            <a:r>
              <a:rPr lang="pl-PL" altLang="en-US" dirty="0" smtClean="0"/>
              <a:t>obi</a:t>
            </a:r>
            <a:r>
              <a:rPr lang="pl-PL" altLang="en-US" dirty="0"/>
              <a:t>č</a:t>
            </a:r>
            <a:r>
              <a:rPr lang="pl-PL" altLang="en-US" dirty="0" smtClean="0"/>
              <a:t>no ozna</a:t>
            </a:r>
            <a:r>
              <a:rPr lang="pl-PL" altLang="en-US" dirty="0"/>
              <a:t>č</a:t>
            </a:r>
            <a:r>
              <a:rPr lang="pl-PL" altLang="en-US" dirty="0" smtClean="0"/>
              <a:t>eni </a:t>
            </a:r>
            <a:r>
              <a:rPr lang="pl-PL" altLang="en-US" dirty="0">
                <a:solidFill>
                  <a:srgbClr val="002060"/>
                </a:solidFill>
              </a:rPr>
              <a:t>etiketama</a:t>
            </a:r>
            <a:r>
              <a:rPr lang="pl-PL" altLang="en-US" dirty="0"/>
              <a:t> </a:t>
            </a:r>
            <a:r>
              <a:rPr lang="pl-PL" altLang="en-US" dirty="0" smtClean="0"/>
              <a:t>(tag</a:t>
            </a:r>
            <a:r>
              <a:rPr lang="pl-PL" altLang="en-US" dirty="0"/>
              <a:t>). Razlikuju se </a:t>
            </a:r>
            <a:r>
              <a:rPr lang="pl-PL" altLang="en-US" dirty="0" smtClean="0"/>
              <a:t>otvarajuće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avaju po</a:t>
            </a:r>
            <a:r>
              <a:rPr lang="pl-PL" altLang="en-US" dirty="0"/>
              <a:t>č</a:t>
            </a:r>
            <a:r>
              <a:rPr lang="pl-PL" altLang="en-US" dirty="0" smtClean="0"/>
              <a:t>etak </a:t>
            </a:r>
            <a:r>
              <a:rPr lang="pl-PL" altLang="en-US" dirty="0"/>
              <a:t>elementa i koje </a:t>
            </a:r>
            <a:r>
              <a:rPr lang="pl-PL" altLang="en-US" dirty="0" smtClean="0"/>
              <a:t>su oblika </a:t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i </a:t>
            </a:r>
            <a:r>
              <a:rPr lang="pl-PL" altLang="en-US" dirty="0" smtClean="0"/>
              <a:t>zatvarajuće etikete </a:t>
            </a:r>
            <a:r>
              <a:rPr lang="pl-PL" altLang="en-US" dirty="0"/>
              <a:t>koje </a:t>
            </a:r>
            <a:r>
              <a:rPr lang="pl-PL" altLang="en-US" dirty="0" smtClean="0"/>
              <a:t>označavaju kraj </a:t>
            </a:r>
            <a:r>
              <a:rPr lang="pl-PL" altLang="en-US" dirty="0"/>
              <a:t>elementa i koje su oblika </a:t>
            </a:r>
            <a:r>
              <a:rPr lang="pl-PL" altLang="en-US" dirty="0">
                <a:solidFill>
                  <a:srgbClr val="00B050"/>
                </a:solidFill>
              </a:rPr>
              <a:t>&lt;/ime-elementa</a:t>
            </a:r>
            <a:r>
              <a:rPr lang="pl-PL" altLang="en-US" dirty="0" smtClean="0">
                <a:solidFill>
                  <a:srgbClr val="00B05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Treba istaći </a:t>
            </a:r>
            <a:r>
              <a:rPr lang="pl-PL" altLang="en-US" dirty="0"/>
              <a:t>da </a:t>
            </a:r>
            <a:r>
              <a:rPr lang="pl-PL" altLang="en-US" dirty="0" smtClean="0"/>
              <a:t>elementi nisu </a:t>
            </a:r>
            <a:r>
              <a:rPr lang="pl-PL" altLang="en-US" dirty="0"/>
              <a:t>isto š</a:t>
            </a:r>
            <a:r>
              <a:rPr lang="pl-PL" altLang="en-US" dirty="0" smtClean="0"/>
              <a:t>to </a:t>
            </a:r>
            <a:r>
              <a:rPr lang="pl-PL" altLang="en-US" dirty="0"/>
              <a:t>i </a:t>
            </a:r>
            <a:r>
              <a:rPr lang="pl-PL" altLang="en-US" dirty="0" smtClean="0"/>
              <a:t>etikete </a:t>
            </a:r>
          </a:p>
          <a:p>
            <a:pPr lvl="2" eaLnBrk="1" hangingPunct="1"/>
            <a:r>
              <a:rPr lang="pl-PL" altLang="en-US" dirty="0" smtClean="0"/>
              <a:t>Element sa</a:t>
            </a:r>
            <a:r>
              <a:rPr lang="pl-PL" altLang="en-US" dirty="0"/>
              <a:t>č</a:t>
            </a:r>
            <a:r>
              <a:rPr lang="pl-PL" altLang="en-US" dirty="0" smtClean="0"/>
              <a:t>injava po</a:t>
            </a:r>
            <a:r>
              <a:rPr lang="pl-PL" altLang="en-US" dirty="0"/>
              <a:t>č</a:t>
            </a:r>
            <a:r>
              <a:rPr lang="pl-PL" altLang="en-US" dirty="0" smtClean="0"/>
              <a:t>etna </a:t>
            </a:r>
            <a:r>
              <a:rPr lang="pl-PL" altLang="en-US" dirty="0"/>
              <a:t>etiketa,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na </a:t>
            </a:r>
            <a:r>
              <a:rPr lang="pl-PL" altLang="en-US" dirty="0"/>
              <a:t>etiketa i </a:t>
            </a:r>
            <a:r>
              <a:rPr lang="pl-PL" altLang="en-US" dirty="0" smtClean="0"/>
              <a:t>sav sadržaj </a:t>
            </a:r>
            <a:r>
              <a:rPr lang="pl-PL" altLang="en-US" dirty="0"/>
              <a:t>(tekst i drugi elementi) koji se nalaze izmedu </a:t>
            </a:r>
            <a:r>
              <a:rPr lang="pl-PL" altLang="en-US" dirty="0" smtClean="0"/>
              <a:t>njih</a:t>
            </a:r>
          </a:p>
          <a:p>
            <a:pPr lvl="1" eaLnBrk="1" hangingPunct="1"/>
            <a:r>
              <a:rPr lang="pl-PL" altLang="en-US" dirty="0" smtClean="0"/>
              <a:t>Ime </a:t>
            </a:r>
            <a:r>
              <a:rPr lang="pl-PL" altLang="en-US" dirty="0"/>
              <a:t>elementa se </a:t>
            </a:r>
            <a:r>
              <a:rPr lang="pl-PL" altLang="en-US" dirty="0" smtClean="0"/>
              <a:t>navodi i po</a:t>
            </a:r>
            <a:r>
              <a:rPr lang="pl-PL" altLang="en-US" dirty="0"/>
              <a:t>č</a:t>
            </a:r>
            <a:r>
              <a:rPr lang="pl-PL" altLang="en-US" dirty="0" smtClean="0"/>
              <a:t>etnoj </a:t>
            </a:r>
            <a:r>
              <a:rPr lang="pl-PL" altLang="en-US" dirty="0"/>
              <a:t>etiketi i u </a:t>
            </a:r>
            <a:r>
              <a:rPr lang="pl-PL" altLang="en-US" dirty="0" smtClean="0"/>
              <a:t>zavr</a:t>
            </a:r>
            <a:r>
              <a:rPr lang="pl-PL" altLang="en-US" dirty="0"/>
              <a:t>š</a:t>
            </a:r>
            <a:r>
              <a:rPr lang="pl-PL" altLang="en-US" dirty="0" smtClean="0"/>
              <a:t>noj etiketi </a:t>
            </a:r>
          </a:p>
          <a:p>
            <a:pPr lvl="1" eaLnBrk="1" hangingPunct="1"/>
            <a:r>
              <a:rPr lang="pl-PL" altLang="en-US" dirty="0" smtClean="0"/>
              <a:t>Imena </a:t>
            </a:r>
            <a:r>
              <a:rPr lang="pl-PL" altLang="en-US" dirty="0"/>
              <a:t>elemenata dozvoljeno je </a:t>
            </a:r>
            <a:r>
              <a:rPr lang="pl-PL" altLang="en-US" dirty="0" smtClean="0"/>
              <a:t>pisati i </a:t>
            </a:r>
            <a:r>
              <a:rPr lang="pl-PL" altLang="en-US" dirty="0"/>
              <a:t>malim i velikim slovima i ne pravi se razlika izmedu velikih i malih </a:t>
            </a:r>
            <a:r>
              <a:rPr lang="pl-PL" altLang="en-US" dirty="0" smtClean="0"/>
              <a:t>slova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6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pl-PL" altLang="en-US" dirty="0" smtClean="0"/>
              <a:t>Primer: element </a:t>
            </a:r>
            <a:r>
              <a:rPr lang="pl-PL" altLang="en-US" dirty="0">
                <a:solidFill>
                  <a:srgbClr val="C00000"/>
                </a:solidFill>
              </a:rPr>
              <a:t>ul</a:t>
            </a:r>
            <a:r>
              <a:rPr lang="pl-PL" altLang="en-US" dirty="0"/>
              <a:t> jezika (tipa dokumenta) HTML, </a:t>
            </a:r>
            <a:r>
              <a:rPr lang="pl-PL" altLang="en-US" dirty="0" smtClean="0"/>
              <a:t>slu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da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i neku listu </a:t>
            </a:r>
            <a:r>
              <a:rPr lang="pl-PL" altLang="en-US" dirty="0"/>
              <a:t>nabrojanih stavki, i </a:t>
            </a:r>
            <a:r>
              <a:rPr lang="pl-PL" altLang="en-US" dirty="0" smtClean="0"/>
              <a:t>njegov sadr</a:t>
            </a:r>
            <a:r>
              <a:rPr lang="pl-PL" altLang="en-US" dirty="0"/>
              <a:t>ž</a:t>
            </a:r>
            <a:r>
              <a:rPr lang="pl-PL" altLang="en-US" dirty="0" smtClean="0"/>
              <a:t>aj čine </a:t>
            </a:r>
            <a:r>
              <a:rPr lang="pl-PL" altLang="en-US" dirty="0"/>
              <a:t>tri </a:t>
            </a:r>
            <a:r>
              <a:rPr lang="pl-PL" altLang="en-US" dirty="0" smtClean="0"/>
              <a:t>elementa </a:t>
            </a:r>
            <a:r>
              <a:rPr lang="pl-PL" altLang="en-US" dirty="0" smtClean="0">
                <a:solidFill>
                  <a:srgbClr val="C00000"/>
                </a:solidFill>
              </a:rPr>
              <a:t>li</a:t>
            </a:r>
            <a:r>
              <a:rPr lang="pl-PL" altLang="en-US" dirty="0"/>
              <a:t>, č</a:t>
            </a:r>
            <a:r>
              <a:rPr lang="pl-PL" altLang="en-US" dirty="0" smtClean="0"/>
              <a:t>iji </a:t>
            </a:r>
            <a:r>
              <a:rPr lang="pl-PL" altLang="en-US" dirty="0"/>
              <a:t>su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aji </a:t>
            </a:r>
            <a:r>
              <a:rPr lang="pl-PL" altLang="en-US" dirty="0"/>
              <a:t>niske Lista 1, Lista 2 i Lista </a:t>
            </a:r>
            <a:r>
              <a:rPr lang="pl-PL" altLang="en-US" dirty="0" smtClean="0"/>
              <a:t>3 </a:t>
            </a:r>
          </a:p>
          <a:p>
            <a:pPr lvl="3" eaLnBrk="1" hangingPunct="1"/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marL="914400" lvl="2" indent="0" eaLnBrk="1" hangingPunct="1">
              <a:buNone/>
            </a:pPr>
            <a:endParaRPr lang="pl-PL" altLang="en-US" dirty="0" smtClean="0"/>
          </a:p>
          <a:p>
            <a:pPr lvl="1" eaLnBrk="1" hangingPunct="1"/>
            <a:r>
              <a:rPr lang="sr-Latn-RS" altLang="en-US" dirty="0"/>
              <a:t>Kod nekih SGML elemenata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je izostaviti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</a:t>
            </a:r>
            <a:r>
              <a:rPr lang="sr-Latn-RS" altLang="en-US" dirty="0"/>
              <a:t>etikete, dok </a:t>
            </a:r>
            <a:r>
              <a:rPr lang="sr-Latn-RS" altLang="en-US" dirty="0" smtClean="0"/>
              <a:t>je kod </a:t>
            </a:r>
            <a:r>
              <a:rPr lang="sr-Latn-RS" altLang="en-US" dirty="0"/>
              <a:t>nekih č</a:t>
            </a:r>
            <a:r>
              <a:rPr lang="sr-Latn-RS" altLang="en-US" dirty="0" smtClean="0"/>
              <a:t>ak moguće </a:t>
            </a:r>
            <a:r>
              <a:rPr lang="sr-Latn-RS" altLang="en-US" dirty="0"/>
              <a:t>izostaviti 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etne etikete</a:t>
            </a:r>
          </a:p>
          <a:p>
            <a:pPr lvl="1" eaLnBrk="1" hangingPunct="1"/>
            <a:r>
              <a:rPr lang="sr-Latn-RS" altLang="en-US" dirty="0" smtClean="0"/>
              <a:t>Primer: u </a:t>
            </a:r>
            <a:r>
              <a:rPr lang="sr-Latn-RS" altLang="en-US" dirty="0"/>
              <a:t>jeziku HTML</a:t>
            </a:r>
            <a:r>
              <a:rPr lang="sr-Latn-RS" altLang="en-US" dirty="0" smtClean="0"/>
              <a:t>, elementi </a:t>
            </a:r>
            <a:r>
              <a:rPr lang="sr-Latn-RS" altLang="en-US" dirty="0">
                <a:solidFill>
                  <a:srgbClr val="C00000"/>
                </a:solidFill>
              </a:rPr>
              <a:t>p</a:t>
            </a:r>
            <a:r>
              <a:rPr lang="sr-Latn-RS" altLang="en-US" dirty="0"/>
              <a:t>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e </a:t>
            </a:r>
            <a:r>
              <a:rPr lang="sr-Latn-RS" altLang="en-US" dirty="0"/>
              <a:t>pasuse. Pasusi ne zahtevaju navodenje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ne etikete </a:t>
            </a:r>
            <a:r>
              <a:rPr lang="sr-Latn-RS" altLang="en-US" dirty="0" smtClean="0">
                <a:solidFill>
                  <a:srgbClr val="00B050"/>
                </a:solidFill>
              </a:rPr>
              <a:t>&lt;/</a:t>
            </a:r>
            <a:r>
              <a:rPr lang="sr-Latn-RS" altLang="en-US" dirty="0">
                <a:solidFill>
                  <a:srgbClr val="00B050"/>
                </a:solidFill>
              </a:rPr>
              <a:t>p&gt;</a:t>
            </a:r>
            <a:r>
              <a:rPr lang="sr-Latn-RS" altLang="en-US" dirty="0"/>
              <a:t>.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novog pasusa </a:t>
            </a:r>
            <a:r>
              <a:rPr lang="sr-Latn-RS" altLang="en-US" dirty="0">
                <a:solidFill>
                  <a:srgbClr val="00B050"/>
                </a:solidFill>
              </a:rPr>
              <a:t>&lt;p&gt;</a:t>
            </a:r>
            <a:r>
              <a:rPr lang="sr-Latn-RS" altLang="en-US" dirty="0"/>
              <a:t> implicitno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kraj prethodnog, </a:t>
            </a:r>
            <a:r>
              <a:rPr lang="sr-Latn-RS" altLang="en-US" dirty="0" smtClean="0"/>
              <a:t>slično kao </a:t>
            </a:r>
            <a:r>
              <a:rPr lang="sr-Latn-RS" altLang="en-US" dirty="0"/>
              <a:t>i oznaka kraja </a:t>
            </a:r>
            <a:r>
              <a:rPr lang="sr-Latn-RS" altLang="en-US" dirty="0" smtClean="0"/>
              <a:t>obuhvatajućeg </a:t>
            </a:r>
            <a:r>
              <a:rPr lang="sr-Latn-RS" altLang="en-US" dirty="0"/>
              <a:t>elementa </a:t>
            </a:r>
            <a:r>
              <a:rPr lang="sr-Latn-RS" altLang="en-US" dirty="0">
                <a:solidFill>
                  <a:srgbClr val="00B050"/>
                </a:solidFill>
              </a:rPr>
              <a:t>&lt;/body&gt;</a:t>
            </a:r>
            <a:endParaRPr lang="sr-Latn-RS" alt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02652"/>
            <a:ext cx="7513320" cy="10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6021288"/>
            <a:ext cx="736854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Elementi i etikete</a:t>
            </a:r>
          </a:p>
          <a:p>
            <a:pPr lvl="1" eaLnBrk="1" hangingPunct="1"/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/>
              <a:t>SGML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pl-PL" altLang="en-US" dirty="0" smtClean="0"/>
          </a:p>
          <a:p>
            <a:pPr lvl="1" eaLnBrk="1" hangingPunct="1"/>
            <a:r>
              <a:rPr lang="pl-PL" altLang="en-US" dirty="0" smtClean="0"/>
              <a:t>Primer</a:t>
            </a:r>
            <a:r>
              <a:rPr lang="pl-PL" altLang="en-US" dirty="0"/>
              <a:t>: HTML element koji </a:t>
            </a:r>
            <a:r>
              <a:rPr lang="pl-PL" altLang="en-US" dirty="0" smtClean="0"/>
              <a:t>označava </a:t>
            </a:r>
            <a:r>
              <a:rPr lang="pl-PL" altLang="en-US" dirty="0"/>
              <a:t>prelazak u novi red </a:t>
            </a:r>
            <a:r>
              <a:rPr lang="pl-PL" altLang="en-US" dirty="0" smtClean="0">
                <a:solidFill>
                  <a:srgbClr val="C00000"/>
                </a:solidFill>
              </a:rPr>
              <a:t>br</a:t>
            </a:r>
            <a:endParaRPr lang="pl-PL" altLang="en-US" dirty="0"/>
          </a:p>
          <a:p>
            <a:pPr lvl="1" eaLnBrk="1" hangingPunct="1"/>
            <a:r>
              <a:rPr lang="pl-PL" altLang="en-US" dirty="0" smtClean="0"/>
              <a:t>Kod </a:t>
            </a:r>
            <a:r>
              <a:rPr lang="pl-PL" altLang="en-US" dirty="0"/>
              <a:t>praznih elemenata </a:t>
            </a:r>
            <a:r>
              <a:rPr lang="pl-PL" altLang="en-US" dirty="0" smtClean="0"/>
              <a:t>najčešće </a:t>
            </a:r>
            <a:r>
              <a:rPr lang="pl-PL" altLang="en-US" dirty="0"/>
              <a:t>je </a:t>
            </a:r>
            <a:r>
              <a:rPr lang="pl-PL" altLang="en-US" dirty="0" smtClean="0"/>
              <a:t>zabranjeno navoditi zavr</a:t>
            </a:r>
            <a:r>
              <a:rPr lang="pl-PL" altLang="en-US" dirty="0"/>
              <a:t>š</a:t>
            </a:r>
            <a:r>
              <a:rPr lang="pl-PL" altLang="en-US" dirty="0" smtClean="0"/>
              <a:t>nu etiketu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35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89240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Atributi</a:t>
            </a:r>
          </a:p>
          <a:p>
            <a:pPr lvl="1" eaLnBrk="1" hangingPunct="1"/>
            <a:r>
              <a:rPr lang="pl-PL" altLang="en-US" dirty="0"/>
              <a:t>Atributi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dodatne informacije o SGML </a:t>
            </a:r>
            <a:r>
              <a:rPr lang="pl-PL" altLang="en-US" dirty="0" smtClean="0"/>
              <a:t>elementima </a:t>
            </a:r>
          </a:p>
          <a:p>
            <a:pPr lvl="1" eaLnBrk="1" hangingPunct="1"/>
            <a:r>
              <a:rPr lang="pl-PL" altLang="en-US" dirty="0" smtClean="0"/>
              <a:t>Atributi imaju </a:t>
            </a:r>
            <a:r>
              <a:rPr lang="pl-PL" altLang="en-US" dirty="0"/>
              <a:t>svoj naziv i </a:t>
            </a:r>
            <a:r>
              <a:rPr lang="pl-PL" altLang="en-US" dirty="0" smtClean="0"/>
              <a:t>vrednost </a:t>
            </a:r>
          </a:p>
          <a:p>
            <a:pPr lvl="2" eaLnBrk="1" hangingPunct="1"/>
            <a:r>
              <a:rPr lang="pl-PL" altLang="en-US" dirty="0" smtClean="0"/>
              <a:t>Naziv </a:t>
            </a:r>
            <a:r>
              <a:rPr lang="pl-PL" altLang="en-US" dirty="0"/>
              <a:t>atributa je </a:t>
            </a:r>
            <a:r>
              <a:rPr lang="pl-PL" altLang="en-US" dirty="0" smtClean="0"/>
              <a:t>razdvojen </a:t>
            </a:r>
            <a:r>
              <a:rPr lang="pl-PL" altLang="en-US" dirty="0"/>
              <a:t>od </a:t>
            </a:r>
            <a:r>
              <a:rPr lang="pl-PL" altLang="en-US" dirty="0" smtClean="0"/>
              <a:t>vrednosti znakom jednakosti </a:t>
            </a:r>
          </a:p>
          <a:p>
            <a:pPr lvl="2" eaLnBrk="1" hangingPunct="1"/>
            <a:r>
              <a:rPr lang="pl-PL" altLang="en-US" dirty="0" smtClean="0"/>
              <a:t>Vrednost </a:t>
            </a:r>
            <a:r>
              <a:rPr lang="pl-PL" altLang="en-US" dirty="0"/>
              <a:t>atributa </a:t>
            </a:r>
            <a:r>
              <a:rPr lang="pl-PL" altLang="en-US" dirty="0" smtClean="0"/>
              <a:t>treba </a:t>
            </a:r>
            <a:r>
              <a:rPr lang="pl-PL" altLang="en-US" dirty="0"/>
              <a:t>biti navedena u okviru </a:t>
            </a:r>
            <a:r>
              <a:rPr lang="pl-PL" altLang="en-US" dirty="0" smtClean="0"/>
              <a:t>navodnika ("") </a:t>
            </a:r>
            <a:r>
              <a:rPr lang="pl-PL" altLang="en-US" dirty="0"/>
              <a:t>ili </a:t>
            </a:r>
            <a:r>
              <a:rPr lang="pl-PL" altLang="en-US" dirty="0" smtClean="0"/>
              <a:t>apostofa (’’)</a:t>
            </a:r>
          </a:p>
          <a:p>
            <a:pPr lvl="2" eaLnBrk="1" hangingPunct="1"/>
            <a:r>
              <a:rPr lang="pl-PL" altLang="en-US" dirty="0" smtClean="0"/>
              <a:t>U </a:t>
            </a:r>
            <a:r>
              <a:rPr lang="pl-PL" altLang="en-US" dirty="0"/>
              <a:t>okviru </a:t>
            </a:r>
            <a:r>
              <a:rPr lang="pl-PL" altLang="en-US" dirty="0" smtClean="0"/>
              <a:t>navodnika moguće je korišćenje apostofa </a:t>
            </a:r>
            <a:r>
              <a:rPr lang="pl-PL" altLang="en-US" dirty="0"/>
              <a:t>i </a:t>
            </a:r>
            <a:r>
              <a:rPr lang="pl-PL" altLang="en-US" dirty="0" smtClean="0"/>
              <a:t>obratno </a:t>
            </a:r>
          </a:p>
          <a:p>
            <a:pPr lvl="2" eaLnBrk="1" hangingPunct="1"/>
            <a:r>
              <a:rPr lang="pl-PL" altLang="en-US" dirty="0" smtClean="0"/>
              <a:t>Ponekad navodnici i/ili apostofi, </a:t>
            </a:r>
            <a:r>
              <a:rPr lang="pl-PL" altLang="en-US" dirty="0"/>
              <a:t>kod vrednosti atributa</a:t>
            </a:r>
            <a:r>
              <a:rPr lang="pl-PL" altLang="en-US" dirty="0" smtClean="0"/>
              <a:t>, mogu </a:t>
            </a:r>
            <a:r>
              <a:rPr lang="pl-PL" altLang="en-US" dirty="0"/>
              <a:t>biti </a:t>
            </a:r>
            <a:r>
              <a:rPr lang="pl-PL" altLang="en-US" dirty="0" smtClean="0"/>
              <a:t>izostavljeni</a:t>
            </a:r>
          </a:p>
          <a:p>
            <a:pPr lvl="2" eaLnBrk="1" hangingPunct="1"/>
            <a:r>
              <a:rPr lang="pl-PL" altLang="en-US" dirty="0" smtClean="0"/>
              <a:t>Atributi </a:t>
            </a:r>
            <a:r>
              <a:rPr lang="pl-PL" altLang="en-US" dirty="0"/>
              <a:t>elementa se navode u okviru njegove </a:t>
            </a:r>
            <a:r>
              <a:rPr lang="pl-PL" altLang="en-US" dirty="0" smtClean="0"/>
              <a:t>početne etikete </a:t>
            </a:r>
          </a:p>
          <a:p>
            <a:pPr marL="857250" lvl="1" indent="-342900" eaLnBrk="1" hangingPunct="1"/>
            <a:r>
              <a:rPr lang="pl-PL" altLang="en-US" dirty="0" smtClean="0"/>
              <a:t>Primer: </a:t>
            </a:r>
            <a:r>
              <a:rPr lang="pl-PL" altLang="en-US" dirty="0"/>
              <a:t>atribut </a:t>
            </a:r>
            <a:r>
              <a:rPr lang="pl-PL" altLang="en-US" dirty="0">
                <a:solidFill>
                  <a:srgbClr val="002060"/>
                </a:solidFill>
              </a:rPr>
              <a:t>href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C00000"/>
                </a:solidFill>
              </a:rPr>
              <a:t>a</a:t>
            </a:r>
            <a:r>
              <a:rPr lang="pl-PL" altLang="en-US" dirty="0"/>
              <a:t> jezika HTML odreduje </a:t>
            </a:r>
            <a:r>
              <a:rPr lang="pl-PL" altLang="en-US" dirty="0" smtClean="0"/>
              <a:t>odredište hiperveze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r>
              <a:rPr lang="pl-PL" altLang="en-US" dirty="0" smtClean="0"/>
              <a:t>Imena </a:t>
            </a:r>
            <a:r>
              <a:rPr lang="pl-PL" altLang="en-US" dirty="0"/>
              <a:t>atributa su nezavisna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slova, dok vrednosti nekada zavise, </a:t>
            </a:r>
            <a:r>
              <a:rPr lang="pl-PL" altLang="en-US" dirty="0" smtClean="0"/>
              <a:t>a nekada </a:t>
            </a:r>
            <a:r>
              <a:rPr lang="pl-PL" altLang="en-US" dirty="0"/>
              <a:t>ne zavise od </a:t>
            </a:r>
            <a:r>
              <a:rPr lang="pl-PL" altLang="en-US" dirty="0" smtClean="0"/>
              <a:t>veli</a:t>
            </a:r>
            <a:r>
              <a:rPr lang="pl-PL" altLang="en-US" dirty="0"/>
              <a:t>č</a:t>
            </a:r>
            <a:r>
              <a:rPr lang="pl-PL" altLang="en-US" dirty="0" smtClean="0"/>
              <a:t>ine </a:t>
            </a:r>
            <a:r>
              <a:rPr lang="pl-PL" altLang="en-US" dirty="0"/>
              <a:t>slova</a:t>
            </a:r>
            <a:endParaRPr lang="pl-PL" altLang="en-US" dirty="0" smtClean="0"/>
          </a:p>
          <a:p>
            <a:pPr lvl="3" eaLnBrk="1" hangingPunct="1"/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17232"/>
            <a:ext cx="738378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lvl="1" eaLnBrk="1" hangingPunct="1"/>
            <a:r>
              <a:rPr lang="pl-PL" altLang="en-US" dirty="0" smtClean="0"/>
              <a:t>SGML </a:t>
            </a:r>
            <a:r>
              <a:rPr lang="pl-PL" altLang="en-US" dirty="0"/>
              <a:t>daje </a:t>
            </a:r>
            <a:r>
              <a:rPr lang="pl-PL" altLang="en-US" dirty="0" smtClean="0"/>
              <a:t>mogućnost </a:t>
            </a:r>
            <a:r>
              <a:rPr lang="pl-PL" altLang="en-US" dirty="0"/>
              <a:t>imenovanja delova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aja </a:t>
            </a:r>
            <a:r>
              <a:rPr lang="pl-PL" altLang="en-US" dirty="0"/>
              <a:t>na </a:t>
            </a:r>
            <a:r>
              <a:rPr lang="pl-PL" altLang="en-US" dirty="0" smtClean="0"/>
              <a:t>portabilan način </a:t>
            </a:r>
          </a:p>
          <a:p>
            <a:pPr lvl="1" eaLnBrk="1" hangingPunct="1"/>
            <a:r>
              <a:rPr lang="pl-PL" altLang="en-US" dirty="0" smtClean="0"/>
              <a:t>Koncept </a:t>
            </a:r>
            <a:r>
              <a:rPr lang="pl-PL" altLang="en-US" dirty="0"/>
              <a:t>eniteta u SGML uvodi izvesnu vrstu makro </a:t>
            </a:r>
            <a:r>
              <a:rPr lang="pl-PL" altLang="en-US" dirty="0" smtClean="0"/>
              <a:t>zamena </a:t>
            </a:r>
          </a:p>
          <a:p>
            <a:pPr lvl="1" eaLnBrk="1" hangingPunct="1"/>
            <a:r>
              <a:rPr lang="pl-PL" altLang="en-US" dirty="0" smtClean="0"/>
              <a:t>Zamena entiteta </a:t>
            </a:r>
            <a:r>
              <a:rPr lang="pl-PL" altLang="en-US" dirty="0"/>
              <a:t>se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kada se dokumenti </a:t>
            </a:r>
            <a:r>
              <a:rPr lang="pl-PL" altLang="en-US" dirty="0" smtClean="0"/>
              <a:t>analiziraju odgovarajućim parserom </a:t>
            </a:r>
          </a:p>
          <a:p>
            <a:pPr lvl="1" eaLnBrk="1" hangingPunct="1"/>
            <a:r>
              <a:rPr lang="pl-PL" altLang="en-US" dirty="0" smtClean="0"/>
              <a:t>Primer: moguće </a:t>
            </a:r>
            <a:r>
              <a:rPr lang="pl-PL" altLang="en-US" dirty="0"/>
              <a:t>je deklarisati entitet pod imenom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uvit</a:t>
            </a:r>
            <a:r>
              <a:rPr lang="pl-PL" altLang="en-US" dirty="0"/>
              <a:t> koji se zamenjuje </a:t>
            </a:r>
            <a:r>
              <a:rPr lang="pl-PL" altLang="en-US" dirty="0" smtClean="0"/>
              <a:t>tekstom </a:t>
            </a:r>
            <a:r>
              <a:rPr lang="pl-PL" altLang="en-US" dirty="0" smtClean="0">
                <a:solidFill>
                  <a:schemeClr val="accent5">
                    <a:lumMod val="25000"/>
                  </a:schemeClr>
                </a:solidFill>
              </a:rPr>
              <a:t>Uvod </a:t>
            </a:r>
            <a:r>
              <a:rPr lang="pl-PL" altLang="en-US" dirty="0">
                <a:solidFill>
                  <a:schemeClr val="accent5">
                    <a:lumMod val="25000"/>
                  </a:schemeClr>
                </a:solidFill>
              </a:rPr>
              <a:t>u Veb i Internet tehnologije</a:t>
            </a:r>
            <a:r>
              <a:rPr lang="pl-PL" altLang="en-US" dirty="0"/>
              <a:t>, i zatim se u okviru ovog dokumenta </a:t>
            </a:r>
            <a:r>
              <a:rPr lang="pl-PL" altLang="en-US" dirty="0" smtClean="0"/>
              <a:t>na ime </a:t>
            </a:r>
            <a:r>
              <a:rPr lang="pl-PL" altLang="en-US" dirty="0"/>
              <a:t>predmeta pozivati </a:t>
            </a:r>
            <a:r>
              <a:rPr lang="pl-PL" altLang="en-US" dirty="0" smtClean="0"/>
              <a:t>korišćenjem </a:t>
            </a:r>
            <a:r>
              <a:rPr lang="pl-PL" altLang="en-US" dirty="0"/>
              <a:t>reference na </a:t>
            </a:r>
            <a:r>
              <a:rPr lang="pl-PL" altLang="en-US" dirty="0" smtClean="0"/>
              <a:t>entitet</a:t>
            </a:r>
          </a:p>
          <a:p>
            <a:pPr lvl="1" eaLnBrk="1" hangingPunct="1"/>
            <a:r>
              <a:rPr lang="pl-PL" altLang="en-US" dirty="0" smtClean="0"/>
              <a:t>Postoji </a:t>
            </a:r>
            <a:r>
              <a:rPr lang="pl-PL" altLang="en-US" dirty="0"/>
              <a:t>nekoliko </a:t>
            </a:r>
            <a:r>
              <a:rPr lang="pl-PL" altLang="en-US" dirty="0" smtClean="0"/>
              <a:t>vrsta entiteta </a:t>
            </a:r>
            <a:r>
              <a:rPr lang="pl-PL" altLang="en-US" dirty="0"/>
              <a:t>i referenci na </a:t>
            </a:r>
            <a:r>
              <a:rPr lang="pl-PL" altLang="en-US" dirty="0" smtClean="0"/>
              <a:t>entitete: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smtClean="0"/>
              <a:t>obi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r>
              <a:rPr lang="sr-Latn-RS" dirty="0" smtClean="0"/>
              <a:t> </a:t>
            </a:r>
            <a:r>
              <a:rPr lang="en-US" dirty="0" smtClean="0"/>
              <a:t>(regular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en-US" dirty="0" err="1"/>
              <a:t>parametarski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 </a:t>
            </a:r>
            <a:r>
              <a:rPr lang="en-US" dirty="0" smtClean="0"/>
              <a:t>(parameter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sr-Latn-RS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r>
              <a:rPr lang="en-US" dirty="0" smtClean="0"/>
              <a:t> (character </a:t>
            </a:r>
            <a:r>
              <a:rPr lang="en-US" dirty="0"/>
              <a:t>entities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857250" lvl="1" indent="-342900" eaLnBrk="1" hangingPunct="1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smtClean="0"/>
              <a:t>bi</a:t>
            </a:r>
            <a:r>
              <a:rPr lang="sr-Latn-RS" dirty="0"/>
              <a:t>č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/>
              <a:t>Reference </a:t>
            </a:r>
            <a:r>
              <a:rPr lang="en-US" dirty="0" err="1" smtClean="0"/>
              <a:t>na</a:t>
            </a:r>
            <a:r>
              <a:rPr lang="sr-Latn-RS" dirty="0" smtClean="0"/>
              <a:t> </a:t>
            </a:r>
            <a:r>
              <a:rPr lang="en-US" dirty="0"/>
              <a:t>obi</a:t>
            </a:r>
            <a:r>
              <a:rPr lang="sr-Latn-RS" dirty="0"/>
              <a:t>č</a:t>
            </a:r>
            <a:r>
              <a:rPr lang="en-US" dirty="0" smtClean="0"/>
              <a:t>n</a:t>
            </a:r>
            <a:r>
              <a:rPr lang="sr-Latn-RS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entitet</a:t>
            </a:r>
            <a:r>
              <a:rPr lang="sr-Latn-RS" dirty="0" smtClean="0"/>
              <a:t>e </a:t>
            </a:r>
            <a:r>
              <a:rPr lang="en-US" dirty="0" err="1" smtClean="0"/>
              <a:t>po</a:t>
            </a:r>
            <a:r>
              <a:rPr lang="sr-Latn-RS" dirty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znakom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&amp;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 smtClean="0"/>
              <a:t>zavr</a:t>
            </a:r>
            <a:r>
              <a:rPr lang="sr-Latn-RS" dirty="0"/>
              <a:t>š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</a:t>
            </a:r>
            <a:r>
              <a:rPr lang="en-US" dirty="0" err="1" smtClean="0"/>
              <a:t>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ih</a:t>
            </a:r>
            <a:r>
              <a:rPr lang="en-US" dirty="0"/>
              <a:t> je </a:t>
            </a:r>
            <a:r>
              <a:rPr lang="en-US" dirty="0" err="1"/>
              <a:t>navoditi</a:t>
            </a:r>
            <a:r>
              <a:rPr lang="en-US" dirty="0"/>
              <a:t> u </a:t>
            </a:r>
            <a:r>
              <a:rPr lang="en-US" dirty="0" err="1" smtClean="0"/>
              <a:t>okviru</a:t>
            </a:r>
            <a:r>
              <a:rPr lang="sr-Latn-RS" dirty="0" smtClean="0"/>
              <a:t> </a:t>
            </a:r>
            <a:r>
              <a:rPr lang="en-US" dirty="0" err="1" smtClean="0"/>
              <a:t>teksta</a:t>
            </a:r>
            <a:r>
              <a:rPr lang="en-US" dirty="0" smtClean="0"/>
              <a:t> </a:t>
            </a:r>
            <a:r>
              <a:rPr lang="en-US" dirty="0" err="1"/>
              <a:t>dokumenta</a:t>
            </a:r>
            <a:r>
              <a:rPr lang="en-US" dirty="0"/>
              <a:t> (ne u </a:t>
            </a:r>
            <a:r>
              <a:rPr lang="en-US" dirty="0" err="1"/>
              <a:t>okviru</a:t>
            </a:r>
            <a:r>
              <a:rPr lang="en-US" dirty="0"/>
              <a:t> DTD</a:t>
            </a:r>
            <a:r>
              <a:rPr lang="en-US" dirty="0" smtClean="0"/>
              <a:t>)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Primer:</a:t>
            </a:r>
            <a:r>
              <a:rPr lang="en-US" dirty="0" smtClean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negde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 smtClean="0"/>
              <a:t>dokumenta</a:t>
            </a:r>
            <a:r>
              <a:rPr lang="sr-Latn-RS" dirty="0" smtClean="0"/>
              <a:t> </a:t>
            </a:r>
            <a:r>
              <a:rPr lang="en-US" dirty="0" err="1" smtClean="0"/>
              <a:t>javi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/>
              <a:t>ž</a:t>
            </a:r>
            <a:r>
              <a:rPr lang="en-US" dirty="0" err="1" smtClean="0"/>
              <a:t>aj</a:t>
            </a:r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514350" lvl="1" indent="0" eaLnBrk="1" hangingPunct="1">
              <a:buNone/>
            </a:pPr>
            <a:r>
              <a:rPr lang="sr-Latn-RS" dirty="0" smtClean="0"/>
              <a:t>    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/>
              <a:t>je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marL="857250" lvl="1" indent="-342900" eaLnBrk="1" hangingPunct="1"/>
            <a:endParaRPr lang="sr-Latn-RS" dirty="0" smtClean="0"/>
          </a:p>
          <a:p>
            <a:pPr marL="857250" lvl="1" indent="-342900" eaLnBrk="1" hangingPunct="1"/>
            <a:endParaRPr lang="sr-Latn-RS" dirty="0"/>
          </a:p>
          <a:p>
            <a:pPr marL="971550" lvl="1" indent="-457200" eaLnBrk="1" hangingPunct="1">
              <a:buFont typeface="+mj-lt"/>
              <a:buAutoNum type="arabicPeriod" startAt="2"/>
            </a:pPr>
            <a:r>
              <a:rPr lang="sr-Latn-RS" dirty="0"/>
              <a:t>P</a:t>
            </a:r>
            <a:r>
              <a:rPr lang="sr-Latn-RS" dirty="0" smtClean="0"/>
              <a:t>arametarski </a:t>
            </a:r>
            <a:r>
              <a:rPr lang="sr-Latn-RS" dirty="0"/>
              <a:t>entiteti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Reference na parametarske entitete po</a:t>
            </a:r>
            <a:r>
              <a:rPr lang="sr-Latn-RS" dirty="0"/>
              <a:t>č</a:t>
            </a:r>
            <a:r>
              <a:rPr lang="sr-Latn-RS" dirty="0" smtClean="0"/>
              <a:t>inju </a:t>
            </a:r>
            <a:r>
              <a:rPr lang="sr-Latn-RS" dirty="0"/>
              <a:t>znakom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%</a:t>
            </a:r>
            <a:r>
              <a:rPr lang="sr-Latn-RS" dirty="0"/>
              <a:t> i </a:t>
            </a:r>
            <a:r>
              <a:rPr lang="sr-Latn-RS" dirty="0" smtClean="0"/>
              <a:t>zavr</a:t>
            </a:r>
            <a:r>
              <a:rPr lang="sr-Latn-RS" dirty="0"/>
              <a:t>š</a:t>
            </a:r>
            <a:r>
              <a:rPr lang="sr-Latn-RS" dirty="0" smtClean="0"/>
              <a:t>avaju </a:t>
            </a:r>
            <a:r>
              <a:rPr lang="sr-Latn-RS" dirty="0"/>
              <a:t>se sa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;</a:t>
            </a:r>
            <a:r>
              <a:rPr lang="sr-Latn-RS" dirty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 smtClean="0"/>
              <a:t>Moguće </a:t>
            </a:r>
            <a:r>
              <a:rPr lang="sr-Latn-RS" dirty="0"/>
              <a:t>ih je </a:t>
            </a:r>
            <a:r>
              <a:rPr lang="sr-Latn-RS" dirty="0" smtClean="0"/>
              <a:t>navoditi samo </a:t>
            </a:r>
            <a:r>
              <a:rPr lang="sr-Latn-RS" dirty="0"/>
              <a:t>u okviru DTD dokumenta (ne u okviru objektnih dokumenata</a:t>
            </a:r>
            <a:r>
              <a:rPr lang="sr-Latn-RS" dirty="0" smtClean="0"/>
              <a:t>)</a:t>
            </a:r>
          </a:p>
          <a:p>
            <a:pPr marL="857250" lvl="1" indent="-342900" eaLnBrk="1" hangingPunct="1"/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032"/>
            <a:ext cx="7459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5" y="4437112"/>
            <a:ext cx="742188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0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smtClean="0">
                <a:solidFill>
                  <a:schemeClr val="hlink"/>
                </a:solidFill>
              </a:rPr>
              <a:t>SGML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Entiteti</a:t>
            </a:r>
          </a:p>
          <a:p>
            <a:pPr marL="971550" lvl="1" indent="-457200" eaLnBrk="1" hangingPunct="1">
              <a:buFont typeface="+mj-lt"/>
              <a:buAutoNum type="arabicPeriod" startAt="3"/>
            </a:pPr>
            <a:r>
              <a:rPr lang="sr-Latn-RS" dirty="0" smtClean="0"/>
              <a:t>Znakovni </a:t>
            </a:r>
            <a:r>
              <a:rPr lang="en-US" dirty="0" err="1" smtClean="0"/>
              <a:t>entiteti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Njima</a:t>
            </a:r>
            <a:r>
              <a:rPr lang="sr-Latn-RS" dirty="0" smtClean="0"/>
              <a:t> </a:t>
            </a:r>
            <a:r>
              <a:rPr lang="en-US" dirty="0" smtClean="0"/>
              <a:t>se </a:t>
            </a:r>
            <a:r>
              <a:rPr lang="en-US" dirty="0" err="1"/>
              <a:t>uvode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 smtClean="0"/>
              <a:t>ozna</a:t>
            </a:r>
            <a:r>
              <a:rPr lang="sr-Latn-RS" dirty="0" smtClean="0"/>
              <a:t>č</a:t>
            </a:r>
            <a:r>
              <a:rPr lang="en-US" dirty="0" err="1" smtClean="0"/>
              <a:t>avaju</a:t>
            </a:r>
            <a:r>
              <a:rPr lang="en-US" dirty="0" smtClean="0"/>
              <a:t> </a:t>
            </a:r>
            <a:r>
              <a:rPr lang="en-US" dirty="0" err="1"/>
              <a:t>odredene</a:t>
            </a:r>
            <a:r>
              <a:rPr lang="en-US" dirty="0"/>
              <a:t> </a:t>
            </a:r>
            <a:r>
              <a:rPr lang="sr-Latn-RS" dirty="0" smtClean="0"/>
              <a:t>znakove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/>
              <a:t>se da bi se </a:t>
            </a:r>
            <a:r>
              <a:rPr lang="en-US" dirty="0" err="1" smtClean="0"/>
              <a:t>naveli</a:t>
            </a:r>
            <a:r>
              <a:rPr lang="sr-Latn-RS" dirty="0" smtClean="0"/>
              <a:t> 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specijalno</a:t>
            </a:r>
            <a:r>
              <a:rPr lang="en-US" dirty="0"/>
              <a:t> </a:t>
            </a:r>
            <a:r>
              <a:rPr lang="en-US" dirty="0" err="1" smtClean="0"/>
              <a:t>zna</a:t>
            </a:r>
            <a:r>
              <a:rPr lang="sr-Latn-RS" dirty="0" smtClean="0"/>
              <a:t>č</a:t>
            </a:r>
            <a:r>
              <a:rPr lang="en-US" dirty="0" err="1" smtClean="0"/>
              <a:t>enje</a:t>
            </a:r>
            <a:r>
              <a:rPr lang="en-US" dirty="0"/>
              <a:t>, </a:t>
            </a:r>
            <a:r>
              <a:rPr lang="en-US" dirty="0" err="1"/>
              <a:t>zatim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eni</a:t>
            </a:r>
            <a:r>
              <a:rPr lang="en-US" dirty="0" smtClean="0"/>
              <a:t> </a:t>
            </a:r>
            <a:r>
              <a:rPr lang="sr-Latn-RS" dirty="0" smtClean="0"/>
              <a:t>znakovi</a:t>
            </a:r>
            <a:r>
              <a:rPr lang="en-US" dirty="0" smtClean="0"/>
              <a:t>,</a:t>
            </a:r>
            <a:r>
              <a:rPr lang="sr-Latn-RS" dirty="0" smtClean="0"/>
              <a:t> znakovi</a:t>
            </a:r>
            <a:r>
              <a:rPr lang="en-US" dirty="0" smtClean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teku</a:t>
            </a:r>
            <a:r>
              <a:rPr lang="sr-Latn-RS" dirty="0" smtClean="0"/>
              <a:t>ć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/>
              <a:t>kodiranjem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sr-Latn-RS" dirty="0" smtClean="0"/>
              <a:t>znakov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smtClean="0"/>
              <a:t>je</a:t>
            </a:r>
            <a:r>
              <a:rPr lang="sr-Latn-RS" dirty="0" smtClean="0"/>
              <a:t> </a:t>
            </a:r>
            <a:r>
              <a:rPr lang="en-US" dirty="0" err="1" smtClean="0"/>
              <a:t>nemogu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uneti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softvera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 smtClean="0"/>
              <a:t>dokumenata</a:t>
            </a:r>
            <a:endParaRPr lang="sr-Latn-RS" dirty="0" smtClean="0"/>
          </a:p>
          <a:p>
            <a:pPr marL="857250" lvl="1" indent="-342900" eaLnBrk="1" hangingPunct="1"/>
            <a:r>
              <a:rPr lang="sr-Latn-RS" dirty="0"/>
              <a:t>Primer: u </a:t>
            </a:r>
            <a:r>
              <a:rPr lang="sr-Latn-RS" dirty="0" smtClean="0"/>
              <a:t>jeziku HTML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"&amp;lt;"</a:t>
            </a:r>
            <a:r>
              <a:rPr lang="sr-Latn-RS" dirty="0"/>
              <a:t> </a:t>
            </a:r>
            <a:r>
              <a:rPr lang="sr-Latn-RS" dirty="0" smtClean="0"/>
              <a:t>označava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sr-Latn-RS" dirty="0"/>
              <a:t>, dok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"&amp;quot;"</a:t>
            </a:r>
            <a:r>
              <a:rPr lang="sr-Latn-RS" dirty="0"/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znak </a:t>
            </a:r>
            <a:r>
              <a:rPr lang="sr-Latn-RS" dirty="0">
                <a:solidFill>
                  <a:schemeClr val="accent5">
                    <a:lumMod val="25000"/>
                  </a:schemeClr>
                </a:solidFill>
              </a:rPr>
              <a:t>"</a:t>
            </a:r>
            <a:endParaRPr lang="sr-Latn-RS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857250" lvl="1" indent="-342900" eaLnBrk="1" hangingPunct="1"/>
            <a:r>
              <a:rPr lang="en-US" dirty="0"/>
              <a:t>Pored </a:t>
            </a:r>
            <a:r>
              <a:rPr lang="en-US" dirty="0" err="1"/>
              <a:t>referenci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 smtClean="0"/>
              <a:t>znakovne </a:t>
            </a:r>
            <a:r>
              <a:rPr lang="en-US" dirty="0" err="1" smtClean="0"/>
              <a:t>entitete</a:t>
            </a:r>
            <a:r>
              <a:rPr lang="en-US" dirty="0"/>
              <a:t>,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sr-Latn-RS" dirty="0" smtClean="0"/>
              <a:t>znakova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 smtClean="0"/>
              <a:t>dokumentima</a:t>
            </a:r>
            <a:r>
              <a:rPr lang="sr-Latn-RS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numeri</a:t>
            </a:r>
            <a:r>
              <a:rPr lang="sr-Latn-RS" dirty="0" smtClean="0"/>
              <a:t>č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sr-Latn-RS" dirty="0" smtClean="0"/>
              <a:t>znakovne</a:t>
            </a:r>
            <a:r>
              <a:rPr lang="en-US" dirty="0" smtClean="0"/>
              <a:t> reference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One </a:t>
            </a:r>
            <a:r>
              <a:rPr lang="sr-Latn-RS" dirty="0" smtClean="0"/>
              <a:t>se </a:t>
            </a:r>
            <a:r>
              <a:rPr lang="en-US" dirty="0" err="1" smtClean="0"/>
              <a:t>navode</a:t>
            </a:r>
            <a:r>
              <a:rPr lang="sr-Latn-R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/>
              <a:t>brojevi</a:t>
            </a:r>
            <a:r>
              <a:rPr lang="en-US" dirty="0"/>
              <a:t> </a:t>
            </a:r>
            <a:r>
              <a:rPr lang="sr-Latn-RS" dirty="0" smtClean="0"/>
              <a:t>(dekadni ili heksadekadni) </a:t>
            </a:r>
            <a:r>
              <a:rPr lang="en-US" dirty="0" err="1" smtClean="0"/>
              <a:t>zapisani</a:t>
            </a:r>
            <a:r>
              <a:rPr lang="en-US" dirty="0" smtClean="0"/>
              <a:t> </a:t>
            </a:r>
            <a:r>
              <a:rPr lang="en-US" dirty="0" err="1" smtClean="0"/>
              <a:t>izmedu</a:t>
            </a:r>
            <a:r>
              <a:rPr lang="en-US" dirty="0" smtClean="0"/>
              <a:t> </a:t>
            </a:r>
            <a:r>
              <a:rPr lang="en-US" dirty="0">
                <a:solidFill>
                  <a:srgbClr val="002060"/>
                </a:solidFill>
              </a:rPr>
              <a:t>&amp;#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>
                <a:solidFill>
                  <a:srgbClr val="002060"/>
                </a:solidFill>
              </a:rPr>
              <a:t>;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smtClean="0"/>
              <a:t>Obi</a:t>
            </a:r>
            <a:r>
              <a:rPr lang="sr-Latn-RS" dirty="0" smtClean="0"/>
              <a:t>č</a:t>
            </a:r>
            <a:r>
              <a:rPr lang="en-US" dirty="0" smtClean="0"/>
              <a:t>no</a:t>
            </a:r>
            <a:r>
              <a:rPr lang="sr-Latn-RS" dirty="0" smtClean="0"/>
              <a:t> </a:t>
            </a:r>
            <a:r>
              <a:rPr lang="en-US" dirty="0" err="1" smtClean="0"/>
              <a:t>ove</a:t>
            </a:r>
            <a:r>
              <a:rPr lang="en-US" dirty="0" smtClean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odgovaraju</a:t>
            </a:r>
            <a:r>
              <a:rPr lang="en-US" dirty="0"/>
              <a:t> ISO 10646,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smtClean="0"/>
              <a:t>UNICODE</a:t>
            </a:r>
            <a:r>
              <a:rPr lang="sr-Latn-RS" dirty="0" smtClean="0"/>
              <a:t>-u</a:t>
            </a:r>
            <a:r>
              <a:rPr lang="en-US" dirty="0" smtClean="0"/>
              <a:t> </a:t>
            </a:r>
            <a:endParaRPr lang="sr-Latn-RS" dirty="0" smtClean="0"/>
          </a:p>
          <a:p>
            <a:pPr marL="857250" lvl="1" indent="-342900" eaLnBrk="1" hangingPunct="1"/>
            <a:r>
              <a:rPr lang="en-US" dirty="0" err="1" smtClean="0"/>
              <a:t>Heksadekadni</a:t>
            </a:r>
            <a:r>
              <a:rPr lang="en-US" dirty="0" smtClean="0"/>
              <a:t> </a:t>
            </a:r>
            <a:r>
              <a:rPr lang="en-US" dirty="0" err="1" smtClean="0"/>
              <a:t>kodovi</a:t>
            </a:r>
            <a:r>
              <a:rPr lang="sr-Latn-R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č</a:t>
            </a:r>
            <a:r>
              <a:rPr lang="en-US" dirty="0" err="1" smtClean="0"/>
              <a:t>inju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sr-Latn-RS" dirty="0" smtClean="0"/>
              <a:t> ili X</a:t>
            </a:r>
            <a:endParaRPr lang="en-US" dirty="0"/>
          </a:p>
          <a:p>
            <a:pPr marL="1257300" lvl="2" indent="-342900" eaLnBrk="1" hangingPunct="1">
              <a:buFont typeface="+mj-lt"/>
              <a:buAutoNum type="arabicPeriod"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18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(9)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Komentari</a:t>
            </a:r>
          </a:p>
          <a:p>
            <a:pPr marL="857250" lvl="1" indent="-342900" eaLnBrk="1" hangingPunct="1"/>
            <a:r>
              <a:rPr lang="pl-PL" dirty="0"/>
              <a:t>U okviru SGML dokumenata </a:t>
            </a:r>
            <a:r>
              <a:rPr lang="pl-PL" dirty="0" smtClean="0"/>
              <a:t>moguće </a:t>
            </a:r>
            <a:r>
              <a:rPr lang="pl-PL" dirty="0"/>
              <a:t>je navoditi i komentare, </a:t>
            </a:r>
            <a:r>
              <a:rPr lang="pl-PL" dirty="0" smtClean="0"/>
              <a:t>i to </a:t>
            </a:r>
            <a:r>
              <a:rPr lang="pl-PL" dirty="0"/>
              <a:t>na </a:t>
            </a:r>
            <a:r>
              <a:rPr lang="pl-PL" dirty="0" smtClean="0"/>
              <a:t>sledeći na</a:t>
            </a:r>
            <a:r>
              <a:rPr lang="pl-PL" dirty="0"/>
              <a:t>č</a:t>
            </a:r>
            <a:r>
              <a:rPr lang="pl-PL" dirty="0" smtClean="0"/>
              <a:t>in:</a:t>
            </a:r>
          </a:p>
          <a:p>
            <a:pPr marL="857250" lvl="1" indent="-342900" eaLnBrk="1" hangingPunct="1"/>
            <a:endParaRPr lang="pl-PL" altLang="en-US" dirty="0"/>
          </a:p>
          <a:p>
            <a:pPr marL="857250" lvl="1" indent="-342900" eaLnBrk="1" hangingPunct="1"/>
            <a:endParaRPr lang="pl-PL" altLang="en-US" dirty="0" smtClean="0"/>
          </a:p>
          <a:p>
            <a:pPr marL="457200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sekcije</a:t>
            </a:r>
          </a:p>
          <a:p>
            <a:pPr marL="857250" lvl="1" eaLnBrk="1" hangingPunct="1"/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ene </a:t>
            </a:r>
            <a:r>
              <a:rPr lang="pl-PL" altLang="en-US" dirty="0"/>
              <a:t>sekcije </a:t>
            </a:r>
            <a:r>
              <a:rPr lang="pl-PL" altLang="en-US" dirty="0" smtClean="0"/>
              <a:t>(marked </a:t>
            </a:r>
            <a:r>
              <a:rPr lang="pl-PL" altLang="en-US" dirty="0"/>
              <a:t>sections) se koriste da </a:t>
            </a:r>
            <a:r>
              <a:rPr lang="pl-PL" altLang="en-US" dirty="0" smtClean="0"/>
              <a:t>bi se ozna</a:t>
            </a:r>
            <a:r>
              <a:rPr lang="pl-PL" altLang="en-US" dirty="0"/>
              <a:t>č</a:t>
            </a:r>
            <a:r>
              <a:rPr lang="pl-PL" altLang="en-US" dirty="0" smtClean="0"/>
              <a:t>ili </a:t>
            </a:r>
            <a:r>
              <a:rPr lang="pl-PL" altLang="en-US" dirty="0"/>
              <a:t>delovi dokumenta koji zahtevaju posebnu vrstu </a:t>
            </a:r>
            <a:r>
              <a:rPr lang="pl-PL" altLang="en-US" dirty="0" smtClean="0"/>
              <a:t>procesiranja </a:t>
            </a:r>
          </a:p>
          <a:p>
            <a:pPr marL="857250" lvl="1" eaLnBrk="1" hangingPunct="1"/>
            <a:r>
              <a:rPr lang="pl-PL" altLang="en-US" dirty="0" smtClean="0"/>
              <a:t>One su sledećeg oblika:</a:t>
            </a:r>
          </a:p>
          <a:p>
            <a:pPr marL="857250" lvl="1" eaLnBrk="1" hangingPunct="1"/>
            <a:endParaRPr lang="pl-PL" altLang="en-US" dirty="0"/>
          </a:p>
          <a:p>
            <a:pPr marL="857250" lvl="1" eaLnBrk="1" hangingPunct="1"/>
            <a:r>
              <a:rPr lang="pl-PL" altLang="en-US" dirty="0" smtClean="0"/>
              <a:t>Najčešće korišćene klju</a:t>
            </a:r>
            <a:r>
              <a:rPr lang="pl-PL" altLang="en-US" dirty="0"/>
              <a:t>č</a:t>
            </a:r>
            <a:r>
              <a:rPr lang="pl-PL" altLang="en-US" dirty="0" smtClean="0"/>
              <a:t>ne reči su: </a:t>
            </a:r>
          </a:p>
          <a:p>
            <a:pPr marL="1257300" lvl="2" eaLnBrk="1" hangingPunct="1"/>
            <a:r>
              <a:rPr lang="pl-PL" altLang="en-US" dirty="0" smtClean="0"/>
              <a:t>CDATA - 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doslovan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koji se </a:t>
            </a:r>
            <a:r>
              <a:rPr lang="pl-PL" altLang="en-US" dirty="0"/>
              <a:t>ne </a:t>
            </a:r>
            <a:r>
              <a:rPr lang="pl-PL" altLang="en-US" dirty="0" smtClean="0"/>
              <a:t>parsira </a:t>
            </a:r>
          </a:p>
          <a:p>
            <a:pPr marL="1257300" lvl="2" eaLnBrk="1" hangingPunct="1"/>
            <a:r>
              <a:rPr lang="pl-PL" altLang="en-US" dirty="0" smtClean="0"/>
              <a:t>IGNORE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ignoriše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</a:t>
            </a:r>
          </a:p>
          <a:p>
            <a:pPr marL="1257300" lvl="2" eaLnBrk="1" hangingPunct="1"/>
            <a:r>
              <a:rPr lang="pl-PL" altLang="en-US" dirty="0" smtClean="0"/>
              <a:t>INCLUDE - označava </a:t>
            </a:r>
            <a:r>
              <a:rPr lang="pl-PL" altLang="en-US" dirty="0"/>
              <a:t>da se sekcija </a:t>
            </a:r>
            <a:r>
              <a:rPr lang="pl-PL" altLang="en-US" dirty="0" smtClean="0"/>
              <a:t>uključuje </a:t>
            </a:r>
            <a:r>
              <a:rPr lang="pl-PL" altLang="en-US" dirty="0"/>
              <a:t>tokom </a:t>
            </a:r>
            <a:r>
              <a:rPr lang="pl-PL" altLang="en-US" dirty="0" smtClean="0"/>
              <a:t>parsiranja </a:t>
            </a:r>
          </a:p>
          <a:p>
            <a:pPr marL="1257300" lvl="2" eaLnBrk="1" hangingPunct="1"/>
            <a:r>
              <a:rPr lang="pl-PL" altLang="en-US" dirty="0" smtClean="0"/>
              <a:t>TEMP - označava </a:t>
            </a:r>
            <a:r>
              <a:rPr lang="pl-PL" altLang="en-US" dirty="0"/>
              <a:t>da je sekcija privremeni deo dokumenta</a:t>
            </a:r>
            <a:endParaRPr lang="pl-PL" altLang="en-US" dirty="0" smtClean="0"/>
          </a:p>
          <a:p>
            <a:pPr marL="857250" lvl="1" eaLnBrk="1" hangingPunct="1"/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0325"/>
            <a:ext cx="7437120" cy="66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74447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6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Osnovni konstrukti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SGML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(10)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Instrukcije </a:t>
            </a:r>
            <a:r>
              <a:rPr lang="pl-PL" altLang="en-US" dirty="0" smtClean="0"/>
              <a:t>procesiranja</a:t>
            </a:r>
          </a:p>
          <a:p>
            <a:pPr lvl="1" eaLnBrk="1" hangingPunct="1"/>
            <a:r>
              <a:rPr lang="pl-PL" dirty="0"/>
              <a:t>Instrukcije procesiranja </a:t>
            </a:r>
            <a:r>
              <a:rPr lang="pl-PL" dirty="0" smtClean="0"/>
              <a:t>(processing </a:t>
            </a:r>
            <a:r>
              <a:rPr lang="pl-PL" dirty="0"/>
              <a:t>instructions</a:t>
            </a:r>
            <a:r>
              <a:rPr lang="pl-PL" dirty="0" smtClean="0"/>
              <a:t>) su </a:t>
            </a:r>
            <a:r>
              <a:rPr lang="pl-PL" dirty="0"/>
              <a:t>lokalne instrukcije aplikaciji koja </a:t>
            </a:r>
            <a:r>
              <a:rPr lang="pl-PL" dirty="0" smtClean="0"/>
              <a:t>obrađuje </a:t>
            </a:r>
            <a:r>
              <a:rPr lang="pl-PL" dirty="0"/>
              <a:t>dokument </a:t>
            </a:r>
          </a:p>
          <a:p>
            <a:pPr lvl="1" eaLnBrk="1" hangingPunct="1"/>
            <a:r>
              <a:rPr lang="pl-PL" dirty="0" smtClean="0"/>
              <a:t>One su napisane na način specifičan </a:t>
            </a:r>
            <a:r>
              <a:rPr lang="pl-PL" dirty="0"/>
              <a:t>za </a:t>
            </a:r>
            <a:r>
              <a:rPr lang="pl-PL" dirty="0" smtClean="0"/>
              <a:t>aplikaciju</a:t>
            </a:r>
          </a:p>
          <a:p>
            <a:pPr lvl="1" eaLnBrk="1" hangingPunct="1"/>
            <a:r>
              <a:rPr lang="pl-PL" dirty="0" smtClean="0"/>
              <a:t>Navode </a:t>
            </a:r>
            <a:r>
              <a:rPr lang="pl-PL" dirty="0"/>
              <a:t>se izmedu &lt;? i </a:t>
            </a:r>
            <a:r>
              <a:rPr lang="pl-PL" dirty="0" smtClean="0"/>
              <a:t>?&gt; </a:t>
            </a:r>
          </a:p>
          <a:p>
            <a:pPr lvl="1" eaLnBrk="1" hangingPunct="1"/>
            <a:r>
              <a:rPr lang="pl-PL" dirty="0"/>
              <a:t>Primer: u delu </a:t>
            </a:r>
            <a:r>
              <a:rPr lang="pl-PL" dirty="0" smtClean="0"/>
              <a:t>HTML dokumenta 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/>
              <a:t/>
            </a:r>
            <a:br>
              <a:rPr lang="pl-PL" dirty="0"/>
            </a:br>
            <a:r>
              <a:rPr lang="pl-PL" dirty="0" smtClean="0"/>
              <a:t>instrukcija </a:t>
            </a:r>
            <a:r>
              <a:rPr lang="pl-PL" dirty="0">
                <a:solidFill>
                  <a:srgbClr val="002060"/>
                </a:solidFill>
              </a:rPr>
              <a:t>&lt;?php echo date("h:i:s"); ?&gt; </a:t>
            </a:r>
            <a:r>
              <a:rPr lang="pl-PL" dirty="0" smtClean="0"/>
              <a:t>govori PHP </a:t>
            </a:r>
            <a:r>
              <a:rPr lang="pl-PL" dirty="0"/>
              <a:t>interpetatoru koji </a:t>
            </a:r>
            <a:r>
              <a:rPr lang="pl-PL" dirty="0" smtClean="0"/>
              <a:t>obrađuje </a:t>
            </a:r>
            <a:r>
              <a:rPr lang="pl-PL" dirty="0"/>
              <a:t>dokument da je u pitanju deo PHP koda </a:t>
            </a:r>
            <a:r>
              <a:rPr lang="pl-PL" dirty="0" smtClean="0"/>
              <a:t>koji je </a:t>
            </a:r>
            <a:r>
              <a:rPr lang="pl-PL" dirty="0"/>
              <a:t>onda potrebno interpretirati</a:t>
            </a:r>
            <a:endParaRPr lang="pl-PL" altLang="en-US" dirty="0"/>
          </a:p>
          <a:p>
            <a:pPr marL="571500" lvl="1" indent="0" eaLnBrk="1" hangingPunct="1">
              <a:buNone/>
            </a:pP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745236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dokumenta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altLang="en-US" dirty="0"/>
              <a:t>Svaki element i atribut u okviru neke SGML aplikacije se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u </a:t>
            </a:r>
            <a:r>
              <a:rPr lang="pl-PL" altLang="en-US" dirty="0" smtClean="0"/>
              <a:t>okviru definicije </a:t>
            </a:r>
            <a:r>
              <a:rPr lang="pl-PL" altLang="en-US" dirty="0"/>
              <a:t>tipa dokumenta (DTD)</a:t>
            </a:r>
          </a:p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dirty="0"/>
              <a:t>Entiteti se </a:t>
            </a:r>
            <a:r>
              <a:rPr lang="pl-PL" dirty="0" smtClean="0"/>
              <a:t>deklari</a:t>
            </a:r>
            <a:r>
              <a:rPr lang="pl-PL" dirty="0"/>
              <a:t>š</a:t>
            </a:r>
            <a:r>
              <a:rPr lang="pl-PL" dirty="0" smtClean="0"/>
              <a:t>u korišćenjem </a:t>
            </a:r>
            <a:r>
              <a:rPr lang="pl-PL" dirty="0">
                <a:solidFill>
                  <a:srgbClr val="002060"/>
                </a:solidFill>
              </a:rPr>
              <a:t>&lt;!ENTITY </a:t>
            </a:r>
            <a:r>
              <a:rPr lang="pl-PL" dirty="0"/>
              <a:t>za </a:t>
            </a:r>
            <a:r>
              <a:rPr lang="pl-PL" dirty="0" smtClean="0"/>
              <a:t>kojim sledi </a:t>
            </a:r>
            <a:r>
              <a:rPr lang="pl-PL" dirty="0"/>
              <a:t>ime entiteta, vrednost entiteta pod navodnicima i </a:t>
            </a:r>
            <a:r>
              <a:rPr lang="pl-PL" dirty="0" smtClean="0"/>
              <a:t>završni znak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</a:p>
          <a:p>
            <a:pPr lvl="1" eaLnBrk="1" hangingPunct="1"/>
            <a:r>
              <a:rPr lang="pl-PL" altLang="en-US" dirty="0" smtClean="0"/>
              <a:t>Primer: Ovim je deklarisan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fi-FI" altLang="en-US" dirty="0"/>
              <a:t>U </a:t>
            </a:r>
            <a:r>
              <a:rPr lang="fi-FI" altLang="en-US" dirty="0" smtClean="0"/>
              <a:t>slu</a:t>
            </a:r>
            <a:r>
              <a:rPr lang="sr-Latn-RS" altLang="en-US" dirty="0"/>
              <a:t>č</a:t>
            </a:r>
            <a:r>
              <a:rPr lang="fi-FI" altLang="en-US" dirty="0" smtClean="0"/>
              <a:t>aju </a:t>
            </a:r>
            <a:r>
              <a:rPr lang="fi-FI" altLang="en-US" dirty="0"/>
              <a:t>parametarskih entiteta, koristi se oznaka </a:t>
            </a:r>
            <a:r>
              <a:rPr lang="fi-FI" altLang="en-US" dirty="0" smtClean="0">
                <a:solidFill>
                  <a:srgbClr val="002060"/>
                </a:solidFill>
              </a:rPr>
              <a:t>%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Primer</a:t>
            </a:r>
            <a:r>
              <a:rPr lang="pl-PL" altLang="en-US" dirty="0" smtClean="0"/>
              <a:t>: Ovim je deklarisan parametarski entitet</a:t>
            </a:r>
          </a:p>
          <a:p>
            <a:pPr lvl="1" eaLnBrk="1" hangingPunct="1"/>
            <a:endParaRPr lang="pl-PL" altLang="en-US" dirty="0"/>
          </a:p>
          <a:p>
            <a:pPr lvl="1" eaLnBrk="1" hangingPunct="1"/>
            <a:r>
              <a:rPr lang="pl-PL" altLang="en-US" dirty="0" smtClean="0"/>
              <a:t>Već deklarisani </a:t>
            </a:r>
            <a:r>
              <a:rPr lang="pl-PL" altLang="en-US" dirty="0" err="1" smtClean="0"/>
              <a:t>entitet</a:t>
            </a:r>
            <a:r>
              <a:rPr lang="pl-PL" altLang="en-US" dirty="0" smtClean="0"/>
              <a:t> </a:t>
            </a:r>
            <a:r>
              <a:rPr lang="en-US" altLang="en-US" dirty="0" smtClean="0"/>
              <a:t>m</a:t>
            </a:r>
            <a:r>
              <a:rPr lang="pl-PL" altLang="en-US" dirty="0" err="1" smtClean="0"/>
              <a:t>ože</a:t>
            </a:r>
            <a:r>
              <a:rPr lang="pl-PL" altLang="en-US" dirty="0" smtClean="0"/>
              <a:t> učestvovati u deklaraciji drugih entiteta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Pethodno deklarisan </a:t>
            </a:r>
            <a:r>
              <a:rPr lang="pl-PL" altLang="en-US" dirty="0"/>
              <a:t>entitet se </a:t>
            </a:r>
            <a:r>
              <a:rPr lang="pl-PL" altLang="en-US" dirty="0" smtClean="0"/>
              <a:t>dalje koristi </a:t>
            </a:r>
            <a:r>
              <a:rPr lang="pl-PL" altLang="en-US" dirty="0"/>
              <a:t>u okviru </a:t>
            </a:r>
            <a:r>
              <a:rPr lang="pl-PL" altLang="en-US" dirty="0" smtClean="0"/>
              <a:t>DTD za deklaraciju drugih entiteta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7459980" cy="32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5731"/>
            <a:ext cx="737616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165304"/>
            <a:ext cx="741426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Većina </a:t>
            </a:r>
            <a:r>
              <a:rPr lang="pl-PL" dirty="0"/>
              <a:t>DTD se sastoji od deklaracija elemenata </a:t>
            </a:r>
            <a:r>
              <a:rPr lang="pl-PL" dirty="0" smtClean="0"/>
              <a:t>i njihovih atributa</a:t>
            </a:r>
          </a:p>
          <a:p>
            <a:pPr lvl="1" eaLnBrk="1" hangingPunct="1"/>
            <a:r>
              <a:rPr lang="pl-PL" dirty="0" smtClean="0"/>
              <a:t>Deklaracija </a:t>
            </a:r>
            <a:r>
              <a:rPr lang="pl-PL" dirty="0"/>
              <a:t>elementa </a:t>
            </a:r>
            <a:r>
              <a:rPr lang="pl-PL" dirty="0" smtClean="0"/>
              <a:t>počinje </a:t>
            </a:r>
            <a:r>
              <a:rPr lang="pl-PL" dirty="0"/>
              <a:t>sa </a:t>
            </a:r>
            <a:r>
              <a:rPr lang="pl-PL" dirty="0">
                <a:solidFill>
                  <a:srgbClr val="002060"/>
                </a:solidFill>
              </a:rPr>
              <a:t>&lt;!ELEMENT</a:t>
            </a:r>
            <a:r>
              <a:rPr lang="pl-PL" dirty="0"/>
              <a:t>, </a:t>
            </a:r>
            <a:r>
              <a:rPr lang="pl-PL" dirty="0" err="1" smtClean="0"/>
              <a:t>zavr</a:t>
            </a:r>
            <a:r>
              <a:rPr lang="sr-Latn-RS" dirty="0" smtClean="0"/>
              <a:t>š</a:t>
            </a:r>
            <a:r>
              <a:rPr lang="pl-PL" dirty="0" err="1" smtClean="0"/>
              <a:t>ava</a:t>
            </a:r>
            <a:r>
              <a:rPr lang="pl-PL" dirty="0" smtClean="0"/>
              <a:t> </a:t>
            </a:r>
            <a:r>
              <a:rPr lang="pl-PL" dirty="0"/>
              <a:t>se sa</a:t>
            </a:r>
            <a:r>
              <a:rPr lang="pl-PL" dirty="0">
                <a:solidFill>
                  <a:srgbClr val="002060"/>
                </a:solidFill>
              </a:rPr>
              <a:t> </a:t>
            </a:r>
            <a:r>
              <a:rPr lang="pl-PL" dirty="0" smtClean="0">
                <a:solidFill>
                  <a:srgbClr val="002060"/>
                </a:solidFill>
              </a:rPr>
              <a:t>&gt;</a:t>
            </a:r>
            <a:r>
              <a:rPr lang="pl-PL" dirty="0" smtClean="0"/>
              <a:t>, a </a:t>
            </a:r>
            <a:r>
              <a:rPr lang="pl-PL" dirty="0"/>
              <a:t>izmedu se navodi: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Ime elementa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Pravila minimalizacije, </a:t>
            </a:r>
            <a:r>
              <a:rPr lang="pl-PL" dirty="0"/>
              <a:t>koja </a:t>
            </a:r>
            <a:r>
              <a:rPr lang="pl-PL" dirty="0" smtClean="0"/>
              <a:t>određuju </a:t>
            </a:r>
            <a:r>
              <a:rPr lang="pl-PL" dirty="0"/>
              <a:t>da li je neka od etiketa </a:t>
            </a:r>
            <a:r>
              <a:rPr lang="pl-PL" dirty="0" smtClean="0"/>
              <a:t>opciona</a:t>
            </a:r>
            <a:endParaRPr lang="pl-PL" dirty="0"/>
          </a:p>
          <a:p>
            <a:pPr lvl="3" eaLnBrk="1" hangingPunct="1"/>
            <a:r>
              <a:rPr lang="pl-PL" dirty="0"/>
              <a:t>Dve crtice </a:t>
            </a:r>
            <a:r>
              <a:rPr lang="pl-PL" dirty="0" smtClean="0">
                <a:solidFill>
                  <a:srgbClr val="002060"/>
                </a:solidFill>
              </a:rPr>
              <a:t>-</a:t>
            </a:r>
            <a:r>
              <a:rPr lang="pl-PL" dirty="0" smtClean="0"/>
              <a:t> nakon </a:t>
            </a:r>
            <a:r>
              <a:rPr lang="pl-PL" dirty="0"/>
              <a:t>imena </a:t>
            </a:r>
            <a:r>
              <a:rPr lang="pl-PL" dirty="0" smtClean="0"/>
              <a:t>označavaju </a:t>
            </a:r>
            <a:r>
              <a:rPr lang="pl-PL" dirty="0"/>
              <a:t>da su obe etikete </a:t>
            </a:r>
            <a:r>
              <a:rPr lang="pl-PL" dirty="0" smtClean="0"/>
              <a:t>obavezne </a:t>
            </a:r>
          </a:p>
          <a:p>
            <a:pPr lvl="3" eaLnBrk="1" hangingPunct="1"/>
            <a:r>
              <a:rPr lang="pl-PL" dirty="0" err="1"/>
              <a:t>Crtica</a:t>
            </a:r>
            <a:r>
              <a:rPr lang="pl-PL" dirty="0"/>
              <a:t> - za kojom </a:t>
            </a:r>
            <a:r>
              <a:rPr lang="pl-PL" dirty="0" err="1"/>
              <a:t>sledi</a:t>
            </a:r>
            <a:r>
              <a:rPr lang="pl-PL" dirty="0"/>
              <a:t> O </a:t>
            </a:r>
            <a:r>
              <a:rPr lang="pl-PL" dirty="0" err="1"/>
              <a:t>označava</a:t>
            </a:r>
            <a:r>
              <a:rPr lang="pl-PL" dirty="0"/>
              <a:t> 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/>
              <a:t>završna</a:t>
            </a:r>
            <a:r>
              <a:rPr lang="pl-PL" dirty="0"/>
              <a:t> </a:t>
            </a:r>
            <a:r>
              <a:rPr lang="pl-PL" dirty="0" err="1"/>
              <a:t>etiketa</a:t>
            </a:r>
            <a:r>
              <a:rPr lang="pl-PL" dirty="0"/>
              <a:t> </a:t>
            </a:r>
            <a:r>
              <a:rPr lang="pl-PL" dirty="0" err="1"/>
              <a:t>može</a:t>
            </a:r>
            <a:r>
              <a:rPr lang="pl-PL" dirty="0"/>
              <a:t> </a:t>
            </a:r>
            <a:r>
              <a:rPr lang="pl-PL" dirty="0" err="1"/>
              <a:t>izostaviti</a:t>
            </a:r>
            <a:r>
              <a:rPr lang="pl-PL" dirty="0"/>
              <a:t> </a:t>
            </a:r>
          </a:p>
          <a:p>
            <a:pPr lvl="3" eaLnBrk="1" hangingPunct="1"/>
            <a:r>
              <a:rPr lang="pl-PL" dirty="0" smtClean="0"/>
              <a:t>O- za </a:t>
            </a:r>
            <a:r>
              <a:rPr lang="pl-PL" dirty="0"/>
              <a:t>kojom </a:t>
            </a:r>
            <a:r>
              <a:rPr lang="pl-PL" dirty="0" err="1"/>
              <a:t>sledi</a:t>
            </a:r>
            <a:r>
              <a:rPr lang="pl-PL" dirty="0"/>
              <a:t> </a:t>
            </a:r>
            <a:r>
              <a:rPr lang="pl-PL" dirty="0" err="1" smtClean="0"/>
              <a:t>crtica</a:t>
            </a:r>
            <a:r>
              <a:rPr lang="pl-PL" dirty="0" smtClean="0"/>
              <a:t> ozna</a:t>
            </a:r>
            <a:r>
              <a:rPr lang="pl-PL" dirty="0"/>
              <a:t>č</a:t>
            </a:r>
            <a:r>
              <a:rPr lang="pl-PL" dirty="0" smtClean="0"/>
              <a:t>ava </a:t>
            </a:r>
            <a:r>
              <a:rPr lang="pl-PL" dirty="0"/>
              <a:t>da </a:t>
            </a:r>
            <a:r>
              <a:rPr lang="pl-PL" dirty="0" err="1"/>
              <a:t>se</a:t>
            </a:r>
            <a:r>
              <a:rPr lang="pl-PL" dirty="0"/>
              <a:t> </a:t>
            </a:r>
            <a:r>
              <a:rPr lang="pl-PL" dirty="0" err="1" smtClean="0"/>
              <a:t>početna</a:t>
            </a:r>
            <a:r>
              <a:rPr lang="pl-PL" dirty="0" smtClean="0"/>
              <a:t> </a:t>
            </a:r>
            <a:r>
              <a:rPr lang="pl-PL" dirty="0" err="1" smtClean="0"/>
              <a:t>etiketa</a:t>
            </a:r>
            <a:r>
              <a:rPr lang="pl-PL" dirty="0" smtClean="0"/>
              <a:t> mo</a:t>
            </a:r>
            <a:r>
              <a:rPr lang="pl-PL" dirty="0"/>
              <a:t>ž</a:t>
            </a:r>
            <a:r>
              <a:rPr lang="pl-PL" dirty="0" smtClean="0"/>
              <a:t>e izostaviti </a:t>
            </a:r>
          </a:p>
          <a:p>
            <a:pPr lvl="3" eaLnBrk="1" hangingPunct="1"/>
            <a:r>
              <a:rPr lang="pl-PL" dirty="0" smtClean="0"/>
              <a:t>Dva slova </a:t>
            </a:r>
            <a:r>
              <a:rPr lang="pl-PL" dirty="0"/>
              <a:t>O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</a:t>
            </a:r>
            <a:r>
              <a:rPr lang="pl-PL" dirty="0"/>
              <a:t>da se obe etikete mogu </a:t>
            </a:r>
            <a:r>
              <a:rPr lang="pl-PL" dirty="0" smtClean="0"/>
              <a:t>izostaviti</a:t>
            </a:r>
            <a:endParaRPr lang="pl-PL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dirty="0" smtClean="0"/>
              <a:t>Sadržaj </a:t>
            </a:r>
            <a:r>
              <a:rPr lang="pl-PL" dirty="0"/>
              <a:t>elementa.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Dozvoljeni 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elementa se naziva model </a:t>
            </a:r>
            <a:r>
              <a:rPr lang="pl-PL" dirty="0" smtClean="0"/>
              <a:t>sadržaja (content </a:t>
            </a:r>
            <a:r>
              <a:rPr lang="pl-PL" dirty="0"/>
              <a:t>model</a:t>
            </a:r>
            <a:r>
              <a:rPr lang="pl-PL" dirty="0" smtClean="0"/>
              <a:t>) </a:t>
            </a:r>
            <a:r>
              <a:rPr lang="pl-PL" dirty="0"/>
              <a:t>Za definiciju modela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aja </a:t>
            </a:r>
            <a:r>
              <a:rPr lang="pl-PL" dirty="0"/>
              <a:t>koriste se</a:t>
            </a:r>
            <a:r>
              <a:rPr lang="pl-PL" dirty="0" smtClean="0"/>
              <a:t>:</a:t>
            </a:r>
          </a:p>
          <a:p>
            <a:pPr lvl="3" eaLnBrk="1" hangingPunct="1"/>
            <a:r>
              <a:rPr lang="pl-PL" dirty="0" smtClean="0"/>
              <a:t>prosti modeli sadržaja </a:t>
            </a:r>
          </a:p>
          <a:p>
            <a:pPr lvl="3" eaLnBrk="1" hangingPunct="1"/>
            <a:r>
              <a:rPr lang="pl-PL" dirty="0" smtClean="0"/>
              <a:t>složeni modeli sadržaja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966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prosti modeli sadržaja </a:t>
            </a:r>
          </a:p>
          <a:p>
            <a:pPr lvl="2" eaLnBrk="1" hangingPunct="1"/>
            <a:r>
              <a:rPr lang="pl-PL" dirty="0"/>
              <a:t>EMPTY - </a:t>
            </a:r>
            <a:r>
              <a:rPr lang="pl-PL" dirty="0" smtClean="0"/>
              <a:t>elementi </a:t>
            </a:r>
            <a:r>
              <a:rPr lang="pl-PL" dirty="0"/>
              <a:t>koji nemaju sadržaj, tj. </a:t>
            </a:r>
            <a:r>
              <a:rPr lang="pl-PL" dirty="0" smtClean="0"/>
              <a:t>prazni elementi</a:t>
            </a:r>
            <a:endParaRPr lang="pl-PL" dirty="0"/>
          </a:p>
          <a:p>
            <a:pPr lvl="2" eaLnBrk="1" hangingPunct="1"/>
            <a:r>
              <a:rPr lang="pl-PL" dirty="0"/>
              <a:t>ANY - </a:t>
            </a:r>
            <a:r>
              <a:rPr lang="pl-PL" dirty="0" smtClean="0"/>
              <a:t>element </a:t>
            </a:r>
            <a:r>
              <a:rPr lang="pl-PL" dirty="0"/>
              <a:t>može imati proizvoljan sadržaj koji se sastoji od teksta i drugih </a:t>
            </a:r>
            <a:r>
              <a:rPr lang="pl-PL" dirty="0" smtClean="0"/>
              <a:t>elemenata</a:t>
            </a:r>
          </a:p>
          <a:p>
            <a:pPr lvl="2" eaLnBrk="1" hangingPunct="1"/>
            <a:r>
              <a:rPr lang="pl-PL" dirty="0"/>
              <a:t>CDATA (character data) </a:t>
            </a:r>
            <a:r>
              <a:rPr lang="pl-PL" dirty="0" smtClean="0"/>
              <a:t>– sadržaj koji se neće </a:t>
            </a:r>
            <a:r>
              <a:rPr lang="pl-PL" dirty="0"/>
              <a:t>analizirati </a:t>
            </a:r>
            <a:r>
              <a:rPr lang="pl-PL" dirty="0" smtClean="0"/>
              <a:t>pomoću SGML parsera</a:t>
            </a:r>
            <a:br>
              <a:rPr lang="pl-PL" dirty="0" smtClean="0"/>
            </a:br>
            <a:r>
              <a:rPr lang="pl-PL" dirty="0" smtClean="0"/>
              <a:t>Sadržaj </a:t>
            </a:r>
            <a:r>
              <a:rPr lang="pl-PL" dirty="0"/>
              <a:t>se </a:t>
            </a:r>
            <a:r>
              <a:rPr lang="pl-PL" dirty="0" smtClean="0"/>
              <a:t>tumači </a:t>
            </a:r>
            <a:r>
              <a:rPr lang="pl-PL" dirty="0"/>
              <a:t>doslovno kako je napisan tj. </a:t>
            </a:r>
            <a:r>
              <a:rPr lang="pl-PL" dirty="0" smtClean="0"/>
              <a:t>reference na </a:t>
            </a:r>
            <a:r>
              <a:rPr lang="pl-PL" dirty="0"/>
              <a:t>enititete se ne zamenjuju </a:t>
            </a:r>
            <a:r>
              <a:rPr lang="pl-PL" dirty="0" smtClean="0"/>
              <a:t>entitetima, a </a:t>
            </a:r>
            <a:r>
              <a:rPr lang="pl-PL" dirty="0"/>
              <a:t>etikete koje se </a:t>
            </a:r>
            <a:r>
              <a:rPr lang="pl-PL" dirty="0" smtClean="0"/>
              <a:t>u njemu </a:t>
            </a:r>
            <a:r>
              <a:rPr lang="pl-PL" dirty="0"/>
              <a:t>nalaze ne </a:t>
            </a:r>
            <a:r>
              <a:rPr lang="pl-PL" dirty="0" smtClean="0"/>
              <a:t>označavaju </a:t>
            </a:r>
            <a:r>
              <a:rPr lang="pl-PL" dirty="0"/>
              <a:t>elemente.</a:t>
            </a:r>
          </a:p>
          <a:p>
            <a:pPr lvl="2" eaLnBrk="1" hangingPunct="1"/>
            <a:r>
              <a:rPr lang="pl-PL" dirty="0"/>
              <a:t>RCDATA (replacable character data) - </a:t>
            </a:r>
            <a:r>
              <a:rPr lang="pl-PL" dirty="0" smtClean="0"/>
              <a:t>sli</a:t>
            </a:r>
            <a:r>
              <a:rPr lang="pl-PL" dirty="0"/>
              <a:t>č</a:t>
            </a:r>
            <a:r>
              <a:rPr lang="pl-PL" dirty="0" smtClean="0"/>
              <a:t>no </a:t>
            </a:r>
            <a:r>
              <a:rPr lang="pl-PL" dirty="0"/>
              <a:t>kao CDATA, osim </a:t>
            </a:r>
            <a:r>
              <a:rPr lang="pl-PL" dirty="0" smtClean="0"/>
              <a:t>što se reference </a:t>
            </a:r>
            <a:r>
              <a:rPr lang="pl-PL" dirty="0"/>
              <a:t>zamenjuju (etikete i dalje ne </a:t>
            </a:r>
            <a:r>
              <a:rPr lang="pl-PL" dirty="0" smtClean="0"/>
              <a:t>označavaju </a:t>
            </a:r>
            <a:r>
              <a:rPr lang="pl-PL" dirty="0"/>
              <a:t>elemente)</a:t>
            </a:r>
          </a:p>
          <a:p>
            <a:pPr lvl="1" eaLnBrk="1" hangingPunct="1"/>
            <a:r>
              <a:rPr lang="pl-PL" dirty="0" smtClean="0"/>
              <a:t>složeni </a:t>
            </a:r>
            <a:r>
              <a:rPr lang="pl-PL" dirty="0"/>
              <a:t>modeli sadržaja </a:t>
            </a:r>
            <a:r>
              <a:rPr lang="pl-PL" dirty="0" smtClean="0"/>
              <a:t>- </a:t>
            </a:r>
            <a:r>
              <a:rPr lang="pl-PL" dirty="0"/>
              <a:t>koriste se u </a:t>
            </a:r>
            <a:r>
              <a:rPr lang="pl-PL" dirty="0" smtClean="0"/>
              <a:t>slu</a:t>
            </a:r>
            <a:r>
              <a:rPr lang="pl-PL" dirty="0"/>
              <a:t>č</a:t>
            </a:r>
            <a:r>
              <a:rPr lang="pl-PL" dirty="0" smtClean="0"/>
              <a:t>aju </a:t>
            </a:r>
            <a:r>
              <a:rPr lang="pl-PL" dirty="0"/>
              <a:t>kada element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da sadrži </a:t>
            </a:r>
            <a:r>
              <a:rPr lang="pl-PL" dirty="0"/>
              <a:t>druge </a:t>
            </a:r>
            <a:r>
              <a:rPr lang="pl-PL" dirty="0" smtClean="0"/>
              <a:t>uneždene elemente</a:t>
            </a:r>
          </a:p>
          <a:p>
            <a:pPr lvl="1" eaLnBrk="1" hangingPunct="1"/>
            <a:r>
              <a:rPr lang="pl-PL" dirty="0" smtClean="0"/>
              <a:t>Modeli </a:t>
            </a:r>
            <a:r>
              <a:rPr lang="pl-PL" dirty="0"/>
              <a:t>grupe su </a:t>
            </a:r>
            <a:r>
              <a:rPr lang="pl-PL" dirty="0" smtClean="0"/>
              <a:t>predstavljeni izrazima u zagradama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endParaRPr lang="pl-PL" altLang="en-US" dirty="0"/>
          </a:p>
          <a:p>
            <a:pPr marL="1371600" lvl="3" indent="0" eaLnBrk="1" hangingPunct="1">
              <a:buNone/>
            </a:pPr>
            <a:endParaRPr lang="pl-PL" altLang="en-US" dirty="0" smtClean="0"/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/>
              <a:t>Atomi u </a:t>
            </a:r>
            <a:r>
              <a:rPr lang="pl-PL" dirty="0" smtClean="0"/>
              <a:t>izrazima modela grupe za složeni </a:t>
            </a:r>
            <a:r>
              <a:rPr lang="pl-PL" dirty="0"/>
              <a:t>modeli sadržaja </a:t>
            </a:r>
            <a:r>
              <a:rPr lang="pl-PL" dirty="0" smtClean="0"/>
              <a:t>su:</a:t>
            </a:r>
          </a:p>
          <a:p>
            <a:pPr lvl="2" eaLnBrk="1" hangingPunct="1"/>
            <a:r>
              <a:rPr lang="pl-PL" dirty="0"/>
              <a:t>imena elemenata - </a:t>
            </a:r>
            <a:r>
              <a:rPr lang="pl-PL" dirty="0" smtClean="0"/>
              <a:t>ozna</a:t>
            </a:r>
            <a:r>
              <a:rPr lang="pl-PL" dirty="0"/>
              <a:t>č</a:t>
            </a:r>
            <a:r>
              <a:rPr lang="pl-PL" dirty="0" smtClean="0"/>
              <a:t>avaju uneždene elemente</a:t>
            </a:r>
          </a:p>
          <a:p>
            <a:pPr lvl="2" eaLnBrk="1" hangingPunct="1"/>
            <a:r>
              <a:rPr lang="pl-PL" altLang="en-US" dirty="0"/>
              <a:t>#PCDATA (parsed character data) - </a:t>
            </a:r>
            <a:r>
              <a:rPr lang="pl-PL" altLang="en-US" dirty="0" smtClean="0"/>
              <a:t>tekst </a:t>
            </a:r>
            <a:r>
              <a:rPr lang="pl-PL" altLang="en-US" dirty="0"/>
              <a:t>koji ć</a:t>
            </a:r>
            <a:r>
              <a:rPr lang="pl-PL" altLang="en-US" dirty="0" smtClean="0"/>
              <a:t>e </a:t>
            </a:r>
            <a:r>
              <a:rPr lang="pl-PL" altLang="en-US" dirty="0"/>
              <a:t>se </a:t>
            </a:r>
            <a:r>
              <a:rPr lang="pl-PL" altLang="en-US" dirty="0" smtClean="0"/>
              <a:t>analizirati pomoću parsera </a:t>
            </a:r>
            <a:br>
              <a:rPr lang="pl-PL" altLang="en-US" dirty="0" smtClean="0"/>
            </a:br>
            <a:r>
              <a:rPr lang="pl-PL" altLang="en-US" dirty="0" smtClean="0"/>
              <a:t>Reference </a:t>
            </a:r>
            <a:r>
              <a:rPr lang="pl-PL" altLang="en-US" dirty="0"/>
              <a:t>na enititete se u okviru </a:t>
            </a:r>
            <a:r>
              <a:rPr lang="pl-PL" altLang="en-US" dirty="0" smtClean="0"/>
              <a:t>ovog teksta se zamenjuju </a:t>
            </a:r>
            <a:r>
              <a:rPr lang="pl-PL" altLang="en-US" dirty="0"/>
              <a:t>entitetima i etikete koje se u njemu </a:t>
            </a:r>
            <a:r>
              <a:rPr lang="pl-PL" altLang="en-US" dirty="0" smtClean="0"/>
              <a:t>nalaze označavaju elemente</a:t>
            </a:r>
          </a:p>
          <a:p>
            <a:pPr lvl="1" eaLnBrk="1" hangingPunct="1"/>
            <a:r>
              <a:rPr lang="pl-PL" altLang="en-US" dirty="0"/>
              <a:t>Ovi atomi se dalje mogu kombinovati </a:t>
            </a:r>
            <a:r>
              <a:rPr lang="pl-PL" altLang="en-US" dirty="0" smtClean="0"/>
              <a:t>sledećim veznicima</a:t>
            </a:r>
          </a:p>
          <a:p>
            <a:pPr lvl="2" eaLnBrk="1" hangingPunct="1"/>
            <a:r>
              <a:rPr lang="pl-PL" altLang="en-US" dirty="0"/>
              <a:t>A? - atom A se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</a:t>
            </a:r>
            <a:r>
              <a:rPr lang="pl-PL" altLang="en-US" dirty="0"/>
              <a:t>, ali ne mora </a:t>
            </a:r>
            <a:r>
              <a:rPr lang="pl-PL" altLang="en-US" dirty="0" smtClean="0"/>
              <a:t>pojaviti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A+ - atom A se mora pojaviti 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A* - atom A se mora pojaviti 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puta</a:t>
            </a:r>
          </a:p>
          <a:p>
            <a:pPr lvl="2" eaLnBrk="1" hangingPunct="1"/>
            <a:r>
              <a:rPr lang="pl-PL" altLang="en-US" dirty="0"/>
              <a:t>A | B - ili atom A ili atom B se mora pojaviti, ali ne </a:t>
            </a:r>
            <a:r>
              <a:rPr lang="pl-PL" altLang="en-US" dirty="0" smtClean="0"/>
              <a:t>oba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A, B - oba atoma A i B se moraju pojaviti u tom </a:t>
            </a:r>
            <a:r>
              <a:rPr lang="pl-PL" altLang="en-US" dirty="0" smtClean="0"/>
              <a:t>redosledu</a:t>
            </a:r>
            <a:endParaRPr lang="pl-PL" altLang="en-US" dirty="0"/>
          </a:p>
          <a:p>
            <a:pPr lvl="2" eaLnBrk="1" hangingPunct="1"/>
            <a:r>
              <a:rPr lang="pl-PL" altLang="en-US" dirty="0"/>
              <a:t>A &amp; B - oba atoma A i B se moraju pojaviti u bilo kom </a:t>
            </a:r>
            <a:r>
              <a:rPr lang="pl-PL" altLang="en-US" dirty="0" smtClean="0"/>
              <a:t>redosledu</a:t>
            </a:r>
          </a:p>
          <a:p>
            <a:pPr marL="1371600" lvl="3" indent="0" eaLnBrk="1" hangingPunct="1">
              <a:buNone/>
            </a:pP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(4)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dirty="0" smtClean="0"/>
              <a:t>Moguće </a:t>
            </a:r>
            <a:r>
              <a:rPr lang="pl-PL" dirty="0"/>
              <a:t>je </a:t>
            </a:r>
            <a:r>
              <a:rPr lang="pl-PL" dirty="0" smtClean="0"/>
              <a:t>definisati dodatna </a:t>
            </a:r>
            <a:r>
              <a:rPr lang="pl-PL" dirty="0"/>
              <a:t>pravila </a:t>
            </a:r>
            <a:r>
              <a:rPr lang="pl-PL" dirty="0" smtClean="0"/>
              <a:t>uklju</a:t>
            </a:r>
            <a:r>
              <a:rPr lang="pl-PL" dirty="0"/>
              <a:t>č</a:t>
            </a:r>
            <a:r>
              <a:rPr lang="pl-PL" dirty="0" smtClean="0"/>
              <a:t>ivanja </a:t>
            </a:r>
            <a:r>
              <a:rPr lang="pl-PL" dirty="0"/>
              <a:t>i </a:t>
            </a:r>
            <a:r>
              <a:rPr lang="pl-PL" dirty="0" smtClean="0"/>
              <a:t>isklju</a:t>
            </a:r>
            <a:r>
              <a:rPr lang="pl-PL" dirty="0"/>
              <a:t>č</a:t>
            </a:r>
            <a:r>
              <a:rPr lang="pl-PL" dirty="0" smtClean="0"/>
              <a:t>ivanja sadržaja</a:t>
            </a:r>
            <a:endParaRPr lang="pl-PL" dirty="0"/>
          </a:p>
          <a:p>
            <a:pPr lvl="2" eaLnBrk="1" hangingPunct="1"/>
            <a:r>
              <a:rPr lang="pl-PL" dirty="0"/>
              <a:t>+(S)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</a:t>
            </a:r>
            <a:r>
              <a:rPr lang="pl-PL" dirty="0" smtClean="0"/>
              <a:t>mo</a:t>
            </a:r>
            <a:r>
              <a:rPr lang="pl-PL" dirty="0"/>
              <a:t>ž</a:t>
            </a:r>
            <a:r>
              <a:rPr lang="pl-PL" dirty="0" smtClean="0"/>
              <a:t>e </a:t>
            </a:r>
            <a:r>
              <a:rPr lang="pl-PL" dirty="0"/>
              <a:t>pojaviti.</a:t>
            </a:r>
          </a:p>
          <a:p>
            <a:pPr lvl="2" eaLnBrk="1" hangingPunct="1"/>
            <a:r>
              <a:rPr lang="pl-PL" dirty="0"/>
              <a:t>-(S) - </a:t>
            </a:r>
            <a:r>
              <a:rPr lang="pl-PL" dirty="0" smtClean="0"/>
              <a:t>sadr</a:t>
            </a:r>
            <a:r>
              <a:rPr lang="pl-PL" dirty="0"/>
              <a:t>ž</a:t>
            </a:r>
            <a:r>
              <a:rPr lang="pl-PL" dirty="0" smtClean="0"/>
              <a:t>aj </a:t>
            </a:r>
            <a:r>
              <a:rPr lang="pl-PL" dirty="0"/>
              <a:t>S se ne sme </a:t>
            </a:r>
            <a:r>
              <a:rPr lang="pl-PL" dirty="0" smtClean="0"/>
              <a:t>pojaviti</a:t>
            </a:r>
          </a:p>
          <a:p>
            <a:pPr lvl="1" eaLnBrk="1" hangingPunct="1"/>
            <a:r>
              <a:rPr lang="pl-PL" altLang="en-US" dirty="0" smtClean="0"/>
              <a:t>Definicije </a:t>
            </a:r>
            <a:r>
              <a:rPr lang="pl-PL" altLang="en-US" dirty="0"/>
              <a:t>elemenata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/>
              <a:t>Element </a:t>
            </a:r>
            <a:r>
              <a:rPr lang="pl-PL" altLang="en-US" dirty="0">
                <a:solidFill>
                  <a:srgbClr val="C00000"/>
                </a:solidFill>
              </a:rPr>
              <a:t>zbirka</a:t>
            </a:r>
            <a:r>
              <a:rPr lang="pl-PL" altLang="en-US" dirty="0"/>
              <a:t> u sebi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jedan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C00000"/>
                </a:solidFill>
              </a:rPr>
              <a:t>pesma</a:t>
            </a:r>
            <a:r>
              <a:rPr lang="pl-PL" altLang="en-US" dirty="0"/>
              <a:t>, pri č</a:t>
            </a:r>
            <a:r>
              <a:rPr lang="pl-PL" altLang="en-US" dirty="0" smtClean="0"/>
              <a:t>emu </a:t>
            </a:r>
            <a:r>
              <a:rPr lang="pl-PL" altLang="en-US" dirty="0"/>
              <a:t>se </a:t>
            </a:r>
            <a:r>
              <a:rPr lang="pl-PL" altLang="en-US" dirty="0" smtClean="0"/>
              <a:t>obe etikete </a:t>
            </a:r>
            <a:r>
              <a:rPr lang="pl-PL" altLang="en-US" dirty="0"/>
              <a:t>moraju </a:t>
            </a:r>
            <a:r>
              <a:rPr lang="pl-PL" altLang="en-US" dirty="0" smtClean="0"/>
              <a:t>navoditi</a:t>
            </a:r>
            <a:br>
              <a:rPr lang="pl-PL" altLang="en-US" dirty="0" smtClean="0"/>
            </a:b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pesma</a:t>
            </a:r>
            <a:r>
              <a:rPr lang="pl-PL" altLang="en-US" dirty="0"/>
              <a:t> </a:t>
            </a:r>
            <a:r>
              <a:rPr lang="pl-PL" altLang="en-US" dirty="0" smtClean="0"/>
              <a:t>može</a:t>
            </a:r>
            <a:r>
              <a:rPr lang="pl-PL" altLang="en-US" dirty="0"/>
              <a:t>, a ne mora,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element </a:t>
            </a:r>
            <a:r>
              <a:rPr lang="pl-PL" altLang="en-US" dirty="0">
                <a:solidFill>
                  <a:srgbClr val="FF0000"/>
                </a:solidFill>
              </a:rPr>
              <a:t>naslov</a:t>
            </a:r>
            <a:r>
              <a:rPr lang="pl-PL" altLang="en-US" dirty="0"/>
              <a:t> za kojim sledi </a:t>
            </a:r>
            <a:r>
              <a:rPr lang="pl-PL" altLang="en-US" dirty="0" smtClean="0"/>
              <a:t>jedan ili više </a:t>
            </a:r>
            <a:r>
              <a:rPr lang="pl-PL" altLang="en-US" dirty="0"/>
              <a:t>elemenata </a:t>
            </a:r>
            <a:r>
              <a:rPr lang="pl-PL" altLang="en-US" dirty="0">
                <a:solidFill>
                  <a:srgbClr val="FF0000"/>
                </a:solidFill>
              </a:rPr>
              <a:t>strofa</a:t>
            </a:r>
            <a:r>
              <a:rPr lang="pl-PL" altLang="en-US" dirty="0"/>
              <a:t>. Obe etikete se opet moraju navesti</a:t>
            </a:r>
            <a:endParaRPr lang="pl-PL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4221088"/>
            <a:ext cx="741426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62" y="5157192"/>
            <a:ext cx="74371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(5)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elemenata</a:t>
            </a:r>
          </a:p>
          <a:p>
            <a:pPr lvl="1" eaLnBrk="1" hangingPunct="1"/>
            <a:r>
              <a:rPr lang="pl-PL" altLang="en-US" dirty="0" smtClean="0"/>
              <a:t>Primer: Delovi DTD za </a:t>
            </a:r>
            <a:r>
              <a:rPr lang="pl-PL" altLang="en-US" dirty="0"/>
              <a:t>zbirku pesama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elementa </a:t>
            </a:r>
            <a:r>
              <a:rPr lang="pl-PL" altLang="en-US" dirty="0">
                <a:solidFill>
                  <a:srgbClr val="FF0000"/>
                </a:solidFill>
              </a:rPr>
              <a:t>stih</a:t>
            </a:r>
            <a:r>
              <a:rPr lang="pl-PL" altLang="en-US" dirty="0"/>
              <a:t> je proizvoljan tekst koji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i reference entiteta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uklju</a:t>
            </a:r>
            <a:r>
              <a:rPr lang="pl-PL" altLang="en-US" dirty="0"/>
              <a:t>č</a:t>
            </a:r>
            <a:r>
              <a:rPr lang="pl-PL" altLang="en-US" dirty="0" smtClean="0"/>
              <a:t>i </a:t>
            </a:r>
            <a:r>
              <a:rPr lang="pl-PL" altLang="en-US" dirty="0"/>
              <a:t>druge </a:t>
            </a:r>
            <a:r>
              <a:rPr lang="pl-PL" altLang="en-US" dirty="0" smtClean="0"/>
              <a:t>elemente</a:t>
            </a:r>
          </a:p>
          <a:p>
            <a:pPr lvl="1" eaLnBrk="1" hangingPunct="1"/>
            <a:r>
              <a:rPr lang="pl-PL" altLang="en-US" dirty="0"/>
              <a:t>Primer: </a:t>
            </a:r>
            <a:r>
              <a:rPr lang="pl-PL" altLang="en-US" dirty="0" smtClean="0"/>
              <a:t>Elemenat u HTML-u koji </a:t>
            </a:r>
            <a:r>
              <a:rPr lang="pl-PL" altLang="en-US" dirty="0"/>
              <a:t>predstavlja hiper-vezu</a:t>
            </a:r>
            <a:br>
              <a:rPr lang="pl-PL" altLang="en-US" dirty="0"/>
            </a:br>
            <a:r>
              <a:rPr lang="pl-PL" altLang="en-US" dirty="0"/>
              <a:t/>
            </a:r>
            <a:br>
              <a:rPr lang="pl-PL" altLang="en-US" dirty="0"/>
            </a:br>
            <a:r>
              <a:rPr lang="pl-PL" altLang="en-US" dirty="0" smtClean="0"/>
              <a:t>Ovde je korišćeno </a:t>
            </a:r>
            <a:r>
              <a:rPr lang="pl-PL" altLang="en-US" dirty="0"/>
              <a:t>je dodatno pravilo </a:t>
            </a:r>
            <a:r>
              <a:rPr lang="pl-PL" altLang="en-US" dirty="0" smtClean="0"/>
              <a:t>isklju</a:t>
            </a:r>
            <a:r>
              <a:rPr lang="pl-PL" altLang="en-US" dirty="0"/>
              <a:t>č</a:t>
            </a:r>
            <a:r>
              <a:rPr lang="pl-PL" altLang="en-US" dirty="0" smtClean="0"/>
              <a:t>ivanje sadržaja, pa </a:t>
            </a:r>
            <a:r>
              <a:rPr lang="pl-PL" altLang="en-US" dirty="0"/>
              <a:t>element </a:t>
            </a:r>
            <a:r>
              <a:rPr lang="pl-PL" altLang="en-US" dirty="0" smtClean="0">
                <a:solidFill>
                  <a:srgbClr val="FF0000"/>
                </a:solidFill>
              </a:rPr>
              <a:t>A</a:t>
            </a:r>
            <a:r>
              <a:rPr lang="pl-PL" altLang="en-US" dirty="0" smtClean="0"/>
              <a:t> sadrži </a:t>
            </a:r>
            <a:r>
              <a:rPr lang="pl-PL" altLang="en-US" dirty="0"/>
              <a:t>nula ili </a:t>
            </a:r>
            <a:r>
              <a:rPr lang="pl-PL" altLang="en-US" dirty="0" smtClean="0"/>
              <a:t>vi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elemenata </a:t>
            </a:r>
            <a:r>
              <a:rPr lang="pl-PL" altLang="en-US" dirty="0" smtClean="0"/>
              <a:t>obuhvaćenih </a:t>
            </a:r>
            <a:r>
              <a:rPr lang="pl-PL" altLang="en-US" dirty="0"/>
              <a:t>parametarskim entitetom </a:t>
            </a:r>
            <a:r>
              <a:rPr lang="pl-PL" altLang="en-US" dirty="0">
                <a:solidFill>
                  <a:srgbClr val="FF0000"/>
                </a:solidFill>
              </a:rPr>
              <a:t>%inline</a:t>
            </a:r>
            <a:r>
              <a:rPr lang="pl-PL" altLang="en-US" dirty="0" smtClean="0">
                <a:solidFill>
                  <a:srgbClr val="FF0000"/>
                </a:solidFill>
              </a:rPr>
              <a:t>;</a:t>
            </a:r>
            <a:r>
              <a:rPr lang="pl-PL" altLang="en-US" dirty="0" smtClean="0"/>
              <a:t>, ali </a:t>
            </a:r>
            <a:r>
              <a:rPr lang="pl-PL" altLang="en-US" dirty="0"/>
              <a:t>ne sme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</a:t>
            </a:r>
            <a:r>
              <a:rPr lang="pl-PL" altLang="en-US" dirty="0"/>
              <a:t>drugi element </a:t>
            </a:r>
            <a:r>
              <a:rPr lang="pl-PL" altLang="en-US" dirty="0">
                <a:solidFill>
                  <a:srgbClr val="FF0000"/>
                </a:solidFill>
              </a:rPr>
              <a:t>A</a:t>
            </a:r>
            <a:r>
              <a:rPr lang="pl-PL" altLang="en-US" dirty="0"/>
              <a:t/>
            </a:r>
            <a:br>
              <a:rPr lang="pl-PL" altLang="en-US" dirty="0"/>
            </a:br>
            <a:endParaRPr lang="pl-PL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056"/>
            <a:ext cx="7406640" cy="24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9051"/>
            <a:ext cx="7429500" cy="29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3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(6)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Deklaracija atributa u okviru DTD </a:t>
            </a:r>
            <a:r>
              <a:rPr lang="pl-PL" altLang="en-US" dirty="0" smtClean="0"/>
              <a:t>po</a:t>
            </a:r>
            <a:r>
              <a:rPr lang="pl-PL" altLang="en-US" dirty="0"/>
              <a:t>č</a:t>
            </a:r>
            <a:r>
              <a:rPr lang="pl-PL" altLang="en-US" dirty="0" smtClean="0"/>
              <a:t>inje </a:t>
            </a:r>
            <a:r>
              <a:rPr lang="pl-PL" altLang="en-US" dirty="0"/>
              <a:t>sa </a:t>
            </a:r>
            <a:r>
              <a:rPr lang="pl-PL" altLang="en-US" dirty="0">
                <a:solidFill>
                  <a:srgbClr val="002060"/>
                </a:solidFill>
              </a:rPr>
              <a:t>&lt;!</a:t>
            </a:r>
            <a:r>
              <a:rPr lang="pl-PL" altLang="en-US" dirty="0" smtClean="0">
                <a:solidFill>
                  <a:srgbClr val="002060"/>
                </a:solidFill>
              </a:rPr>
              <a:t>ATTLIST, n</a:t>
            </a:r>
            <a:r>
              <a:rPr lang="pl-PL" altLang="en-US" dirty="0" smtClean="0"/>
              <a:t>akon koga se </a:t>
            </a:r>
            <a:r>
              <a:rPr lang="pl-PL" altLang="en-US" dirty="0"/>
              <a:t>navodi </a:t>
            </a:r>
            <a:r>
              <a:rPr lang="pl-PL" altLang="en-US" dirty="0" smtClean="0"/>
              <a:t>element </a:t>
            </a:r>
            <a:r>
              <a:rPr lang="pl-PL" altLang="en-US" dirty="0"/>
              <a:t>za koji se </a:t>
            </a:r>
            <a:r>
              <a:rPr lang="pl-PL" altLang="en-US" dirty="0" smtClean="0"/>
              <a:t>deklari</a:t>
            </a:r>
            <a:r>
              <a:rPr lang="pl-PL" altLang="en-US" dirty="0"/>
              <a:t>š</a:t>
            </a:r>
            <a:r>
              <a:rPr lang="pl-PL" altLang="en-US" dirty="0" smtClean="0"/>
              <a:t>e atribut, potom sledi lista deklaracija pojedina</a:t>
            </a:r>
            <a:r>
              <a:rPr lang="pl-PL" altLang="en-US" dirty="0"/>
              <a:t>č</a:t>
            </a:r>
            <a:r>
              <a:rPr lang="pl-PL" altLang="en-US" dirty="0" smtClean="0"/>
              <a:t>nih </a:t>
            </a:r>
            <a:r>
              <a:rPr lang="pl-PL" altLang="en-US" dirty="0"/>
              <a:t>atributa i na kraju se navodi simbol </a:t>
            </a:r>
            <a:r>
              <a:rPr lang="pl-PL" altLang="en-US" dirty="0" smtClean="0">
                <a:solidFill>
                  <a:srgbClr val="002060"/>
                </a:solidFill>
              </a:rPr>
              <a:t>&gt;</a:t>
            </a:r>
            <a:r>
              <a:rPr lang="pl-PL" altLang="en-US" dirty="0" smtClean="0"/>
              <a:t> </a:t>
            </a:r>
          </a:p>
          <a:p>
            <a:pPr lvl="1" eaLnBrk="1" hangingPunct="1"/>
            <a:r>
              <a:rPr lang="pl-PL" altLang="en-US" dirty="0" smtClean="0"/>
              <a:t>Svaka deklaracija pojedinačnih </a:t>
            </a:r>
            <a:r>
              <a:rPr lang="pl-PL" altLang="en-US" dirty="0"/>
              <a:t>atributa je trojka koja </a:t>
            </a:r>
            <a:r>
              <a:rPr lang="pl-PL" altLang="en-US" dirty="0" smtClean="0"/>
              <a:t>definiše: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/>
              <a:t>Ime atributa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Tip </a:t>
            </a:r>
            <a:r>
              <a:rPr lang="pl-PL" altLang="en-US" dirty="0"/>
              <a:t>vrednosti atributa, ili eksplicitno naveden skup dopustivih </a:t>
            </a:r>
            <a:r>
              <a:rPr lang="pl-PL" altLang="en-US" dirty="0" smtClean="0"/>
              <a:t>vrednosti</a:t>
            </a:r>
            <a:br>
              <a:rPr lang="pl-PL" altLang="en-US" dirty="0" smtClean="0"/>
            </a:br>
            <a:r>
              <a:rPr lang="pl-PL" altLang="en-US" dirty="0" smtClean="0"/>
              <a:t>Najčešće korišćeni </a:t>
            </a:r>
            <a:r>
              <a:rPr lang="pl-PL" altLang="en-US" dirty="0"/>
              <a:t>tipovi su:</a:t>
            </a:r>
          </a:p>
          <a:p>
            <a:pPr lvl="3" eaLnBrk="1" hangingPunct="1"/>
            <a:r>
              <a:rPr lang="pl-PL" altLang="en-US" dirty="0"/>
              <a:t>CDATA (character data) - kao i u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</a:t>
            </a:r>
            <a:r>
              <a:rPr lang="pl-PL" altLang="en-US" dirty="0"/>
              <a:t>elemenata,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tekst koji </a:t>
            </a:r>
            <a:r>
              <a:rPr lang="pl-PL" altLang="en-US" dirty="0"/>
              <a:t>se </a:t>
            </a:r>
            <a:r>
              <a:rPr lang="pl-PL" altLang="en-US" dirty="0" smtClean="0"/>
              <a:t>neće </a:t>
            </a:r>
            <a:r>
              <a:rPr lang="pl-PL" altLang="en-US" dirty="0"/>
              <a:t>analizirati </a:t>
            </a:r>
            <a:r>
              <a:rPr lang="pl-PL" altLang="en-US" dirty="0" smtClean="0"/>
              <a:t>pomoću </a:t>
            </a:r>
            <a:r>
              <a:rPr lang="pl-PL" altLang="en-US" dirty="0"/>
              <a:t>SGML parsera</a:t>
            </a:r>
          </a:p>
          <a:p>
            <a:pPr lvl="3" eaLnBrk="1" hangingPunct="1"/>
            <a:r>
              <a:rPr lang="pl-PL" altLang="en-US" dirty="0"/>
              <a:t>NAME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imena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ID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jedinstvene identifikatore tj. imena koja moraju biti </a:t>
            </a:r>
            <a:r>
              <a:rPr lang="pl-PL" altLang="en-US" dirty="0" smtClean="0"/>
              <a:t>jedinstvena u </a:t>
            </a:r>
            <a:r>
              <a:rPr lang="pl-PL" altLang="en-US" dirty="0"/>
              <a:t>celom </a:t>
            </a:r>
            <a:r>
              <a:rPr lang="pl-PL" altLang="en-US" dirty="0" smtClean="0"/>
              <a:t>dokumentu</a:t>
            </a:r>
            <a:endParaRPr lang="pl-PL" altLang="en-US" dirty="0"/>
          </a:p>
          <a:p>
            <a:pPr lvl="3" eaLnBrk="1" hangingPunct="1"/>
            <a:r>
              <a:rPr lang="pl-PL" altLang="en-US" dirty="0"/>
              <a:t>NUMBER - </a:t>
            </a:r>
            <a:r>
              <a:rPr lang="pl-PL" altLang="en-US" dirty="0" smtClean="0"/>
              <a:t>Ozna</a:t>
            </a:r>
            <a:r>
              <a:rPr lang="pl-PL" altLang="en-US" dirty="0"/>
              <a:t>č</a:t>
            </a:r>
            <a:r>
              <a:rPr lang="pl-PL" altLang="en-US" dirty="0" smtClean="0"/>
              <a:t>ava </a:t>
            </a:r>
            <a:r>
              <a:rPr lang="pl-PL" altLang="en-US" dirty="0"/>
              <a:t>brojevne </a:t>
            </a:r>
            <a:r>
              <a:rPr lang="pl-PL" altLang="en-US" dirty="0" smtClean="0"/>
              <a:t>vrednosti</a:t>
            </a:r>
            <a:endParaRPr lang="pl-PL" altLang="en-US" dirty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pl-PL" altLang="en-US" dirty="0" smtClean="0"/>
              <a:t>Naznaku </a:t>
            </a:r>
            <a:r>
              <a:rPr lang="pl-PL" altLang="en-US" dirty="0"/>
              <a:t>da li je vrednost </a:t>
            </a:r>
            <a:r>
              <a:rPr lang="pl-PL" altLang="en-US" dirty="0" smtClean="0"/>
              <a:t>atributa implicitna, fiksirana ili zahtevana</a:t>
            </a:r>
          </a:p>
        </p:txBody>
      </p:sp>
    </p:spTree>
    <p:extLst>
      <p:ext uri="{BB962C8B-B14F-4D97-AF65-F5344CB8AC3E}">
        <p14:creationId xmlns:p14="http://schemas.microsoft.com/office/powerpoint/2010/main" val="37185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Karakteristike i istorijat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Standardni </a:t>
            </a:r>
            <a:r>
              <a:rPr lang="sr-Latn-RS" altLang="en-US" dirty="0" smtClean="0"/>
              <a:t>op</a:t>
            </a:r>
            <a:r>
              <a:rPr lang="sr-Latn-RS" altLang="en-US" dirty="0"/>
              <a:t>š</a:t>
            </a:r>
            <a:r>
              <a:rPr lang="sr-Latn-RS" altLang="en-US" dirty="0" smtClean="0"/>
              <a:t>ti </a:t>
            </a:r>
            <a:r>
              <a:rPr lang="sr-Latn-RS" altLang="en-US" dirty="0"/>
              <a:t>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(Standard Generalized Markup Language</a:t>
            </a:r>
            <a:r>
              <a:rPr lang="sr-Latn-RS" altLang="en-US" dirty="0" smtClean="0"/>
              <a:t>) je </a:t>
            </a:r>
            <a:r>
              <a:rPr lang="sr-Latn-RS" altLang="en-US" dirty="0"/>
              <a:t>meta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avnje </a:t>
            </a:r>
            <a:r>
              <a:rPr lang="sr-Latn-RS" altLang="en-US" dirty="0"/>
              <a:t>standardizovan od strane medunarodne </a:t>
            </a:r>
            <a:r>
              <a:rPr lang="sr-Latn-RS" altLang="en-US" dirty="0" smtClean="0"/>
              <a:t>organizacije za </a:t>
            </a:r>
            <a:r>
              <a:rPr lang="sr-Latn-RS" altLang="en-US" dirty="0"/>
              <a:t>standarde (pod oznakom „ISO 8879:1986 SGML</a:t>
            </a:r>
            <a:r>
              <a:rPr lang="sr-Latn-RS" altLang="en-US" dirty="0" smtClean="0"/>
              <a:t>”)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je razvijen </a:t>
            </a:r>
            <a:r>
              <a:rPr lang="sr-Latn-RS" altLang="en-US" dirty="0" smtClean="0"/>
              <a:t>za potrebe </a:t>
            </a:r>
            <a:r>
              <a:rPr lang="sr-Latn-RS" altLang="en-US" dirty="0"/>
              <a:t>kreiranja </a:t>
            </a:r>
            <a:r>
              <a:rPr lang="sr-Latn-RS" altLang="en-US" dirty="0" smtClean="0"/>
              <a:t>ma</a:t>
            </a:r>
            <a:r>
              <a:rPr lang="sr-Latn-RS" altLang="en-US" dirty="0"/>
              <a:t>š</a:t>
            </a:r>
            <a:r>
              <a:rPr lang="sr-Latn-RS" altLang="en-US" dirty="0" smtClean="0"/>
              <a:t>inski čitljivih </a:t>
            </a:r>
            <a:r>
              <a:rPr lang="sr-Latn-RS" altLang="en-US" dirty="0"/>
              <a:t>dokumenata u velikim projektima industrije</a:t>
            </a:r>
            <a:r>
              <a:rPr lang="sr-Latn-RS" altLang="en-US" dirty="0" smtClean="0"/>
              <a:t>, državne </a:t>
            </a:r>
            <a:r>
              <a:rPr lang="sr-Latn-RS" altLang="en-US" dirty="0"/>
              <a:t>uprave, vojske itd.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Osnovna </a:t>
            </a:r>
            <a:r>
              <a:rPr lang="sr-Latn-RS" altLang="en-US" dirty="0"/>
              <a:t>motivacije prilikom </a:t>
            </a:r>
            <a:r>
              <a:rPr lang="sr-Latn-RS" altLang="en-US" dirty="0" smtClean="0"/>
              <a:t>standardizovanja ovog </a:t>
            </a:r>
            <a:r>
              <a:rPr lang="sr-Latn-RS" altLang="en-US" dirty="0"/>
              <a:t>jezika je bila da se obezbedi trajnost dokumentima i njihova </a:t>
            </a:r>
            <a:r>
              <a:rPr lang="sr-Latn-RS" altLang="en-US" dirty="0" smtClean="0"/>
              <a:t>nezavisnost od </a:t>
            </a:r>
            <a:r>
              <a:rPr lang="sr-Latn-RS" altLang="en-US" dirty="0"/>
              <a:t>aplikacija kojima su </a:t>
            </a:r>
            <a:r>
              <a:rPr lang="sr-Latn-RS" altLang="en-US" dirty="0" smtClean="0"/>
              <a:t>kreirani </a:t>
            </a:r>
          </a:p>
          <a:p>
            <a:pPr eaLnBrk="1" hangingPunct="1"/>
            <a:r>
              <a:rPr lang="sr-Latn-RS" altLang="en-US" dirty="0" smtClean="0"/>
              <a:t>Informacije skladištene </a:t>
            </a:r>
            <a:r>
              <a:rPr lang="sr-Latn-RS" altLang="en-US" dirty="0"/>
              <a:t>u okviru SGML </a:t>
            </a:r>
            <a:r>
              <a:rPr lang="sr-Latn-RS" altLang="en-US" dirty="0" smtClean="0"/>
              <a:t>dokumenta su </a:t>
            </a:r>
            <a:r>
              <a:rPr lang="sr-Latn-RS" altLang="en-US" dirty="0"/>
              <a:t>nezavisne od platforme tj. od softvera i </a:t>
            </a:r>
            <a:r>
              <a:rPr lang="sr-Latn-RS" altLang="en-US" dirty="0" smtClean="0"/>
              <a:t>hardvera</a:t>
            </a:r>
          </a:p>
          <a:p>
            <a:pPr eaLnBrk="1" hangingPunct="1"/>
            <a:r>
              <a:rPr lang="sr-Latn-RS" altLang="en-US" dirty="0" smtClean="0"/>
              <a:t>Pretečom jezika SGML </a:t>
            </a:r>
            <a:r>
              <a:rPr lang="sr-Latn-RS" altLang="en-US" dirty="0"/>
              <a:t>smatra se jezik GML (Generalized Markup Language) nastao u </a:t>
            </a:r>
            <a:r>
              <a:rPr lang="sr-Latn-RS" altLang="en-US" dirty="0" smtClean="0"/>
              <a:t>kompaniji IBM 1960-tih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8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(7)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2" eaLnBrk="1" hangingPunct="1"/>
            <a:r>
              <a:rPr lang="pl-PL" altLang="en-US" dirty="0" smtClean="0"/>
              <a:t>Ako je naznačeno da </a:t>
            </a:r>
            <a:r>
              <a:rPr lang="pl-PL" altLang="en-US" dirty="0"/>
              <a:t>je vrednost </a:t>
            </a:r>
            <a:r>
              <a:rPr lang="pl-PL" altLang="en-US" dirty="0" smtClean="0"/>
              <a:t>atributa implicitna </a:t>
            </a:r>
            <a:r>
              <a:rPr lang="pl-PL" altLang="en-US" dirty="0"/>
              <a:t>(</a:t>
            </a:r>
            <a:r>
              <a:rPr lang="pl-PL" altLang="en-US" dirty="0" smtClean="0"/>
              <a:t>ključna reč </a:t>
            </a:r>
            <a:r>
              <a:rPr lang="pl-PL" altLang="en-US" dirty="0"/>
              <a:t>#IMPLIED</a:t>
            </a:r>
            <a:r>
              <a:rPr lang="pl-PL" altLang="en-US" dirty="0" smtClean="0"/>
              <a:t>), to znači da </a:t>
            </a:r>
            <a:r>
              <a:rPr lang="pl-PL" altLang="en-US" dirty="0"/>
              <a:t>podrazumevanu vrednost </a:t>
            </a:r>
            <a:r>
              <a:rPr lang="pl-PL" altLang="en-US" dirty="0" smtClean="0"/>
              <a:t>određuje </a:t>
            </a:r>
            <a:r>
              <a:rPr lang="pl-PL" altLang="en-US" dirty="0"/>
              <a:t>softver koji </a:t>
            </a:r>
            <a:r>
              <a:rPr lang="pl-PL" altLang="en-US" dirty="0" smtClean="0"/>
              <a:t>vr</a:t>
            </a:r>
            <a:r>
              <a:rPr lang="pl-PL" altLang="en-US" dirty="0"/>
              <a:t>š</a:t>
            </a:r>
            <a:r>
              <a:rPr lang="pl-PL" altLang="en-US" dirty="0" smtClean="0"/>
              <a:t>i </a:t>
            </a:r>
            <a:r>
              <a:rPr lang="pl-PL" altLang="en-US" dirty="0"/>
              <a:t>obradu </a:t>
            </a:r>
            <a:r>
              <a:rPr lang="pl-PL" altLang="en-US" dirty="0" smtClean="0"/>
              <a:t>dokumenta</a:t>
            </a:r>
          </a:p>
          <a:p>
            <a:pPr lvl="2" eaLnBrk="1" hangingPunct="1"/>
            <a:r>
              <a:rPr lang="pl-PL" altLang="en-US" dirty="0"/>
              <a:t>Ako je naznačeno da je vrednost </a:t>
            </a:r>
            <a:r>
              <a:rPr lang="pl-PL" altLang="en-US" dirty="0" smtClean="0"/>
              <a:t>atributa fiksirana </a:t>
            </a:r>
            <a:r>
              <a:rPr lang="pl-PL" altLang="en-US" dirty="0"/>
              <a:t>(</a:t>
            </a:r>
            <a:r>
              <a:rPr lang="pl-PL" altLang="en-US" dirty="0" smtClean="0"/>
              <a:t>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#FIXED</a:t>
            </a:r>
            <a:r>
              <a:rPr lang="pl-PL" altLang="en-US" dirty="0" smtClean="0"/>
              <a:t>), to podrazumeva </a:t>
            </a:r>
            <a:r>
              <a:rPr lang="pl-PL" altLang="en-US" dirty="0"/>
              <a:t>da atrubut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da </a:t>
            </a:r>
            <a:r>
              <a:rPr lang="pl-PL" altLang="en-US" dirty="0" smtClean="0"/>
              <a:t>ima samo </a:t>
            </a:r>
            <a:r>
              <a:rPr lang="pl-PL" altLang="en-US" dirty="0"/>
              <a:t>jedinu </a:t>
            </a:r>
            <a:r>
              <a:rPr lang="pl-PL" altLang="en-US" dirty="0" smtClean="0"/>
              <a:t>moguću </a:t>
            </a:r>
            <a:r>
              <a:rPr lang="pl-PL" altLang="en-US" dirty="0"/>
              <a:t>vrednost koja je u nastavku </a:t>
            </a:r>
            <a:r>
              <a:rPr lang="pl-PL" altLang="en-US" dirty="0" smtClean="0"/>
              <a:t>navedena</a:t>
            </a:r>
          </a:p>
          <a:p>
            <a:pPr lvl="2" eaLnBrk="1" hangingPunct="1"/>
            <a:r>
              <a:rPr lang="pl-PL" altLang="en-US" dirty="0" smtClean="0"/>
              <a:t> </a:t>
            </a:r>
            <a:r>
              <a:rPr lang="pl-PL" altLang="en-US" dirty="0"/>
              <a:t>Ako je naznačeno da je vrednost atributa</a:t>
            </a:r>
            <a:r>
              <a:rPr lang="pl-PL" altLang="en-US" dirty="0" smtClean="0"/>
              <a:t> zahtevana (klju</a:t>
            </a:r>
            <a:r>
              <a:rPr lang="pl-PL" altLang="en-US" dirty="0"/>
              <a:t>č</a:t>
            </a:r>
            <a:r>
              <a:rPr lang="pl-PL" altLang="en-US" dirty="0" smtClean="0"/>
              <a:t>na re</a:t>
            </a:r>
            <a:r>
              <a:rPr lang="pl-PL" altLang="en-US" dirty="0"/>
              <a:t>č</a:t>
            </a:r>
            <a:r>
              <a:rPr lang="pl-PL" altLang="en-US" dirty="0" smtClean="0"/>
              <a:t> </a:t>
            </a:r>
            <a:r>
              <a:rPr lang="pl-PL" altLang="en-US" dirty="0"/>
              <a:t>#REQUIRED</a:t>
            </a:r>
            <a:r>
              <a:rPr lang="pl-PL" altLang="en-US" dirty="0" smtClean="0"/>
              <a:t>), tada je na </a:t>
            </a:r>
            <a:r>
              <a:rPr lang="pl-PL" altLang="en-US" dirty="0"/>
              <a:t>ovom mestu </a:t>
            </a:r>
            <a:r>
              <a:rPr lang="pl-PL" altLang="en-US" dirty="0" smtClean="0"/>
              <a:t>moguće i </a:t>
            </a:r>
            <a:r>
              <a:rPr lang="pl-PL" altLang="en-US" dirty="0"/>
              <a:t>eksplicitno </a:t>
            </a:r>
            <a:r>
              <a:rPr lang="pl-PL" altLang="en-US" dirty="0" smtClean="0"/>
              <a:t>specificirati podrazumevanu </a:t>
            </a:r>
            <a:r>
              <a:rPr lang="pl-PL" altLang="en-US" dirty="0"/>
              <a:t>vrednost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pl-PL" altLang="en-US" dirty="0"/>
              <a:t>Naravno, definicije atributa mogu da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reference parametarskih </a:t>
            </a:r>
            <a:r>
              <a:rPr lang="pl-PL" altLang="en-US" dirty="0" smtClean="0"/>
              <a:t>entiteta</a:t>
            </a:r>
          </a:p>
        </p:txBody>
      </p:sp>
    </p:spTree>
    <p:extLst>
      <p:ext uri="{BB962C8B-B14F-4D97-AF65-F5344CB8AC3E}">
        <p14:creationId xmlns:p14="http://schemas.microsoft.com/office/powerpoint/2010/main" val="3261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(8)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zbirku </a:t>
            </a:r>
            <a:r>
              <a:rPr lang="it-IT" altLang="en-US" dirty="0" smtClean="0"/>
              <a:t>pesama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/>
              <a:t/>
            </a:r>
            <a:br>
              <a:rPr lang="it-IT" altLang="en-US" dirty="0"/>
            </a:br>
            <a:r>
              <a:rPr lang="it-IT" altLang="en-US" dirty="0"/>
              <a:t>Ovim je za element </a:t>
            </a:r>
            <a:r>
              <a:rPr lang="it-IT" altLang="en-US" dirty="0">
                <a:solidFill>
                  <a:srgbClr val="C00000"/>
                </a:solidFill>
              </a:rPr>
              <a:t>pesma</a:t>
            </a:r>
            <a:r>
              <a:rPr lang="it-IT" altLang="en-US" dirty="0"/>
              <a:t> deklarisan atribut </a:t>
            </a:r>
            <a:r>
              <a:rPr lang="it-IT" altLang="en-US" dirty="0" smtClean="0">
                <a:solidFill>
                  <a:srgbClr val="002060"/>
                </a:solidFill>
              </a:rPr>
              <a:t>autor</a:t>
            </a:r>
            <a:r>
              <a:rPr lang="sr-Latn-RS" altLang="en-US" dirty="0" smtClean="0"/>
              <a:t>,</a:t>
            </a:r>
            <a:r>
              <a:rPr lang="it-IT" altLang="en-US" dirty="0" smtClean="0"/>
              <a:t>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ija </a:t>
            </a:r>
            <a:r>
              <a:rPr lang="it-IT" altLang="en-US" dirty="0"/>
              <a:t>je vrednost neki tekst</a:t>
            </a:r>
            <a:r>
              <a:rPr lang="it-IT" altLang="en-US" dirty="0" smtClean="0"/>
              <a:t>,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pri 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emu </a:t>
            </a:r>
            <a:r>
              <a:rPr lang="it-IT" altLang="en-US" dirty="0"/>
              <a:t>je </a:t>
            </a:r>
            <a:r>
              <a:rPr lang="it-IT" altLang="en-US" dirty="0" smtClean="0"/>
              <a:t>navo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enje </a:t>
            </a:r>
            <a:r>
              <a:rPr lang="it-IT" altLang="en-US" dirty="0"/>
              <a:t>atributa </a:t>
            </a:r>
            <a:r>
              <a:rPr lang="it-IT" altLang="en-US" dirty="0" smtClean="0"/>
              <a:t>obavezno</a:t>
            </a:r>
            <a:endParaRPr lang="sr-Latn-RS" altLang="en-US" dirty="0" smtClean="0"/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tabelu </a:t>
            </a:r>
            <a:r>
              <a:rPr lang="sr-Latn-RS" altLang="en-US" dirty="0"/>
              <a:t>u HTML-u</a:t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/>
              <a:t>Ovim se za element </a:t>
            </a:r>
            <a:r>
              <a:rPr lang="sr-Latn-RS" altLang="en-US" dirty="0">
                <a:solidFill>
                  <a:srgbClr val="C00000"/>
                </a:solidFill>
              </a:rPr>
              <a:t>td</a:t>
            </a:r>
            <a:r>
              <a:rPr lang="sr-Latn-RS" altLang="en-US" dirty="0"/>
              <a:t> uvode atributi </a:t>
            </a:r>
            <a:r>
              <a:rPr lang="sr-Latn-RS" altLang="en-US" dirty="0">
                <a:solidFill>
                  <a:srgbClr val="002060"/>
                </a:solidFill>
              </a:rPr>
              <a:t>rowspan</a:t>
            </a:r>
            <a:r>
              <a:rPr lang="sr-Latn-RS" altLang="en-US" dirty="0"/>
              <a:t> i </a:t>
            </a:r>
            <a:r>
              <a:rPr lang="sr-Latn-RS" altLang="en-US" dirty="0">
                <a:solidFill>
                  <a:srgbClr val="002060"/>
                </a:solidFill>
              </a:rPr>
              <a:t>colspan</a:t>
            </a:r>
            <a:r>
              <a:rPr lang="sr-Latn-RS" altLang="en-US" dirty="0"/>
              <a:t> č</a:t>
            </a:r>
            <a:r>
              <a:rPr lang="sr-Latn-RS" altLang="en-US" dirty="0" smtClean="0"/>
              <a:t>ije </a:t>
            </a:r>
            <a:r>
              <a:rPr lang="sr-Latn-RS" altLang="en-US" dirty="0"/>
              <a:t>su vrednosti brojevi</a:t>
            </a:r>
            <a:r>
              <a:rPr lang="sr-Latn-RS" altLang="en-US" dirty="0" smtClean="0"/>
              <a:t>, dok </a:t>
            </a:r>
            <a:r>
              <a:rPr lang="sr-Latn-RS" altLang="en-US" dirty="0"/>
              <a:t>je podrazumevana vrednost za oba atributa 1</a:t>
            </a:r>
            <a:r>
              <a:rPr lang="it-IT" altLang="en-US" dirty="0"/>
              <a:t/>
            </a:r>
            <a:br>
              <a:rPr lang="it-IT" altLang="en-US" dirty="0"/>
            </a:br>
            <a:endParaRPr lang="pl-PL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8" y="2204864"/>
            <a:ext cx="7429500" cy="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85" y="3861048"/>
            <a:ext cx="7444740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6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Definicije tipa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dokumenta (9)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Deklaracije </a:t>
            </a:r>
            <a:r>
              <a:rPr lang="pl-PL" altLang="en-US" dirty="0" smtClean="0"/>
              <a:t>atributa</a:t>
            </a:r>
          </a:p>
          <a:p>
            <a:pPr lvl="1" eaLnBrk="1" hangingPunct="1"/>
            <a:r>
              <a:rPr lang="it-IT" altLang="en-US" dirty="0"/>
              <a:t>Primer: Delovi DTD za </a:t>
            </a:r>
            <a:r>
              <a:rPr lang="sr-Latn-RS" altLang="en-US" dirty="0" smtClean="0"/>
              <a:t>deo HTML-a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it-IT" altLang="en-US" dirty="0" smtClean="0"/>
              <a:t>Ovim </a:t>
            </a:r>
            <a:r>
              <a:rPr lang="it-IT" altLang="en-US" dirty="0"/>
              <a:t>se </a:t>
            </a:r>
            <a:r>
              <a:rPr lang="it-IT" altLang="en-US" dirty="0" smtClean="0"/>
              <a:t>ozna</a:t>
            </a:r>
            <a:r>
              <a:rPr lang="sr-Latn-RS" altLang="en-US" dirty="0"/>
              <a:t>č</a:t>
            </a:r>
            <a:r>
              <a:rPr lang="it-IT" altLang="en-US" dirty="0" smtClean="0"/>
              <a:t>ava </a:t>
            </a:r>
            <a:r>
              <a:rPr lang="it-IT" altLang="en-US" dirty="0"/>
              <a:t>da vrednost atributa </a:t>
            </a:r>
            <a:r>
              <a:rPr lang="it-IT" altLang="en-US" dirty="0">
                <a:solidFill>
                  <a:srgbClr val="002060"/>
                </a:solidFill>
              </a:rPr>
              <a:t>version</a:t>
            </a:r>
            <a:r>
              <a:rPr lang="it-IT" altLang="en-US" dirty="0"/>
              <a:t> elementa </a:t>
            </a:r>
            <a:r>
              <a:rPr lang="it-IT" altLang="en-US" dirty="0">
                <a:solidFill>
                  <a:srgbClr val="C00000"/>
                </a:solidFill>
              </a:rPr>
              <a:t>html</a:t>
            </a:r>
            <a:r>
              <a:rPr lang="it-IT" altLang="en-US" dirty="0"/>
              <a:t> </a:t>
            </a:r>
            <a:r>
              <a:rPr lang="it-IT" altLang="en-US" dirty="0" smtClean="0"/>
              <a:t>mo</a:t>
            </a:r>
            <a:r>
              <a:rPr lang="sr-Latn-RS" altLang="en-US" dirty="0"/>
              <a:t>ž</a:t>
            </a:r>
            <a:r>
              <a:rPr lang="it-IT" altLang="en-US" dirty="0" smtClean="0"/>
              <a:t>e </a:t>
            </a:r>
            <a:r>
              <a:rPr lang="it-IT" altLang="en-US" dirty="0"/>
              <a:t>da </a:t>
            </a:r>
            <a:r>
              <a:rPr lang="it-IT" altLang="en-US" dirty="0" smtClean="0"/>
              <a:t>bude</a:t>
            </a:r>
            <a:r>
              <a:rPr lang="sr-Latn-RS" altLang="en-US" dirty="0" smtClean="0"/>
              <a:t> </a:t>
            </a:r>
            <a:r>
              <a:rPr lang="it-IT" altLang="en-US" dirty="0" smtClean="0"/>
              <a:t>isklju</a:t>
            </a:r>
            <a:r>
              <a:rPr lang="sr-Latn-RS" altLang="en-US" dirty="0" smtClean="0"/>
              <a:t>č</a:t>
            </a:r>
            <a:r>
              <a:rPr lang="it-IT" altLang="en-US" dirty="0" smtClean="0"/>
              <a:t>ivo </a:t>
            </a:r>
            <a:r>
              <a:rPr lang="it-IT" altLang="en-US" dirty="0"/>
              <a:t>vrednost </a:t>
            </a:r>
            <a:r>
              <a:rPr lang="it-IT" altLang="en-US" dirty="0" smtClean="0"/>
              <a:t>odre</a:t>
            </a:r>
            <a:r>
              <a:rPr lang="sr-Latn-RS" altLang="en-US" dirty="0" smtClean="0"/>
              <a:t>đ</a:t>
            </a:r>
            <a:r>
              <a:rPr lang="it-IT" altLang="en-US" dirty="0" smtClean="0"/>
              <a:t>ena </a:t>
            </a:r>
            <a:r>
              <a:rPr lang="it-IT" altLang="en-US" dirty="0"/>
              <a:t>parametarskim entitetom </a:t>
            </a:r>
            <a:r>
              <a:rPr lang="it-IT" altLang="en-US" dirty="0">
                <a:solidFill>
                  <a:srgbClr val="002060"/>
                </a:solidFill>
              </a:rPr>
              <a:t>HTML.Version</a:t>
            </a:r>
            <a:r>
              <a:rPr lang="it-IT" altLang="en-US" dirty="0"/>
              <a:t> (koji </a:t>
            </a:r>
            <a:r>
              <a:rPr lang="it-IT" altLang="en-US" dirty="0" smtClean="0"/>
              <a:t>defini</a:t>
            </a:r>
            <a:r>
              <a:rPr lang="sr-Latn-RS" altLang="en-US" dirty="0" smtClean="0"/>
              <a:t>š</a:t>
            </a:r>
            <a:r>
              <a:rPr lang="it-IT" altLang="en-US" dirty="0" smtClean="0"/>
              <a:t>e teku</a:t>
            </a:r>
            <a:r>
              <a:rPr lang="sr-Latn-RS" altLang="en-US" dirty="0" smtClean="0"/>
              <a:t>ć</a:t>
            </a:r>
            <a:r>
              <a:rPr lang="it-IT" altLang="en-US" dirty="0" smtClean="0"/>
              <a:t>u </a:t>
            </a:r>
            <a:r>
              <a:rPr lang="it-IT" altLang="en-US" dirty="0"/>
              <a:t>verziju)</a:t>
            </a:r>
            <a:endParaRPr lang="pl-PL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414260" cy="62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1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>
                <a:solidFill>
                  <a:srgbClr val="002060"/>
                </a:solidFill>
              </a:rPr>
              <a:t>Unutra</a:t>
            </a:r>
            <a:r>
              <a:rPr lang="pl-PL" altLang="en-US" dirty="0">
                <a:solidFill>
                  <a:srgbClr val="002060"/>
                </a:solidFill>
              </a:rPr>
              <a:t>š</a:t>
            </a:r>
            <a:r>
              <a:rPr lang="pl-PL" altLang="en-US" dirty="0" smtClean="0">
                <a:solidFill>
                  <a:srgbClr val="002060"/>
                </a:solidFill>
              </a:rPr>
              <a:t>nja </a:t>
            </a:r>
            <a:r>
              <a:rPr lang="pl-PL" altLang="en-US" dirty="0">
                <a:solidFill>
                  <a:srgbClr val="002060"/>
                </a:solidFill>
              </a:rPr>
              <a:t>deklaracija </a:t>
            </a:r>
            <a:r>
              <a:rPr lang="pl-PL" altLang="en-US" dirty="0"/>
              <a:t>podrazumeva da se DTD deklaracije nalaze u </a:t>
            </a:r>
            <a:r>
              <a:rPr lang="pl-PL" altLang="en-US" dirty="0" smtClean="0"/>
              <a:t>zaglavlju datoteke </a:t>
            </a:r>
            <a:r>
              <a:rPr lang="pl-PL" altLang="en-US" dirty="0"/>
              <a:t>u kojoj je </a:t>
            </a:r>
            <a:r>
              <a:rPr lang="pl-PL" altLang="en-US" dirty="0" smtClean="0"/>
              <a:t>sme</a:t>
            </a:r>
            <a:r>
              <a:rPr lang="pl-PL" altLang="en-US" dirty="0"/>
              <a:t>š</a:t>
            </a:r>
            <a:r>
              <a:rPr lang="pl-PL" altLang="en-US" dirty="0" smtClean="0"/>
              <a:t>ten dokument</a:t>
            </a:r>
            <a:endParaRPr lang="pl-PL" altLang="en-US" dirty="0"/>
          </a:p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000" dirty="0" smtClean="0"/>
              <a:t>&lt;?</a:t>
            </a:r>
            <a:r>
              <a:rPr lang="en-US" altLang="en-US" sz="10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&lt;!DOCTYPE note [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note (</a:t>
            </a:r>
            <a:r>
              <a:rPr lang="en-US" altLang="en-US" sz="1000" dirty="0" err="1"/>
              <a:t>to,from,heading,body</a:t>
            </a:r>
            <a:r>
              <a:rPr lang="en-US" altLang="en-US" sz="10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&lt;!ELEMENT body (#PCDATA)&gt;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]&gt;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&lt;to&gt;</a:t>
            </a:r>
            <a:r>
              <a:rPr lang="en-US" altLang="en-US" sz="1000" dirty="0" err="1"/>
              <a:t>Tove</a:t>
            </a:r>
            <a:r>
              <a:rPr lang="en-US" altLang="en-US" sz="10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en-US" altLang="en-US" sz="1000" dirty="0"/>
              <a:t>&lt;/note&gt;</a:t>
            </a:r>
            <a:endParaRPr lang="pl-PL" altLang="en-US" sz="1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6336704" cy="9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Unutrašnja deklaracija</a:t>
            </a:r>
            <a:br>
              <a:rPr lang="sr-Latn-RS" altLang="en-US" dirty="0" smtClean="0"/>
            </a:b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</a:t>
            </a:r>
            <a:r>
              <a:rPr lang="en-US" altLang="en-US" sz="1600" dirty="0" smtClean="0"/>
              <a:t>"?&gt;</a:t>
            </a:r>
            <a:r>
              <a:rPr lang="sr-Latn-RS" altLang="en-US" sz="1600" dirty="0"/>
              <a:t/>
            </a:r>
            <a:br>
              <a:rPr lang="sr-Latn-RS" altLang="en-US" sz="1600" dirty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DOCTYPE note </a:t>
            </a:r>
            <a:r>
              <a:rPr lang="en-US" altLang="en-US" sz="1600" dirty="0" smtClean="0"/>
              <a:t>[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to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from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heading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&lt;!</a:t>
            </a:r>
            <a:r>
              <a:rPr lang="en-US" altLang="en-US" sz="1600" dirty="0"/>
              <a:t>ELEMENT body (#PCDATA</a:t>
            </a:r>
            <a:r>
              <a:rPr lang="en-US" altLang="en-US" sz="1600" dirty="0" smtClean="0"/>
              <a:t>)&gt;</a:t>
            </a: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en-US" altLang="en-US" sz="1600" dirty="0" smtClean="0"/>
              <a:t>]&gt;</a:t>
            </a:r>
            <a:endParaRPr lang="en-U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/>
            </a:r>
            <a:br>
              <a:rPr lang="sr-Latn-RS" altLang="en-US" sz="1600" dirty="0" smtClean="0"/>
            </a:b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note&gt;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from&gt;Jani&lt;/from&gt;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heading&gt;Reminder&lt;/heading&gt;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</a:t>
            </a:r>
            <a:r>
              <a:rPr lang="en-US" altLang="en-US" sz="1600" dirty="0"/>
              <a:t>body&gt;Don't forget me this weekend&lt;/body&gt;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/>
              <a:t>     </a:t>
            </a:r>
            <a:r>
              <a:rPr lang="en-US" altLang="en-US" sz="1600" dirty="0" smtClean="0"/>
              <a:t>&lt;/</a:t>
            </a:r>
            <a:r>
              <a:rPr lang="en-US" altLang="en-US" sz="1600" dirty="0"/>
              <a:t>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55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DTD </a:t>
            </a:r>
            <a:r>
              <a:rPr lang="pl-PL" altLang="en-US" dirty="0" smtClean="0"/>
              <a:t>mo</a:t>
            </a:r>
            <a:r>
              <a:rPr lang="pl-PL" altLang="en-US" dirty="0"/>
              <a:t>ž</a:t>
            </a:r>
            <a:r>
              <a:rPr lang="pl-PL" altLang="en-US" dirty="0" smtClean="0"/>
              <a:t>e </a:t>
            </a:r>
            <a:r>
              <a:rPr lang="pl-PL" altLang="en-US" dirty="0"/>
              <a:t>biti naveden ili kroz </a:t>
            </a:r>
            <a:r>
              <a:rPr lang="pl-PL" altLang="en-US" dirty="0" smtClean="0"/>
              <a:t>unutra</a:t>
            </a:r>
            <a:r>
              <a:rPr lang="pl-PL" altLang="en-US" dirty="0"/>
              <a:t>š</a:t>
            </a:r>
            <a:r>
              <a:rPr lang="pl-PL" altLang="en-US" dirty="0" smtClean="0"/>
              <a:t>nju </a:t>
            </a:r>
            <a:r>
              <a:rPr lang="pl-PL" altLang="en-US" dirty="0"/>
              <a:t>ili kroz </a:t>
            </a:r>
            <a:r>
              <a:rPr lang="pl-PL" altLang="en-US" dirty="0" smtClean="0"/>
              <a:t>spoljašnju deklaraciju</a:t>
            </a:r>
          </a:p>
          <a:p>
            <a:pPr lvl="1" eaLnBrk="1" hangingPunct="1"/>
            <a:r>
              <a:rPr lang="pl-PL" altLang="en-US" dirty="0" smtClean="0"/>
              <a:t>Spolja</a:t>
            </a:r>
            <a:r>
              <a:rPr lang="pl-PL" altLang="en-US" dirty="0"/>
              <a:t>š</a:t>
            </a:r>
            <a:r>
              <a:rPr lang="pl-PL" altLang="en-US" dirty="0" smtClean="0"/>
              <a:t>nja </a:t>
            </a:r>
            <a:r>
              <a:rPr lang="pl-PL" altLang="en-US" dirty="0"/>
              <a:t>deklaracija podrazumeva da se DTD deklaracije nalaze u </a:t>
            </a:r>
            <a:r>
              <a:rPr lang="pl-PL" altLang="en-US" dirty="0" smtClean="0"/>
              <a:t>spoljašnjoj </a:t>
            </a:r>
            <a:r>
              <a:rPr lang="pl-PL" altLang="en-US" dirty="0"/>
              <a:t>datoteci, bilo na lokalnom sistemu ili javno na </a:t>
            </a:r>
            <a:r>
              <a:rPr lang="pl-PL" altLang="en-US" dirty="0" smtClean="0"/>
              <a:t>vebu </a:t>
            </a:r>
          </a:p>
          <a:p>
            <a:pPr lvl="1" eaLnBrk="1" hangingPunct="1"/>
            <a:r>
              <a:rPr lang="pl-PL" altLang="en-US" dirty="0" smtClean="0"/>
              <a:t>U </a:t>
            </a:r>
            <a:r>
              <a:rPr lang="pl-PL" altLang="en-US" dirty="0"/>
              <a:t>tom </a:t>
            </a:r>
            <a:r>
              <a:rPr lang="pl-PL" altLang="en-US" dirty="0" smtClean="0"/>
              <a:t>slu</a:t>
            </a:r>
            <a:r>
              <a:rPr lang="pl-PL" altLang="en-US" dirty="0"/>
              <a:t>č</a:t>
            </a:r>
            <a:r>
              <a:rPr lang="pl-PL" altLang="en-US" dirty="0" smtClean="0"/>
              <a:t>aju se u </a:t>
            </a:r>
            <a:r>
              <a:rPr lang="pl-PL" altLang="en-US" dirty="0"/>
              <a:t>okviru &lt;!DOCTYPE&gt; navodi ime datoteke koja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i DTD </a:t>
            </a:r>
          </a:p>
          <a:p>
            <a:pPr lvl="1" eaLnBrk="1" hangingPunct="1"/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</a:t>
            </a:r>
            <a:endParaRPr lang="pl-PL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5064"/>
            <a:ext cx="7505700" cy="147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9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Uključivanje DTD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484784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it-IT" altLang="en-US" dirty="0" smtClean="0"/>
              <a:t>Primer</a:t>
            </a:r>
            <a:r>
              <a:rPr lang="it-IT" altLang="en-US" dirty="0"/>
              <a:t>: </a:t>
            </a:r>
            <a:r>
              <a:rPr lang="sr-Latn-RS" altLang="en-US" dirty="0" smtClean="0"/>
              <a:t>Spoljašnja deklaracija </a:t>
            </a:r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note.dtd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sz="1600" dirty="0"/>
              <a:t>&lt;!ELEMENT note (</a:t>
            </a:r>
            <a:r>
              <a:rPr lang="en-US" altLang="en-US" sz="1600" dirty="0" err="1"/>
              <a:t>to,from,heading,body</a:t>
            </a:r>
            <a:r>
              <a:rPr lang="en-US" altLang="en-US" sz="1600" dirty="0"/>
              <a:t>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to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from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heading (#PCDATA)&gt;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&lt;!ELEMENT body (#PCDATA)&gt;</a:t>
            </a:r>
            <a:endParaRPr lang="sr-Latn-RS" altLang="en-US" sz="1600" dirty="0" smtClean="0"/>
          </a:p>
          <a:p>
            <a:pPr marL="457200" lvl="1" indent="0" eaLnBrk="1" hangingPunct="1">
              <a:buNone/>
            </a:pPr>
            <a:endParaRPr lang="sr-Latn-RS" altLang="en-US" sz="1600" dirty="0"/>
          </a:p>
          <a:p>
            <a:pPr marL="457200" lvl="1" indent="0" eaLnBrk="1" hangingPunct="1">
              <a:buNone/>
            </a:pPr>
            <a:r>
              <a:rPr lang="sr-Latn-RS" altLang="en-US" sz="1600" dirty="0" smtClean="0">
                <a:solidFill>
                  <a:srgbClr val="C00000"/>
                </a:solidFill>
              </a:rPr>
              <a:t>note.xml</a:t>
            </a:r>
          </a:p>
          <a:p>
            <a:pPr marL="457200" lvl="1" indent="0" eaLnBrk="1" hangingPunct="1">
              <a:buNone/>
            </a:pPr>
            <a:r>
              <a:rPr lang="en-US" altLang="en-US" sz="1600" dirty="0" smtClean="0"/>
              <a:t>&lt;?</a:t>
            </a:r>
            <a:r>
              <a:rPr lang="en-US" altLang="en-US" sz="1600" dirty="0"/>
              <a:t>xml version="1.0"?&gt;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&lt;!DOCTYPE note SYSTEM "note.dtd"&gt;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&lt;note&gt;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&lt;to&gt;</a:t>
            </a:r>
            <a:r>
              <a:rPr lang="en-US" altLang="en-US" sz="1600" dirty="0" err="1"/>
              <a:t>Tove</a:t>
            </a:r>
            <a:r>
              <a:rPr lang="en-US" altLang="en-US" sz="1600" dirty="0"/>
              <a:t>&lt;/to&gt;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&lt;from&gt;Jani&lt;/from&gt;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&lt;heading&gt;Reminder&lt;/heading&gt;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  &lt;body&gt;Don't forget me this weekend!&lt;/body&gt;</a:t>
            </a:r>
          </a:p>
          <a:p>
            <a:pPr marL="457200" lvl="1" indent="0" eaLnBrk="1" hangingPunct="1">
              <a:buNone/>
            </a:pPr>
            <a:r>
              <a:rPr lang="en-US" altLang="en-US" sz="1600" dirty="0"/>
              <a:t>&lt;/note&gt;</a:t>
            </a:r>
            <a:endParaRPr lang="pl-PL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Jedna od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ajnijih </a:t>
            </a:r>
            <a:r>
              <a:rPr lang="sr-Latn-RS" altLang="en-US" dirty="0"/>
              <a:t>primena jezika SGML je bila </a:t>
            </a:r>
            <a:r>
              <a:rPr lang="sr-Latn-RS" altLang="en-US" dirty="0" smtClean="0"/>
              <a:t>izrada drugog</a:t>
            </a:r>
            <a:r>
              <a:rPr lang="sr-Latn-RS" altLang="en-US" dirty="0"/>
              <a:t>, elektronskog, izdanja </a:t>
            </a:r>
            <a:r>
              <a:rPr lang="sr-Latn-RS" altLang="en-US" dirty="0" smtClean="0"/>
              <a:t>Oksfordskog re</a:t>
            </a:r>
            <a:r>
              <a:rPr lang="sr-Latn-RS" altLang="en-US" dirty="0"/>
              <a:t>č</a:t>
            </a:r>
            <a:r>
              <a:rPr lang="sr-Latn-RS" altLang="en-US" dirty="0" smtClean="0"/>
              <a:t>nika </a:t>
            </a:r>
            <a:r>
              <a:rPr lang="sr-Latn-RS" altLang="en-US" dirty="0"/>
              <a:t>engleskog jezika (OED</a:t>
            </a:r>
            <a:r>
              <a:rPr lang="sr-Latn-RS" altLang="en-US" dirty="0" smtClean="0"/>
              <a:t>)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60" y="2348880"/>
            <a:ext cx="63341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504" y="5229200"/>
            <a:ext cx="249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457200" algn="ctr" eaLnBrk="1" hangingPunct="1"/>
            <a:r>
              <a:rPr lang="sr-Latn-RS" altLang="en-US" sz="1600" dirty="0">
                <a:latin typeface="+mn-lt"/>
              </a:rPr>
              <a:t>Fragment oksfordskog </a:t>
            </a:r>
            <a:r>
              <a:rPr lang="sr-Latn-RS" altLang="en-US" sz="1600" dirty="0" smtClean="0">
                <a:latin typeface="+mn-lt"/>
              </a:rPr>
              <a:t>re</a:t>
            </a:r>
            <a:r>
              <a:rPr lang="sr-Latn-RS" altLang="en-US" sz="1600" dirty="0">
                <a:latin typeface="+mn-lt"/>
              </a:rPr>
              <a:t>č</a:t>
            </a:r>
            <a:r>
              <a:rPr lang="sr-Latn-RS" altLang="en-US" sz="1600" dirty="0" smtClean="0">
                <a:latin typeface="+mn-lt"/>
              </a:rPr>
              <a:t>nika obele</a:t>
            </a:r>
            <a:r>
              <a:rPr lang="sr-Latn-RS" altLang="en-US" sz="1600" dirty="0">
                <a:latin typeface="+mn-lt"/>
              </a:rPr>
              <a:t>ž</a:t>
            </a:r>
            <a:r>
              <a:rPr lang="sr-Latn-RS" altLang="en-US" sz="1600" dirty="0" smtClean="0">
                <a:latin typeface="+mn-lt"/>
              </a:rPr>
              <a:t>en </a:t>
            </a:r>
            <a:r>
              <a:rPr lang="sr-Latn-RS" altLang="en-US" sz="1600" dirty="0">
                <a:latin typeface="+mn-lt"/>
              </a:rPr>
              <a:t>SMGL elementima</a:t>
            </a:r>
          </a:p>
        </p:txBody>
      </p:sp>
    </p:spTree>
    <p:extLst>
      <p:ext uri="{BB962C8B-B14F-4D97-AF65-F5344CB8AC3E}">
        <p14:creationId xmlns:p14="http://schemas.microsoft.com/office/powerpoint/2010/main" val="13493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Karakteristike i istorijat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Može se reći </a:t>
            </a:r>
            <a:r>
              <a:rPr lang="sr-Latn-RS" altLang="en-US" dirty="0"/>
              <a:t>da je </a:t>
            </a:r>
            <a:r>
              <a:rPr lang="sr-Latn-RS" altLang="en-US" dirty="0" smtClean="0"/>
              <a:t>najzna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ajnija </a:t>
            </a:r>
            <a:r>
              <a:rPr lang="sr-Latn-RS" altLang="en-US" dirty="0"/>
              <a:t>primena jezika SGML </a:t>
            </a:r>
            <a:r>
              <a:rPr lang="sr-Latn-RS" altLang="en-US" dirty="0" smtClean="0"/>
              <a:t>do</a:t>
            </a:r>
            <a:r>
              <a:rPr lang="sr-Latn-RS" altLang="en-US" dirty="0"/>
              <a:t>š</a:t>
            </a:r>
            <a:r>
              <a:rPr lang="sr-Latn-RS" altLang="en-US" dirty="0" smtClean="0"/>
              <a:t>la kroz jezik HTML, čije </a:t>
            </a:r>
            <a:r>
              <a:rPr lang="sr-Latn-RS" altLang="en-US" dirty="0"/>
              <a:t>su prve verzije definisane upravo u okviru </a:t>
            </a:r>
            <a:r>
              <a:rPr lang="sr-Latn-RS" altLang="en-US" dirty="0" smtClean="0"/>
              <a:t>jezika SGML </a:t>
            </a:r>
          </a:p>
          <a:p>
            <a:pPr eaLnBrk="1" hangingPunct="1"/>
            <a:r>
              <a:rPr lang="sr-Latn-RS" altLang="en-US" dirty="0" smtClean="0"/>
              <a:t>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slu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hipertekstualnih dokumenata i </a:t>
            </a:r>
            <a:r>
              <a:rPr lang="sr-Latn-RS" altLang="en-US" dirty="0" smtClean="0"/>
              <a:t>postao je </a:t>
            </a:r>
            <a:r>
              <a:rPr lang="sr-Latn-RS" altLang="en-US" dirty="0"/>
              <a:t>standardni jezik za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dokumenata na </a:t>
            </a:r>
            <a:r>
              <a:rPr lang="sr-Latn-RS" altLang="en-US" dirty="0" smtClean="0"/>
              <a:t>vebu</a:t>
            </a:r>
          </a:p>
          <a:p>
            <a:pPr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jezik </a:t>
            </a:r>
            <a:r>
              <a:rPr lang="sr-Latn-RS" altLang="en-US" dirty="0" smtClean="0"/>
              <a:t>za obeležavanje </a:t>
            </a:r>
            <a:r>
              <a:rPr lang="sr-Latn-RS" altLang="en-US" dirty="0"/>
              <a:t>koji je definisan u SGML-u naziva se i SGML </a:t>
            </a:r>
            <a:r>
              <a:rPr lang="sr-Latn-RS" altLang="en-US" dirty="0" smtClean="0"/>
              <a:t>aplikacija, pa se i jezik </a:t>
            </a:r>
            <a:r>
              <a:rPr lang="sr-Latn-RS" altLang="en-US" dirty="0"/>
              <a:t>HTML </a:t>
            </a:r>
            <a:r>
              <a:rPr lang="sr-Latn-RS" altLang="en-US" dirty="0" smtClean="0"/>
              <a:t>smatra </a:t>
            </a:r>
            <a:r>
              <a:rPr lang="sr-Latn-RS" altLang="en-US" dirty="0"/>
              <a:t>SGML </a:t>
            </a:r>
            <a:r>
              <a:rPr lang="sr-Latn-RS" altLang="en-US" dirty="0" smtClean="0"/>
              <a:t>aplikacijom</a:t>
            </a:r>
          </a:p>
          <a:p>
            <a:pPr eaLnBrk="1" hangingPunct="1"/>
            <a:r>
              <a:rPr lang="en-US" altLang="en-US" dirty="0"/>
              <a:t>SGML se </a:t>
            </a:r>
            <a:r>
              <a:rPr lang="en-US" altLang="en-US" dirty="0" err="1"/>
              <a:t>koristi</a:t>
            </a:r>
            <a:r>
              <a:rPr lang="en-US" altLang="en-US" dirty="0"/>
              <a:t> da bi se </a:t>
            </a:r>
            <a:r>
              <a:rPr lang="en-US" altLang="en-US" dirty="0" err="1" smtClean="0"/>
              <a:t>obele</a:t>
            </a:r>
            <a:r>
              <a:rPr lang="sr-Latn-RS" altLang="en-US" dirty="0"/>
              <a:t>ž</a:t>
            </a:r>
            <a:r>
              <a:rPr lang="en-US" altLang="en-US" dirty="0" err="1" smtClean="0"/>
              <a:t>ila</a:t>
            </a:r>
            <a:r>
              <a:rPr lang="en-US" altLang="en-US" dirty="0" smtClean="0"/>
              <a:t> </a:t>
            </a:r>
            <a:r>
              <a:rPr lang="en-US" altLang="en-US" dirty="0" err="1"/>
              <a:t>struktura</a:t>
            </a:r>
            <a:r>
              <a:rPr lang="en-US" altLang="en-US" dirty="0"/>
              <a:t> </a:t>
            </a:r>
            <a:r>
              <a:rPr lang="en-US" altLang="en-US" dirty="0" err="1"/>
              <a:t>dokumenata</a:t>
            </a:r>
            <a:r>
              <a:rPr lang="en-US" altLang="en-US" dirty="0"/>
              <a:t> </a:t>
            </a:r>
            <a:r>
              <a:rPr lang="en-US" altLang="en-US" dirty="0" err="1"/>
              <a:t>odredenog</a:t>
            </a:r>
            <a:r>
              <a:rPr lang="en-US" altLang="en-US" dirty="0"/>
              <a:t> </a:t>
            </a:r>
            <a:r>
              <a:rPr lang="en-US" altLang="en-US" dirty="0" err="1"/>
              <a:t>tipa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7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Ilustracije korišćenja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Primer: Zbirka </a:t>
            </a:r>
            <a:r>
              <a:rPr lang="sr-Latn-RS" altLang="en-US"/>
              <a:t>pesama </a:t>
            </a:r>
            <a:r>
              <a:rPr lang="sr-Latn-RS" altLang="en-US" smtClean="0"/>
              <a:t>sadrži </a:t>
            </a:r>
            <a:r>
              <a:rPr lang="sr-Latn-RS" altLang="en-US" dirty="0"/>
              <a:t>nekoliko pesama,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svaka </a:t>
            </a:r>
            <a:r>
              <a:rPr lang="sr-Latn-RS" altLang="en-US" dirty="0" smtClean="0"/>
              <a:t>pesma sastoji </a:t>
            </a:r>
            <a:r>
              <a:rPr lang="sr-Latn-RS" altLang="en-US" dirty="0"/>
              <a:t>od nekoliko strofa, a svaka strofa od nekoliko </a:t>
            </a:r>
            <a:r>
              <a:rPr lang="sr-Latn-RS" altLang="en-US" dirty="0" smtClean="0"/>
              <a:t>stihova </a:t>
            </a:r>
          </a:p>
          <a:p>
            <a:pPr lvl="1" eaLnBrk="1" hangingPunct="1"/>
            <a:r>
              <a:rPr lang="sr-Latn-RS" altLang="en-US" dirty="0" smtClean="0"/>
              <a:t>SGML uvodi oznake </a:t>
            </a:r>
            <a:r>
              <a:rPr lang="sr-Latn-RS" altLang="en-US" dirty="0"/>
              <a:t>kojima se </a:t>
            </a:r>
            <a:r>
              <a:rPr lang="sr-Latn-RS" altLang="en-US" dirty="0" smtClean="0"/>
              <a:t>obele</a:t>
            </a:r>
            <a:r>
              <a:rPr lang="sr-Latn-RS" altLang="en-US" dirty="0"/>
              <a:t>ž</a:t>
            </a:r>
            <a:r>
              <a:rPr lang="sr-Latn-RS" altLang="en-US" dirty="0" smtClean="0"/>
              <a:t>avaju </a:t>
            </a:r>
            <a:r>
              <a:rPr lang="sr-Latn-RS" altLang="en-US" dirty="0"/>
              <a:t>elementi </a:t>
            </a:r>
            <a:r>
              <a:rPr lang="sr-Latn-RS" altLang="en-US" dirty="0" smtClean="0"/>
              <a:t>dokumenta</a:t>
            </a:r>
            <a:endParaRPr lang="en-US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2"/>
            <a:ext cx="6192688" cy="365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Ilustracije korišćenja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Primer</a:t>
            </a:r>
            <a:r>
              <a:rPr lang="sr-Latn-RS" altLang="en-US" dirty="0"/>
              <a:t>: </a:t>
            </a:r>
            <a:r>
              <a:rPr lang="sr-Latn-RS" altLang="en-US" dirty="0" smtClean="0"/>
              <a:t>Jedan jednostavni </a:t>
            </a:r>
            <a:r>
              <a:rPr lang="sr-Latn-RS" altLang="en-US" dirty="0"/>
              <a:t>HTML </a:t>
            </a:r>
            <a:r>
              <a:rPr lang="sr-Latn-RS" altLang="en-US" dirty="0" smtClean="0"/>
              <a:t>dokument</a:t>
            </a:r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pl-PL" altLang="en-US" dirty="0"/>
              <a:t>U oba </a:t>
            </a:r>
            <a:r>
              <a:rPr lang="pl-PL" altLang="en-US" dirty="0" smtClean="0"/>
              <a:t>prethodna primera</a:t>
            </a:r>
            <a:r>
              <a:rPr lang="pl-PL" altLang="en-US" dirty="0"/>
              <a:t>, </a:t>
            </a:r>
            <a:r>
              <a:rPr lang="pl-PL" altLang="en-US" dirty="0" smtClean="0"/>
              <a:t>sadr</a:t>
            </a:r>
            <a:r>
              <a:rPr lang="pl-PL" altLang="en-US" dirty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dokumenta je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oznakama koje odreduju </a:t>
            </a:r>
            <a:r>
              <a:rPr lang="pl-PL" altLang="en-US" dirty="0" smtClean="0"/>
              <a:t>njegovu strukturu</a:t>
            </a:r>
            <a:endParaRPr lang="sr-Latn-R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671693" cy="265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1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Struktura SGML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/>
              <a:t>Dokumenti se sastoje od medusobno </a:t>
            </a:r>
            <a:r>
              <a:rPr lang="pl-PL" altLang="en-US" dirty="0" smtClean="0"/>
              <a:t>ugnje</a:t>
            </a:r>
            <a:r>
              <a:rPr lang="pl-PL" altLang="en-US" dirty="0"/>
              <a:t>ž</a:t>
            </a:r>
            <a:r>
              <a:rPr lang="pl-PL" altLang="en-US" dirty="0" smtClean="0"/>
              <a:t>denih </a:t>
            </a:r>
            <a:r>
              <a:rPr lang="pl-PL" altLang="en-US" dirty="0" smtClean="0">
                <a:solidFill>
                  <a:srgbClr val="002060"/>
                </a:solidFill>
              </a:rPr>
              <a:t>elemenata</a:t>
            </a:r>
            <a:endParaRPr lang="pl-PL" altLang="en-US" dirty="0">
              <a:solidFill>
                <a:srgbClr val="002060"/>
              </a:solidFill>
            </a:endParaRPr>
          </a:p>
          <a:p>
            <a:pPr lvl="1" eaLnBrk="1" hangingPunct="1"/>
            <a:r>
              <a:rPr lang="pl-PL" altLang="en-US" dirty="0"/>
              <a:t>Za </a:t>
            </a:r>
            <a:r>
              <a:rPr lang="pl-PL" altLang="en-US" dirty="0" smtClean="0"/>
              <a:t>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elemenata se koriste </a:t>
            </a:r>
            <a:r>
              <a:rPr lang="pl-PL" altLang="en-US" dirty="0">
                <a:solidFill>
                  <a:srgbClr val="002060"/>
                </a:solidFill>
              </a:rPr>
              <a:t>etikete</a:t>
            </a:r>
            <a:r>
              <a:rPr lang="pl-PL" altLang="en-US" dirty="0"/>
              <a:t> (tagovi) oblika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pl-PL" altLang="en-US" dirty="0" smtClean="0">
                <a:solidFill>
                  <a:srgbClr val="00B050"/>
                </a:solidFill>
              </a:rPr>
              <a:t>&lt;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 smtClean="0"/>
              <a:t>i </a:t>
            </a:r>
            <a:r>
              <a:rPr lang="pl-PL" altLang="en-US" dirty="0" smtClean="0">
                <a:solidFill>
                  <a:srgbClr val="00B050"/>
                </a:solidFill>
              </a:rPr>
              <a:t>&lt;/</a:t>
            </a:r>
            <a:r>
              <a:rPr lang="pl-PL" altLang="en-US" dirty="0">
                <a:solidFill>
                  <a:srgbClr val="00B050"/>
                </a:solidFill>
              </a:rPr>
              <a:t>ime-elementa&gt; </a:t>
            </a:r>
            <a:r>
              <a:rPr lang="pl-PL" altLang="en-US" dirty="0"/>
              <a:t>(na primer &lt;strofa&gt; i &lt;/strofa&gt; ili &lt;body&gt; i &lt;/body</a:t>
            </a:r>
            <a:r>
              <a:rPr lang="pl-PL" altLang="en-US" dirty="0" smtClean="0"/>
              <a:t>&gt;)</a:t>
            </a:r>
          </a:p>
          <a:p>
            <a:pPr lvl="1" eaLnBrk="1" hangingPunct="1"/>
            <a:r>
              <a:rPr lang="pl-PL" altLang="en-US" dirty="0" smtClean="0"/>
              <a:t>Elementi sadrže </a:t>
            </a:r>
            <a:r>
              <a:rPr lang="pl-PL" altLang="en-US" dirty="0"/>
              <a:t>tekst, druge </a:t>
            </a:r>
            <a:r>
              <a:rPr lang="pl-PL" altLang="en-US" dirty="0" smtClean="0"/>
              <a:t>elemente </a:t>
            </a:r>
            <a:r>
              <a:rPr lang="pl-PL" altLang="en-US" dirty="0"/>
              <a:t>ili kombinaciju i jednog i </a:t>
            </a:r>
            <a:r>
              <a:rPr lang="pl-PL" altLang="en-US" dirty="0" smtClean="0"/>
              <a:t>drugog</a:t>
            </a:r>
          </a:p>
          <a:p>
            <a:pPr eaLnBrk="1" hangingPunct="1"/>
            <a:r>
              <a:rPr lang="en-US" altLang="en-US" dirty="0" err="1" smtClean="0"/>
              <a:t>Elementi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/>
              <a:t>biti</a:t>
            </a:r>
            <a:r>
              <a:rPr lang="en-US" altLang="en-US" dirty="0"/>
              <a:t> </a:t>
            </a:r>
            <a:r>
              <a:rPr lang="en-US" altLang="en-US" dirty="0" err="1"/>
              <a:t>dodatno</a:t>
            </a:r>
            <a:r>
              <a:rPr lang="en-US" altLang="en-US" dirty="0"/>
              <a:t> </a:t>
            </a:r>
            <a:r>
              <a:rPr lang="en-US" altLang="en-US" dirty="0" err="1"/>
              <a:t>okarakterisani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atributima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endParaRPr lang="sr-Latn-RS" altLang="en-US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sr-Latn-RS" altLang="en-US" dirty="0" smtClean="0"/>
              <a:t>Atributi su </a:t>
            </a:r>
            <a:r>
              <a:rPr lang="en-US" altLang="en-US" dirty="0" err="1" smtClean="0"/>
              <a:t>oblika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solidFill>
                  <a:srgbClr val="00B050"/>
                </a:solidFill>
              </a:rPr>
              <a:t>ime-atributa</a:t>
            </a:r>
            <a:r>
              <a:rPr lang="en-US" altLang="en-US" dirty="0" smtClean="0">
                <a:solidFill>
                  <a:srgbClr val="00B050"/>
                </a:solidFill>
              </a:rPr>
              <a:t>=“</a:t>
            </a:r>
            <a:r>
              <a:rPr lang="en-US" altLang="en-US" dirty="0" err="1" smtClean="0">
                <a:solidFill>
                  <a:srgbClr val="00B050"/>
                </a:solidFill>
              </a:rPr>
              <a:t>vrednostatributa</a:t>
            </a:r>
            <a:r>
              <a:rPr lang="en-US" altLang="en-US" dirty="0" smtClean="0">
                <a:solidFill>
                  <a:srgbClr val="00B050"/>
                </a:solidFill>
              </a:rPr>
              <a:t>”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na</a:t>
            </a:r>
            <a:r>
              <a:rPr lang="en-US" altLang="en-US" dirty="0"/>
              <a:t> primer </a:t>
            </a:r>
            <a:r>
              <a:rPr lang="en-US" altLang="en-US" dirty="0" err="1"/>
              <a:t>naslov</a:t>
            </a:r>
            <a:r>
              <a:rPr lang="en-US" altLang="en-US" dirty="0"/>
              <a:t>= 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Ž</a:t>
            </a:r>
            <a:r>
              <a:rPr lang="en-US" altLang="en-US" dirty="0" smtClean="0"/>
              <a:t>aba </a:t>
            </a:r>
            <a:r>
              <a:rPr lang="sr-Latn-RS" altLang="en-US" dirty="0"/>
              <a:t>č</a:t>
            </a:r>
            <a:r>
              <a:rPr lang="en-US" altLang="en-US" dirty="0" err="1" smtClean="0"/>
              <a:t>ita</a:t>
            </a:r>
            <a:r>
              <a:rPr lang="en-US" altLang="en-US" dirty="0" smtClean="0"/>
              <a:t> </a:t>
            </a:r>
            <a:r>
              <a:rPr lang="en-US" altLang="en-US" dirty="0" err="1"/>
              <a:t>novine</a:t>
            </a:r>
            <a:r>
              <a:rPr lang="en-US" altLang="en-US" dirty="0" smtClean="0"/>
              <a:t>")</a:t>
            </a:r>
          </a:p>
          <a:p>
            <a:pPr eaLnBrk="1" hangingPunct="1"/>
            <a:r>
              <a:rPr lang="en-US" altLang="en-US" dirty="0"/>
              <a:t>U </a:t>
            </a:r>
            <a:r>
              <a:rPr lang="en-US" altLang="en-US" dirty="0" err="1"/>
              <a:t>okviru</a:t>
            </a:r>
            <a:r>
              <a:rPr lang="en-US" altLang="en-US" dirty="0"/>
              <a:t> </a:t>
            </a:r>
            <a:r>
              <a:rPr lang="en-US" altLang="en-US" dirty="0" err="1"/>
              <a:t>teksta</a:t>
            </a:r>
            <a:r>
              <a:rPr lang="en-US" altLang="en-US" dirty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nn-NO" altLang="en-US" dirty="0"/>
              <a:t>se pojaviti i </a:t>
            </a:r>
            <a:r>
              <a:rPr lang="sr-Latn-RS" altLang="en-US" dirty="0" smtClean="0"/>
              <a:t>znakovni </a:t>
            </a:r>
            <a:r>
              <a:rPr lang="nn-NO" altLang="en-US" dirty="0" smtClean="0"/>
              <a:t>entiteti </a:t>
            </a:r>
          </a:p>
          <a:p>
            <a:pPr lvl="1" eaLnBrk="1" hangingPunct="1"/>
            <a:r>
              <a:rPr lang="nn-NO" altLang="en-US" dirty="0" smtClean="0"/>
              <a:t>Oni su oblika </a:t>
            </a:r>
            <a:r>
              <a:rPr lang="nn-NO" altLang="en-US" dirty="0">
                <a:solidFill>
                  <a:srgbClr val="00B050"/>
                </a:solidFill>
              </a:rPr>
              <a:t>&amp;ime-entiteta;</a:t>
            </a:r>
            <a:r>
              <a:rPr lang="nn-NO" altLang="en-US" dirty="0"/>
              <a:t> (na primer &amp;copy;) </a:t>
            </a:r>
            <a:r>
              <a:rPr lang="nn-NO" altLang="en-US" dirty="0" smtClean="0"/>
              <a:t>koji ozna</a:t>
            </a:r>
            <a:r>
              <a:rPr lang="sr-Latn-RS" altLang="en-US" dirty="0" smtClean="0"/>
              <a:t>č</a:t>
            </a:r>
            <a:r>
              <a:rPr lang="nn-NO" altLang="en-US" dirty="0" smtClean="0"/>
              <a:t>avaju </a:t>
            </a:r>
            <a:r>
              <a:rPr lang="nn-NO" altLang="en-US" dirty="0"/>
              <a:t>odredene </a:t>
            </a:r>
            <a:r>
              <a:rPr lang="sr-Latn-RS" altLang="en-US" dirty="0" smtClean="0"/>
              <a:t>znakove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95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Struktura SGML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pl-PL" altLang="en-US" dirty="0" smtClean="0"/>
              <a:t>Sadr</a:t>
            </a:r>
            <a:r>
              <a:rPr lang="sr-Latn-RS" altLang="en-US" dirty="0" smtClean="0"/>
              <a:t>ž</a:t>
            </a:r>
            <a:r>
              <a:rPr lang="pl-PL" altLang="en-US" dirty="0" smtClean="0"/>
              <a:t>aj </a:t>
            </a:r>
            <a:r>
              <a:rPr lang="pl-PL" altLang="en-US" dirty="0"/>
              <a:t>i </a:t>
            </a:r>
            <a:r>
              <a:rPr lang="pl-PL" altLang="en-US" dirty="0" smtClean="0"/>
              <a:t>zna</a:t>
            </a:r>
            <a:r>
              <a:rPr lang="pl-PL" altLang="en-US" dirty="0"/>
              <a:t>č</a:t>
            </a:r>
            <a:r>
              <a:rPr lang="pl-PL" altLang="en-US" dirty="0" smtClean="0"/>
              <a:t>enje </a:t>
            </a:r>
            <a:r>
              <a:rPr lang="pl-PL" altLang="en-US" dirty="0"/>
              <a:t>elemenata nije propisano meta </a:t>
            </a:r>
            <a:r>
              <a:rPr lang="pl-PL" altLang="en-US" dirty="0" smtClean="0"/>
              <a:t>jezikom, ve</a:t>
            </a:r>
            <a:r>
              <a:rPr lang="pl-PL" altLang="en-US" dirty="0"/>
              <a:t>ć</a:t>
            </a:r>
            <a:r>
              <a:rPr lang="pl-PL" altLang="en-US" dirty="0" smtClean="0"/>
              <a:t> </a:t>
            </a:r>
            <a:r>
              <a:rPr lang="pl-PL" altLang="en-US" dirty="0"/>
              <a:t>svaki </a:t>
            </a:r>
            <a:r>
              <a:rPr lang="pl-PL" altLang="en-US" dirty="0" smtClean="0"/>
              <a:t>jezik </a:t>
            </a:r>
            <a:r>
              <a:rPr lang="pl-PL" altLang="en-US" dirty="0"/>
              <a:t>definisan u okviru SGML-a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sopstveni skup etiketa koje </a:t>
            </a:r>
            <a:r>
              <a:rPr lang="pl-PL" altLang="en-US" dirty="0" smtClean="0"/>
              <a:t>koristi za obele</a:t>
            </a:r>
            <a:r>
              <a:rPr lang="pl-PL" altLang="en-US" dirty="0"/>
              <a:t>ž</a:t>
            </a:r>
            <a:r>
              <a:rPr lang="pl-PL" altLang="en-US" dirty="0" smtClean="0"/>
              <a:t>avanje </a:t>
            </a:r>
            <a:r>
              <a:rPr lang="pl-PL" altLang="en-US" dirty="0"/>
              <a:t>i </a:t>
            </a:r>
            <a:r>
              <a:rPr lang="pl-PL" altLang="en-US" dirty="0" smtClean="0"/>
              <a:t>defini</a:t>
            </a:r>
            <a:r>
              <a:rPr lang="pl-PL" altLang="en-US" dirty="0"/>
              <a:t>š</a:t>
            </a:r>
            <a:r>
              <a:rPr lang="pl-PL" altLang="en-US" dirty="0" smtClean="0"/>
              <a:t>e </a:t>
            </a:r>
            <a:r>
              <a:rPr lang="pl-PL" altLang="en-US" dirty="0"/>
              <a:t>njihovo </a:t>
            </a:r>
            <a:r>
              <a:rPr lang="pl-PL" altLang="en-US" dirty="0" smtClean="0"/>
              <a:t>značenje </a:t>
            </a:r>
            <a:r>
              <a:rPr lang="pl-PL" altLang="en-US" dirty="0"/>
              <a:t>i </a:t>
            </a:r>
            <a:r>
              <a:rPr lang="pl-PL" altLang="en-US" dirty="0" smtClean="0"/>
              <a:t>moguće međusobne odnose</a:t>
            </a:r>
            <a:endParaRPr lang="pl-PL" altLang="en-US" dirty="0"/>
          </a:p>
          <a:p>
            <a:pPr eaLnBrk="1" hangingPunct="1"/>
            <a:r>
              <a:rPr lang="pl-PL" altLang="en-US" dirty="0"/>
              <a:t>Svakom dokumentu, </a:t>
            </a:r>
            <a:r>
              <a:rPr lang="pl-PL" altLang="en-US" dirty="0" smtClean="0"/>
              <a:t>pridru</a:t>
            </a:r>
            <a:r>
              <a:rPr lang="pl-PL" altLang="en-US" dirty="0"/>
              <a:t>ž</a:t>
            </a:r>
            <a:r>
              <a:rPr lang="pl-PL" altLang="en-US" dirty="0" smtClean="0"/>
              <a:t>en </a:t>
            </a:r>
            <a:r>
              <a:rPr lang="pl-PL" altLang="en-US" dirty="0"/>
              <a:t>je njegov </a:t>
            </a:r>
            <a:r>
              <a:rPr lang="pl-PL" altLang="en-US" dirty="0" smtClean="0"/>
              <a:t>tip </a:t>
            </a:r>
          </a:p>
          <a:p>
            <a:pPr eaLnBrk="1" hangingPunct="1"/>
            <a:r>
              <a:rPr lang="pl-PL" altLang="en-US" dirty="0" smtClean="0"/>
              <a:t>Tip </a:t>
            </a:r>
            <a:r>
              <a:rPr lang="pl-PL" altLang="en-US" dirty="0"/>
              <a:t>dokumenta </a:t>
            </a:r>
            <a:r>
              <a:rPr lang="pl-PL" altLang="en-US" dirty="0" smtClean="0"/>
              <a:t>određuje sintaksu dokumenta </a:t>
            </a:r>
            <a:r>
              <a:rPr lang="pl-PL" altLang="en-US" dirty="0"/>
              <a:t>tj. </a:t>
            </a:r>
            <a:r>
              <a:rPr lang="pl-PL" altLang="en-US" dirty="0" smtClean="0"/>
              <a:t>određuje </a:t>
            </a:r>
            <a:r>
              <a:rPr lang="pl-PL" altLang="en-US" dirty="0"/>
              <a:t>koji elementi, atributi i entiteti se mogu javiti u </a:t>
            </a:r>
            <a:r>
              <a:rPr lang="pl-PL" altLang="en-US" dirty="0" smtClean="0"/>
              <a:t>okviru dokumenta </a:t>
            </a:r>
            <a:r>
              <a:rPr lang="pl-PL" altLang="en-US" dirty="0"/>
              <a:t>i kakav je njihov </a:t>
            </a:r>
            <a:r>
              <a:rPr lang="pl-PL" altLang="en-US" dirty="0" smtClean="0"/>
              <a:t>međusobni odnos</a:t>
            </a:r>
          </a:p>
          <a:p>
            <a:pPr eaLnBrk="1" hangingPunct="1"/>
            <a:r>
              <a:rPr lang="pl-PL" altLang="en-US" dirty="0" smtClean="0"/>
              <a:t>Posebni </a:t>
            </a:r>
            <a:r>
              <a:rPr lang="pl-PL" altLang="en-US" dirty="0"/>
              <a:t>programi </a:t>
            </a:r>
            <a:r>
              <a:rPr lang="pl-PL" altLang="en-US" dirty="0" smtClean="0"/>
              <a:t>koji se nazivaju SGML parseri </a:t>
            </a:r>
            <a:r>
              <a:rPr lang="pl-PL" altLang="en-US" dirty="0"/>
              <a:t>ili SGML </a:t>
            </a:r>
            <a:r>
              <a:rPr lang="pl-PL" altLang="en-US" dirty="0" smtClean="0"/>
              <a:t>validatori </a:t>
            </a:r>
            <a:r>
              <a:rPr lang="pl-PL" altLang="en-US" dirty="0"/>
              <a:t>mogu da ispitaju da li je </a:t>
            </a:r>
            <a:r>
              <a:rPr lang="pl-PL" altLang="en-US" dirty="0" smtClean="0"/>
              <a:t>dokument u </a:t>
            </a:r>
            <a:r>
              <a:rPr lang="pl-PL" altLang="en-US" dirty="0"/>
              <a:t>skladu sa svojim tipom tj. da li zadovoljava sva sintaksna pravila </a:t>
            </a:r>
            <a:r>
              <a:rPr lang="pl-PL" altLang="en-US" dirty="0" smtClean="0"/>
              <a:t>propisana odgovarajućim tipom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7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11136</TotalTime>
  <Words>2242</Words>
  <Application>Microsoft Office PowerPoint</Application>
  <PresentationFormat>On-screen Show (4:3)</PresentationFormat>
  <Paragraphs>315</Paragraphs>
  <Slides>37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4_Watermark</vt:lpstr>
      <vt:lpstr>Uvod u veb i internet tehnologije</vt:lpstr>
      <vt:lpstr>Jezici za obeležavanje SGML </vt:lpstr>
      <vt:lpstr>Karakteristike i istorijat SGML</vt:lpstr>
      <vt:lpstr>Karakteristike i istorijat SGML (2)</vt:lpstr>
      <vt:lpstr>Karakteristike i istorijat SGML (3)</vt:lpstr>
      <vt:lpstr>Ilustracije korišćenja SGML</vt:lpstr>
      <vt:lpstr>Ilustracije korišćenja SGML (2)</vt:lpstr>
      <vt:lpstr>Struktura SGML</vt:lpstr>
      <vt:lpstr>Struktura SGML (2)</vt:lpstr>
      <vt:lpstr>Struktura SGML (3)</vt:lpstr>
      <vt:lpstr>Struktura SGML (4)</vt:lpstr>
      <vt:lpstr>Struktura SGML (5)</vt:lpstr>
      <vt:lpstr>Osnovni konstrukti SGML</vt:lpstr>
      <vt:lpstr>Osnovni konstrukti SGML (2)</vt:lpstr>
      <vt:lpstr>Osnovni konstrukti SGML (3)</vt:lpstr>
      <vt:lpstr>Osnovni konstrukti SGML (4)</vt:lpstr>
      <vt:lpstr>Osnovni konstrukti SGML (5)</vt:lpstr>
      <vt:lpstr>Osnovni konstrukti SGML (6)</vt:lpstr>
      <vt:lpstr>Osnovni konstrukti SGML (7)</vt:lpstr>
      <vt:lpstr>Osnovni konstrukti SGML (8)</vt:lpstr>
      <vt:lpstr>Osnovni konstrukti SGML (9)</vt:lpstr>
      <vt:lpstr>Osnovni konstrukti SGML (10)</vt:lpstr>
      <vt:lpstr>Definicije tipa dokumenta </vt:lpstr>
      <vt:lpstr>Definicije tipa dokumenta (2) </vt:lpstr>
      <vt:lpstr>Definicije tipa dokumenta (3) </vt:lpstr>
      <vt:lpstr>Definicije tipa dokumenta (4) </vt:lpstr>
      <vt:lpstr>Definicije tipa dokumenta (4) </vt:lpstr>
      <vt:lpstr>Definicije tipa dokumenta (5) </vt:lpstr>
      <vt:lpstr>Definicije tipa dokumenta (6) </vt:lpstr>
      <vt:lpstr>Definicije tipa dokumenta (7) </vt:lpstr>
      <vt:lpstr>Definicije tipa dokumenta (8) </vt:lpstr>
      <vt:lpstr>Definicije tipa dokumenta (9) </vt:lpstr>
      <vt:lpstr>Uključivanje DTD</vt:lpstr>
      <vt:lpstr>Uključivanje DTD (2)</vt:lpstr>
      <vt:lpstr>Uključivanje DTD (2)</vt:lpstr>
      <vt:lpstr>Uključivanje DTD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769</cp:revision>
  <dcterms:created xsi:type="dcterms:W3CDTF">1601-01-01T00:00:00Z</dcterms:created>
  <dcterms:modified xsi:type="dcterms:W3CDTF">2021-02-27T14:33:29Z</dcterms:modified>
</cp:coreProperties>
</file>