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79"/>
  </p:notesMasterIdLst>
  <p:sldIdLst>
    <p:sldId id="296" r:id="rId2"/>
    <p:sldId id="297" r:id="rId3"/>
    <p:sldId id="385" r:id="rId4"/>
    <p:sldId id="386" r:id="rId5"/>
    <p:sldId id="387" r:id="rId6"/>
    <p:sldId id="388" r:id="rId7"/>
    <p:sldId id="389" r:id="rId8"/>
    <p:sldId id="390" r:id="rId9"/>
    <p:sldId id="391" r:id="rId10"/>
    <p:sldId id="392" r:id="rId11"/>
    <p:sldId id="393" r:id="rId12"/>
    <p:sldId id="394" r:id="rId13"/>
    <p:sldId id="395" r:id="rId14"/>
    <p:sldId id="396" r:id="rId15"/>
    <p:sldId id="397" r:id="rId16"/>
    <p:sldId id="398" r:id="rId17"/>
    <p:sldId id="399" r:id="rId18"/>
    <p:sldId id="400" r:id="rId19"/>
    <p:sldId id="401" r:id="rId20"/>
    <p:sldId id="402" r:id="rId21"/>
    <p:sldId id="403" r:id="rId22"/>
    <p:sldId id="404" r:id="rId23"/>
    <p:sldId id="405" r:id="rId24"/>
    <p:sldId id="406" r:id="rId25"/>
    <p:sldId id="407" r:id="rId26"/>
    <p:sldId id="408" r:id="rId27"/>
    <p:sldId id="409" r:id="rId28"/>
    <p:sldId id="410" r:id="rId29"/>
    <p:sldId id="411" r:id="rId30"/>
    <p:sldId id="412" r:id="rId31"/>
    <p:sldId id="413" r:id="rId32"/>
    <p:sldId id="414" r:id="rId33"/>
    <p:sldId id="415" r:id="rId34"/>
    <p:sldId id="416" r:id="rId35"/>
    <p:sldId id="417" r:id="rId36"/>
    <p:sldId id="418" r:id="rId37"/>
    <p:sldId id="419" r:id="rId38"/>
    <p:sldId id="420" r:id="rId39"/>
    <p:sldId id="421" r:id="rId40"/>
    <p:sldId id="422" r:id="rId41"/>
    <p:sldId id="423" r:id="rId42"/>
    <p:sldId id="424" r:id="rId43"/>
    <p:sldId id="425" r:id="rId44"/>
    <p:sldId id="426" r:id="rId45"/>
    <p:sldId id="427" r:id="rId46"/>
    <p:sldId id="428" r:id="rId47"/>
    <p:sldId id="429" r:id="rId48"/>
    <p:sldId id="430" r:id="rId49"/>
    <p:sldId id="431" r:id="rId50"/>
    <p:sldId id="432" r:id="rId51"/>
    <p:sldId id="433" r:id="rId52"/>
    <p:sldId id="434" r:id="rId53"/>
    <p:sldId id="435" r:id="rId54"/>
    <p:sldId id="436" r:id="rId55"/>
    <p:sldId id="437" r:id="rId56"/>
    <p:sldId id="438" r:id="rId57"/>
    <p:sldId id="439" r:id="rId58"/>
    <p:sldId id="440" r:id="rId59"/>
    <p:sldId id="441" r:id="rId60"/>
    <p:sldId id="442" r:id="rId61"/>
    <p:sldId id="443" r:id="rId62"/>
    <p:sldId id="444" r:id="rId63"/>
    <p:sldId id="445" r:id="rId64"/>
    <p:sldId id="446" r:id="rId65"/>
    <p:sldId id="447" r:id="rId66"/>
    <p:sldId id="448" r:id="rId67"/>
    <p:sldId id="449" r:id="rId68"/>
    <p:sldId id="450" r:id="rId69"/>
    <p:sldId id="451" r:id="rId70"/>
    <p:sldId id="452" r:id="rId71"/>
    <p:sldId id="453" r:id="rId72"/>
    <p:sldId id="454" r:id="rId73"/>
    <p:sldId id="455" r:id="rId74"/>
    <p:sldId id="456" r:id="rId75"/>
    <p:sldId id="457" r:id="rId76"/>
    <p:sldId id="458" r:id="rId77"/>
    <p:sldId id="306" r:id="rId7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767FF"/>
    <a:srgbClr val="FFCC66"/>
    <a:srgbClr val="FFFFFF"/>
    <a:srgbClr val="FFFFCC"/>
    <a:srgbClr val="FFFF00"/>
    <a:srgbClr val="FFCC00"/>
    <a:srgbClr val="FFCC99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98" autoAdjust="0"/>
    <p:restoredTop sz="94660"/>
  </p:normalViewPr>
  <p:slideViewPr>
    <p:cSldViewPr>
      <p:cViewPr varScale="1">
        <p:scale>
          <a:sx n="80" d="100"/>
          <a:sy n="80" d="100"/>
        </p:scale>
        <p:origin x="-152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3683FA-0560-4266-A2CA-8A7D404C35FD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17076B-8A0A-4D88-8A59-70E1D7445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5425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8D9A3A-7C14-48A5-867D-1A044A1BE361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1686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6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AE7D7C-6FAD-4170-81E4-DEA67874C29F}" type="slidenum">
              <a:rPr lang="en-US" altLang="en-US"/>
              <a:pPr/>
              <a:t>47</a:t>
            </a:fld>
            <a:endParaRPr lang="en-US" altLang="en-US"/>
          </a:p>
        </p:txBody>
      </p:sp>
      <p:sp>
        <p:nvSpPr>
          <p:cNvPr id="1632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2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65DA508-8685-4A17-B0F5-6852A94708CB}" type="slidenum">
              <a:rPr lang="en-US" altLang="en-US"/>
              <a:pPr/>
              <a:t>48</a:t>
            </a:fld>
            <a:endParaRPr lang="en-US" altLang="en-US"/>
          </a:p>
        </p:txBody>
      </p:sp>
      <p:sp>
        <p:nvSpPr>
          <p:cNvPr id="1633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3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8E240C0-B852-493D-B8EA-5E145DF8A299}" type="slidenum">
              <a:rPr lang="en-US" altLang="en-US"/>
              <a:pPr/>
              <a:t>49</a:t>
            </a:fld>
            <a:endParaRPr lang="en-US" altLang="en-US"/>
          </a:p>
        </p:txBody>
      </p:sp>
      <p:sp>
        <p:nvSpPr>
          <p:cNvPr id="1634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4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B8E0CD-286C-4ED8-883E-F119E2F9098E}" type="slidenum">
              <a:rPr lang="en-US" altLang="en-US"/>
              <a:pPr/>
              <a:t>50</a:t>
            </a:fld>
            <a:endParaRPr lang="en-US" altLang="en-US"/>
          </a:p>
        </p:txBody>
      </p:sp>
      <p:sp>
        <p:nvSpPr>
          <p:cNvPr id="1635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5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EB629F-89FB-4801-9DD6-01F45F9DFFC7}" type="slidenum">
              <a:rPr lang="en-US" altLang="en-US"/>
              <a:pPr/>
              <a:t>51</a:t>
            </a:fld>
            <a:endParaRPr lang="en-US" altLang="en-US"/>
          </a:p>
        </p:txBody>
      </p:sp>
      <p:sp>
        <p:nvSpPr>
          <p:cNvPr id="1628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70D4BA3-817E-4737-9EF0-689D8BE572A6}" type="slidenum">
              <a:rPr lang="en-US" altLang="en-US"/>
              <a:pPr/>
              <a:t>52</a:t>
            </a:fld>
            <a:endParaRPr lang="en-US" altLang="en-US"/>
          </a:p>
        </p:txBody>
      </p:sp>
      <p:sp>
        <p:nvSpPr>
          <p:cNvPr id="1698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8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D2D4E1-5B01-4223-B0D5-77BCEDBE35C4}" type="slidenum">
              <a:rPr lang="en-US" altLang="en-US"/>
              <a:pPr/>
              <a:t>54</a:t>
            </a:fld>
            <a:endParaRPr lang="en-US" altLang="en-US"/>
          </a:p>
        </p:txBody>
      </p:sp>
      <p:sp>
        <p:nvSpPr>
          <p:cNvPr id="1640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0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6A1F56E-33F4-48AF-B0FB-62CE4BD34494}" type="slidenum">
              <a:rPr lang="en-US" altLang="en-US"/>
              <a:pPr/>
              <a:t>55</a:t>
            </a:fld>
            <a:endParaRPr lang="en-US" altLang="en-US"/>
          </a:p>
        </p:txBody>
      </p:sp>
      <p:sp>
        <p:nvSpPr>
          <p:cNvPr id="1641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1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CBF2A1C-8848-473E-B4E8-36D1BDE11005}" type="slidenum">
              <a:rPr lang="en-US" altLang="en-US"/>
              <a:pPr/>
              <a:t>56</a:t>
            </a:fld>
            <a:endParaRPr lang="en-US" altLang="en-US"/>
          </a:p>
        </p:txBody>
      </p:sp>
      <p:sp>
        <p:nvSpPr>
          <p:cNvPr id="1642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2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987DBB-D4FB-43A6-9234-365720BC766F}" type="slidenum">
              <a:rPr lang="en-US" altLang="en-US"/>
              <a:pPr/>
              <a:t>57</a:t>
            </a:fld>
            <a:endParaRPr lang="en-US" altLang="en-US"/>
          </a:p>
        </p:txBody>
      </p:sp>
      <p:sp>
        <p:nvSpPr>
          <p:cNvPr id="1643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3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F3817FB-7612-4A65-8834-B8FFF33C5DCC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129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933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0225"/>
            <a:ext cx="5026025" cy="41179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de-DE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D1C281-02D2-4260-AA1F-C2E79C0015CA}" type="slidenum">
              <a:rPr lang="en-US" altLang="en-US"/>
              <a:pPr/>
              <a:t>58</a:t>
            </a:fld>
            <a:endParaRPr lang="en-US" altLang="en-US"/>
          </a:p>
        </p:txBody>
      </p:sp>
      <p:sp>
        <p:nvSpPr>
          <p:cNvPr id="1644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4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B4B582-A55A-47F2-A92C-37286CA3B7EF}" type="slidenum">
              <a:rPr lang="en-US" altLang="en-US"/>
              <a:pPr/>
              <a:t>59</a:t>
            </a:fld>
            <a:endParaRPr lang="en-US" altLang="en-US"/>
          </a:p>
        </p:txBody>
      </p:sp>
      <p:sp>
        <p:nvSpPr>
          <p:cNvPr id="1645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5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0A544B7-E92D-4474-9CA3-72ABAC59F14A}" type="slidenum">
              <a:rPr lang="en-US" altLang="en-US"/>
              <a:pPr/>
              <a:t>60</a:t>
            </a:fld>
            <a:endParaRPr lang="en-US" altLang="en-US"/>
          </a:p>
        </p:txBody>
      </p:sp>
      <p:sp>
        <p:nvSpPr>
          <p:cNvPr id="1646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6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23E0455-0577-462A-A1F4-77A67B606436}" type="slidenum">
              <a:rPr lang="en-US" altLang="en-US"/>
              <a:pPr/>
              <a:t>61</a:t>
            </a:fld>
            <a:endParaRPr lang="en-US" altLang="en-US"/>
          </a:p>
        </p:txBody>
      </p:sp>
      <p:sp>
        <p:nvSpPr>
          <p:cNvPr id="1648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8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F48363-ABC0-47B0-8D92-C32E9AEF0CF2}" type="slidenum">
              <a:rPr lang="en-US" altLang="en-US"/>
              <a:pPr/>
              <a:t>62</a:t>
            </a:fld>
            <a:endParaRPr lang="en-US" altLang="en-US"/>
          </a:p>
        </p:txBody>
      </p:sp>
      <p:sp>
        <p:nvSpPr>
          <p:cNvPr id="1650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0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230B66-0E44-4906-90C9-8B5829B46F8E}" type="slidenum">
              <a:rPr lang="en-US" altLang="en-US"/>
              <a:pPr/>
              <a:t>63</a:t>
            </a:fld>
            <a:endParaRPr lang="en-US" altLang="en-US"/>
          </a:p>
        </p:txBody>
      </p:sp>
      <p:sp>
        <p:nvSpPr>
          <p:cNvPr id="1651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1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5991BFE-8AE9-4D2B-A911-9AB9DBD290A2}" type="slidenum">
              <a:rPr lang="en-US" altLang="en-US"/>
              <a:pPr/>
              <a:t>64</a:t>
            </a:fld>
            <a:endParaRPr lang="en-US" altLang="en-US"/>
          </a:p>
        </p:txBody>
      </p:sp>
      <p:sp>
        <p:nvSpPr>
          <p:cNvPr id="1652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2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C5AAD5D-C8E5-432D-B161-48BA232BF56E}" type="slidenum">
              <a:rPr lang="en-US" altLang="en-US"/>
              <a:pPr/>
              <a:t>65</a:t>
            </a:fld>
            <a:endParaRPr lang="en-US" altLang="en-US"/>
          </a:p>
        </p:txBody>
      </p:sp>
      <p:sp>
        <p:nvSpPr>
          <p:cNvPr id="1653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3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EDBB6B-51E9-42B4-B5C8-6022DD9EDF5B}" type="slidenum">
              <a:rPr lang="en-US" altLang="en-US"/>
              <a:pPr/>
              <a:t>66</a:t>
            </a:fld>
            <a:endParaRPr lang="en-US" altLang="en-US"/>
          </a:p>
        </p:txBody>
      </p:sp>
      <p:sp>
        <p:nvSpPr>
          <p:cNvPr id="1654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4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CECF409-9F07-4288-9DAB-5553FE192500}" type="slidenum">
              <a:rPr lang="en-US" altLang="en-US"/>
              <a:pPr/>
              <a:t>67</a:t>
            </a:fld>
            <a:endParaRPr lang="en-US" altLang="en-US"/>
          </a:p>
        </p:txBody>
      </p:sp>
      <p:sp>
        <p:nvSpPr>
          <p:cNvPr id="1656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6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91345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30766" indent="-281064" algn="r" defTabSz="91345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24255" indent="-224851" algn="r" defTabSz="91345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73957" indent="-224851" algn="r" defTabSz="91345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23659" indent="-224851" algn="r" defTabSz="91345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473361" indent="-224851" algn="r" defTabSz="91345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23062" indent="-224851" algn="r" defTabSz="91345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372764" indent="-224851" algn="r" defTabSz="91345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22466" indent="-224851" algn="r" defTabSz="91345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13B3610-765E-414B-84D0-D289B412562A}" type="slidenum">
              <a:rPr lang="en-US" altLang="en-US" sz="1200"/>
              <a:pPr/>
              <a:t>8</a:t>
            </a:fld>
            <a:endParaRPr lang="en-US" altLang="en-US" sz="1200"/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73040D-EF1B-41F7-97C0-1634731FC418}" type="slidenum">
              <a:rPr lang="en-US" altLang="en-US"/>
              <a:pPr/>
              <a:t>68</a:t>
            </a:fld>
            <a:endParaRPr lang="en-US" altLang="en-US"/>
          </a:p>
        </p:txBody>
      </p:sp>
      <p:sp>
        <p:nvSpPr>
          <p:cNvPr id="1657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7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3462846-8487-4296-85D2-E74C36D491EC}" type="slidenum">
              <a:rPr lang="en-US" altLang="en-US"/>
              <a:pPr/>
              <a:t>69</a:t>
            </a:fld>
            <a:endParaRPr lang="en-US" altLang="en-US"/>
          </a:p>
        </p:txBody>
      </p:sp>
      <p:sp>
        <p:nvSpPr>
          <p:cNvPr id="1658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691B72D-FF5A-43AD-BB5D-BA0883B68B91}" type="slidenum">
              <a:rPr lang="en-US" altLang="en-US"/>
              <a:pPr/>
              <a:t>70</a:t>
            </a:fld>
            <a:endParaRPr lang="en-US" altLang="en-US"/>
          </a:p>
        </p:txBody>
      </p:sp>
      <p:sp>
        <p:nvSpPr>
          <p:cNvPr id="1659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9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2DC529-2C2A-46D3-98E1-BC329EFCC587}" type="slidenum">
              <a:rPr lang="en-US" altLang="en-US"/>
              <a:pPr/>
              <a:t>72</a:t>
            </a:fld>
            <a:endParaRPr lang="en-US" altLang="en-US"/>
          </a:p>
        </p:txBody>
      </p:sp>
      <p:sp>
        <p:nvSpPr>
          <p:cNvPr id="1684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4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D350C16-5599-4C6B-A573-8F8F3C5CF28A}" type="slidenum">
              <a:rPr lang="en-US" altLang="en-US"/>
              <a:pPr/>
              <a:t>73</a:t>
            </a:fld>
            <a:endParaRPr lang="en-US" altLang="en-US"/>
          </a:p>
        </p:txBody>
      </p:sp>
      <p:sp>
        <p:nvSpPr>
          <p:cNvPr id="1685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5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F0B161-534E-4738-9D6B-349D22F8060B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1637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373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0225"/>
            <a:ext cx="5026025" cy="41179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de-DE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EB629F-89FB-4801-9DD6-01F45F9DFFC7}" type="slidenum">
              <a:rPr lang="en-US" altLang="en-US"/>
              <a:pPr/>
              <a:t>42</a:t>
            </a:fld>
            <a:endParaRPr lang="en-US" altLang="en-US"/>
          </a:p>
        </p:txBody>
      </p:sp>
      <p:sp>
        <p:nvSpPr>
          <p:cNvPr id="1628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5D2A89-0C9F-479A-94B5-C74463A6E869}" type="slidenum">
              <a:rPr lang="en-US" altLang="en-US"/>
              <a:pPr/>
              <a:t>43</a:t>
            </a:fld>
            <a:endParaRPr lang="en-US" altLang="en-US"/>
          </a:p>
        </p:txBody>
      </p:sp>
      <p:sp>
        <p:nvSpPr>
          <p:cNvPr id="1629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9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FA8E46-6912-4EA2-BD40-BEF23C2E0C5C}" type="slidenum">
              <a:rPr lang="en-US" altLang="en-US"/>
              <a:pPr/>
              <a:t>44</a:t>
            </a:fld>
            <a:endParaRPr lang="en-US" altLang="en-US"/>
          </a:p>
        </p:txBody>
      </p:sp>
      <p:sp>
        <p:nvSpPr>
          <p:cNvPr id="1639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9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335D56-F454-441C-9BEF-53311A829C3E}" type="slidenum">
              <a:rPr lang="en-US" altLang="en-US"/>
              <a:pPr/>
              <a:t>45</a:t>
            </a:fld>
            <a:endParaRPr lang="en-US" altLang="en-US"/>
          </a:p>
        </p:txBody>
      </p:sp>
      <p:sp>
        <p:nvSpPr>
          <p:cNvPr id="1630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0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C4722AB-C90D-4CB6-9B7A-6AC8D215B555}" type="slidenum">
              <a:rPr lang="en-US" altLang="en-US"/>
              <a:pPr/>
              <a:t>46</a:t>
            </a:fld>
            <a:endParaRPr lang="en-US" altLang="en-US"/>
          </a:p>
        </p:txBody>
      </p:sp>
      <p:sp>
        <p:nvSpPr>
          <p:cNvPr id="1631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1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95288" y="1219200"/>
            <a:ext cx="8062912" cy="1933575"/>
          </a:xfrm>
        </p:spPr>
        <p:txBody>
          <a:bodyPr anchor="b"/>
          <a:lstStyle>
            <a:lvl1pPr algn="r">
              <a:defRPr sz="4400"/>
            </a:lvl1pPr>
          </a:lstStyle>
          <a:p>
            <a:r>
              <a:rPr lang="sr-Latn-CS"/>
              <a:t>Click to edit Master title style</a:t>
            </a:r>
          </a:p>
        </p:txBody>
      </p:sp>
      <p:pic>
        <p:nvPicPr>
          <p:cNvPr id="8" name="Picture 7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1113" y="-53517"/>
            <a:ext cx="9286225" cy="6965034"/>
          </a:xfrm>
          <a:prstGeom prst="rect">
            <a:avLst/>
          </a:prstGeom>
          <a:solidFill>
            <a:srgbClr val="CC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10657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5813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32849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068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656" y="274638"/>
            <a:ext cx="7211144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695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618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152400"/>
            <a:ext cx="7772400" cy="1143000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178800" cy="2152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905250"/>
            <a:ext cx="8178800" cy="2152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31800" y="622935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2935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731000" y="622935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DE9888-CAD3-479D-BDBE-839A0DDC4F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574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r-Latn-CS" altLang="en-US" dirty="0" smtClean="0"/>
              <a:t>Click to edit Master text styles</a:t>
            </a:r>
          </a:p>
          <a:p>
            <a:pPr lvl="1"/>
            <a:r>
              <a:rPr lang="sr-Latn-CS" altLang="en-US" dirty="0" smtClean="0"/>
              <a:t>Second level</a:t>
            </a:r>
          </a:p>
          <a:p>
            <a:pPr lvl="2"/>
            <a:r>
              <a:rPr lang="sr-Latn-CS" altLang="en-US" dirty="0" smtClean="0"/>
              <a:t>Third level</a:t>
            </a:r>
          </a:p>
          <a:p>
            <a:pPr lvl="3"/>
            <a:r>
              <a:rPr lang="sr-Latn-CS" altLang="en-US" dirty="0" smtClean="0"/>
              <a:t>Fourth level</a:t>
            </a:r>
          </a:p>
          <a:p>
            <a:pPr lvl="4"/>
            <a:r>
              <a:rPr lang="sr-Latn-CS" altLang="en-US" dirty="0" smtClean="0"/>
              <a:t>Fifth level</a:t>
            </a:r>
          </a:p>
        </p:txBody>
      </p:sp>
      <p:sp>
        <p:nvSpPr>
          <p:cNvPr id="102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835150" y="549275"/>
            <a:ext cx="6851650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sr-Latn-CS" altLang="en-US" smtClean="0"/>
              <a:t>Click to edit Master title style</a:t>
            </a:r>
          </a:p>
        </p:txBody>
      </p:sp>
      <p:sp>
        <p:nvSpPr>
          <p:cNvPr id="1029" name="Text Box 6"/>
          <p:cNvSpPr txBox="1">
            <a:spLocks noChangeArrowheads="1"/>
          </p:cNvSpPr>
          <p:nvPr userDrawn="1"/>
        </p:nvSpPr>
        <p:spPr bwMode="auto">
          <a:xfrm>
            <a:off x="8493122" y="274072"/>
            <a:ext cx="460383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defTabSz="4572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4572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4572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4572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4572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800" dirty="0" smtClean="0">
                <a:solidFill>
                  <a:srgbClr val="6767FF"/>
                </a:solidFill>
                <a:latin typeface="Times New Roman" pitchFamily="18" charset="0"/>
                <a:cs typeface="Arial" charset="0"/>
              </a:rPr>
              <a:t> </a:t>
            </a:r>
            <a:fld id="{93284C93-C029-4748-816A-4A0F29322A2B}" type="slidenum">
              <a:rPr lang="en-US" sz="800" smtClean="0">
                <a:solidFill>
                  <a:srgbClr val="6767FF"/>
                </a:solidFill>
                <a:latin typeface="Times New Roman" pitchFamily="18" charset="0"/>
                <a:cs typeface="Arial" charset="0"/>
              </a:rPr>
              <a:pPr algn="ctr">
                <a:spcBef>
                  <a:spcPct val="50000"/>
                </a:spcBef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t>‹#›</a:t>
            </a:fld>
            <a:r>
              <a:rPr lang="en-US" sz="800" dirty="0" smtClean="0">
                <a:solidFill>
                  <a:srgbClr val="6767FF"/>
                </a:solidFill>
                <a:latin typeface="Times New Roman" pitchFamily="18" charset="0"/>
                <a:cs typeface="Arial" charset="0"/>
              </a:rPr>
              <a:t>/77</a:t>
            </a:r>
            <a:endParaRPr lang="en-US" sz="800" dirty="0" smtClean="0">
              <a:solidFill>
                <a:srgbClr val="6767FF"/>
              </a:solidFill>
              <a:latin typeface="Times New Roman" pitchFamily="18" charset="0"/>
              <a:cs typeface="Arial" charset="0"/>
            </a:endParaRPr>
          </a:p>
        </p:txBody>
      </p:sp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6011863" y="333375"/>
            <a:ext cx="2305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sr-Latn-CS" altLang="en-US" sz="800" smtClean="0">
                <a:solidFill>
                  <a:srgbClr val="FFFFFF"/>
                </a:solidFill>
                <a:cs typeface="Arial" charset="0"/>
              </a:rPr>
              <a:t>vladaf@matf.bg.ac.</a:t>
            </a:r>
            <a:r>
              <a:rPr lang="en-US" altLang="en-US" sz="800" smtClean="0">
                <a:solidFill>
                  <a:srgbClr val="FFFFFF"/>
                </a:solidFill>
                <a:cs typeface="Arial" charset="0"/>
              </a:rPr>
              <a:t>rs</a:t>
            </a:r>
            <a:endParaRPr lang="sr-Latn-CS" altLang="en-US" sz="800" smtClean="0">
              <a:solidFill>
                <a:srgbClr val="FFFFFF"/>
              </a:solidFill>
              <a:cs typeface="Arial" charset="0"/>
            </a:endParaRPr>
          </a:p>
        </p:txBody>
      </p:sp>
      <p:pic>
        <p:nvPicPr>
          <p:cNvPr id="1030" name="Picture 8" descr="znakmalin"/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525" y="476250"/>
            <a:ext cx="842963" cy="99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6096000" y="304800"/>
            <a:ext cx="2305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sr-Latn-CS" altLang="en-US" sz="800" dirty="0" smtClean="0">
                <a:solidFill>
                  <a:srgbClr val="000000"/>
                </a:solidFill>
                <a:latin typeface="+mn-lt"/>
                <a:cs typeface="Arial" charset="0"/>
              </a:rPr>
              <a:t>vladaf@matf.bg.ac.</a:t>
            </a:r>
            <a:r>
              <a:rPr lang="en-US" altLang="en-US" sz="800" dirty="0" err="1" smtClean="0">
                <a:solidFill>
                  <a:srgbClr val="000000"/>
                </a:solidFill>
                <a:latin typeface="+mn-lt"/>
                <a:cs typeface="Arial" charset="0"/>
              </a:rPr>
              <a:t>rs</a:t>
            </a:r>
            <a:endParaRPr lang="sr-Latn-CS" altLang="en-US" sz="800" dirty="0" smtClean="0">
              <a:solidFill>
                <a:srgbClr val="000000"/>
              </a:solidFill>
              <a:latin typeface="+mn-lt"/>
              <a:cs typeface="Arial" charset="0"/>
            </a:endParaRPr>
          </a:p>
        </p:txBody>
      </p:sp>
      <p:sp>
        <p:nvSpPr>
          <p:cNvPr id="1033" name="TextBox 1"/>
          <p:cNvSpPr txBox="1">
            <a:spLocks noChangeArrowheads="1"/>
          </p:cNvSpPr>
          <p:nvPr userDrawn="1"/>
        </p:nvSpPr>
        <p:spPr bwMode="auto">
          <a:xfrm>
            <a:off x="443812" y="260350"/>
            <a:ext cx="1095172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sr-Latn-RS" sz="800" dirty="0" smtClean="0"/>
              <a:t>Matematički fakultet</a:t>
            </a:r>
            <a:endParaRPr lang="en-US" sz="800" dirty="0" smtClean="0"/>
          </a:p>
        </p:txBody>
      </p:sp>
      <p:sp>
        <p:nvSpPr>
          <p:cNvPr id="10" name="Rectangle 4"/>
          <p:cNvSpPr txBox="1">
            <a:spLocks noChangeArrowheads="1"/>
          </p:cNvSpPr>
          <p:nvPr userDrawn="1"/>
        </p:nvSpPr>
        <p:spPr bwMode="auto">
          <a:xfrm>
            <a:off x="3059113" y="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defPPr>
              <a:defRPr lang="en-US"/>
            </a:defPPr>
            <a:lvl1pPr algn="ctr" defTabSz="914400" rtl="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defRPr sz="1000" kern="1200">
                <a:solidFill>
                  <a:srgbClr val="6767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sr-Latn-RS" dirty="0" smtClean="0"/>
              <a:t>Uvod u veb</a:t>
            </a:r>
            <a:r>
              <a:rPr lang="sr-Latn-RS" baseline="0" dirty="0" smtClean="0"/>
              <a:t> i internet tehnologije</a:t>
            </a:r>
            <a:endParaRPr lang="sr-Latn-C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7" r:id="rId1"/>
    <p:sldLayoutId id="2147483928" r:id="rId2"/>
    <p:sldLayoutId id="2147483929" r:id="rId3"/>
    <p:sldLayoutId id="2147483930" r:id="rId4"/>
    <p:sldLayoutId id="2147483931" r:id="rId5"/>
    <p:sldLayoutId id="2147483932" r:id="rId6"/>
    <p:sldLayoutId id="2147483933" r:id="rId7"/>
  </p:sldLayoutIdLst>
  <p:timing>
    <p:tnLst>
      <p:par>
        <p:cTn id="1" dur="indefinite" restart="never" nodeType="tmRoot"/>
      </p:par>
    </p:tnLst>
  </p:timing>
  <p:hf sldNum="0"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l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¡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l"/>
        <a:defRPr sz="18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2060"/>
        </a:buClr>
        <a:buChar char="•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"/>
        <a:defRPr sz="1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ictitious.com/mypath" TargetMode="External"/><Relationship Id="rId2" Type="http://schemas.openxmlformats.org/officeDocument/2006/relationships/hyperlink" Target="http://www.first.com/aspace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blp.uni-trier.de/faq/How+to+parse+dblp+xml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-108520" y="556220"/>
            <a:ext cx="8062913" cy="1144588"/>
          </a:xfrm>
        </p:spPr>
        <p:txBody>
          <a:bodyPr/>
          <a:lstStyle/>
          <a:p>
            <a:pPr eaLnBrk="1" hangingPunct="1"/>
            <a:r>
              <a:rPr lang="sr-Latn-RS" altLang="en-US" sz="4800" dirty="0" smtClean="0">
                <a:solidFill>
                  <a:srgbClr val="3366FF"/>
                </a:solidFill>
              </a:rPr>
              <a:t>Uvod u veb i internet tehnologije</a:t>
            </a:r>
            <a:endParaRPr lang="sr-Latn-CS" altLang="en-US" sz="4800" dirty="0" smtClean="0">
              <a:solidFill>
                <a:srgbClr val="3366FF"/>
              </a:solidFill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1547813" y="4365625"/>
            <a:ext cx="6400800" cy="1752600"/>
          </a:xfrm>
        </p:spPr>
        <p:txBody>
          <a:bodyPr/>
          <a:lstStyle/>
          <a:p>
            <a:pPr eaLnBrk="1" hangingPunct="1"/>
            <a:endParaRPr lang="sr-Latn-CS" alt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67EBEF0-E845-4453-9F2B-437D53AC495E}" type="slidenum">
              <a:rPr lang="en-US" altLang="en-US" sz="1000" smtClean="0">
                <a:solidFill>
                  <a:srgbClr val="969696"/>
                </a:solidFill>
                <a:latin typeface="Arial" pitchFamily="34" charset="0"/>
              </a:rPr>
              <a:pPr/>
              <a:t>10</a:t>
            </a:fld>
            <a:endParaRPr lang="en-US" altLang="en-US" sz="1000" smtClean="0">
              <a:solidFill>
                <a:srgbClr val="969696"/>
              </a:solidFill>
              <a:latin typeface="Arial" pitchFamily="34" charset="0"/>
            </a:endParaRPr>
          </a:p>
        </p:txBody>
      </p:sp>
      <p:graphicFrame>
        <p:nvGraphicFramePr>
          <p:cNvPr id="685059" name="Group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730605513"/>
              </p:ext>
            </p:extLst>
          </p:nvPr>
        </p:nvGraphicFramePr>
        <p:xfrm>
          <a:off x="5652120" y="1412776"/>
          <a:ext cx="3282950" cy="1417309"/>
        </p:xfrm>
        <a:graphic>
          <a:graphicData uri="http://schemas.openxmlformats.org/drawingml/2006/table">
            <a:tbl>
              <a:tblPr/>
              <a:tblGrid>
                <a:gridCol w="5746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98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6097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7835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sid</a:t>
                      </a:r>
                      <a:endParaRPr kumimoji="1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Gill Sans MT" pitchFamily="34" charset="0"/>
                      </a:endParaRPr>
                    </a:p>
                  </a:txBody>
                  <a:tcPr marT="82338" marB="823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cid</a:t>
                      </a:r>
                    </a:p>
                  </a:txBody>
                  <a:tcPr marT="82338" marB="823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exp</a:t>
                      </a: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-grade</a:t>
                      </a:r>
                    </a:p>
                  </a:txBody>
                  <a:tcPr marT="82338" marB="823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1</a:t>
                      </a:r>
                    </a:p>
                  </a:txBody>
                  <a:tcPr marT="82338" marB="823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570103</a:t>
                      </a:r>
                    </a:p>
                  </a:txBody>
                  <a:tcPr marT="82338" marB="823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B</a:t>
                      </a:r>
                    </a:p>
                  </a:txBody>
                  <a:tcPr marT="82338" marB="823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6662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23</a:t>
                      </a:r>
                    </a:p>
                  </a:txBody>
                  <a:tcPr marT="82338" marB="823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550103</a:t>
                      </a:r>
                    </a:p>
                  </a:txBody>
                  <a:tcPr marT="82338" marB="823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Gill Sans MT" pitchFamily="34" charset="0"/>
                        </a:rPr>
                        <a:t>A</a:t>
                      </a:r>
                    </a:p>
                  </a:txBody>
                  <a:tcPr marT="82338" marB="823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3334" name="Rectangle 21"/>
          <p:cNvSpPr>
            <a:spLocks noGrp="1" noChangeArrowheads="1"/>
          </p:cNvSpPr>
          <p:nvPr>
            <p:ph type="body" sz="half" idx="2"/>
          </p:nvPr>
        </p:nvSpPr>
        <p:spPr>
          <a:xfrm>
            <a:off x="514546" y="2339454"/>
            <a:ext cx="8178800" cy="2025650"/>
          </a:xfrm>
        </p:spPr>
        <p:txBody>
          <a:bodyPr/>
          <a:lstStyle/>
          <a:p>
            <a:pPr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16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&lt;student-course-grade&gt;</a:t>
            </a:r>
          </a:p>
          <a:p>
            <a:pPr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16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&lt;tuple&gt;&lt;</a:t>
            </a:r>
            <a:r>
              <a:rPr lang="en-US" sz="1600" b="1" dirty="0" err="1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sid</a:t>
            </a:r>
            <a:r>
              <a:rPr lang="en-US" sz="16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&gt;1&lt;/</a:t>
            </a:r>
            <a:r>
              <a:rPr lang="en-US" sz="1600" b="1" dirty="0" err="1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sid</a:t>
            </a:r>
            <a:r>
              <a:rPr lang="en-US" sz="16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&gt;&lt;cid&gt;570103&lt;/cid&gt;</a:t>
            </a:r>
            <a:br>
              <a:rPr lang="en-US" sz="16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&lt;exp-grade&gt;B&lt;/</a:t>
            </a:r>
            <a:r>
              <a:rPr lang="en-US" sz="1600" b="1" dirty="0" err="1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sz="16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-grade&gt;</a:t>
            </a:r>
            <a:endParaRPr lang="sr-Latn-RS" sz="1600" b="1" dirty="0" smtClean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sr-Latn-RS" sz="1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r-Latn-RS" sz="16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&lt;/tuple&gt;</a:t>
            </a:r>
          </a:p>
          <a:p>
            <a:pPr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16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&lt;tuple&gt;&lt;</a:t>
            </a:r>
            <a:r>
              <a:rPr lang="en-US" sz="1600" b="1" dirty="0" err="1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sid</a:t>
            </a:r>
            <a:r>
              <a:rPr lang="en-US" sz="16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&gt;23&lt;/</a:t>
            </a:r>
            <a:r>
              <a:rPr lang="en-US" sz="1600" b="1" dirty="0" err="1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sid</a:t>
            </a:r>
            <a:r>
              <a:rPr lang="en-US" sz="16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&gt;&lt;cid&gt;550103&lt;/cid&gt;</a:t>
            </a:r>
            <a:br>
              <a:rPr lang="en-US" sz="16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&lt;exp-grade&gt;A&lt;/</a:t>
            </a:r>
            <a:r>
              <a:rPr lang="en-US" sz="1600" b="1" dirty="0" err="1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sz="16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-grade&gt;</a:t>
            </a:r>
            <a:endParaRPr lang="sr-Latn-RS" sz="1600" b="1" dirty="0" smtClean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sr-Latn-RS" sz="1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r-Latn-RS" sz="16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&lt;/tuple&gt;</a:t>
            </a:r>
          </a:p>
          <a:p>
            <a:pPr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sz="16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&lt;/student-course-grade&gt;</a:t>
            </a:r>
            <a:r>
              <a:rPr lang="en-US" sz="1800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			</a:t>
            </a:r>
            <a:endParaRPr lang="sr-Latn-RS" sz="1800" dirty="0" smtClean="0">
              <a:solidFill>
                <a:srgbClr val="002060"/>
              </a:solidFill>
              <a:latin typeface="Consolas" pitchFamily="49" charset="0"/>
              <a:cs typeface="Consolas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sr-Latn-RS" sz="1800" dirty="0" smtClean="0">
                <a:latin typeface="Consolas" pitchFamily="49" charset="0"/>
                <a:cs typeface="Consolas" pitchFamily="49" charset="0"/>
              </a:rPr>
              <a:t>ili</a:t>
            </a:r>
            <a:endParaRPr lang="en-US" sz="1800" dirty="0" smtClean="0">
              <a:latin typeface="Consolas" pitchFamily="49" charset="0"/>
              <a:cs typeface="Consolas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16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&lt;student-course-grade&gt;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16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&lt;tuple </a:t>
            </a:r>
            <a:r>
              <a:rPr lang="en-US" sz="1600" b="1" dirty="0" err="1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sid</a:t>
            </a:r>
            <a:r>
              <a:rPr lang="en-US" sz="16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=“1” cid=“570103” exp-grade=“B”/&gt;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16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&lt;tuple </a:t>
            </a:r>
            <a:r>
              <a:rPr lang="en-US" sz="1600" b="1" dirty="0" err="1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sid</a:t>
            </a:r>
            <a:r>
              <a:rPr lang="en-US" sz="16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=“23” cid=“550103” exp-grade=“A”/&gt;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16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&lt;/student-course-grade&gt;</a:t>
            </a:r>
          </a:p>
          <a:p>
            <a:pPr>
              <a:buFont typeface="Wingdings" pitchFamily="2" charset="2"/>
              <a:buNone/>
              <a:defRPr/>
            </a:pPr>
            <a:endParaRPr lang="en-US" sz="1800" dirty="0" smtClean="0">
              <a:solidFill>
                <a:srgbClr val="00206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694" name="Text Box 22"/>
          <p:cNvSpPr txBox="1">
            <a:spLocks noChangeArrowheads="1"/>
          </p:cNvSpPr>
          <p:nvPr/>
        </p:nvSpPr>
        <p:spPr bwMode="auto">
          <a:xfrm>
            <a:off x="611561" y="1538794"/>
            <a:ext cx="5902804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dirty="0">
                <a:latin typeface="+mn-lt"/>
              </a:rPr>
              <a:t>XML </a:t>
            </a:r>
            <a:r>
              <a:rPr lang="sr-Latn-RS" sz="2200" dirty="0">
                <a:latin typeface="+mn-lt"/>
              </a:rPr>
              <a:t>lako čuva relacije </a:t>
            </a:r>
            <a:r>
              <a:rPr lang="sr-Latn-RS" sz="2200" dirty="0" smtClean="0">
                <a:latin typeface="+mn-lt"/>
              </a:rPr>
              <a:t/>
            </a:r>
            <a:br>
              <a:rPr lang="sr-Latn-RS" sz="2200" dirty="0" smtClean="0">
                <a:latin typeface="+mn-lt"/>
              </a:rPr>
            </a:br>
            <a:r>
              <a:rPr lang="sr-Latn-RS" altLang="en-US" sz="2000" dirty="0" smtClean="0">
                <a:latin typeface="+mn-lt"/>
              </a:rPr>
              <a:t>Primer: Relacija </a:t>
            </a:r>
            <a:r>
              <a:rPr lang="sr-Latn-RS" altLang="en-US" sz="2000" dirty="0">
                <a:latin typeface="+mn-lt"/>
              </a:rPr>
              <a:t>s</a:t>
            </a:r>
            <a:r>
              <a:rPr lang="en-US" altLang="en-US" sz="2000" dirty="0" err="1" smtClean="0">
                <a:latin typeface="+mn-lt"/>
              </a:rPr>
              <a:t>tudent</a:t>
            </a:r>
            <a:r>
              <a:rPr lang="en-US" altLang="en-US" sz="2000" dirty="0" smtClean="0">
                <a:latin typeface="+mn-lt"/>
              </a:rPr>
              <a:t>-course-grade</a:t>
            </a:r>
            <a:endParaRPr lang="en-US" altLang="en-US" sz="2000" dirty="0">
              <a:latin typeface="+mn-lt"/>
            </a:endParaRPr>
          </a:p>
        </p:txBody>
      </p:sp>
      <p:cxnSp>
        <p:nvCxnSpPr>
          <p:cNvPr id="28695" name="Straight Connector 7"/>
          <p:cNvCxnSpPr>
            <a:cxnSpLocks noChangeShapeType="1"/>
          </p:cNvCxnSpPr>
          <p:nvPr/>
        </p:nvCxnSpPr>
        <p:spPr bwMode="auto">
          <a:xfrm>
            <a:off x="1043608" y="4581128"/>
            <a:ext cx="7776864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9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835696" y="548680"/>
            <a:ext cx="6851650" cy="868363"/>
          </a:xfrm>
        </p:spPr>
        <p:txBody>
          <a:bodyPr/>
          <a:lstStyle/>
          <a:p>
            <a:r>
              <a:rPr lang="sr-Latn-RS" altLang="en-US" dirty="0">
                <a:solidFill>
                  <a:srgbClr val="0070C0"/>
                </a:solidFill>
              </a:rPr>
              <a:t>Anatomija XML-a </a:t>
            </a:r>
            <a:r>
              <a:rPr lang="sr-Latn-RS" altLang="en-US" dirty="0" smtClean="0">
                <a:solidFill>
                  <a:srgbClr val="0070C0"/>
                </a:solidFill>
              </a:rPr>
              <a:t>(</a:t>
            </a:r>
            <a:r>
              <a:rPr lang="en-US" altLang="en-US" dirty="0" smtClean="0">
                <a:solidFill>
                  <a:srgbClr val="0070C0"/>
                </a:solidFill>
              </a:rPr>
              <a:t>3</a:t>
            </a:r>
            <a:r>
              <a:rPr lang="sr-Latn-RS" altLang="en-US" dirty="0" smtClean="0">
                <a:solidFill>
                  <a:srgbClr val="0070C0"/>
                </a:solidFill>
              </a:rPr>
              <a:t>)</a:t>
            </a:r>
            <a:endParaRPr lang="en-US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1447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635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339752" y="548680"/>
            <a:ext cx="6804248" cy="710952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r>
              <a:rPr lang="sr-Latn-RS" altLang="en-US" dirty="0" smtClean="0"/>
              <a:t>Elementi</a:t>
            </a:r>
            <a:endParaRPr lang="en-US" altLang="en-US" dirty="0"/>
          </a:p>
        </p:txBody>
      </p:sp>
      <p:sp>
        <p:nvSpPr>
          <p:cNvPr id="163635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1224136" y="1441789"/>
            <a:ext cx="7812360" cy="198721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book</a:t>
            </a: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800" dirty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year</a:t>
            </a: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=“1967”&gt;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&lt;</a:t>
            </a:r>
            <a:r>
              <a:rPr lang="en-US" altLang="en-US" sz="1800" dirty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title</a:t>
            </a: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&gt;Politics of experience&lt;/</a:t>
            </a:r>
            <a:r>
              <a:rPr lang="en-US" altLang="en-US" sz="1800" dirty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title</a:t>
            </a: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	  &lt;</a:t>
            </a:r>
            <a:r>
              <a:rPr lang="en-US" altLang="en-US" sz="1800" dirty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author</a:t>
            </a: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			&lt;</a:t>
            </a:r>
            <a:r>
              <a:rPr lang="en-US" altLang="en-US" sz="1800" dirty="0" err="1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firstname</a:t>
            </a: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&gt;Ronald&lt;/</a:t>
            </a:r>
            <a:r>
              <a:rPr lang="en-US" altLang="en-US" sz="1800" dirty="0" err="1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firstname</a:t>
            </a: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			&lt;</a:t>
            </a:r>
            <a:r>
              <a:rPr lang="en-US" altLang="en-US" sz="1800" dirty="0" err="1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lastname</a:t>
            </a: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&gt;Laing&lt;/</a:t>
            </a:r>
            <a:r>
              <a:rPr lang="en-US" altLang="en-US" sz="1800" dirty="0" err="1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lastname</a:t>
            </a: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	  &lt;/</a:t>
            </a:r>
            <a:r>
              <a:rPr lang="en-US" altLang="en-US" sz="1800" dirty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author</a:t>
            </a: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en-US" sz="1800" dirty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book</a:t>
            </a: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</p:txBody>
      </p:sp>
      <p:sp>
        <p:nvSpPr>
          <p:cNvPr id="1636356" name="Rectangle 4"/>
          <p:cNvSpPr>
            <a:spLocks noChangeArrowheads="1"/>
          </p:cNvSpPr>
          <p:nvPr/>
        </p:nvSpPr>
        <p:spPr bwMode="auto">
          <a:xfrm>
            <a:off x="304800" y="1143000"/>
            <a:ext cx="8229600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lvl="4" eaLnBrk="0" hangingPunct="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120000"/>
              <a:buFontTx/>
              <a:buChar char="•"/>
            </a:pPr>
            <a:endParaRPr lang="de-DE" altLang="en-US" sz="1800" b="0">
              <a:latin typeface="Comic Sans MS" pitchFamily="66" charset="0"/>
            </a:endParaRPr>
          </a:p>
        </p:txBody>
      </p:sp>
      <p:sp>
        <p:nvSpPr>
          <p:cNvPr id="1636358" name="Text Box 6"/>
          <p:cNvSpPr txBox="1">
            <a:spLocks noChangeArrowheads="1"/>
          </p:cNvSpPr>
          <p:nvPr/>
        </p:nvSpPr>
        <p:spPr bwMode="auto">
          <a:xfrm>
            <a:off x="646206" y="3597535"/>
            <a:ext cx="7922840" cy="178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35" tIns="45718" rIns="91435" bIns="45718" anchor="ctr">
            <a:spAutoFit/>
          </a:bodyPr>
          <a:lstStyle/>
          <a:p>
            <a:r>
              <a:rPr lang="sr-Latn-RS" altLang="en-US" sz="2200" b="0" dirty="0" smtClean="0">
                <a:solidFill>
                  <a:schemeClr val="tx1"/>
                </a:solidFill>
                <a:latin typeface="+mn-lt"/>
              </a:rPr>
              <a:t>Elemente karakteriše: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altLang="en-US" sz="2200" b="0" dirty="0" smtClean="0">
                <a:solidFill>
                  <a:schemeClr val="tx1"/>
                </a:solidFill>
                <a:latin typeface="+mn-lt"/>
              </a:rPr>
              <a:t>Ugnježdena struktura</a:t>
            </a:r>
            <a:endParaRPr lang="en-US" altLang="en-US" sz="2200" b="0" dirty="0">
              <a:solidFill>
                <a:schemeClr val="tx1"/>
              </a:solidFill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altLang="en-US" sz="2200" dirty="0" smtClean="0">
                <a:latin typeface="+mn-lt"/>
              </a:rPr>
              <a:t>Drvoidna struktura</a:t>
            </a:r>
            <a:endParaRPr lang="en-US" altLang="en-US" sz="2200" b="0" dirty="0">
              <a:solidFill>
                <a:schemeClr val="tx1"/>
              </a:solidFill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altLang="en-US" sz="2200" b="0" dirty="0" smtClean="0">
                <a:solidFill>
                  <a:schemeClr val="tx1"/>
                </a:solidFill>
                <a:latin typeface="+mn-lt"/>
              </a:rPr>
              <a:t>Redosled je važan</a:t>
            </a:r>
            <a:endParaRPr lang="en-US" altLang="en-US" sz="2200" b="0" dirty="0">
              <a:solidFill>
                <a:schemeClr val="tx1"/>
              </a:solidFill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altLang="en-US" sz="2200" b="0" dirty="0" smtClean="0">
                <a:solidFill>
                  <a:schemeClr val="tx1"/>
                </a:solidFill>
                <a:latin typeface="+mn-lt"/>
              </a:rPr>
              <a:t>Sadrži samo znakove</a:t>
            </a:r>
            <a:r>
              <a:rPr lang="en-US" altLang="en-US" sz="2200" b="0" dirty="0" smtClean="0">
                <a:solidFill>
                  <a:schemeClr val="tx1"/>
                </a:solidFill>
                <a:latin typeface="+mn-lt"/>
              </a:rPr>
              <a:t>, </a:t>
            </a:r>
            <a:r>
              <a:rPr lang="sr-Latn-RS" altLang="en-US" sz="2200" b="0" dirty="0" smtClean="0">
                <a:solidFill>
                  <a:schemeClr val="tx1"/>
                </a:solidFill>
                <a:latin typeface="+mn-lt"/>
              </a:rPr>
              <a:t>a ne cele brojeve</a:t>
            </a:r>
            <a:r>
              <a:rPr lang="en-US" altLang="en-US" sz="2200" b="0" dirty="0" smtClean="0">
                <a:solidFill>
                  <a:schemeClr val="tx1"/>
                </a:solidFill>
                <a:latin typeface="+mn-lt"/>
              </a:rPr>
              <a:t>, </a:t>
            </a:r>
            <a:r>
              <a:rPr lang="sr-Latn-RS" altLang="en-US" sz="2200" b="0" dirty="0" smtClean="0">
                <a:solidFill>
                  <a:schemeClr val="tx1"/>
                </a:solidFill>
                <a:latin typeface="+mn-lt"/>
              </a:rPr>
              <a:t>itd.</a:t>
            </a:r>
            <a:endParaRPr lang="en-US" altLang="en-US" sz="2200" b="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347377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969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81000" y="1507232"/>
            <a:ext cx="8511480" cy="48020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sr-Latn-RS" altLang="en-US" dirty="0" smtClean="0"/>
              <a:t>Obuhvaćeni su etiketama</a:t>
            </a:r>
            <a:endParaRPr lang="de-DE" altLang="en-US" dirty="0"/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Otvarajuća etiketa</a:t>
            </a:r>
            <a:r>
              <a:rPr lang="de-DE" altLang="en-US" dirty="0" smtClean="0"/>
              <a:t>:  </a:t>
            </a:r>
            <a:r>
              <a:rPr lang="sr-Latn-RS" altLang="en-US" dirty="0" smtClean="0"/>
              <a:t>npr.</a:t>
            </a:r>
            <a:r>
              <a:rPr lang="de-DE" altLang="en-US" dirty="0" smtClean="0"/>
              <a:t>  </a:t>
            </a:r>
            <a:r>
              <a:rPr lang="de-DE" altLang="en-US" sz="1800" dirty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&lt;bibliography&gt;</a:t>
            </a:r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Zatvarajuća etiketa</a:t>
            </a:r>
            <a:r>
              <a:rPr lang="de-DE" altLang="en-US" dirty="0" smtClean="0"/>
              <a:t>:</a:t>
            </a:r>
            <a:r>
              <a:rPr lang="sr-Latn-RS" altLang="en-US" dirty="0" smtClean="0"/>
              <a:t> npr.</a:t>
            </a:r>
            <a:r>
              <a:rPr lang="de-DE" altLang="en-US" dirty="0" smtClean="0"/>
              <a:t> </a:t>
            </a:r>
            <a:r>
              <a:rPr lang="de-DE" altLang="en-US" sz="1800" dirty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&lt;/bibliography&gt;</a:t>
            </a:r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Elementi bez sadržaja (prazni)</a:t>
            </a:r>
            <a:r>
              <a:rPr lang="de-DE" altLang="en-US" dirty="0" smtClean="0"/>
              <a:t>: </a:t>
            </a:r>
            <a:r>
              <a:rPr lang="sr-Latn-RS" altLang="en-US" dirty="0" smtClean="0"/>
              <a:t>npr.</a:t>
            </a:r>
            <a:r>
              <a:rPr lang="de-DE" altLang="en-US" dirty="0" smtClean="0"/>
              <a:t> </a:t>
            </a:r>
            <a:r>
              <a:rPr lang="de-DE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altLang="en-US" sz="1800" dirty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bibliography</a:t>
            </a:r>
            <a:r>
              <a:rPr lang="de-DE" altLang="en-US" sz="1400" dirty="0">
                <a:solidFill>
                  <a:schemeClr val="hlink"/>
                </a:solidFill>
              </a:rPr>
              <a:t> </a:t>
            </a:r>
            <a:r>
              <a:rPr lang="de-DE" altLang="en-US" sz="1800" dirty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r>
              <a:rPr lang="de-DE" altLang="en-US" sz="1800" dirty="0">
                <a:solidFill>
                  <a:schemeClr val="hlink"/>
                </a:solidFill>
              </a:rPr>
              <a:t> </a:t>
            </a:r>
            <a:r>
              <a:rPr lang="sr-Latn-RS" altLang="en-US" dirty="0" smtClean="0"/>
              <a:t>je skraćenica za</a:t>
            </a:r>
            <a:r>
              <a:rPr lang="de-DE" altLang="en-US" dirty="0" smtClean="0">
                <a:solidFill>
                  <a:schemeClr val="hlink"/>
                </a:solidFill>
              </a:rPr>
              <a:t> </a:t>
            </a:r>
            <a:r>
              <a:rPr lang="de-DE" altLang="en-US" sz="1800" dirty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&lt;bibliography&gt;</a:t>
            </a:r>
            <a:r>
              <a:rPr lang="de-DE" altLang="en-US" sz="1800" dirty="0">
                <a:solidFill>
                  <a:schemeClr val="hlink"/>
                </a:solidFill>
              </a:rPr>
              <a:t> </a:t>
            </a:r>
            <a:r>
              <a:rPr lang="de-DE" altLang="en-US" sz="1800" dirty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&lt;/bibliography</a:t>
            </a:r>
            <a:r>
              <a:rPr lang="de-DE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sr-Latn-RS" altLang="en-US" sz="1800" dirty="0" smtClean="0">
              <a:solidFill>
                <a:schemeClr val="hlin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90000"/>
              </a:lnSpc>
            </a:pPr>
            <a:endParaRPr lang="de-DE" altLang="en-US" sz="2200" dirty="0">
              <a:solidFill>
                <a:schemeClr val="hlink"/>
              </a:solidFill>
            </a:endParaRPr>
          </a:p>
          <a:p>
            <a:pPr>
              <a:lnSpc>
                <a:spcPct val="90000"/>
              </a:lnSpc>
            </a:pPr>
            <a:r>
              <a:rPr lang="de-DE" altLang="en-US" dirty="0" smtClean="0"/>
              <a:t>Element</a:t>
            </a:r>
            <a:r>
              <a:rPr lang="sr-Latn-RS" altLang="en-US" dirty="0" smtClean="0"/>
              <a:t>i mogu biti ugnježdeni</a:t>
            </a:r>
            <a:r>
              <a:rPr lang="de-DE" altLang="en-US" dirty="0"/>
              <a:t/>
            </a:r>
            <a:br>
              <a:rPr lang="de-DE" altLang="en-US" dirty="0"/>
            </a:br>
            <a:r>
              <a:rPr lang="de-DE" altLang="en-US" sz="1800" dirty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&lt;bib&gt; </a:t>
            </a:r>
            <a:r>
              <a:rPr lang="de-DE" altLang="en-US" sz="1800" dirty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&lt;book&gt; Wilde Wutz &lt;/book&gt; </a:t>
            </a:r>
            <a:r>
              <a:rPr lang="de-DE" altLang="en-US" sz="1800" dirty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&lt;/bib&gt;</a:t>
            </a:r>
          </a:p>
          <a:p>
            <a:pPr>
              <a:lnSpc>
                <a:spcPct val="90000"/>
              </a:lnSpc>
            </a:pPr>
            <a:r>
              <a:rPr lang="sr-Latn-RS" altLang="en-US" dirty="0" smtClean="0"/>
              <a:t>Elementi koji su ugnježdeni mogu biti višečlani </a:t>
            </a:r>
            <a:r>
              <a:rPr lang="de-DE" altLang="en-US" dirty="0" smtClean="0"/>
              <a:t> </a:t>
            </a:r>
            <a:r>
              <a:rPr lang="de-DE" altLang="en-US" dirty="0"/>
              <a:t/>
            </a:r>
            <a:br>
              <a:rPr lang="de-DE" altLang="en-US" dirty="0"/>
            </a:br>
            <a:r>
              <a:rPr lang="de-DE" altLang="en-US" sz="2000" dirty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&lt;bib&gt; </a:t>
            </a:r>
            <a:r>
              <a:rPr lang="de-DE" altLang="en-US" sz="2000" dirty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&lt;book&gt; ... &lt;/book&gt; &lt;book&gt; ... &lt;/book&gt; </a:t>
            </a:r>
            <a:r>
              <a:rPr lang="de-DE" altLang="en-US" sz="2000" dirty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&lt;/bib&gt;</a:t>
            </a:r>
          </a:p>
          <a:p>
            <a:pPr>
              <a:lnSpc>
                <a:spcPct val="90000"/>
              </a:lnSpc>
            </a:pPr>
            <a:r>
              <a:rPr lang="sr-Latn-RS" altLang="en-US" dirty="0" smtClean="0">
                <a:solidFill>
                  <a:schemeClr val="hlink"/>
                </a:solidFill>
              </a:rPr>
              <a:t>U tim slučajevima, redosled je veoma važan</a:t>
            </a:r>
            <a:r>
              <a:rPr lang="de-DE" altLang="en-US" dirty="0" smtClean="0">
                <a:solidFill>
                  <a:schemeClr val="hlink"/>
                </a:solidFill>
              </a:rPr>
              <a:t>!</a:t>
            </a:r>
            <a:endParaRPr lang="de-DE" altLang="en-US" dirty="0">
              <a:solidFill>
                <a:schemeClr val="hlink"/>
              </a:solidFill>
            </a:endParaRPr>
          </a:p>
          <a:p>
            <a:pPr>
              <a:lnSpc>
                <a:spcPct val="90000"/>
              </a:lnSpc>
            </a:pPr>
            <a:endParaRPr lang="sr-Latn-RS" altLang="en-US" dirty="0" smtClean="0"/>
          </a:p>
          <a:p>
            <a:pPr>
              <a:lnSpc>
                <a:spcPct val="90000"/>
              </a:lnSpc>
            </a:pPr>
            <a:r>
              <a:rPr lang="de-DE" altLang="en-US" dirty="0" smtClean="0"/>
              <a:t>Do</a:t>
            </a:r>
            <a:r>
              <a:rPr lang="sr-Latn-RS" altLang="en-US" dirty="0" smtClean="0"/>
              <a:t>kumenti moraju biti dobro formirani</a:t>
            </a:r>
            <a:r>
              <a:rPr lang="de-DE" altLang="en-US" sz="2800" dirty="0"/>
              <a:t/>
            </a:r>
            <a:br>
              <a:rPr lang="de-DE" altLang="en-US" sz="2800" dirty="0"/>
            </a:br>
            <a:r>
              <a:rPr lang="de-DE" altLang="en-US" sz="1800" dirty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&lt;a&gt; </a:t>
            </a:r>
            <a:r>
              <a:rPr lang="de-DE" altLang="en-US" sz="1800" dirty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&lt;b&gt; </a:t>
            </a:r>
            <a:r>
              <a:rPr lang="de-DE" altLang="en-US" sz="1800" dirty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&lt;/a&gt; </a:t>
            </a:r>
            <a:r>
              <a:rPr lang="de-DE" altLang="en-US" sz="1800" dirty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&lt;/b&gt; </a:t>
            </a:r>
            <a:r>
              <a:rPr lang="sr-Latn-RS" altLang="en-US" sz="2000" dirty="0" smtClean="0"/>
              <a:t>nije dopušteno</a:t>
            </a:r>
            <a:r>
              <a:rPr lang="de-DE" altLang="en-US" sz="2000" dirty="0" smtClean="0"/>
              <a:t>!</a:t>
            </a:r>
            <a:r>
              <a:rPr lang="de-DE" altLang="en-US" sz="2000" dirty="0"/>
              <a:t/>
            </a:r>
            <a:br>
              <a:rPr lang="de-DE" altLang="en-US" sz="2000" dirty="0"/>
            </a:br>
            <a:r>
              <a:rPr lang="de-DE" altLang="en-US" sz="1800" dirty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&lt;a&gt; </a:t>
            </a:r>
            <a:r>
              <a:rPr lang="de-DE" altLang="en-US" sz="1800" dirty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&lt;b&gt; &lt;/b&gt; </a:t>
            </a:r>
            <a:r>
              <a:rPr lang="sr-Latn-RS" altLang="en-US" sz="2000" dirty="0" smtClean="0"/>
              <a:t>nije dopušteno</a:t>
            </a:r>
            <a:r>
              <a:rPr lang="de-DE" altLang="en-US" sz="2000" dirty="0" smtClean="0"/>
              <a:t>!</a:t>
            </a:r>
            <a:endParaRPr lang="de-DE" altLang="en-US" sz="2000" dirty="0"/>
          </a:p>
        </p:txBody>
      </p:sp>
      <p:sp>
        <p:nvSpPr>
          <p:cNvPr id="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123728" y="548680"/>
            <a:ext cx="7020272" cy="710952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r>
              <a:rPr lang="sr-Latn-RS" altLang="en-US" dirty="0" smtClean="0"/>
              <a:t>Elementi (2)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43516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174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979712" y="476672"/>
            <a:ext cx="6478488" cy="666328"/>
          </a:xfrm>
        </p:spPr>
        <p:txBody>
          <a:bodyPr/>
          <a:lstStyle/>
          <a:p>
            <a:r>
              <a:rPr lang="de-DE" altLang="en-US" dirty="0" smtClean="0"/>
              <a:t>Atribut</a:t>
            </a:r>
            <a:r>
              <a:rPr lang="sr-Latn-RS" altLang="en-US" dirty="0" smtClean="0"/>
              <a:t>i</a:t>
            </a:r>
            <a:endParaRPr lang="de-DE" altLang="en-US" dirty="0"/>
          </a:p>
        </p:txBody>
      </p:sp>
      <p:sp>
        <p:nvSpPr>
          <p:cNvPr id="131174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4800" y="1484784"/>
            <a:ext cx="8371656" cy="5486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 err="1" smtClean="0"/>
              <a:t>Atributi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su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pridruženi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elementima</a:t>
            </a:r>
            <a:r>
              <a:rPr lang="sr-Latn-RS" altLang="en-US" dirty="0" smtClean="0"/>
              <a:t/>
            </a:r>
            <a:br>
              <a:rPr lang="sr-Latn-RS" altLang="en-US" dirty="0" smtClean="0"/>
            </a:br>
            <a:r>
              <a:rPr lang="sr-Latn-RS" altLang="en-US" dirty="0" smtClean="0"/>
              <a:t>Primer:</a:t>
            </a: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&lt;book  price = “55“ year = “1967“</a:t>
            </a:r>
            <a:r>
              <a:rPr lang="en-US" altLang="en-US" sz="1800" dirty="0" smtClean="0">
                <a:solidFill>
                  <a:srgbClr val="99118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1800" dirty="0" smtClean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&lt;title&gt; ... &lt;/title&gt;</a:t>
            </a:r>
            <a:br>
              <a:rPr lang="en-US" altLang="en-US" sz="1800" dirty="0" smtClean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1800" dirty="0" smtClean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&lt;author&gt; ... &lt;/author&gt;</a:t>
            </a:r>
            <a:br>
              <a:rPr lang="en-US" altLang="en-US" sz="1800" dirty="0" smtClean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&lt;/book&gt;</a:t>
            </a:r>
          </a:p>
          <a:p>
            <a:pPr>
              <a:lnSpc>
                <a:spcPct val="90000"/>
              </a:lnSpc>
            </a:pPr>
            <a:r>
              <a:rPr lang="en-US" altLang="en-US" dirty="0" err="1" smtClean="0"/>
              <a:t>Elementi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mogu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sadr</a:t>
            </a:r>
            <a:r>
              <a:rPr lang="sr-Latn-RS" altLang="en-US" dirty="0" smtClean="0"/>
              <a:t>ž</a:t>
            </a:r>
            <a:r>
              <a:rPr lang="en-US" altLang="en-US" dirty="0" err="1" smtClean="0"/>
              <a:t>avati</a:t>
            </a:r>
            <a:r>
              <a:rPr lang="en-US" altLang="en-US" dirty="0" smtClean="0"/>
              <a:t> </a:t>
            </a:r>
            <a:r>
              <a:rPr lang="sr-Latn-RS" altLang="en-US" dirty="0" smtClean="0"/>
              <a:t>samo </a:t>
            </a:r>
            <a:r>
              <a:rPr lang="en-US" altLang="en-US" dirty="0" err="1" smtClean="0"/>
              <a:t>atribute</a:t>
            </a:r>
            <a:r>
              <a:rPr lang="en-US" altLang="en-US" dirty="0" smtClean="0"/>
              <a:t> </a:t>
            </a:r>
            <a:r>
              <a:rPr lang="sr-Latn-RS" altLang="en-US" dirty="0" smtClean="0"/>
              <a:t>(unutar otvarajuće etikete)</a:t>
            </a: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sr-Latn-RS" altLang="en-US" dirty="0" smtClean="0"/>
              <a:t>Primer: 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&lt;person name = “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Wutz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 age = 33“/&gt;</a:t>
            </a:r>
          </a:p>
          <a:p>
            <a:pPr>
              <a:lnSpc>
                <a:spcPct val="90000"/>
              </a:lnSpc>
            </a:pPr>
            <a:r>
              <a:rPr lang="sr-Latn-RS" altLang="en-US" dirty="0" smtClean="0"/>
              <a:t>Imena atributa moraju biti jedinstvena</a:t>
            </a:r>
            <a:r>
              <a:rPr lang="en-US" altLang="en-US" dirty="0" smtClean="0"/>
              <a:t>!</a:t>
            </a:r>
            <a:br>
              <a:rPr lang="en-US" altLang="en-US" dirty="0" smtClean="0"/>
            </a:br>
            <a:r>
              <a:rPr lang="sr-Latn-RS" altLang="en-US" dirty="0" smtClean="0"/>
              <a:t>Primer: Nelegalna je sledeća konstrukcija</a:t>
            </a:r>
            <a:r>
              <a:rPr lang="sr-Latn-R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sr-Latn-R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&lt;person name = “Wilde“ name = “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Wutz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“/&gt;</a:t>
            </a:r>
            <a:endParaRPr lang="en-US" altLang="en-US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sr-Latn-RS" altLang="en-US" dirty="0" smtClean="0"/>
              <a:t>Koja je razlika između umetnutog elementa i atributa</a:t>
            </a:r>
            <a:r>
              <a:rPr lang="en-US" altLang="en-US" dirty="0" smtClean="0"/>
              <a:t>? </a:t>
            </a:r>
            <a:r>
              <a:rPr lang="sr-Latn-RS" altLang="en-US" dirty="0" smtClean="0"/>
              <a:t/>
            </a:r>
            <a:br>
              <a:rPr lang="sr-Latn-RS" altLang="en-US" dirty="0" smtClean="0"/>
            </a:br>
            <a:r>
              <a:rPr lang="sr-Latn-RS" altLang="en-US" dirty="0" smtClean="0"/>
              <a:t>Da li su atributi korisni</a:t>
            </a:r>
            <a:r>
              <a:rPr lang="en-US" altLang="en-US" dirty="0" smtClean="0"/>
              <a:t>?</a:t>
            </a:r>
          </a:p>
          <a:p>
            <a:pPr>
              <a:lnSpc>
                <a:spcPct val="90000"/>
              </a:lnSpc>
            </a:pPr>
            <a:r>
              <a:rPr lang="sr-Latn-RS" altLang="en-US" dirty="0" smtClean="0"/>
              <a:t>Odluka pri modeliranju</a:t>
            </a:r>
            <a:r>
              <a:rPr lang="en-US" altLang="en-US" dirty="0" smtClean="0"/>
              <a:t>: </a:t>
            </a:r>
            <a:r>
              <a:rPr lang="sr-Latn-RS" altLang="en-US" dirty="0" smtClean="0"/>
              <a:t>da li da </a:t>
            </a:r>
            <a:r>
              <a:rPr lang="en-US" altLang="en-US" dirty="0" smtClean="0">
                <a:solidFill>
                  <a:srgbClr val="00B050"/>
                </a:solidFill>
              </a:rPr>
              <a:t>name</a:t>
            </a:r>
            <a:r>
              <a:rPr lang="en-US" altLang="en-US" dirty="0" smtClean="0"/>
              <a:t> </a:t>
            </a:r>
            <a:r>
              <a:rPr lang="sr-Latn-RS" altLang="en-US" dirty="0" smtClean="0"/>
              <a:t>bude atribut ili element ugnježden u element </a:t>
            </a:r>
            <a:r>
              <a:rPr lang="en-US" altLang="en-US" dirty="0" smtClean="0"/>
              <a:t> </a:t>
            </a:r>
            <a:r>
              <a:rPr lang="en-US" altLang="en-US" dirty="0" smtClean="0">
                <a:solidFill>
                  <a:srgbClr val="00B050"/>
                </a:solidFill>
              </a:rPr>
              <a:t>person</a:t>
            </a:r>
            <a:r>
              <a:rPr lang="en-US" altLang="en-US" dirty="0" smtClean="0"/>
              <a:t>? </a:t>
            </a:r>
            <a:br>
              <a:rPr lang="en-US" altLang="en-US" dirty="0" smtClean="0"/>
            </a:br>
            <a:r>
              <a:rPr lang="sr-Latn-RS" altLang="en-US" dirty="0" smtClean="0"/>
              <a:t>Šta da se radi sa elementom </a:t>
            </a:r>
            <a:r>
              <a:rPr lang="en-US" altLang="en-US" dirty="0" smtClean="0">
                <a:solidFill>
                  <a:srgbClr val="00B050"/>
                </a:solidFill>
              </a:rPr>
              <a:t>age</a:t>
            </a:r>
            <a:r>
              <a:rPr lang="en-US" altLang="en-US" dirty="0" smtClean="0"/>
              <a:t>?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67259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713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267744" y="404664"/>
            <a:ext cx="6876256" cy="1143000"/>
          </a:xfrm>
        </p:spPr>
        <p:txBody>
          <a:bodyPr/>
          <a:lstStyle/>
          <a:p>
            <a:r>
              <a:rPr lang="de-DE" altLang="en-US" dirty="0" smtClean="0"/>
              <a:t>T</a:t>
            </a:r>
            <a:r>
              <a:rPr lang="sr-Latn-RS" altLang="en-US" dirty="0" smtClean="0"/>
              <a:t>ekst i izmešani sadržaj</a:t>
            </a:r>
            <a:endParaRPr lang="de-DE" altLang="en-US" dirty="0"/>
          </a:p>
        </p:txBody>
      </p:sp>
      <p:sp>
        <p:nvSpPr>
          <p:cNvPr id="162713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17512" y="1484784"/>
            <a:ext cx="8763000" cy="5105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de-DE" altLang="en-US" dirty="0" smtClean="0"/>
              <a:t>T</a:t>
            </a:r>
            <a:r>
              <a:rPr lang="sr-Latn-RS" altLang="en-US" dirty="0" smtClean="0"/>
              <a:t>ekst se može javiti unutar sadržaja elementa</a:t>
            </a:r>
            <a:endParaRPr lang="de-DE" altLang="en-US" dirty="0"/>
          </a:p>
          <a:p>
            <a:pPr marL="457200" lvl="1" indent="0">
              <a:lnSpc>
                <a:spcPct val="90000"/>
              </a:lnSpc>
              <a:buNone/>
            </a:pPr>
            <a:r>
              <a:rPr lang="sr-Latn-RS" altLang="en-US" dirty="0" smtClean="0"/>
              <a:t>Primer: </a:t>
            </a:r>
            <a:br>
              <a:rPr lang="sr-Latn-RS" altLang="en-US" dirty="0" smtClean="0"/>
            </a:br>
            <a:r>
              <a:rPr lang="sr-Latn-RS" altLang="en-US" dirty="0" smtClean="0"/>
              <a:t>   </a:t>
            </a:r>
            <a:r>
              <a:rPr lang="de-DE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&lt;title&gt;</a:t>
            </a:r>
            <a:r>
              <a:rPr lang="de-DE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 </a:t>
            </a:r>
            <a:r>
              <a:rPr lang="de-DE" altLang="en-US" sz="1800" dirty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politics of experience</a:t>
            </a:r>
            <a:r>
              <a:rPr lang="de-DE" altLang="en-US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&lt;/title&gt;</a:t>
            </a:r>
          </a:p>
          <a:p>
            <a:pPr>
              <a:lnSpc>
                <a:spcPct val="90000"/>
              </a:lnSpc>
            </a:pPr>
            <a:r>
              <a:rPr lang="sr-Latn-RS" altLang="en-US" dirty="0" smtClean="0"/>
              <a:t>Tekst može biti izmešan sa ostalim elementima ugnježdenim u dati element</a:t>
            </a:r>
            <a:endParaRPr lang="de-DE" altLang="en-US" dirty="0"/>
          </a:p>
          <a:p>
            <a:pPr marL="457200" lvl="1" indent="0">
              <a:lnSpc>
                <a:spcPct val="90000"/>
              </a:lnSpc>
              <a:buNone/>
            </a:pPr>
            <a:r>
              <a:rPr lang="sr-Latn-RS" altLang="en-US" dirty="0" smtClean="0"/>
              <a:t>Primer: </a:t>
            </a:r>
            <a:br>
              <a:rPr lang="sr-Latn-RS" altLang="en-US" dirty="0" smtClean="0"/>
            </a:br>
            <a:r>
              <a:rPr lang="sr-Latn-RS" altLang="en-US" dirty="0" smtClean="0"/>
              <a:t>   </a:t>
            </a:r>
            <a:r>
              <a:rPr lang="de-DE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&lt;title&gt;</a:t>
            </a:r>
            <a:r>
              <a:rPr lang="de-DE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 </a:t>
            </a:r>
            <a:r>
              <a:rPr lang="de-DE" altLang="en-US" sz="1800" dirty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politics of </a:t>
            </a:r>
            <a:r>
              <a:rPr lang="de-DE" alt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&lt;em&gt;</a:t>
            </a:r>
            <a:r>
              <a:rPr lang="de-DE" altLang="en-US" sz="1800" dirty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experience</a:t>
            </a:r>
            <a:r>
              <a:rPr lang="de-DE" alt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&lt;/em&gt;</a:t>
            </a:r>
            <a:r>
              <a:rPr lang="de-DE" altLang="en-US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&lt;/title&gt;</a:t>
            </a:r>
          </a:p>
          <a:p>
            <a:pPr>
              <a:lnSpc>
                <a:spcPct val="90000"/>
              </a:lnSpc>
            </a:pPr>
            <a:r>
              <a:rPr lang="sr-Latn-RS" altLang="en-US" dirty="0" smtClean="0"/>
              <a:t>Karakteristike izmešanog sadržaja:</a:t>
            </a:r>
            <a:endParaRPr lang="de-DE" altLang="en-US" dirty="0"/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Veoma je koristan za podatke u obliku dokumenata, tj. rečenica</a:t>
            </a:r>
            <a:endParaRPr lang="de-DE" altLang="en-US" dirty="0"/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Nema potreba za mešanim sadržajem u scenarijima „procesiranja podataka“, jer se tada obično obrađuju entiteti i relacije</a:t>
            </a:r>
            <a:endParaRPr lang="de-DE" altLang="en-US" dirty="0"/>
          </a:p>
          <a:p>
            <a:pPr lvl="1">
              <a:lnSpc>
                <a:spcPct val="90000"/>
              </a:lnSpc>
            </a:pPr>
            <a:r>
              <a:rPr lang="de-DE" altLang="en-US" dirty="0" smtClean="0"/>
              <a:t>Ljudi komuniciraju re</a:t>
            </a:r>
            <a:r>
              <a:rPr lang="sr-Latn-RS" altLang="en-US" dirty="0" smtClean="0"/>
              <a:t>čenicama, a ne entitetima i relacijama. </a:t>
            </a:r>
            <a:br>
              <a:rPr lang="sr-Latn-RS" altLang="en-US" dirty="0" smtClean="0"/>
            </a:br>
            <a:r>
              <a:rPr lang="de-DE" altLang="en-US" dirty="0" smtClean="0"/>
              <a:t>XML</a:t>
            </a:r>
            <a:r>
              <a:rPr lang="sr-Latn-RS" altLang="en-US" dirty="0" smtClean="0"/>
              <a:t> omogućuje da se sačuva struktura prirodnog jezika, uz dodavanje semantičkih oznaka koje mogu računarski interpretirane</a:t>
            </a:r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480552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6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475656" y="485800"/>
            <a:ext cx="7488832" cy="1143000"/>
          </a:xfrm>
        </p:spPr>
        <p:txBody>
          <a:bodyPr/>
          <a:lstStyle/>
          <a:p>
            <a:r>
              <a:rPr lang="sr-Latn-RS" altLang="en-US" dirty="0" smtClean="0"/>
              <a:t>Prelaz između prirodnog jezika, polu-struktuiranih i struktuiranih podataka</a:t>
            </a:r>
            <a:endParaRPr lang="en-US" altLang="en-US" dirty="0"/>
          </a:p>
        </p:txBody>
      </p:sp>
      <p:sp>
        <p:nvSpPr>
          <p:cNvPr id="162816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67544" y="1905000"/>
            <a:ext cx="8280920" cy="4724400"/>
          </a:xfrm>
        </p:spPr>
        <p:txBody>
          <a:bodyPr/>
          <a:lstStyle/>
          <a:p>
            <a:pPr marL="533400" indent="-533400">
              <a:lnSpc>
                <a:spcPct val="90000"/>
              </a:lnSpc>
              <a:buFont typeface="Times" pitchFamily="1" charset="0"/>
              <a:buAutoNum type="arabicPeriod"/>
            </a:pPr>
            <a:r>
              <a:rPr lang="sr-Latn-RS" altLang="en-US" dirty="0" smtClean="0"/>
              <a:t>Prirodni jezik:</a:t>
            </a:r>
            <a:br>
              <a:rPr lang="sr-Latn-RS" altLang="en-US" dirty="0" smtClean="0"/>
            </a:b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Dana said that the book entitled</a:t>
            </a:r>
            <a:r>
              <a:rPr lang="en-US" altLang="en-US" sz="1800" dirty="0" smtClean="0">
                <a:solidFill>
                  <a:srgbClr val="99118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“The politics of experience“ is really excellent !</a:t>
            </a:r>
          </a:p>
          <a:p>
            <a:pPr marL="533400" indent="-533400">
              <a:lnSpc>
                <a:spcPct val="90000"/>
              </a:lnSpc>
              <a:buFont typeface="Times" pitchFamily="1" charset="0"/>
              <a:buAutoNum type="arabicPeriod"/>
            </a:pPr>
            <a:r>
              <a:rPr lang="en-US" altLang="en-US" dirty="0" err="1" smtClean="0"/>
              <a:t>Polu-strukturisani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podaci</a:t>
            </a:r>
            <a:r>
              <a:rPr lang="en-US" altLang="en-US" dirty="0" smtClean="0"/>
              <a:t> (</a:t>
            </a:r>
            <a:r>
              <a:rPr lang="en-US" altLang="en-US" dirty="0" err="1" smtClean="0"/>
              <a:t>tekst</a:t>
            </a:r>
            <a:r>
              <a:rPr lang="en-US" altLang="en-US" dirty="0" smtClean="0"/>
              <a:t>):</a:t>
            </a:r>
            <a:br>
              <a:rPr lang="en-US" altLang="en-US" dirty="0" smtClean="0"/>
            </a:b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&lt;citation author=“Dana“&gt; 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 book entitled</a:t>
            </a:r>
            <a:r>
              <a:rPr lang="en-US" altLang="en-US" sz="1800" dirty="0" smtClean="0">
                <a:solidFill>
                  <a:srgbClr val="99118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“The politics of experience“ is really excellent ! 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&lt;/citation&gt;</a:t>
            </a:r>
          </a:p>
          <a:p>
            <a:pPr marL="533400" indent="-533400">
              <a:lnSpc>
                <a:spcPct val="90000"/>
              </a:lnSpc>
              <a:buFont typeface="Times" pitchFamily="1" charset="0"/>
              <a:buAutoNum type="arabicPeriod"/>
            </a:pPr>
            <a:r>
              <a:rPr lang="en-US" altLang="en-US" dirty="0" err="1" smtClean="0"/>
              <a:t>Polu-strukturisani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podaci</a:t>
            </a:r>
            <a:r>
              <a:rPr lang="en-US" altLang="en-US" dirty="0" smtClean="0"/>
              <a:t> (</a:t>
            </a:r>
            <a:r>
              <a:rPr lang="en-US" altLang="en-US" dirty="0" err="1" smtClean="0"/>
              <a:t>mešani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sadržaj</a:t>
            </a:r>
            <a:r>
              <a:rPr lang="en-US" altLang="en-US" dirty="0" smtClean="0"/>
              <a:t>):</a:t>
            </a:r>
            <a:br>
              <a:rPr lang="en-US" altLang="en-US" dirty="0" smtClean="0"/>
            </a:b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&lt;citation author=“Dana“&gt; 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 book entitled</a:t>
            </a:r>
            <a:r>
              <a:rPr lang="en-US" altLang="en-US" sz="1800" dirty="0" smtClean="0">
                <a:solidFill>
                  <a:srgbClr val="99118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&lt;title&gt; 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 politics of experience</a:t>
            </a:r>
            <a:r>
              <a:rPr lang="en-US" altLang="en-US" sz="1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&lt;/title&gt; 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 really excellent ! 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&lt;/citation&gt;</a:t>
            </a:r>
          </a:p>
          <a:p>
            <a:pPr marL="533400" indent="-533400">
              <a:lnSpc>
                <a:spcPct val="90000"/>
              </a:lnSpc>
              <a:buFont typeface="Times" pitchFamily="1" charset="0"/>
              <a:buAutoNum type="arabicPeriod"/>
            </a:pPr>
            <a:r>
              <a:rPr lang="en-US" altLang="en-US" dirty="0" err="1" smtClean="0"/>
              <a:t>Strukturisani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podaci</a:t>
            </a:r>
            <a:r>
              <a:rPr lang="en-US" altLang="en-US" dirty="0" smtClean="0"/>
              <a:t>:</a:t>
            </a:r>
            <a:br>
              <a:rPr lang="en-US" altLang="en-US" dirty="0" smtClean="0"/>
            </a:br>
            <a:r>
              <a:rPr lang="en-US" altLang="en-US" sz="1800" dirty="0" smtClean="0">
                <a:solidFill>
                  <a:srgbClr val="00B050"/>
                </a:solidFill>
              </a:rPr>
              <a:t>&lt;citation&gt;</a:t>
            </a:r>
          </a:p>
          <a:p>
            <a:pPr marL="914400" lvl="1" indent="-457200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/>
              <a:t>   </a:t>
            </a:r>
            <a:r>
              <a:rPr lang="en-US" altLang="en-US" sz="1800" dirty="0" smtClean="0">
                <a:solidFill>
                  <a:srgbClr val="002060"/>
                </a:solidFill>
              </a:rPr>
              <a:t>&lt;author&gt;</a:t>
            </a:r>
            <a:r>
              <a:rPr lang="en-US" altLang="en-US" sz="1800" dirty="0" smtClean="0">
                <a:solidFill>
                  <a:schemeClr val="hlink"/>
                </a:solidFill>
              </a:rPr>
              <a:t>Dana</a:t>
            </a:r>
            <a:r>
              <a:rPr lang="en-US" altLang="en-US" sz="1800" dirty="0" smtClean="0">
                <a:solidFill>
                  <a:srgbClr val="002060"/>
                </a:solidFill>
              </a:rPr>
              <a:t>&lt;/author&gt;</a:t>
            </a:r>
          </a:p>
          <a:p>
            <a:pPr marL="914400" lvl="1" indent="-457200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/>
              <a:t>    </a:t>
            </a:r>
            <a:r>
              <a:rPr lang="en-US" altLang="en-US" sz="1800" dirty="0" smtClean="0">
                <a:solidFill>
                  <a:srgbClr val="C00000"/>
                </a:solidFill>
              </a:rPr>
              <a:t>&lt;</a:t>
            </a:r>
            <a:r>
              <a:rPr lang="en-US" altLang="en-US" sz="1800" dirty="0" err="1" smtClean="0">
                <a:solidFill>
                  <a:srgbClr val="C00000"/>
                </a:solidFill>
              </a:rPr>
              <a:t>aboutTitle</a:t>
            </a:r>
            <a:r>
              <a:rPr lang="en-US" altLang="en-US" sz="1800" dirty="0" smtClean="0">
                <a:solidFill>
                  <a:srgbClr val="C00000"/>
                </a:solidFill>
              </a:rPr>
              <a:t>&gt;</a:t>
            </a:r>
            <a:r>
              <a:rPr lang="en-US" altLang="en-US" sz="1800" dirty="0" smtClean="0">
                <a:solidFill>
                  <a:schemeClr val="hlink"/>
                </a:solidFill>
              </a:rPr>
              <a:t>The politics of experience</a:t>
            </a:r>
            <a:r>
              <a:rPr lang="en-US" altLang="en-US" sz="1800" dirty="0" smtClean="0">
                <a:solidFill>
                  <a:srgbClr val="C00000"/>
                </a:solidFill>
              </a:rPr>
              <a:t>&lt;/</a:t>
            </a:r>
            <a:r>
              <a:rPr lang="en-US" altLang="en-US" sz="1800" dirty="0" err="1" smtClean="0">
                <a:solidFill>
                  <a:srgbClr val="C00000"/>
                </a:solidFill>
              </a:rPr>
              <a:t>aboutTitle</a:t>
            </a:r>
            <a:r>
              <a:rPr lang="en-US" altLang="en-US" sz="1800" dirty="0" smtClean="0">
                <a:solidFill>
                  <a:srgbClr val="C00000"/>
                </a:solidFill>
              </a:rPr>
              <a:t>&gt;</a:t>
            </a:r>
          </a:p>
          <a:p>
            <a:pPr marL="914400" lvl="1" indent="-457200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/>
              <a:t>    </a:t>
            </a:r>
            <a:r>
              <a:rPr lang="en-US" altLang="en-US" sz="1800" dirty="0" smtClean="0">
                <a:solidFill>
                  <a:srgbClr val="7030A0"/>
                </a:solidFill>
              </a:rPr>
              <a:t>&lt;rating&gt; </a:t>
            </a:r>
            <a:r>
              <a:rPr lang="en-US" altLang="en-US" sz="1800" dirty="0" smtClean="0">
                <a:solidFill>
                  <a:schemeClr val="hlink"/>
                </a:solidFill>
              </a:rPr>
              <a:t>excellent</a:t>
            </a:r>
            <a:r>
              <a:rPr lang="en-US" altLang="en-US" sz="1800" dirty="0" smtClean="0">
                <a:solidFill>
                  <a:srgbClr val="7030A0"/>
                </a:solidFill>
              </a:rPr>
              <a:t>&lt;/rating&gt;</a:t>
            </a:r>
          </a:p>
          <a:p>
            <a:pPr marL="533400" indent="-533400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/>
              <a:t>    	</a:t>
            </a:r>
            <a:r>
              <a:rPr lang="en-US" altLang="en-US" sz="1800" dirty="0" smtClean="0">
                <a:solidFill>
                  <a:srgbClr val="00B050"/>
                </a:solidFill>
              </a:rPr>
              <a:t>&lt;/citation&gt;</a:t>
            </a:r>
          </a:p>
          <a:p>
            <a:pPr marL="533400" indent="-533400">
              <a:lnSpc>
                <a:spcPct val="90000"/>
              </a:lnSpc>
              <a:buFont typeface="Wingdings" pitchFamily="2" charset="2"/>
              <a:buNone/>
            </a:pPr>
            <a:endParaRPr lang="de-DE" altLang="en-US" sz="2800" dirty="0">
              <a:solidFill>
                <a:schemeClr val="hlink"/>
              </a:solidFill>
            </a:endParaRPr>
          </a:p>
          <a:p>
            <a:pPr marL="533400" indent="-533400">
              <a:lnSpc>
                <a:spcPct val="90000"/>
              </a:lnSpc>
            </a:pP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231068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021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RS" altLang="en-US" dirty="0" smtClean="0"/>
              <a:t>Sekcija </a:t>
            </a:r>
            <a:r>
              <a:rPr lang="en-US" altLang="en-US" dirty="0" smtClean="0"/>
              <a:t>CDATA</a:t>
            </a:r>
            <a:endParaRPr lang="en-US" altLang="en-US" dirty="0"/>
          </a:p>
        </p:txBody>
      </p:sp>
      <p:sp>
        <p:nvSpPr>
          <p:cNvPr id="163021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57200" y="1600200"/>
            <a:ext cx="8219256" cy="5257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sr-Latn-RS" altLang="en-US" dirty="0" smtClean="0"/>
              <a:t>Ponekad treba sačuvati originalne znake, a ne interpretirati njihova označavanja</a:t>
            </a:r>
            <a:endParaRPr lang="en-US" altLang="en-US" dirty="0"/>
          </a:p>
          <a:p>
            <a:pPr>
              <a:lnSpc>
                <a:spcPct val="90000"/>
              </a:lnSpc>
            </a:pPr>
            <a:r>
              <a:rPr lang="sr-Latn-RS" altLang="en-US" dirty="0" smtClean="0"/>
              <a:t>Sekcija </a:t>
            </a:r>
            <a:r>
              <a:rPr lang="en-US" altLang="en-US" dirty="0" smtClean="0"/>
              <a:t>CDATA</a:t>
            </a:r>
            <a:r>
              <a:rPr lang="sr-Latn-RS" altLang="en-US" dirty="0" smtClean="0"/>
              <a:t> određuje da se sadržaj unutar nje ne parsira kao </a:t>
            </a:r>
            <a:r>
              <a:rPr lang="en-US" altLang="en-US" sz="2200" dirty="0" smtClean="0"/>
              <a:t>XML</a:t>
            </a:r>
            <a:endParaRPr lang="en-US" altLang="en-US" sz="2200" dirty="0"/>
          </a:p>
          <a:p>
            <a:pPr>
              <a:lnSpc>
                <a:spcPct val="90000"/>
              </a:lnSpc>
            </a:pPr>
            <a:r>
              <a:rPr lang="sr-Latn-RS" altLang="en-US" dirty="0" smtClean="0"/>
              <a:t>Primer (poruka </a:t>
            </a:r>
            <a:r>
              <a:rPr lang="en-US" altLang="en-US" dirty="0" err="1"/>
              <a:t>Hello,world</a:t>
            </a:r>
            <a:r>
              <a:rPr lang="en-US" altLang="en-US" dirty="0" smtClean="0"/>
              <a:t>!</a:t>
            </a:r>
            <a:r>
              <a:rPr lang="sr-Latn-RS" altLang="en-US" dirty="0" smtClean="0"/>
              <a:t> je označena):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sr-Latn-R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800" dirty="0" smtClean="0">
                <a:solidFill>
                  <a:srgbClr val="6767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>
                <a:solidFill>
                  <a:srgbClr val="6767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message&gt;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altLang="en-US" sz="1800" dirty="0">
                <a:solidFill>
                  <a:srgbClr val="6767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&lt;greeting&gt;</a:t>
            </a:r>
            <a:r>
              <a:rPr lang="en-US" altLang="en-US" sz="1800" dirty="0" err="1">
                <a:solidFill>
                  <a:srgbClr val="6767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Hello,world</a:t>
            </a:r>
            <a:r>
              <a:rPr lang="en-US" altLang="en-US" sz="1800" dirty="0">
                <a:solidFill>
                  <a:srgbClr val="6767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!&lt;/greeting&gt;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sr-Latn-RS" altLang="en-US" sz="1800" dirty="0" smtClean="0">
                <a:solidFill>
                  <a:srgbClr val="6767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800" dirty="0" smtClean="0">
                <a:solidFill>
                  <a:srgbClr val="6767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en-US" sz="1800" dirty="0">
                <a:solidFill>
                  <a:srgbClr val="6767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message&gt;</a:t>
            </a:r>
          </a:p>
          <a:p>
            <a:pPr>
              <a:lnSpc>
                <a:spcPct val="90000"/>
              </a:lnSpc>
            </a:pPr>
            <a:r>
              <a:rPr lang="sr-Latn-RS" altLang="en-US" dirty="0"/>
              <a:t>Primer </a:t>
            </a:r>
            <a:r>
              <a:rPr lang="sr-Latn-RS" altLang="en-US" dirty="0" smtClean="0"/>
              <a:t>(označena poruka neće biti parsirana kao XML):</a:t>
            </a:r>
            <a:endParaRPr lang="sr-Latn-RS" altLang="en-US" dirty="0"/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000" dirty="0" smtClean="0"/>
              <a:t>&lt;</a:t>
            </a:r>
            <a:r>
              <a:rPr lang="en-US" altLang="en-US" sz="2000" dirty="0"/>
              <a:t>message&gt; </a:t>
            </a:r>
            <a:endParaRPr lang="sr-Latn-RS" altLang="en-US" sz="2000" dirty="0" smtClean="0"/>
          </a:p>
          <a:p>
            <a:pPr marL="0" indent="0">
              <a:lnSpc>
                <a:spcPct val="90000"/>
              </a:lnSpc>
              <a:buNone/>
            </a:pPr>
            <a:r>
              <a:rPr lang="sr-Latn-RS" altLang="en-US" sz="2000" dirty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sr-Latn-RS" altLang="en-US" sz="20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en-US" sz="20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&lt;![</a:t>
            </a:r>
            <a:r>
              <a:rPr lang="en-US" altLang="en-US" sz="2000" dirty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CDATA[&lt;greeting&gt;Hello, world!&lt;/greeting&gt;]]&gt;</a:t>
            </a: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sr-Latn-RS" alt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000" dirty="0" smtClean="0"/>
              <a:t>&lt;/</a:t>
            </a:r>
            <a:r>
              <a:rPr lang="en-US" altLang="en-US" sz="2000" dirty="0"/>
              <a:t>message&gt; </a:t>
            </a:r>
          </a:p>
          <a:p>
            <a:pPr>
              <a:lnSpc>
                <a:spcPct val="90000"/>
              </a:lnSpc>
            </a:pPr>
            <a:endParaRPr lang="en-US" altLang="en-US" sz="2800" dirty="0">
              <a:latin typeface="Courier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2851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379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763688" y="332656"/>
            <a:ext cx="7393837" cy="1143000"/>
          </a:xfrm>
        </p:spPr>
        <p:txBody>
          <a:bodyPr/>
          <a:lstStyle/>
          <a:p>
            <a:r>
              <a:rPr lang="sr-Latn-RS" altLang="en-US" dirty="0" smtClean="0"/>
              <a:t>Komentari, instrukcije za procesiranje i prolog</a:t>
            </a:r>
            <a:endParaRPr lang="de-DE" altLang="en-US" dirty="0"/>
          </a:p>
        </p:txBody>
      </p:sp>
      <p:sp>
        <p:nvSpPr>
          <p:cNvPr id="131379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0" y="1412776"/>
            <a:ext cx="9144000" cy="5030688"/>
          </a:xfrm>
        </p:spPr>
        <p:txBody>
          <a:bodyPr/>
          <a:lstStyle/>
          <a:p>
            <a:r>
              <a:rPr lang="sr-Latn-RS" altLang="en-US" dirty="0" smtClean="0"/>
              <a:t>Komentar je tekst između </a:t>
            </a:r>
            <a:r>
              <a:rPr lang="de-DE" altLang="en-US" dirty="0">
                <a:solidFill>
                  <a:srgbClr val="00B050"/>
                </a:solidFill>
              </a:rPr>
              <a:t>&lt;!</a:t>
            </a:r>
            <a:r>
              <a:rPr lang="sr-Latn-RS" altLang="en-US" dirty="0">
                <a:solidFill>
                  <a:srgbClr val="00B050"/>
                </a:solidFill>
              </a:rPr>
              <a:t>--</a:t>
            </a:r>
            <a:r>
              <a:rPr lang="sr-Latn-RS" altLang="en-US" dirty="0">
                <a:solidFill>
                  <a:schemeClr val="hlink"/>
                </a:solidFill>
              </a:rPr>
              <a:t> </a:t>
            </a:r>
            <a:r>
              <a:rPr lang="sr-Latn-RS" altLang="en-US" dirty="0" smtClean="0">
                <a:solidFill>
                  <a:srgbClr val="00B050"/>
                </a:solidFill>
              </a:rPr>
              <a:t> </a:t>
            </a:r>
            <a:r>
              <a:rPr lang="sr-Latn-RS" altLang="en-US" dirty="0" smtClean="0"/>
              <a:t>i </a:t>
            </a:r>
            <a:r>
              <a:rPr lang="de-DE" altLang="en-US" dirty="0">
                <a:solidFill>
                  <a:srgbClr val="00B050"/>
                </a:solidFill>
              </a:rPr>
              <a:t>--&gt;</a:t>
            </a:r>
            <a:r>
              <a:rPr lang="sr-Latn-RS" altLang="en-US" dirty="0" smtClean="0"/>
              <a:t> </a:t>
            </a:r>
            <a:r>
              <a:rPr lang="de-DE" altLang="en-US" dirty="0"/>
              <a:t/>
            </a:r>
            <a:br>
              <a:rPr lang="de-DE" altLang="en-US" dirty="0"/>
            </a:br>
            <a:r>
              <a:rPr lang="sr-Latn-RS" altLang="en-US" dirty="0" smtClean="0"/>
              <a:t>Primer: </a:t>
            </a:r>
            <a:r>
              <a:rPr lang="de-DE" altLang="en-US" sz="20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&lt;!</a:t>
            </a:r>
            <a:r>
              <a:rPr lang="sr-Latn-RS" altLang="en-US" sz="20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--</a:t>
            </a:r>
            <a:r>
              <a:rPr lang="de-DE" altLang="en-US" sz="20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sr-Latn-RS" altLang="en-US" sz="20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ovo je komentar</a:t>
            </a:r>
            <a:r>
              <a:rPr lang="de-DE" altLang="en-US" sz="20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en-US" sz="2000" dirty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--&gt;</a:t>
            </a:r>
            <a:endParaRPr lang="de-DE" altLang="en-US" dirty="0">
              <a:solidFill>
                <a:schemeClr val="hlin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sr-Latn-RS" altLang="en-US" dirty="0" smtClean="0"/>
              <a:t>Instrukcije za procesiranje</a:t>
            </a:r>
            <a:r>
              <a:rPr lang="sr-Latn-RS" altLang="en-US" dirty="0"/>
              <a:t/>
            </a:r>
            <a:br>
              <a:rPr lang="sr-Latn-RS" altLang="en-US" dirty="0"/>
            </a:br>
            <a:r>
              <a:rPr lang="sr-Latn-RS" altLang="en-US" dirty="0" smtClean="0"/>
              <a:t>One ne sadrže podatke, već ih interpretira procesor</a:t>
            </a:r>
            <a:br>
              <a:rPr lang="sr-Latn-RS" altLang="en-US" dirty="0" smtClean="0"/>
            </a:br>
            <a:r>
              <a:rPr lang="sr-Latn-RS" altLang="en-US" dirty="0" smtClean="0"/>
              <a:t>Sastoje se od para reči </a:t>
            </a:r>
            <a:r>
              <a:rPr lang="sr-Latn-RS" altLang="en-US" dirty="0" smtClean="0">
                <a:solidFill>
                  <a:srgbClr val="002060"/>
                </a:solidFill>
              </a:rPr>
              <a:t>meta</a:t>
            </a:r>
            <a:r>
              <a:rPr lang="sr-Latn-RS" altLang="en-US" dirty="0" smtClean="0"/>
              <a:t> </a:t>
            </a:r>
            <a:r>
              <a:rPr lang="sr-Latn-RS" altLang="en-US" dirty="0" smtClean="0">
                <a:solidFill>
                  <a:srgbClr val="002060"/>
                </a:solidFill>
              </a:rPr>
              <a:t>sadržaj</a:t>
            </a:r>
            <a:r>
              <a:rPr lang="sr-Latn-RS" altLang="en-US" dirty="0" smtClean="0"/>
              <a:t>, razdvojenih zarezom, kojima prethodi </a:t>
            </a:r>
            <a:r>
              <a:rPr lang="de-DE" altLang="en-US" dirty="0" smtClean="0">
                <a:solidFill>
                  <a:srgbClr val="00B050"/>
                </a:solidFill>
              </a:rPr>
              <a:t>&lt;?</a:t>
            </a:r>
            <a:r>
              <a:rPr lang="sr-Latn-RS" altLang="en-US" dirty="0" smtClean="0"/>
              <a:t>, a iza kojih sledi </a:t>
            </a:r>
            <a:r>
              <a:rPr lang="de-DE" altLang="en-US" dirty="0" smtClean="0">
                <a:solidFill>
                  <a:srgbClr val="00B050"/>
                </a:solidFill>
              </a:rPr>
              <a:t>?&gt;</a:t>
            </a:r>
            <a:r>
              <a:rPr lang="sr-Latn-RS" altLang="en-US" dirty="0">
                <a:solidFill>
                  <a:srgbClr val="00B050"/>
                </a:solidFill>
              </a:rPr>
              <a:t/>
            </a:r>
            <a:br>
              <a:rPr lang="sr-Latn-RS" altLang="en-US" dirty="0">
                <a:solidFill>
                  <a:srgbClr val="00B050"/>
                </a:solidFill>
              </a:rPr>
            </a:br>
            <a:r>
              <a:rPr lang="sr-Latn-RS" altLang="en-US" dirty="0" smtClean="0"/>
              <a:t>Primer: </a:t>
            </a:r>
            <a:r>
              <a:rPr lang="de-DE" altLang="en-US" dirty="0" smtClean="0"/>
              <a:t> </a:t>
            </a:r>
            <a:r>
              <a:rPr lang="sr-Latn-RS" altLang="en-US" dirty="0" smtClean="0"/>
              <a:t>U instrukciji za procesiranje </a:t>
            </a:r>
            <a:r>
              <a:rPr lang="de-DE" altLang="en-US" dirty="0" smtClean="0">
                <a:solidFill>
                  <a:schemeClr val="hlink"/>
                </a:solidFill>
              </a:rPr>
              <a:t>&lt;?</a:t>
            </a:r>
            <a:r>
              <a:rPr lang="de-DE" altLang="en-US" dirty="0">
                <a:solidFill>
                  <a:schemeClr val="hlink"/>
                </a:solidFill>
              </a:rPr>
              <a:t>pause 10 secs ?&gt; </a:t>
            </a:r>
            <a:r>
              <a:rPr lang="sr-Latn-RS" altLang="en-US" dirty="0">
                <a:solidFill>
                  <a:schemeClr val="hlink"/>
                </a:solidFill>
              </a:rPr>
              <a:t>p</a:t>
            </a:r>
            <a:r>
              <a:rPr lang="de-DE" altLang="en-US" dirty="0">
                <a:solidFill>
                  <a:schemeClr val="hlink"/>
                </a:solidFill>
              </a:rPr>
              <a:t>ause </a:t>
            </a:r>
            <a:r>
              <a:rPr lang="sr-Latn-RS" altLang="en-US" dirty="0" smtClean="0">
                <a:solidFill>
                  <a:srgbClr val="002060"/>
                </a:solidFill>
              </a:rPr>
              <a:t>je meta, a</a:t>
            </a:r>
            <a:r>
              <a:rPr lang="de-DE" altLang="en-US" dirty="0" smtClean="0">
                <a:solidFill>
                  <a:srgbClr val="002060"/>
                </a:solidFill>
              </a:rPr>
              <a:t> </a:t>
            </a:r>
            <a:r>
              <a:rPr lang="de-DE" altLang="en-US" dirty="0">
                <a:solidFill>
                  <a:schemeClr val="hlink"/>
                </a:solidFill>
              </a:rPr>
              <a:t>10secs </a:t>
            </a:r>
            <a:r>
              <a:rPr lang="sr-Latn-RS" altLang="en-US" dirty="0" smtClean="0"/>
              <a:t>je sadržaj</a:t>
            </a:r>
            <a:endParaRPr lang="de-DE" altLang="en-US" dirty="0"/>
          </a:p>
          <a:p>
            <a:pPr lvl="1"/>
            <a:r>
              <a:rPr lang="sr-Latn-RS" altLang="en-US" sz="2200" dirty="0" smtClean="0"/>
              <a:t>Reč</a:t>
            </a:r>
            <a:r>
              <a:rPr lang="sr-Latn-RS" altLang="en-US" sz="2200" dirty="0" smtClean="0">
                <a:solidFill>
                  <a:schemeClr val="hlink"/>
                </a:solidFill>
              </a:rPr>
              <a:t> xml</a:t>
            </a:r>
            <a:r>
              <a:rPr lang="de-DE" altLang="en-US" sz="2200" dirty="0" smtClean="0">
                <a:solidFill>
                  <a:schemeClr val="hlink"/>
                </a:solidFill>
              </a:rPr>
              <a:t> </a:t>
            </a:r>
            <a:r>
              <a:rPr lang="sr-Latn-RS" altLang="en-US" sz="2200" dirty="0" smtClean="0"/>
              <a:t>je rezervisana reč za metu, koja služi za označavanje</a:t>
            </a:r>
            <a:r>
              <a:rPr lang="de-DE" altLang="en-US" sz="2200" dirty="0" smtClean="0"/>
              <a:t> prolog</a:t>
            </a:r>
            <a:r>
              <a:rPr lang="sr-Latn-RS" altLang="en-US" sz="2200" dirty="0" smtClean="0"/>
              <a:t>a</a:t>
            </a:r>
            <a:endParaRPr lang="de-DE" altLang="en-US" sz="2200" dirty="0"/>
          </a:p>
          <a:p>
            <a:r>
              <a:rPr lang="de-DE" altLang="en-US" dirty="0"/>
              <a:t>Prolog</a:t>
            </a:r>
            <a:br>
              <a:rPr lang="de-DE" altLang="en-US" dirty="0"/>
            </a:br>
            <a:r>
              <a:rPr lang="en-US" altLang="en-US" sz="20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&lt;?xml version=“1.0“ encoding=“UTF-8“ standalone=“yes“ ?&gt;</a:t>
            </a:r>
            <a:r>
              <a:rPr lang="sr-Latn-RS" altLang="en-US" sz="20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sr-Latn-RS" altLang="en-US" sz="20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sr-Latn-RS" altLang="en-US" dirty="0" smtClean="0"/>
              <a:t>Napomene:</a:t>
            </a:r>
            <a:endParaRPr lang="de-DE" altLang="en-US" dirty="0"/>
          </a:p>
          <a:p>
            <a:pPr lvl="1"/>
            <a:r>
              <a:rPr lang="sr-Latn-RS" altLang="en-US" sz="2200" dirty="0" smtClean="0"/>
              <a:t>Atribut s</a:t>
            </a:r>
            <a:r>
              <a:rPr lang="de-DE" altLang="en-US" sz="2200" dirty="0" smtClean="0"/>
              <a:t>tandalone </a:t>
            </a:r>
            <a:r>
              <a:rPr lang="sr-Latn-RS" altLang="en-US" sz="2200" dirty="0" smtClean="0"/>
              <a:t>određuje da li postoji</a:t>
            </a:r>
            <a:r>
              <a:rPr lang="de-DE" altLang="en-US" sz="2200" dirty="0" smtClean="0"/>
              <a:t> </a:t>
            </a:r>
            <a:r>
              <a:rPr lang="de-DE" altLang="en-US" sz="2200" dirty="0"/>
              <a:t>DTD</a:t>
            </a:r>
          </a:p>
          <a:p>
            <a:pPr lvl="1"/>
            <a:r>
              <a:rPr lang="de-DE" altLang="en-US" sz="2200" dirty="0"/>
              <a:t>Encoding </a:t>
            </a:r>
            <a:r>
              <a:rPr lang="sr-Latn-RS" altLang="en-US" sz="2200" dirty="0" smtClean="0"/>
              <a:t>je obično</a:t>
            </a:r>
            <a:r>
              <a:rPr lang="de-DE" altLang="en-US" sz="2200" dirty="0" smtClean="0"/>
              <a:t> </a:t>
            </a:r>
            <a:r>
              <a:rPr lang="de-DE" altLang="en-US" sz="2200" dirty="0"/>
              <a:t>Unicode.</a:t>
            </a:r>
          </a:p>
        </p:txBody>
      </p:sp>
      <p:sp>
        <p:nvSpPr>
          <p:cNvPr id="1313796" name="Rectangle 4"/>
          <p:cNvSpPr>
            <a:spLocks noChangeArrowheads="1"/>
          </p:cNvSpPr>
          <p:nvPr/>
        </p:nvSpPr>
        <p:spPr bwMode="auto">
          <a:xfrm>
            <a:off x="6173788" y="2487613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endParaRPr lang="de-DE" altLang="en-US" b="0">
              <a:solidFill>
                <a:schemeClr val="tx1"/>
              </a:solidFill>
              <a:latin typeface="Times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1261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584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195736" y="404664"/>
            <a:ext cx="6923612" cy="1143000"/>
          </a:xfrm>
        </p:spPr>
        <p:txBody>
          <a:bodyPr/>
          <a:lstStyle/>
          <a:p>
            <a:r>
              <a:rPr lang="sr-Latn-RS" altLang="en-US" dirty="0"/>
              <a:t>D</a:t>
            </a:r>
            <a:r>
              <a:rPr lang="sr-Latn-RS" altLang="en-US" dirty="0" smtClean="0"/>
              <a:t>eklaracija </a:t>
            </a:r>
            <a:r>
              <a:rPr lang="en-US" altLang="en-US" dirty="0" err="1" smtClean="0"/>
              <a:t>kori</a:t>
            </a:r>
            <a:r>
              <a:rPr lang="sr-Latn-RS" altLang="en-US" dirty="0" smtClean="0"/>
              <a:t>šć</a:t>
            </a:r>
            <a:r>
              <a:rPr lang="en-US" altLang="en-US" dirty="0" err="1" smtClean="0"/>
              <a:t>enja</a:t>
            </a:r>
            <a:r>
              <a:rPr lang="en-US" altLang="en-US" dirty="0" smtClean="0"/>
              <a:t> </a:t>
            </a:r>
            <a:r>
              <a:rPr lang="sr-Latn-RS" altLang="en-US" dirty="0" smtClean="0"/>
              <a:t>belina</a:t>
            </a:r>
            <a:endParaRPr lang="de-DE" altLang="en-US" dirty="0"/>
          </a:p>
        </p:txBody>
      </p:sp>
      <p:sp>
        <p:nvSpPr>
          <p:cNvPr id="131584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67544" y="1484784"/>
            <a:ext cx="8295456" cy="4464496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sr-Latn-RS" altLang="en-US" dirty="0" smtClean="0"/>
              <a:t>Beline predstavljaju neprekidnu sekvencu znakova</a:t>
            </a:r>
            <a:r>
              <a:rPr lang="de-DE" altLang="en-US" dirty="0" smtClean="0">
                <a:solidFill>
                  <a:schemeClr val="hlink"/>
                </a:solidFill>
              </a:rPr>
              <a:t> </a:t>
            </a:r>
            <a:r>
              <a:rPr lang="de-DE" altLang="en-US" dirty="0">
                <a:solidFill>
                  <a:schemeClr val="hlink"/>
                </a:solidFill>
              </a:rPr>
              <a:t>Space</a:t>
            </a:r>
            <a:r>
              <a:rPr lang="de-DE" altLang="en-US" dirty="0"/>
              <a:t>, </a:t>
            </a:r>
            <a:r>
              <a:rPr lang="de-DE" altLang="en-US" dirty="0">
                <a:solidFill>
                  <a:schemeClr val="hlink"/>
                </a:solidFill>
              </a:rPr>
              <a:t>Tab</a:t>
            </a:r>
            <a:r>
              <a:rPr lang="de-DE" altLang="en-US" dirty="0"/>
              <a:t> </a:t>
            </a:r>
            <a:r>
              <a:rPr lang="sr-Latn-RS" altLang="en-US" dirty="0" smtClean="0"/>
              <a:t>i</a:t>
            </a:r>
            <a:r>
              <a:rPr lang="de-DE" altLang="en-US" dirty="0" smtClean="0">
                <a:solidFill>
                  <a:schemeClr val="hlink"/>
                </a:solidFill>
              </a:rPr>
              <a:t> Return</a:t>
            </a:r>
            <a:endParaRPr lang="de-DE" altLang="en-US" dirty="0"/>
          </a:p>
          <a:p>
            <a:pPr>
              <a:lnSpc>
                <a:spcPct val="90000"/>
              </a:lnSpc>
            </a:pPr>
            <a:r>
              <a:rPr lang="sr-Latn-RS" altLang="en-US" dirty="0" smtClean="0"/>
              <a:t>Za kontrolu korišćenja belina služi specijalan atribut </a:t>
            </a:r>
            <a:r>
              <a:rPr lang="de-DE" altLang="en-US" dirty="0" smtClean="0">
                <a:solidFill>
                  <a:schemeClr val="hlink"/>
                </a:solidFill>
              </a:rPr>
              <a:t>xml:space</a:t>
            </a:r>
            <a:endParaRPr lang="de-DE" altLang="en-US" dirty="0">
              <a:solidFill>
                <a:srgbClr val="99118B"/>
              </a:solidFill>
            </a:endParaRPr>
          </a:p>
          <a:p>
            <a:pPr>
              <a:lnSpc>
                <a:spcPct val="90000"/>
              </a:lnSpc>
            </a:pPr>
            <a:r>
              <a:rPr lang="sr-Latn-RS" altLang="en-US" dirty="0" smtClean="0"/>
              <a:t>Primer čitljivog </a:t>
            </a:r>
            <a:r>
              <a:rPr lang="de-DE" altLang="en-US" dirty="0" smtClean="0"/>
              <a:t>XML</a:t>
            </a:r>
            <a:r>
              <a:rPr lang="sr-Latn-RS" altLang="en-US" dirty="0" smtClean="0"/>
              <a:t>-a</a:t>
            </a:r>
            <a:r>
              <a:rPr lang="de-DE" altLang="en-US" dirty="0" smtClean="0"/>
              <a:t> (</a:t>
            </a:r>
            <a:r>
              <a:rPr lang="sr-Latn-RS" altLang="en-US" dirty="0" smtClean="0"/>
              <a:t>koji sadrži beline</a:t>
            </a:r>
            <a:r>
              <a:rPr lang="de-DE" altLang="en-US" dirty="0" smtClean="0"/>
              <a:t>)</a:t>
            </a:r>
            <a:r>
              <a:rPr lang="sr-Latn-RS" altLang="en-US" dirty="0" smtClean="0"/>
              <a:t>:</a:t>
            </a:r>
            <a:r>
              <a:rPr lang="de-DE" altLang="en-US" dirty="0"/>
              <a:t/>
            </a:r>
            <a:br>
              <a:rPr lang="de-DE" altLang="en-US" dirty="0"/>
            </a:br>
            <a:r>
              <a:rPr lang="en-US" altLang="en-US" dirty="0" smtClean="0"/>
              <a:t>&lt;book </a:t>
            </a:r>
            <a:r>
              <a:rPr lang="en-US" altLang="en-US" dirty="0" err="1" smtClean="0">
                <a:solidFill>
                  <a:schemeClr val="hlink"/>
                </a:solidFill>
              </a:rPr>
              <a:t>xml:space</a:t>
            </a:r>
            <a:r>
              <a:rPr lang="en-US" altLang="en-US" dirty="0" smtClean="0">
                <a:solidFill>
                  <a:schemeClr val="hlink"/>
                </a:solidFill>
              </a:rPr>
              <a:t>=“preserve“</a:t>
            </a:r>
            <a:r>
              <a:rPr lang="en-US" altLang="en-US" dirty="0" smtClean="0"/>
              <a:t> &gt;</a:t>
            </a:r>
            <a:br>
              <a:rPr lang="en-US" altLang="en-US" dirty="0" smtClean="0"/>
            </a:br>
            <a:r>
              <a:rPr lang="en-US" altLang="en-US" dirty="0" smtClean="0"/>
              <a:t>    &lt;title&gt;The politics of experience&lt;/title&gt;</a:t>
            </a:r>
            <a:br>
              <a:rPr lang="en-US" altLang="en-US" dirty="0" smtClean="0"/>
            </a:br>
            <a:r>
              <a:rPr lang="en-US" altLang="en-US" dirty="0" smtClean="0"/>
              <a:t>    &lt;author&gt;Ronald </a:t>
            </a:r>
            <a:r>
              <a:rPr lang="en-US" altLang="en-US" dirty="0"/>
              <a:t>L</a:t>
            </a:r>
            <a:r>
              <a:rPr lang="en-US" altLang="en-US" dirty="0" smtClean="0"/>
              <a:t>aing&lt;/author&gt;</a:t>
            </a:r>
            <a:br>
              <a:rPr lang="en-US" altLang="en-US" dirty="0" smtClean="0"/>
            </a:br>
            <a:r>
              <a:rPr lang="en-US" altLang="en-US" dirty="0" smtClean="0"/>
              <a:t>&lt;/book&gt;</a:t>
            </a:r>
          </a:p>
          <a:p>
            <a:pPr>
              <a:lnSpc>
                <a:spcPct val="90000"/>
              </a:lnSpc>
            </a:pPr>
            <a:r>
              <a:rPr lang="en-US" altLang="en-US" dirty="0" smtClean="0"/>
              <a:t>Primer </a:t>
            </a:r>
            <a:r>
              <a:rPr lang="en-US" altLang="en-US" dirty="0" err="1" smtClean="0"/>
              <a:t>efikasnog</a:t>
            </a:r>
            <a:r>
              <a:rPr lang="en-US" altLang="en-US" dirty="0" smtClean="0"/>
              <a:t> (</a:t>
            </a:r>
            <a:r>
              <a:rPr lang="en-US" altLang="en-US" dirty="0" err="1" smtClean="0"/>
              <a:t>računarski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čitljivog</a:t>
            </a:r>
            <a:r>
              <a:rPr lang="en-US" altLang="en-US" dirty="0" smtClean="0"/>
              <a:t>) XML-a:</a:t>
            </a:r>
            <a:br>
              <a:rPr lang="en-US" altLang="en-US" dirty="0" smtClean="0"/>
            </a:br>
            <a:r>
              <a:rPr lang="en-US" altLang="en-US" dirty="0" smtClean="0"/>
              <a:t> &lt;book </a:t>
            </a:r>
            <a:r>
              <a:rPr lang="en-US" altLang="en-US" dirty="0" err="1" smtClean="0">
                <a:solidFill>
                  <a:schemeClr val="hlink"/>
                </a:solidFill>
              </a:rPr>
              <a:t>xml:space</a:t>
            </a:r>
            <a:r>
              <a:rPr lang="en-US" altLang="en-US" dirty="0" smtClean="0">
                <a:solidFill>
                  <a:schemeClr val="hlink"/>
                </a:solidFill>
              </a:rPr>
              <a:t>=“default“</a:t>
            </a:r>
            <a:r>
              <a:rPr lang="en-US" altLang="en-US" dirty="0" smtClean="0"/>
              <a:t> &gt;&lt;title&gt;The politics of experience&lt;/title&gt;&lt;author&gt;Ronald Laing&lt;/author&gt;&lt;/book&gt;</a:t>
            </a:r>
          </a:p>
          <a:p>
            <a:pPr>
              <a:lnSpc>
                <a:spcPct val="90000"/>
              </a:lnSpc>
            </a:pPr>
            <a:r>
              <a:rPr lang="sr-Latn-RS" altLang="en-US" dirty="0" smtClean="0"/>
              <a:t>U drugom primeru su (u odnosu na prvi) performanse ubrzane sa faktorom 2</a:t>
            </a:r>
          </a:p>
          <a:p>
            <a:pPr>
              <a:lnSpc>
                <a:spcPct val="90000"/>
              </a:lnSpc>
            </a:pPr>
            <a:endParaRPr lang="de-DE" altLang="en-US" dirty="0">
              <a:solidFill>
                <a:schemeClr val="hlin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7611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099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195736" y="404664"/>
            <a:ext cx="6956709" cy="1143000"/>
          </a:xfrm>
        </p:spPr>
        <p:txBody>
          <a:bodyPr/>
          <a:lstStyle/>
          <a:p>
            <a:r>
              <a:rPr lang="sr-Latn-RS" altLang="en-US" dirty="0" smtClean="0"/>
              <a:t>Prostori imena</a:t>
            </a:r>
            <a:endParaRPr lang="de-DE" altLang="en-US" dirty="0"/>
          </a:p>
        </p:txBody>
      </p:sp>
      <p:sp>
        <p:nvSpPr>
          <p:cNvPr id="162099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611560" y="1412776"/>
            <a:ext cx="8064896" cy="5410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sr-Latn-RS" altLang="en-US" dirty="0" smtClean="0"/>
              <a:t>Omogućavaju integraciju podataka iz različitih izvora</a:t>
            </a:r>
            <a:endParaRPr lang="de-DE" altLang="en-US" dirty="0"/>
          </a:p>
          <a:p>
            <a:pPr>
              <a:lnSpc>
                <a:spcPct val="90000"/>
              </a:lnSpc>
            </a:pPr>
            <a:r>
              <a:rPr lang="sr-Latn-RS" altLang="en-US" dirty="0" smtClean="0"/>
              <a:t>Omogućavaju integraciju različitih</a:t>
            </a:r>
            <a:r>
              <a:rPr lang="de-DE" altLang="en-US" dirty="0" smtClean="0"/>
              <a:t> </a:t>
            </a:r>
            <a:r>
              <a:rPr lang="de-DE" altLang="en-US" dirty="0"/>
              <a:t>XML </a:t>
            </a:r>
            <a:r>
              <a:rPr lang="sr-Latn-RS" altLang="en-US" dirty="0" smtClean="0"/>
              <a:t>r</a:t>
            </a:r>
            <a:r>
              <a:rPr lang="en-US" altLang="en-US" dirty="0" smtClean="0"/>
              <a:t>e</a:t>
            </a:r>
            <a:r>
              <a:rPr lang="sr-Latn-RS" altLang="en-US" dirty="0" smtClean="0"/>
              <a:t>čnika</a:t>
            </a:r>
            <a:r>
              <a:rPr lang="de-DE" altLang="en-US" dirty="0" smtClean="0"/>
              <a:t> (</a:t>
            </a:r>
            <a:r>
              <a:rPr lang="sr-Latn-RS" altLang="en-US" dirty="0" smtClean="0"/>
              <a:t>tj.</a:t>
            </a:r>
            <a:r>
              <a:rPr lang="de-DE" altLang="en-US" dirty="0" smtClean="0"/>
              <a:t> </a:t>
            </a:r>
            <a:r>
              <a:rPr lang="sr-Latn-RS" altLang="en-US" dirty="0" smtClean="0"/>
              <a:t>prostora imena</a:t>
            </a:r>
            <a:r>
              <a:rPr lang="de-DE" altLang="en-US" dirty="0" smtClean="0"/>
              <a:t>)</a:t>
            </a:r>
            <a:endParaRPr lang="de-DE" altLang="en-US" dirty="0"/>
          </a:p>
          <a:p>
            <a:pPr>
              <a:lnSpc>
                <a:spcPct val="90000"/>
              </a:lnSpc>
            </a:pPr>
            <a:r>
              <a:rPr lang="sr-Latn-RS" altLang="en-US" dirty="0" smtClean="0"/>
              <a:t>Svaki</a:t>
            </a:r>
            <a:r>
              <a:rPr lang="de-DE" altLang="en-US" dirty="0" smtClean="0"/>
              <a:t> „</a:t>
            </a:r>
            <a:r>
              <a:rPr lang="sr-Latn-RS" altLang="en-US" dirty="0" smtClean="0"/>
              <a:t>rečnik</a:t>
            </a:r>
            <a:r>
              <a:rPr lang="de-DE" altLang="en-US" dirty="0" smtClean="0"/>
              <a:t>“ ima </a:t>
            </a:r>
            <a:r>
              <a:rPr lang="sr-Latn-RS" altLang="en-US" dirty="0" smtClean="0"/>
              <a:t>jedinstven kl</a:t>
            </a:r>
            <a:r>
              <a:rPr lang="en-US" altLang="en-US" dirty="0" smtClean="0"/>
              <a:t>j</a:t>
            </a:r>
            <a:r>
              <a:rPr lang="sr-Latn-RS" altLang="en-US" dirty="0" smtClean="0"/>
              <a:t>uč</a:t>
            </a:r>
            <a:r>
              <a:rPr lang="de-DE" altLang="en-US" dirty="0" smtClean="0"/>
              <a:t>, </a:t>
            </a:r>
            <a:r>
              <a:rPr lang="sr-Latn-RS" altLang="en-US" dirty="0" smtClean="0"/>
              <a:t>identifikovan</a:t>
            </a:r>
            <a:r>
              <a:rPr lang="de-DE" altLang="en-US" dirty="0" smtClean="0"/>
              <a:t> URI</a:t>
            </a:r>
            <a:r>
              <a:rPr lang="sr-Latn-RS" altLang="en-US" dirty="0" smtClean="0"/>
              <a:t>-jem</a:t>
            </a:r>
            <a:endParaRPr lang="de-DE" altLang="en-US" dirty="0"/>
          </a:p>
          <a:p>
            <a:pPr>
              <a:lnSpc>
                <a:spcPct val="90000"/>
              </a:lnSpc>
            </a:pPr>
            <a:r>
              <a:rPr lang="sr-Latn-RS" altLang="en-US" dirty="0" smtClean="0"/>
              <a:t>Isto lokalno ime iz različitih rečnika može imati</a:t>
            </a:r>
            <a:endParaRPr lang="de-DE" altLang="en-US" dirty="0"/>
          </a:p>
          <a:p>
            <a:pPr lvl="1">
              <a:lnSpc>
                <a:spcPct val="90000"/>
              </a:lnSpc>
            </a:pPr>
            <a:r>
              <a:rPr lang="sr-Latn-RS" altLang="en-US" sz="2200" dirty="0" smtClean="0"/>
              <a:t>Različita značenja</a:t>
            </a:r>
            <a:endParaRPr lang="de-DE" altLang="en-US" sz="2200" dirty="0"/>
          </a:p>
          <a:p>
            <a:pPr lvl="1">
              <a:lnSpc>
                <a:spcPct val="90000"/>
              </a:lnSpc>
            </a:pPr>
            <a:r>
              <a:rPr lang="sr-Latn-RS" altLang="en-US" sz="2200" dirty="0" smtClean="0"/>
              <a:t>Različite pridružene strukture</a:t>
            </a:r>
            <a:endParaRPr lang="de-DE" altLang="en-US" sz="2200" dirty="0"/>
          </a:p>
          <a:p>
            <a:pPr>
              <a:lnSpc>
                <a:spcPct val="90000"/>
              </a:lnSpc>
            </a:pPr>
            <a:r>
              <a:rPr lang="sr-Latn-RS" altLang="en-US" dirty="0" smtClean="0"/>
              <a:t>Kvalifikovana imena (</a:t>
            </a:r>
            <a:r>
              <a:rPr lang="de-DE" altLang="en-US" dirty="0" smtClean="0"/>
              <a:t>Qualified </a:t>
            </a:r>
            <a:r>
              <a:rPr lang="de-DE" altLang="en-US" dirty="0"/>
              <a:t>Names </a:t>
            </a:r>
            <a:r>
              <a:rPr lang="sr-Latn-RS" altLang="en-US" dirty="0" smtClean="0"/>
              <a:t>- </a:t>
            </a:r>
            <a:r>
              <a:rPr lang="de-DE" altLang="en-US" dirty="0" smtClean="0"/>
              <a:t>Qname</a:t>
            </a:r>
            <a:r>
              <a:rPr lang="de-DE" altLang="en-US" dirty="0"/>
              <a:t>) </a:t>
            </a:r>
            <a:r>
              <a:rPr lang="sr-Latn-RS" altLang="en-US" dirty="0" smtClean="0"/>
              <a:t>služe za prigruživanje imena </a:t>
            </a:r>
            <a:r>
              <a:rPr lang="de-DE" altLang="en-US" dirty="0" smtClean="0"/>
              <a:t>„</a:t>
            </a:r>
            <a:r>
              <a:rPr lang="sr-Latn-RS" altLang="en-US" dirty="0" smtClean="0"/>
              <a:t>rečniku</a:t>
            </a:r>
            <a:r>
              <a:rPr lang="de-DE" altLang="en-US" dirty="0" smtClean="0"/>
              <a:t>“</a:t>
            </a:r>
            <a:endParaRPr lang="de-DE" altLang="en-US" dirty="0"/>
          </a:p>
          <a:p>
            <a:pPr>
              <a:lnSpc>
                <a:spcPct val="90000"/>
              </a:lnSpc>
            </a:pPr>
            <a:r>
              <a:rPr lang="sr-Latn-RS" altLang="en-US" dirty="0"/>
              <a:t>Kvalifikovana imena </a:t>
            </a:r>
            <a:r>
              <a:rPr lang="sr-Latn-RS" altLang="en-US" dirty="0" smtClean="0"/>
              <a:t>se odnose na sve čvorove</a:t>
            </a:r>
            <a:r>
              <a:rPr lang="de-DE" altLang="en-US" dirty="0" smtClean="0"/>
              <a:t>XML do</a:t>
            </a:r>
            <a:r>
              <a:rPr lang="sr-Latn-RS" altLang="en-US" dirty="0" smtClean="0"/>
              <a:t>k</a:t>
            </a:r>
            <a:r>
              <a:rPr lang="de-DE" altLang="en-US" dirty="0" smtClean="0"/>
              <a:t>ument</a:t>
            </a:r>
            <a:r>
              <a:rPr lang="sr-Latn-RS" altLang="en-US" dirty="0" smtClean="0"/>
              <a:t>a koji imaju imena</a:t>
            </a:r>
            <a:r>
              <a:rPr lang="de-DE" altLang="en-US" dirty="0" smtClean="0"/>
              <a:t> (</a:t>
            </a:r>
            <a:r>
              <a:rPr lang="sr-Latn-RS" altLang="en-US" dirty="0"/>
              <a:t>a</a:t>
            </a:r>
            <a:r>
              <a:rPr lang="de-DE" altLang="en-US" dirty="0" smtClean="0"/>
              <a:t>tribute, </a:t>
            </a:r>
            <a:r>
              <a:rPr lang="sr-Latn-RS" altLang="en-US" dirty="0" smtClean="0"/>
              <a:t>e</a:t>
            </a:r>
            <a:r>
              <a:rPr lang="de-DE" altLang="en-US" dirty="0" smtClean="0"/>
              <a:t>lement</a:t>
            </a:r>
            <a:r>
              <a:rPr lang="sr-Latn-RS" altLang="en-US" dirty="0" smtClean="0"/>
              <a:t>e</a:t>
            </a:r>
            <a:r>
              <a:rPr lang="de-DE" altLang="en-US" dirty="0" smtClean="0"/>
              <a:t>, </a:t>
            </a:r>
            <a:r>
              <a:rPr lang="sr-Latn-RS" altLang="en-US" dirty="0" smtClean="0"/>
              <a:t>Instrukcije za procesiranje)</a:t>
            </a:r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2666863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1196975"/>
            <a:ext cx="8364538" cy="2362200"/>
          </a:xfrm>
        </p:spPr>
        <p:txBody>
          <a:bodyPr/>
          <a:lstStyle/>
          <a:p>
            <a:pPr algn="r" eaLnBrk="1" hangingPunct="1"/>
            <a:r>
              <a:rPr lang="sr-Latn-RS" altLang="en-US" sz="5400" dirty="0">
                <a:solidFill>
                  <a:schemeClr val="hlink"/>
                </a:solidFill>
              </a:rPr>
              <a:t>Jezici za </a:t>
            </a:r>
            <a:r>
              <a:rPr lang="sr-Latn-RS" altLang="en-US" sz="5400" dirty="0" smtClean="0">
                <a:solidFill>
                  <a:schemeClr val="hlink"/>
                </a:solidFill>
              </a:rPr>
              <a:t>obeležavanje</a:t>
            </a:r>
            <a:r>
              <a:rPr lang="en-US" altLang="en-US" sz="5400" dirty="0" smtClean="0">
                <a:solidFill>
                  <a:schemeClr val="hlink"/>
                </a:solidFill>
              </a:rPr>
              <a:t/>
            </a:r>
            <a:br>
              <a:rPr lang="en-US" altLang="en-US" sz="5400" dirty="0" smtClean="0">
                <a:solidFill>
                  <a:schemeClr val="hlink"/>
                </a:solidFill>
              </a:rPr>
            </a:br>
            <a:r>
              <a:rPr lang="en-US" altLang="en-US" sz="5400" dirty="0" smtClean="0">
                <a:solidFill>
                  <a:schemeClr val="hlink"/>
                </a:solidFill>
              </a:rPr>
              <a:t>XML</a:t>
            </a:r>
            <a:r>
              <a:rPr lang="en-US" altLang="en-US" sz="5400" dirty="0" smtClean="0">
                <a:solidFill>
                  <a:schemeClr val="hlink"/>
                </a:solidFill>
              </a:rPr>
              <a:t/>
            </a:r>
            <a:br>
              <a:rPr lang="en-US" altLang="en-US" sz="5400" dirty="0" smtClean="0">
                <a:solidFill>
                  <a:schemeClr val="hlink"/>
                </a:solidFill>
              </a:rPr>
            </a:br>
            <a:endParaRPr lang="en-US" altLang="en-US" sz="5400" dirty="0" smtClean="0">
              <a:solidFill>
                <a:schemeClr val="hlink"/>
              </a:solidFill>
            </a:endParaRP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533400" y="3200400"/>
            <a:ext cx="8077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sr-Latn-CS" altLang="en-US" sz="3600">
              <a:solidFill>
                <a:srgbClr val="FF6600"/>
              </a:solidFill>
              <a:latin typeface="YUTms" pitchFamily="18" charset="0"/>
            </a:endParaRPr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1547813" y="4365625"/>
            <a:ext cx="6400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r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sr-Latn-CS" dirty="0">
              <a:latin typeface="+mj-lt"/>
              <a:cs typeface="Times New Roman" pitchFamily="18" charset="0"/>
            </a:endParaRPr>
          </a:p>
        </p:txBody>
      </p:sp>
      <p:pic>
        <p:nvPicPr>
          <p:cNvPr id="11269" name="Picture 6" descr="sl_fa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90" t="4137" r="8333" b="12408"/>
          <a:stretch>
            <a:fillRect/>
          </a:stretch>
        </p:blipFill>
        <p:spPr bwMode="auto">
          <a:xfrm>
            <a:off x="684213" y="3860800"/>
            <a:ext cx="2881312" cy="198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990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4800" y="1524000"/>
            <a:ext cx="8299648" cy="377720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sr-Latn-RS" altLang="en-US" sz="2400" dirty="0" smtClean="0"/>
              <a:t>Način korišćenja</a:t>
            </a:r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Povezivanje</a:t>
            </a:r>
            <a:r>
              <a:rPr lang="de-DE" altLang="en-US" dirty="0" smtClean="0"/>
              <a:t> (</a:t>
            </a:r>
            <a:r>
              <a:rPr lang="sr-Latn-RS" altLang="en-US" dirty="0" smtClean="0"/>
              <a:t>tj. </a:t>
            </a:r>
            <a:r>
              <a:rPr lang="de-DE" altLang="en-US" dirty="0" smtClean="0"/>
              <a:t>prefi</a:t>
            </a:r>
            <a:r>
              <a:rPr lang="sr-Latn-RS" altLang="en-US" dirty="0" smtClean="0"/>
              <a:t>ks i</a:t>
            </a:r>
            <a:r>
              <a:rPr lang="de-DE" altLang="en-US" dirty="0" smtClean="0"/>
              <a:t> </a:t>
            </a:r>
            <a:r>
              <a:rPr lang="de-DE" altLang="en-US" dirty="0"/>
              <a:t>URI) </a:t>
            </a:r>
            <a:r>
              <a:rPr lang="sr-Latn-RS" altLang="en-US" dirty="0" smtClean="0"/>
              <a:t>se uvode u otvarajućoj etiketi elementa</a:t>
            </a:r>
            <a:endParaRPr lang="de-DE" altLang="en-US" dirty="0"/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Kasnije se za opis koristi prefiks, a ne</a:t>
            </a:r>
            <a:r>
              <a:rPr lang="de-DE" altLang="en-US" dirty="0" smtClean="0"/>
              <a:t> URI</a:t>
            </a:r>
            <a:endParaRPr lang="de-DE" altLang="en-US" dirty="0"/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Postoje podrazumevani prostori imena, pa je prefiks opcionalan</a:t>
            </a:r>
            <a:endParaRPr lang="de-DE" altLang="en-US" dirty="0"/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Prefiks se od lokalnog imena razdvaja dvotačkom, tj. znakom </a:t>
            </a:r>
            <a:r>
              <a:rPr lang="sr-Latn-RS" altLang="en-US" b="1" dirty="0" smtClean="0">
                <a:solidFill>
                  <a:srgbClr val="002060"/>
                </a:solidFill>
              </a:rPr>
              <a:t>:</a:t>
            </a:r>
            <a:r>
              <a:rPr lang="de-DE" altLang="en-US" dirty="0" smtClean="0"/>
              <a:t> </a:t>
            </a:r>
            <a:endParaRPr lang="de-DE" altLang="en-US" dirty="0"/>
          </a:p>
          <a:p>
            <a:pPr>
              <a:lnSpc>
                <a:spcPct val="80000"/>
              </a:lnSpc>
            </a:pPr>
            <a:r>
              <a:rPr lang="sr-Latn-RS" altLang="en-US" dirty="0" smtClean="0"/>
              <a:t>Prostori imena se zapisuju slično atributima</a:t>
            </a:r>
            <a:endParaRPr lang="de-DE" altLang="en-US" dirty="0"/>
          </a:p>
          <a:p>
            <a:pPr lvl="1">
              <a:lnSpc>
                <a:spcPct val="80000"/>
              </a:lnSpc>
            </a:pPr>
            <a:r>
              <a:rPr lang="en-US" altLang="en-US" dirty="0" err="1" smtClean="0"/>
              <a:t>Identifikuju</a:t>
            </a:r>
            <a:r>
              <a:rPr lang="en-US" altLang="en-US" dirty="0" smtClean="0"/>
              <a:t> se </a:t>
            </a:r>
            <a:r>
              <a:rPr lang="en-US" altLang="en-US" dirty="0" err="1" smtClean="0"/>
              <a:t>bilo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sa</a:t>
            </a:r>
            <a:r>
              <a:rPr lang="en-US" altLang="en-US" dirty="0" smtClean="0"/>
              <a:t> “</a:t>
            </a:r>
            <a:r>
              <a:rPr lang="en-US" altLang="en-US" dirty="0" err="1" smtClean="0"/>
              <a:t>xmlns:prefix</a:t>
            </a:r>
            <a:r>
              <a:rPr lang="en-US" altLang="en-US" dirty="0" smtClean="0"/>
              <a:t>“</a:t>
            </a:r>
            <a:r>
              <a:rPr lang="sr-Latn-RS" altLang="en-US" dirty="0" smtClean="0"/>
              <a:t>,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ili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sa</a:t>
            </a:r>
            <a:r>
              <a:rPr lang="en-US" altLang="en-US" dirty="0" smtClean="0"/>
              <a:t> “</a:t>
            </a:r>
            <a:r>
              <a:rPr lang="en-US" altLang="en-US" dirty="0" err="1" smtClean="0"/>
              <a:t>xmlns</a:t>
            </a:r>
            <a:r>
              <a:rPr lang="en-US" altLang="en-US" dirty="0" smtClean="0"/>
              <a:t>“ </a:t>
            </a:r>
            <a:r>
              <a:rPr lang="sr-Latn-RS" altLang="en-US" dirty="0" smtClean="0"/>
              <a:t>(ako se radi o </a:t>
            </a:r>
            <a:r>
              <a:rPr lang="en-US" altLang="en-US" dirty="0" err="1" smtClean="0"/>
              <a:t>podrazumevano</a:t>
            </a:r>
            <a:r>
              <a:rPr lang="sr-Latn-RS" altLang="en-US" dirty="0" smtClean="0"/>
              <a:t>m prostoru imena</a:t>
            </a:r>
            <a:r>
              <a:rPr lang="en-US" altLang="en-US" dirty="0" smtClean="0"/>
              <a:t>)</a:t>
            </a:r>
          </a:p>
          <a:p>
            <a:pPr lvl="1">
              <a:lnSpc>
                <a:spcPct val="80000"/>
              </a:lnSpc>
            </a:pPr>
            <a:r>
              <a:rPr lang="en-US" altLang="en-US" dirty="0" err="1" smtClean="0"/>
              <a:t>Dati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prefiks</a:t>
            </a:r>
            <a:r>
              <a:rPr lang="en-US" altLang="en-US" dirty="0" smtClean="0"/>
              <a:t> se, </a:t>
            </a:r>
            <a:r>
              <a:rPr lang="en-US" altLang="en-US" dirty="0" err="1" smtClean="0"/>
              <a:t>kori</a:t>
            </a:r>
            <a:r>
              <a:rPr lang="sr-Latn-RS" altLang="en-US" dirty="0" smtClean="0"/>
              <a:t>šć</a:t>
            </a:r>
            <a:r>
              <a:rPr lang="en-US" altLang="en-US" dirty="0" err="1" smtClean="0"/>
              <a:t>enjem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prostor</a:t>
            </a:r>
            <a:r>
              <a:rPr lang="sr-Latn-RS" altLang="en-US" dirty="0" smtClean="0"/>
              <a:t>a imena, pozezuje sa </a:t>
            </a:r>
            <a:r>
              <a:rPr lang="en-US" altLang="en-US" dirty="0" smtClean="0"/>
              <a:t>URI</a:t>
            </a:r>
            <a:r>
              <a:rPr lang="sr-Latn-RS" altLang="en-US" dirty="0" smtClean="0"/>
              <a:t>-jem</a:t>
            </a:r>
            <a:endParaRPr lang="en-US" altLang="en-US" dirty="0" smtClean="0"/>
          </a:p>
          <a:p>
            <a:pPr>
              <a:lnSpc>
                <a:spcPct val="80000"/>
              </a:lnSpc>
            </a:pPr>
            <a:r>
              <a:rPr lang="sr-Latn-RS" altLang="en-US" dirty="0" smtClean="0"/>
              <a:t>Opseg prostora imena je ceo elemenat u kome je taj prostor imena deklarisan – uključuje sam elemenat, njegove atribute i sve elemente koji su ugnježdeni u njega</a:t>
            </a:r>
            <a:endParaRPr lang="en-US" altLang="en-US" sz="2200" dirty="0" smtClean="0"/>
          </a:p>
          <a:p>
            <a:pPr>
              <a:lnSpc>
                <a:spcPct val="80000"/>
              </a:lnSpc>
            </a:pPr>
            <a:r>
              <a:rPr lang="sr-Latn-RS" altLang="en-US" dirty="0" smtClean="0"/>
              <a:t>Primer:</a:t>
            </a:r>
            <a:endParaRPr lang="en-US" altLang="en-US" dirty="0" smtClean="0"/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ns: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xmlns:ns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=“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someURI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 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ns: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=“foo“&gt; </a:t>
            </a:r>
          </a:p>
          <a:p>
            <a:pPr lvl="2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ns:</a:t>
            </a:r>
            <a:r>
              <a:rPr lang="en-US" alt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&gt;content&lt;/</a:t>
            </a:r>
            <a:r>
              <a:rPr lang="en-US" altLang="en-US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ns</a:t>
            </a:r>
            <a:r>
              <a:rPr lang="en-US" alt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:b</a:t>
            </a:r>
            <a:r>
              <a:rPr lang="en-US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ns: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80000"/>
              </a:lnSpc>
              <a:buNone/>
            </a:pPr>
            <a:endParaRPr lang="de-DE" altLang="en-US" dirty="0"/>
          </a:p>
        </p:txBody>
      </p:sp>
      <p:sp>
        <p:nvSpPr>
          <p:cNvPr id="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195736" y="404664"/>
            <a:ext cx="6956709" cy="1143000"/>
          </a:xfrm>
        </p:spPr>
        <p:txBody>
          <a:bodyPr/>
          <a:lstStyle/>
          <a:p>
            <a:r>
              <a:rPr lang="sr-Latn-RS" altLang="en-US" dirty="0" smtClean="0"/>
              <a:t>Prostori imena (2)</a:t>
            </a:r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509384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093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67544" y="1556792"/>
            <a:ext cx="8208912" cy="4800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sr-Latn-RS" altLang="en-US" dirty="0" smtClean="0"/>
              <a:t>Kad se specificira podrazumevani prostor imena, ne koristi se prefiks</a:t>
            </a:r>
            <a:endParaRPr lang="de-DE" altLang="en-US" dirty="0"/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de-DE" altLang="en-US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 </a:t>
            </a:r>
            <a:r>
              <a:rPr lang="en-US" altLang="en-US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xmlns</a:t>
            </a:r>
            <a:r>
              <a:rPr lang="en-US" altLang="en-US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=“</a:t>
            </a:r>
            <a:r>
              <a:rPr lang="en-US" altLang="en-US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someURI</a:t>
            </a:r>
            <a:r>
              <a:rPr lang="en-US" altLang="en-US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  &gt;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&lt;b/&gt; &lt;!-- a and b are in the </a:t>
            </a:r>
            <a:r>
              <a:rPr lang="en-US" altLang="en-US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someURI</a:t>
            </a:r>
            <a:r>
              <a:rPr lang="en-US" altLang="en-US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namespace! --&gt;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&lt;/a&gt;</a:t>
            </a:r>
            <a:endParaRPr lang="en-US" alt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</a:pPr>
            <a:endParaRPr lang="sr-Latn-RS" altLang="en-US" dirty="0" smtClean="0"/>
          </a:p>
          <a:p>
            <a:pPr>
              <a:lnSpc>
                <a:spcPct val="80000"/>
              </a:lnSpc>
            </a:pPr>
            <a:r>
              <a:rPr lang="en-US" altLang="en-US" dirty="0" err="1" smtClean="0"/>
              <a:t>Podrazumevani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prostor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imena</a:t>
            </a:r>
            <a:r>
              <a:rPr lang="en-US" altLang="en-US" dirty="0" smtClean="0"/>
              <a:t> se </a:t>
            </a:r>
            <a:r>
              <a:rPr lang="en-US" altLang="en-US" dirty="0" err="1" smtClean="0"/>
              <a:t>odnosi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samo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na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ugnježdene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elemente</a:t>
            </a:r>
            <a:r>
              <a:rPr lang="en-US" altLang="en-US" dirty="0" smtClean="0"/>
              <a:t>, a ne </a:t>
            </a:r>
            <a:r>
              <a:rPr lang="en-US" altLang="en-US" dirty="0" err="1" smtClean="0"/>
              <a:t>na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atribute</a:t>
            </a:r>
            <a:endParaRPr lang="en-US" altLang="en-US" dirty="0" smtClean="0"/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&lt;a  </a:t>
            </a:r>
            <a:r>
              <a:rPr lang="en-US" altLang="en-US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xmlns</a:t>
            </a:r>
            <a:r>
              <a:rPr lang="en-US" altLang="en-US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=“</a:t>
            </a:r>
            <a:r>
              <a:rPr lang="en-US" altLang="en-US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someURI</a:t>
            </a:r>
            <a:r>
              <a:rPr lang="en-US" altLang="en-US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  </a:t>
            </a:r>
            <a:r>
              <a:rPr lang="en-US" altLang="en-US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 = “not in </a:t>
            </a:r>
            <a:r>
              <a:rPr lang="en-US" altLang="en-US" b="1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someURI</a:t>
            </a:r>
            <a:r>
              <a:rPr lang="en-US" altLang="en-US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namespace“</a:t>
            </a:r>
            <a:r>
              <a:rPr lang="en-US" altLang="en-US" dirty="0" smtClean="0">
                <a:solidFill>
                  <a:srgbClr val="58F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altLang="en-US" dirty="0" smtClean="0">
              <a:solidFill>
                <a:schemeClr val="hlin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&lt;b/&gt; &lt;!-- a and b are in the </a:t>
            </a:r>
            <a:r>
              <a:rPr lang="en-US" altLang="en-US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someURI</a:t>
            </a:r>
            <a:r>
              <a:rPr lang="en-US" altLang="en-US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namespace! --&gt;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&lt;/a&gt;</a:t>
            </a:r>
            <a:endParaRPr lang="en-US" altLang="en-US" dirty="0">
              <a:solidFill>
                <a:schemeClr val="hlin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195736" y="404664"/>
            <a:ext cx="6956709" cy="1143000"/>
          </a:xfrm>
        </p:spPr>
        <p:txBody>
          <a:bodyPr/>
          <a:lstStyle/>
          <a:p>
            <a:r>
              <a:rPr lang="sr-Latn-RS" altLang="en-US" dirty="0" smtClean="0"/>
              <a:t>Podrazumevani prostori imena </a:t>
            </a:r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3395951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201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4800" y="1484784"/>
            <a:ext cx="8458200" cy="5373216"/>
          </a:xfrm>
          <a:ln/>
        </p:spPr>
        <p:txBody>
          <a:bodyPr/>
          <a:lstStyle/>
          <a:p>
            <a:r>
              <a:rPr lang="sr-Latn-RS" altLang="en-US" dirty="0" smtClean="0"/>
              <a:t>Tanjiri iz servisa za ručavanje i satelitski „tanjiri“ </a:t>
            </a:r>
          </a:p>
          <a:p>
            <a:pPr lvl="1"/>
            <a:r>
              <a:rPr lang="sr-Latn-RS" altLang="en-US" dirty="0" smtClean="0"/>
              <a:t>Neka „rečnik“ </a:t>
            </a:r>
            <a:r>
              <a:rPr lang="de-DE" altLang="en-US" dirty="0" smtClean="0"/>
              <a:t>DQ1 defin</a:t>
            </a:r>
            <a:r>
              <a:rPr lang="sr-Latn-RS" altLang="en-US" dirty="0" smtClean="0"/>
              <a:t>iše</a:t>
            </a:r>
            <a:r>
              <a:rPr lang="de-DE" altLang="en-US" dirty="0" smtClean="0"/>
              <a:t> </a:t>
            </a:r>
            <a:r>
              <a:rPr lang="de-DE" altLang="en-US" dirty="0">
                <a:solidFill>
                  <a:schemeClr val="hlink"/>
                </a:solidFill>
              </a:rPr>
              <a:t>dish</a:t>
            </a:r>
            <a:r>
              <a:rPr lang="de-DE" altLang="en-US" dirty="0"/>
              <a:t> for </a:t>
            </a:r>
            <a:r>
              <a:rPr lang="de-DE" altLang="en-US" dirty="0">
                <a:solidFill>
                  <a:schemeClr val="hlink"/>
                </a:solidFill>
              </a:rPr>
              <a:t>china</a:t>
            </a:r>
            <a:endParaRPr lang="de-DE" altLang="en-US" dirty="0"/>
          </a:p>
          <a:p>
            <a:pPr lvl="2"/>
            <a:r>
              <a:rPr lang="de-DE" altLang="en-US" dirty="0"/>
              <a:t>Diameter, Volume, Decor, ...</a:t>
            </a:r>
          </a:p>
          <a:p>
            <a:pPr lvl="1"/>
            <a:r>
              <a:rPr lang="sr-Latn-RS" altLang="en-US" dirty="0" smtClean="0"/>
              <a:t>Neka „rečnik“ </a:t>
            </a:r>
            <a:r>
              <a:rPr lang="de-DE" altLang="en-US" dirty="0" smtClean="0"/>
              <a:t>DQ2 </a:t>
            </a:r>
            <a:r>
              <a:rPr lang="de-DE" altLang="en-US" dirty="0" err="1" smtClean="0"/>
              <a:t>defin</a:t>
            </a:r>
            <a:r>
              <a:rPr lang="sr-Latn-RS" altLang="en-US" dirty="0" err="1" smtClean="0"/>
              <a:t>iše</a:t>
            </a:r>
            <a:r>
              <a:rPr lang="de-DE" altLang="en-US" dirty="0" smtClean="0"/>
              <a:t> </a:t>
            </a:r>
            <a:r>
              <a:rPr lang="de-DE" altLang="en-US" dirty="0">
                <a:solidFill>
                  <a:srgbClr val="00B050"/>
                </a:solidFill>
              </a:rPr>
              <a:t>dish </a:t>
            </a:r>
            <a:r>
              <a:rPr lang="de-DE" altLang="en-US" dirty="0">
                <a:solidFill>
                  <a:schemeClr val="folHlink"/>
                </a:solidFill>
              </a:rPr>
              <a:t>for </a:t>
            </a:r>
            <a:r>
              <a:rPr lang="de-DE" altLang="en-US" dirty="0">
                <a:solidFill>
                  <a:srgbClr val="00B050"/>
                </a:solidFill>
              </a:rPr>
              <a:t>satellites</a:t>
            </a:r>
          </a:p>
          <a:p>
            <a:pPr lvl="2"/>
            <a:r>
              <a:rPr lang="de-DE" altLang="en-US" dirty="0"/>
              <a:t>Diameter, Frequency</a:t>
            </a:r>
          </a:p>
          <a:p>
            <a:pPr lvl="1"/>
            <a:r>
              <a:rPr lang="sr-Latn-RS" altLang="en-US" dirty="0" smtClean="0"/>
              <a:t>Postavlja se pitanje: Koliko ovde ima</a:t>
            </a:r>
            <a:r>
              <a:rPr lang="de-DE" altLang="en-US" dirty="0" smtClean="0"/>
              <a:t> „</a:t>
            </a:r>
            <a:r>
              <a:rPr lang="sr-Latn-RS" altLang="en-US" dirty="0" smtClean="0"/>
              <a:t>tanjira</a:t>
            </a:r>
            <a:r>
              <a:rPr lang="de-DE" altLang="en-US" dirty="0" smtClean="0"/>
              <a:t>“?</a:t>
            </a:r>
            <a:endParaRPr lang="de-DE" altLang="en-US" dirty="0"/>
          </a:p>
          <a:p>
            <a:pPr lvl="1"/>
            <a:r>
              <a:rPr lang="sr-Latn-RS" altLang="en-US" dirty="0" smtClean="0"/>
              <a:t>To pitanje se svodi na jedno od sledeća dva pitanja</a:t>
            </a:r>
            <a:r>
              <a:rPr lang="de-DE" altLang="en-US" dirty="0" smtClean="0"/>
              <a:t>:</a:t>
            </a:r>
            <a:endParaRPr lang="de-DE" altLang="en-US" dirty="0"/>
          </a:p>
          <a:p>
            <a:pPr marL="1257300" lvl="2" indent="-342900">
              <a:buFont typeface="+mj-lt"/>
              <a:buAutoNum type="arabicPeriod"/>
            </a:pPr>
            <a:r>
              <a:rPr lang="de-DE" altLang="en-US" dirty="0"/>
              <a:t>„How many </a:t>
            </a:r>
            <a:r>
              <a:rPr lang="de-DE" altLang="en-US" dirty="0">
                <a:solidFill>
                  <a:schemeClr val="hlink"/>
                </a:solidFill>
              </a:rPr>
              <a:t>dishes </a:t>
            </a:r>
            <a:r>
              <a:rPr lang="de-DE" altLang="en-US" dirty="0"/>
              <a:t>are there?“</a:t>
            </a:r>
            <a:br>
              <a:rPr lang="de-DE" altLang="en-US" dirty="0"/>
            </a:br>
            <a:r>
              <a:rPr lang="de-DE" altLang="en-US" dirty="0"/>
              <a:t>             or</a:t>
            </a:r>
          </a:p>
          <a:p>
            <a:pPr marL="1257300" lvl="2" indent="-342900">
              <a:buFont typeface="+mj-lt"/>
              <a:buAutoNum type="arabicPeriod"/>
            </a:pPr>
            <a:r>
              <a:rPr lang="de-DE" altLang="en-US" dirty="0"/>
              <a:t>„How many </a:t>
            </a:r>
            <a:r>
              <a:rPr lang="de-DE" altLang="en-US" dirty="0">
                <a:solidFill>
                  <a:srgbClr val="00B050"/>
                </a:solidFill>
              </a:rPr>
              <a:t>dishes </a:t>
            </a:r>
            <a:r>
              <a:rPr lang="de-DE" altLang="en-US" dirty="0">
                <a:solidFill>
                  <a:schemeClr val="folHlink"/>
                </a:solidFill>
              </a:rPr>
              <a:t>are there</a:t>
            </a:r>
            <a:r>
              <a:rPr lang="de-DE" altLang="en-US" dirty="0"/>
              <a:t>?“ </a:t>
            </a:r>
          </a:p>
        </p:txBody>
      </p:sp>
      <p:sp>
        <p:nvSpPr>
          <p:cNvPr id="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195736" y="404664"/>
            <a:ext cx="6956709" cy="1143000"/>
          </a:xfrm>
        </p:spPr>
        <p:txBody>
          <a:bodyPr/>
          <a:lstStyle/>
          <a:p>
            <a:r>
              <a:rPr lang="sr-Latn-RS" altLang="en-US" dirty="0" smtClean="0"/>
              <a:t>Primer rada sa prostorima imena </a:t>
            </a:r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3777343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304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683568" y="1484784"/>
            <a:ext cx="7776864" cy="5144616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sr-Latn-RS" altLang="en-US" dirty="0" smtClean="0"/>
              <a:t>XML opis „tanjira“ iz pribora za ručavanje:</a:t>
            </a:r>
          </a:p>
          <a:p>
            <a:pPr>
              <a:buFont typeface="Wingdings" pitchFamily="2" charset="2"/>
              <a:buNone/>
            </a:pP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gs:dish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en-US" sz="1800" dirty="0" err="1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xmlns:gs</a:t>
            </a:r>
            <a:r>
              <a:rPr lang="en-US" altLang="en-US" sz="1800" dirty="0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“http://china.com“</a:t>
            </a:r>
            <a:r>
              <a:rPr lang="en-US" altLang="en-US" sz="1800" dirty="0" smtClean="0">
                <a:solidFill>
                  <a:srgbClr val="99118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buFont typeface="Wingdings" pitchFamily="2" charset="2"/>
              <a:buNone/>
            </a:pP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gs:dm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gs:unit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“cm“&gt;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20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gs:dm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buFont typeface="Wingdings" pitchFamily="2" charset="2"/>
              <a:buNone/>
            </a:pP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gs:vol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gs:unit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“l“&gt;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gs:vol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buFont typeface="Wingdings" pitchFamily="2" charset="2"/>
              <a:buNone/>
            </a:pP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gs:decor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Meissner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gs:decor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buFont typeface="Wingdings" pitchFamily="2" charset="2"/>
              <a:buNone/>
            </a:pP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gs:dish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altLang="en-US" sz="1800" dirty="0" smtClean="0">
              <a:solidFill>
                <a:schemeClr val="hlin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None/>
            </a:pPr>
            <a:r>
              <a:rPr lang="en-US" altLang="en-US" dirty="0" smtClean="0"/>
              <a:t>XML </a:t>
            </a:r>
            <a:r>
              <a:rPr lang="en-US" altLang="en-US" dirty="0" err="1" smtClean="0"/>
              <a:t>opis</a:t>
            </a:r>
            <a:r>
              <a:rPr lang="en-US" altLang="en-US" dirty="0" smtClean="0"/>
              <a:t> „</a:t>
            </a:r>
            <a:r>
              <a:rPr lang="en-US" altLang="en-US" dirty="0" err="1" smtClean="0"/>
              <a:t>tanjira</a:t>
            </a:r>
            <a:r>
              <a:rPr lang="en-US" altLang="en-US" dirty="0" smtClean="0"/>
              <a:t>“ </a:t>
            </a:r>
            <a:r>
              <a:rPr lang="en-US" altLang="en-US" dirty="0" err="1" smtClean="0"/>
              <a:t>za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prijem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satelitskog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signala</a:t>
            </a:r>
            <a:r>
              <a:rPr lang="en-US" altLang="en-US" dirty="0" smtClean="0"/>
              <a:t>:</a:t>
            </a:r>
          </a:p>
          <a:p>
            <a:pPr>
              <a:buFont typeface="Wingdings" pitchFamily="2" charset="2"/>
              <a:buNone/>
            </a:pPr>
            <a:r>
              <a:rPr lang="en-US" altLang="en-US" sz="1800" dirty="0" smtClean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sat:dish</a:t>
            </a:r>
            <a:r>
              <a:rPr lang="en-US" altLang="en-US" sz="1800" dirty="0" smtClean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8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xmlns:sat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“http://satelite.com“ </a:t>
            </a:r>
            <a:r>
              <a:rPr lang="en-US" altLang="en-US" sz="1800" dirty="0" smtClean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buFont typeface="Wingdings" pitchFamily="2" charset="2"/>
              <a:buNone/>
            </a:pPr>
            <a:r>
              <a:rPr lang="en-US" altLang="en-US" sz="1800" dirty="0" smtClean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en-US" altLang="en-US" sz="1800" dirty="0" err="1" smtClean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sat:dm</a:t>
            </a:r>
            <a:r>
              <a:rPr lang="en-US" altLang="en-US" sz="1800" dirty="0" smtClean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200</a:t>
            </a:r>
            <a:r>
              <a:rPr lang="en-US" altLang="en-US" sz="1800" dirty="0" smtClean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en-US" sz="1800" dirty="0" err="1" smtClean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sat:dm</a:t>
            </a:r>
            <a:r>
              <a:rPr lang="en-US" altLang="en-US" sz="1800" dirty="0" smtClean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buFont typeface="Wingdings" pitchFamily="2" charset="2"/>
              <a:buNone/>
            </a:pPr>
            <a:r>
              <a:rPr lang="en-US" altLang="en-US" sz="1800" dirty="0" smtClean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en-US" altLang="en-US" sz="1800" dirty="0" err="1" smtClean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sat:freq</a:t>
            </a:r>
            <a:r>
              <a:rPr lang="en-US" altLang="en-US" sz="1800" dirty="0" smtClean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20-2000MHz</a:t>
            </a:r>
            <a:r>
              <a:rPr lang="en-US" altLang="en-US" sz="1800" dirty="0" smtClean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en-US" sz="1800" dirty="0" err="1" smtClean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sat:freq</a:t>
            </a:r>
            <a:r>
              <a:rPr lang="en-US" altLang="en-US" sz="1800" dirty="0" smtClean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buFont typeface="Wingdings" pitchFamily="2" charset="2"/>
              <a:buNone/>
            </a:pPr>
            <a:r>
              <a:rPr lang="en-US" altLang="en-US" sz="1800" dirty="0" smtClean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en-US" sz="1800" dirty="0" err="1" smtClean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sat:dish</a:t>
            </a:r>
            <a:r>
              <a:rPr lang="en-US" altLang="en-US" sz="1800" dirty="0" smtClean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altLang="en-US" sz="1800" dirty="0">
              <a:solidFill>
                <a:schemeClr val="hlin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195736" y="404664"/>
            <a:ext cx="6956709" cy="1143000"/>
          </a:xfrm>
        </p:spPr>
        <p:txBody>
          <a:bodyPr/>
          <a:lstStyle/>
          <a:p>
            <a:r>
              <a:rPr lang="sr-Latn-RS" altLang="en-US" dirty="0" smtClean="0"/>
              <a:t>Primer rada sa prostorima imena (2) </a:t>
            </a:r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2584937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406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39552" y="1556792"/>
            <a:ext cx="8352928" cy="4114800"/>
          </a:xfrm>
        </p:spPr>
        <p:txBody>
          <a:bodyPr/>
          <a:lstStyle/>
          <a:p>
            <a:pPr>
              <a:buNone/>
            </a:pPr>
            <a:r>
              <a:rPr lang="sr-Latn-RS" altLang="en-US" dirty="0"/>
              <a:t>XML opis „tanjira“ </a:t>
            </a:r>
            <a:r>
              <a:rPr lang="sr-Latn-RS" altLang="en-US" dirty="0" smtClean="0"/>
              <a:t>za ručavanje, gde su merene jedinice iz drugog prostora imena:</a:t>
            </a:r>
            <a:endParaRPr lang="sr-Latn-RS" altLang="en-US" dirty="0" smtClean="0">
              <a:solidFill>
                <a:schemeClr val="hlink"/>
              </a:solidFill>
            </a:endParaRPr>
          </a:p>
          <a:p>
            <a:pPr>
              <a:buNone/>
            </a:pP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gs:dish</a:t>
            </a:r>
            <a:r>
              <a:rPr lang="en-US" altLang="en-US" sz="1800" dirty="0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en-US" sz="1800" dirty="0" err="1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xmlns:gs</a:t>
            </a:r>
            <a:r>
              <a:rPr lang="en-US" altLang="en-US" sz="1800" dirty="0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“http://china.com“ </a:t>
            </a:r>
            <a:r>
              <a:rPr lang="en-US" altLang="en-US" sz="18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xmlns:uom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“http://units.com“</a:t>
            </a:r>
            <a:r>
              <a:rPr lang="en-US" altLang="en-US" sz="1800" dirty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altLang="en-US" sz="1800" dirty="0" smtClean="0">
              <a:solidFill>
                <a:schemeClr val="hlin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None/>
            </a:pP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&lt;</a:t>
            </a:r>
            <a:r>
              <a:rPr lang="en-US" altLang="en-US" sz="1800" dirty="0" err="1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gs:dm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8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uom:unit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“cm“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20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en-US" sz="1800" dirty="0" err="1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gs:dm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buNone/>
            </a:pP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&lt;</a:t>
            </a:r>
            <a:r>
              <a:rPr lang="en-US" altLang="en-US" sz="1800" dirty="0" err="1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gs:vol</a:t>
            </a:r>
            <a:r>
              <a:rPr lang="en-US" altLang="en-US" sz="1800" dirty="0" smtClean="0">
                <a:solidFill>
                  <a:srgbClr val="99118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en-US" sz="18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uom:unit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“l“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en-US" sz="1800" dirty="0" err="1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gs:vol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buFont typeface="Wingdings" pitchFamily="2" charset="2"/>
              <a:buNone/>
            </a:pP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&lt;</a:t>
            </a:r>
            <a:r>
              <a:rPr lang="en-US" altLang="en-US" sz="1800" dirty="0" err="1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gs:decor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Meissner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en-US" sz="1800" dirty="0" err="1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gs:decor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buFont typeface="Wingdings" pitchFamily="2" charset="2"/>
              <a:buNone/>
            </a:pP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&lt;comment&gt;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This is an unqualified element name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&lt;/comment&gt;</a:t>
            </a:r>
          </a:p>
          <a:p>
            <a:pPr>
              <a:buFont typeface="Wingdings" pitchFamily="2" charset="2"/>
              <a:buNone/>
            </a:pP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en-US" sz="1800" dirty="0" err="1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gs:dish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altLang="en-US" sz="1800" dirty="0">
              <a:solidFill>
                <a:schemeClr val="hlin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195736" y="404664"/>
            <a:ext cx="6956709" cy="1143000"/>
          </a:xfrm>
        </p:spPr>
        <p:txBody>
          <a:bodyPr/>
          <a:lstStyle/>
          <a:p>
            <a:r>
              <a:rPr lang="sr-Latn-RS" altLang="en-US" dirty="0" smtClean="0"/>
              <a:t>Primer rada sa prostorima imena (3) </a:t>
            </a:r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973344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731000" y="622935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ACF3E16-7D08-44E7-B02F-2B2C16971F86}" type="slidenum">
              <a:rPr lang="en-US" altLang="en-US" sz="1000" smtClean="0">
                <a:solidFill>
                  <a:srgbClr val="969696"/>
                </a:solidFill>
                <a:latin typeface="Arial" pitchFamily="34" charset="0"/>
              </a:rPr>
              <a:pPr/>
              <a:t>25</a:t>
            </a:fld>
            <a:endParaRPr lang="en-US" altLang="en-US" sz="1000" smtClean="0">
              <a:solidFill>
                <a:srgbClr val="969696"/>
              </a:solidFill>
              <a:latin typeface="Arial" pitchFamily="34" charset="0"/>
            </a:endParaRP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463675"/>
            <a:ext cx="9036496" cy="4594225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sr-Latn-RS" sz="2400" dirty="0" smtClean="0"/>
              <a:t>Kod prostora imena se razlikuju</a:t>
            </a:r>
            <a:r>
              <a:rPr lang="en-US" sz="2400" dirty="0" smtClean="0"/>
              <a:t>:</a:t>
            </a:r>
          </a:p>
          <a:p>
            <a:pPr lvl="1">
              <a:lnSpc>
                <a:spcPct val="90000"/>
              </a:lnSpc>
              <a:defRPr/>
            </a:pPr>
            <a:r>
              <a:rPr lang="sr-Latn-RS" sz="2000" dirty="0" smtClean="0"/>
              <a:t>Vezivanje prostora imena sa</a:t>
            </a:r>
            <a:r>
              <a:rPr lang="en-US" sz="2000" dirty="0" smtClean="0"/>
              <a:t> URI</a:t>
            </a:r>
            <a:r>
              <a:rPr lang="sr-Latn-RS" sz="2000" dirty="0" smtClean="0"/>
              <a:t>-jem</a:t>
            </a:r>
            <a:endParaRPr lang="en-US" sz="2000" dirty="0" smtClean="0"/>
          </a:p>
          <a:p>
            <a:pPr lvl="1">
              <a:lnSpc>
                <a:spcPct val="90000"/>
              </a:lnSpc>
              <a:defRPr/>
            </a:pPr>
            <a:r>
              <a:rPr lang="sr-Latn-RS" dirty="0" smtClean="0"/>
              <a:t>Kvalifikovanje imena</a:t>
            </a:r>
            <a:endParaRPr lang="en-US" sz="2000" dirty="0" smtClean="0"/>
          </a:p>
          <a:p>
            <a:pPr lvl="1">
              <a:lnSpc>
                <a:spcPct val="90000"/>
              </a:lnSpc>
              <a:buFont typeface="Wingdings" pitchFamily="2" charset="2"/>
              <a:buNone/>
              <a:defRPr/>
            </a:pPr>
            <a:endParaRPr lang="en-US" sz="2000" dirty="0" smtClean="0"/>
          </a:p>
          <a:p>
            <a:pPr lvl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0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root </a:t>
            </a:r>
            <a:r>
              <a:rPr lang="en-US" sz="20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xmlns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=“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  <a:hlinkClick r:id="rId2"/>
              </a:rPr>
              <a:t>http://www.first.com/aspace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xmlns:otherns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=“…”&gt;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&lt;</a:t>
            </a:r>
            <a:r>
              <a:rPr lang="en-US" sz="2000" dirty="0" err="1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myns:tag</a:t>
            </a:r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xmlns:myns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=“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  <a:hlinkClick r:id="rId3"/>
              </a:rPr>
              <a:t>http://www.fictitious.com/mypath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”&gt;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&lt;</a:t>
            </a:r>
            <a:r>
              <a:rPr lang="en-US" sz="20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thistag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&gt;is in the default namespace </a:t>
            </a:r>
            <a:b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(www.first.com/aspace)&lt;/</a:t>
            </a:r>
            <a:r>
              <a:rPr lang="en-US" sz="20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thistag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&lt;</a:t>
            </a:r>
            <a:r>
              <a:rPr lang="en-US" sz="2000" dirty="0" err="1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myns:thistag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&gt;is in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myns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2000" dirty="0" err="1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myns:thistag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0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otherns:thistag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&gt;is a different tag in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otherns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20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otherns:thistag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&lt;/</a:t>
            </a:r>
            <a:r>
              <a:rPr lang="en-US" sz="2000" dirty="0" err="1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myns:tag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20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root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2236662" y="2878681"/>
            <a:ext cx="4104456" cy="350837"/>
          </a:xfrm>
          <a:prstGeom prst="rect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GB" altLang="en-US"/>
          </a:p>
        </p:txBody>
      </p:sp>
      <p:cxnSp>
        <p:nvCxnSpPr>
          <p:cNvPr id="30725" name="Straight Arrow Connector 6"/>
          <p:cNvCxnSpPr>
            <a:cxnSpLocks noChangeShapeType="1"/>
            <a:endCxn id="30726" idx="1"/>
          </p:cNvCxnSpPr>
          <p:nvPr/>
        </p:nvCxnSpPr>
        <p:spPr bwMode="auto">
          <a:xfrm flipV="1">
            <a:off x="3823576" y="2023482"/>
            <a:ext cx="2044568" cy="809543"/>
          </a:xfrm>
          <a:prstGeom prst="straightConnector1">
            <a:avLst/>
          </a:prstGeom>
          <a:noFill/>
          <a:ln w="9525" algn="ctr">
            <a:solidFill>
              <a:srgbClr val="C00000"/>
            </a:solidFill>
            <a:round/>
            <a:headEnd type="arrow" w="med" len="med"/>
            <a:tailEnd/>
          </a:ln>
        </p:spPr>
      </p:cxnSp>
      <p:sp>
        <p:nvSpPr>
          <p:cNvPr id="30726" name="TextBox 7"/>
          <p:cNvSpPr txBox="1">
            <a:spLocks noChangeArrowheads="1"/>
          </p:cNvSpPr>
          <p:nvPr/>
        </p:nvSpPr>
        <p:spPr bwMode="auto">
          <a:xfrm>
            <a:off x="5868144" y="1561817"/>
            <a:ext cx="2989215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sr-Latn-RS" altLang="en-US" sz="1800" i="1" dirty="0" smtClean="0">
                <a:solidFill>
                  <a:srgbClr val="C00000"/>
                </a:solidFill>
                <a:latin typeface="Calibri" pitchFamily="34" charset="0"/>
              </a:rPr>
              <a:t>Podrazumevani prostor imena</a:t>
            </a:r>
          </a:p>
          <a:p>
            <a:pPr algn="ctr"/>
            <a:r>
              <a:rPr lang="sr-Latn-RS" altLang="en-US" sz="1800" i="1" dirty="0" smtClean="0">
                <a:solidFill>
                  <a:srgbClr val="C00000"/>
                </a:solidFill>
                <a:latin typeface="Calibri" pitchFamily="34" charset="0"/>
              </a:rPr>
              <a:t>se odnosi na sva imena koja</a:t>
            </a:r>
          </a:p>
          <a:p>
            <a:pPr algn="ctr"/>
            <a:r>
              <a:rPr lang="sr-Latn-RS" altLang="en-US" sz="1800" i="1" dirty="0" smtClean="0">
                <a:solidFill>
                  <a:srgbClr val="C00000"/>
                </a:solidFill>
                <a:latin typeface="Calibri" pitchFamily="34" charset="0"/>
              </a:rPr>
              <a:t>nisu kvalifikovana</a:t>
            </a:r>
            <a:endParaRPr lang="en-US" altLang="en-US" sz="1800" i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0727" name="Rectangle 8"/>
          <p:cNvSpPr>
            <a:spLocks noChangeArrowheads="1"/>
          </p:cNvSpPr>
          <p:nvPr/>
        </p:nvSpPr>
        <p:spPr bwMode="auto">
          <a:xfrm>
            <a:off x="6372200" y="2872431"/>
            <a:ext cx="2453490" cy="350837"/>
          </a:xfrm>
          <a:prstGeom prst="rect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GB" altLang="en-US"/>
          </a:p>
        </p:txBody>
      </p:sp>
      <p:sp>
        <p:nvSpPr>
          <p:cNvPr id="30728" name="TextBox 9"/>
          <p:cNvSpPr txBox="1">
            <a:spLocks noChangeArrowheads="1"/>
          </p:cNvSpPr>
          <p:nvPr/>
        </p:nvSpPr>
        <p:spPr bwMode="auto">
          <a:xfrm>
            <a:off x="6770986" y="4352350"/>
            <a:ext cx="188288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sr-Latn-RS" altLang="en-US" sz="1800" i="1" dirty="0" smtClean="0">
                <a:solidFill>
                  <a:srgbClr val="C00000"/>
                </a:solidFill>
                <a:latin typeface="Calibri" pitchFamily="34" charset="0"/>
              </a:rPr>
              <a:t>Definiše</a:t>
            </a:r>
            <a:r>
              <a:rPr lang="en-US" altLang="en-US" sz="1800" i="1" dirty="0" smtClean="0">
                <a:solidFill>
                  <a:srgbClr val="C00000"/>
                </a:solidFill>
                <a:latin typeface="Calibri" pitchFamily="34" charset="0"/>
              </a:rPr>
              <a:t> </a:t>
            </a:r>
            <a:r>
              <a:rPr lang="en-US" altLang="en-US" sz="1800" i="1" dirty="0">
                <a:solidFill>
                  <a:srgbClr val="C00000"/>
                </a:solidFill>
                <a:latin typeface="Calibri" pitchFamily="34" charset="0"/>
              </a:rPr>
              <a:t>“</a:t>
            </a:r>
            <a:r>
              <a:rPr lang="en-US" altLang="en-US" sz="1800" i="1" dirty="0" err="1">
                <a:solidFill>
                  <a:srgbClr val="C00000"/>
                </a:solidFill>
                <a:latin typeface="Calibri" pitchFamily="34" charset="0"/>
              </a:rPr>
              <a:t>otherns</a:t>
            </a:r>
            <a:r>
              <a:rPr lang="en-US" altLang="en-US" sz="1800" i="1" dirty="0">
                <a:solidFill>
                  <a:srgbClr val="C00000"/>
                </a:solidFill>
                <a:latin typeface="Calibri" pitchFamily="34" charset="0"/>
              </a:rPr>
              <a:t>”</a:t>
            </a:r>
            <a:br>
              <a:rPr lang="en-US" altLang="en-US" sz="1800" i="1" dirty="0">
                <a:solidFill>
                  <a:srgbClr val="C00000"/>
                </a:solidFill>
                <a:latin typeface="Calibri" pitchFamily="34" charset="0"/>
              </a:rPr>
            </a:br>
            <a:r>
              <a:rPr lang="sr-Latn-RS" altLang="en-US" sz="1800" i="1" dirty="0" smtClean="0">
                <a:solidFill>
                  <a:srgbClr val="C00000"/>
                </a:solidFill>
                <a:latin typeface="Calibri" pitchFamily="34" charset="0"/>
              </a:rPr>
              <a:t>kvalifikator</a:t>
            </a:r>
            <a:endParaRPr lang="en-US" altLang="en-US" sz="1800" i="1" dirty="0">
              <a:solidFill>
                <a:srgbClr val="C00000"/>
              </a:solidFill>
              <a:latin typeface="Calibri" pitchFamily="34" charset="0"/>
            </a:endParaRPr>
          </a:p>
        </p:txBody>
      </p:sp>
      <p:cxnSp>
        <p:nvCxnSpPr>
          <p:cNvPr id="30729" name="Straight Arrow Connector 10"/>
          <p:cNvCxnSpPr>
            <a:cxnSpLocks noChangeShapeType="1"/>
            <a:endCxn id="30728" idx="0"/>
          </p:cNvCxnSpPr>
          <p:nvPr/>
        </p:nvCxnSpPr>
        <p:spPr bwMode="auto">
          <a:xfrm flipH="1">
            <a:off x="7712430" y="3246202"/>
            <a:ext cx="941443" cy="1106148"/>
          </a:xfrm>
          <a:prstGeom prst="straightConnector1">
            <a:avLst/>
          </a:prstGeom>
          <a:noFill/>
          <a:ln w="9525" algn="ctr">
            <a:solidFill>
              <a:srgbClr val="C00000"/>
            </a:solidFill>
            <a:round/>
            <a:headEnd type="arrow" w="med" len="med"/>
            <a:tailEnd/>
          </a:ln>
        </p:spPr>
      </p:cxnSp>
      <p:sp>
        <p:nvSpPr>
          <p:cNvPr id="13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195736" y="404664"/>
            <a:ext cx="6956709" cy="1143000"/>
          </a:xfrm>
        </p:spPr>
        <p:txBody>
          <a:bodyPr/>
          <a:lstStyle/>
          <a:p>
            <a:r>
              <a:rPr lang="sr-Latn-RS" altLang="en-US" dirty="0" smtClean="0"/>
              <a:t>Primer rada sa prostorima imena (</a:t>
            </a:r>
            <a:r>
              <a:rPr lang="en-US" altLang="en-US" dirty="0" smtClean="0"/>
              <a:t>4</a:t>
            </a:r>
            <a:r>
              <a:rPr lang="sr-Latn-RS" altLang="en-US" dirty="0" smtClean="0"/>
              <a:t>) </a:t>
            </a:r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2218081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328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734888" y="1556792"/>
            <a:ext cx="8229600" cy="44989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XHTML </a:t>
            </a:r>
            <a:r>
              <a:rPr lang="en-US" altLang="en-US" dirty="0" smtClean="0"/>
              <a:t>(</a:t>
            </a:r>
            <a:r>
              <a:rPr lang="sr-Latn-RS" altLang="en-US" dirty="0" smtClean="0"/>
              <a:t>pregledač</a:t>
            </a:r>
            <a:r>
              <a:rPr lang="en-US" altLang="en-US" dirty="0" smtClean="0"/>
              <a:t>/pre</a:t>
            </a:r>
            <a:r>
              <a:rPr lang="sr-Latn-RS" altLang="en-US" dirty="0" smtClean="0"/>
              <a:t>zentacija</a:t>
            </a:r>
            <a:r>
              <a:rPr lang="en-US" altLang="en-US" dirty="0" smtClean="0"/>
              <a:t>)</a:t>
            </a: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RSS </a:t>
            </a:r>
            <a:r>
              <a:rPr lang="en-US" altLang="en-US" dirty="0" smtClean="0"/>
              <a:t>(</a:t>
            </a:r>
            <a:r>
              <a:rPr lang="sr-Latn-RS" altLang="en-US" dirty="0" smtClean="0"/>
              <a:t>blogovi</a:t>
            </a:r>
            <a:r>
              <a:rPr lang="en-US" altLang="en-US" dirty="0" smtClean="0"/>
              <a:t>)</a:t>
            </a: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UBL </a:t>
            </a:r>
            <a:r>
              <a:rPr lang="en-US" altLang="en-US" dirty="0" smtClean="0"/>
              <a:t>(</a:t>
            </a:r>
            <a:r>
              <a:rPr lang="sr-Latn-RS" altLang="en-US" dirty="0" smtClean="0"/>
              <a:t>univerzalni poslovni jezik</a:t>
            </a:r>
            <a:r>
              <a:rPr lang="en-US" altLang="en-US" dirty="0" smtClean="0"/>
              <a:t>)</a:t>
            </a: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HealthCare Level 7 </a:t>
            </a:r>
            <a:r>
              <a:rPr lang="en-US" altLang="en-US" dirty="0" smtClean="0"/>
              <a:t>(</a:t>
            </a:r>
            <a:r>
              <a:rPr lang="sr-Latn-RS" altLang="en-US" dirty="0" smtClean="0"/>
              <a:t>medicinski podaci</a:t>
            </a:r>
            <a:r>
              <a:rPr lang="en-US" altLang="en-US" dirty="0" smtClean="0"/>
              <a:t>)</a:t>
            </a: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XBRL </a:t>
            </a:r>
            <a:r>
              <a:rPr lang="en-US" altLang="en-US" dirty="0" smtClean="0"/>
              <a:t>(</a:t>
            </a:r>
            <a:r>
              <a:rPr lang="sr-Latn-RS" altLang="en-US" dirty="0" smtClean="0"/>
              <a:t>finansijski podaci</a:t>
            </a:r>
            <a:r>
              <a:rPr lang="en-US" altLang="en-US" dirty="0" smtClean="0"/>
              <a:t>)</a:t>
            </a: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 smtClean="0"/>
              <a:t>XMI </a:t>
            </a:r>
            <a:r>
              <a:rPr lang="en-US" altLang="en-US" dirty="0"/>
              <a:t>(</a:t>
            </a:r>
            <a:r>
              <a:rPr lang="en-US" altLang="en-US" dirty="0" smtClean="0"/>
              <a:t>meta</a:t>
            </a:r>
            <a:r>
              <a:rPr lang="sr-Latn-RS" altLang="en-US" dirty="0" smtClean="0"/>
              <a:t> podaci</a:t>
            </a:r>
            <a:r>
              <a:rPr lang="en-US" altLang="en-US" dirty="0" smtClean="0"/>
              <a:t>)</a:t>
            </a: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 err="1"/>
              <a:t>XQueryX</a:t>
            </a:r>
            <a:r>
              <a:rPr lang="en-US" altLang="en-US" dirty="0"/>
              <a:t> (</a:t>
            </a:r>
            <a:r>
              <a:rPr lang="en-US" altLang="en-US" dirty="0" smtClean="0"/>
              <a:t>program</a:t>
            </a:r>
            <a:r>
              <a:rPr lang="sr-Latn-RS" altLang="en-US" dirty="0" smtClean="0"/>
              <a:t>o</a:t>
            </a:r>
            <a:r>
              <a:rPr lang="en-US" altLang="en-US" dirty="0" smtClean="0"/>
              <a:t>)</a:t>
            </a: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 smtClean="0"/>
              <a:t>X</a:t>
            </a:r>
            <a:r>
              <a:rPr lang="sr-Latn-RS" altLang="en-US" dirty="0" smtClean="0"/>
              <a:t>F</a:t>
            </a:r>
            <a:r>
              <a:rPr lang="en-US" altLang="en-US" dirty="0" err="1" smtClean="0"/>
              <a:t>orms</a:t>
            </a:r>
            <a:r>
              <a:rPr lang="sr-Latn-RS" altLang="en-US" dirty="0" smtClean="0"/>
              <a:t>, FXML </a:t>
            </a:r>
            <a:r>
              <a:rPr lang="en-US" altLang="en-US" dirty="0" smtClean="0"/>
              <a:t> (</a:t>
            </a:r>
            <a:r>
              <a:rPr lang="sr-Latn-RS" altLang="en-US" dirty="0" smtClean="0"/>
              <a:t>forme</a:t>
            </a:r>
            <a:r>
              <a:rPr lang="en-US" altLang="en-US" dirty="0" smtClean="0"/>
              <a:t>)</a:t>
            </a: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SOAP </a:t>
            </a:r>
            <a:r>
              <a:rPr lang="en-US" altLang="en-US" dirty="0" smtClean="0"/>
              <a:t>(</a:t>
            </a:r>
            <a:r>
              <a:rPr lang="sr-Latn-RS" altLang="en-US" dirty="0" smtClean="0"/>
              <a:t>poruke za komunikaciju</a:t>
            </a:r>
            <a:r>
              <a:rPr lang="en-US" altLang="en-US" dirty="0" smtClean="0"/>
              <a:t>)</a:t>
            </a:r>
            <a:endParaRPr lang="sr-Latn-RS" altLang="en-US" dirty="0" smtClean="0"/>
          </a:p>
          <a:p>
            <a:pPr>
              <a:lnSpc>
                <a:spcPct val="90000"/>
              </a:lnSpc>
            </a:pPr>
            <a:r>
              <a:rPr lang="sr-Latn-RS" altLang="en-US" dirty="0" smtClean="0"/>
              <a:t>Microsoft ADO.Net (baze podataka)</a:t>
            </a: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Microsoft </a:t>
            </a:r>
            <a:r>
              <a:rPr lang="en-US" altLang="en-US" dirty="0" smtClean="0"/>
              <a:t>Office</a:t>
            </a:r>
            <a:r>
              <a:rPr lang="sr-Latn-RS" altLang="en-US" dirty="0" smtClean="0"/>
              <a:t>, </a:t>
            </a:r>
            <a:r>
              <a:rPr lang="en-US" altLang="en-US" dirty="0" err="1" smtClean="0"/>
              <a:t>Powerpoint</a:t>
            </a:r>
            <a:r>
              <a:rPr lang="sr-Latn-RS" altLang="en-US" dirty="0" smtClean="0"/>
              <a:t> </a:t>
            </a:r>
            <a:r>
              <a:rPr lang="en-US" altLang="en-US" dirty="0" smtClean="0"/>
              <a:t> (</a:t>
            </a:r>
            <a:r>
              <a:rPr lang="sr-Latn-RS" altLang="en-US" dirty="0" smtClean="0"/>
              <a:t>dokumenti</a:t>
            </a:r>
            <a:r>
              <a:rPr lang="en-US" altLang="en-US" dirty="0" smtClean="0"/>
              <a:t>)</a:t>
            </a:r>
            <a:endParaRPr lang="en-US" altLang="en-US" dirty="0"/>
          </a:p>
        </p:txBody>
      </p:sp>
      <p:sp>
        <p:nvSpPr>
          <p:cNvPr id="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195736" y="404664"/>
            <a:ext cx="6956709" cy="1143000"/>
          </a:xfrm>
        </p:spPr>
        <p:txBody>
          <a:bodyPr/>
          <a:lstStyle/>
          <a:p>
            <a:r>
              <a:rPr lang="sr-Latn-RS" altLang="en-US" dirty="0" smtClean="0"/>
              <a:t>Primeri XML podataka</a:t>
            </a:r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1533854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249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051720" y="332656"/>
            <a:ext cx="7056468" cy="1143000"/>
          </a:xfrm>
        </p:spPr>
        <p:txBody>
          <a:bodyPr/>
          <a:lstStyle/>
          <a:p>
            <a:r>
              <a:rPr lang="sr-Latn-RS" altLang="en-US" dirty="0" smtClean="0"/>
              <a:t>Struktuiranje </a:t>
            </a:r>
            <a:r>
              <a:rPr lang="en-US" altLang="en-US" dirty="0" smtClean="0"/>
              <a:t>XML</a:t>
            </a:r>
            <a:r>
              <a:rPr lang="sr-Latn-RS" altLang="en-US" dirty="0" smtClean="0"/>
              <a:t>-a</a:t>
            </a:r>
            <a:endParaRPr lang="en-US" altLang="en-US" dirty="0"/>
          </a:p>
        </p:txBody>
      </p:sp>
      <p:sp>
        <p:nvSpPr>
          <p:cNvPr id="164249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39552" y="1556792"/>
            <a:ext cx="7848872" cy="4742656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sr-Latn-RS" altLang="en-US" dirty="0" smtClean="0"/>
              <a:t>Za razliku od drugih formata podataka, </a:t>
            </a:r>
            <a:r>
              <a:rPr lang="en-US" altLang="en-US" dirty="0" smtClean="0"/>
              <a:t>XML </a:t>
            </a:r>
            <a:r>
              <a:rPr lang="sr-Latn-RS" altLang="en-US" dirty="0" smtClean="0"/>
              <a:t>je veoma fleksibilan i </a:t>
            </a:r>
            <a:r>
              <a:rPr lang="en-US" altLang="en-US" dirty="0" smtClean="0"/>
              <a:t>element</a:t>
            </a:r>
            <a:r>
              <a:rPr lang="sr-Latn-RS" altLang="en-US" dirty="0" smtClean="0"/>
              <a:t>i se mogu umetati na različite načine</a:t>
            </a:r>
            <a:endParaRPr lang="en-US" altLang="en-US" dirty="0"/>
          </a:p>
          <a:p>
            <a:pPr>
              <a:lnSpc>
                <a:spcPct val="90000"/>
              </a:lnSpc>
            </a:pPr>
            <a:r>
              <a:rPr lang="sr-Latn-RS" altLang="en-US" dirty="0" smtClean="0"/>
              <a:t>Može se početi sa pisanjem</a:t>
            </a:r>
            <a:r>
              <a:rPr lang="en-US" altLang="en-US" dirty="0" smtClean="0"/>
              <a:t> XML</a:t>
            </a:r>
            <a:r>
              <a:rPr lang="sr-Latn-RS" altLang="en-US" dirty="0" smtClean="0"/>
              <a:t>-a koji predstavlja podatke i bez prethodnog dizajniranja strukture</a:t>
            </a:r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Tako se radi kod relacionih baza podataka ili kod Java klasa</a:t>
            </a:r>
            <a:endParaRPr lang="en-US" altLang="en-US" dirty="0"/>
          </a:p>
          <a:p>
            <a:pPr>
              <a:lnSpc>
                <a:spcPct val="90000"/>
              </a:lnSpc>
            </a:pPr>
            <a:r>
              <a:rPr lang="sr-Latn-RS" altLang="en-US" dirty="0" smtClean="0"/>
              <a:t>Međutim, strukturisanje ima veliki značaj</a:t>
            </a:r>
            <a:r>
              <a:rPr lang="en-US" altLang="en-US" dirty="0" smtClean="0"/>
              <a:t>:</a:t>
            </a: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Podspešuje pisanje aplikacija koje procesiraju podatke</a:t>
            </a: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Ograničava podatke na one koje su korektni za datu aplikaciju</a:t>
            </a: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Definiše</a:t>
            </a:r>
            <a:r>
              <a:rPr lang="en-US" altLang="en-US" dirty="0" smtClean="0"/>
              <a:t> </a:t>
            </a:r>
            <a:r>
              <a:rPr lang="sr-Latn-RS" altLang="en-US" dirty="0" smtClean="0"/>
              <a:t>„</a:t>
            </a:r>
            <a:r>
              <a:rPr lang="en-US" altLang="en-US" dirty="0" smtClean="0"/>
              <a:t>a priori</a:t>
            </a:r>
            <a:r>
              <a:rPr lang="sr-Latn-RS" altLang="en-US" dirty="0" smtClean="0"/>
              <a:t>“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protokol</a:t>
            </a:r>
            <a:r>
              <a:rPr lang="en-US" altLang="en-US" dirty="0" smtClean="0"/>
              <a:t> </a:t>
            </a:r>
            <a:r>
              <a:rPr lang="sr-Latn-RS" altLang="en-US" dirty="0" smtClean="0"/>
              <a:t>o podacima koji se razmenjuju između učesnika u komunikaciji</a:t>
            </a:r>
            <a:endParaRPr lang="en-US" altLang="en-US" dirty="0"/>
          </a:p>
          <a:p>
            <a:pPr>
              <a:lnSpc>
                <a:spcPct val="90000"/>
              </a:lnSpc>
            </a:pPr>
            <a:r>
              <a:rPr lang="sr-Latn-RS" altLang="en-US" dirty="0" smtClean="0"/>
              <a:t>Struktura XML-a</a:t>
            </a:r>
            <a:r>
              <a:rPr lang="en-US" altLang="en-US" dirty="0" smtClean="0"/>
              <a:t> </a:t>
            </a:r>
            <a:r>
              <a:rPr lang="sr-Latn-RS" altLang="en-US" dirty="0" smtClean="0"/>
              <a:t>modelira podatke i sadrži:</a:t>
            </a: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Definicije struktura</a:t>
            </a: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Definicije tipova</a:t>
            </a: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Podrazumevane vrednosti 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00575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731000" y="622935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13837F8-DC08-475E-B549-F0DD1916CD30}" type="slidenum">
              <a:rPr lang="en-US" altLang="en-US" sz="1000" smtClean="0">
                <a:solidFill>
                  <a:srgbClr val="969696"/>
                </a:solidFill>
                <a:latin typeface="Arial" pitchFamily="34" charset="0"/>
              </a:rPr>
              <a:pPr/>
              <a:t>28</a:t>
            </a:fld>
            <a:endParaRPr lang="en-US" altLang="en-US" sz="1000" smtClean="0">
              <a:solidFill>
                <a:srgbClr val="969696"/>
              </a:solidFill>
              <a:latin typeface="Arial" pitchFamily="34" charset="0"/>
            </a:endParaRP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63675"/>
            <a:ext cx="8178800" cy="459422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sr-Latn-RS" altLang="en-US" dirty="0" smtClean="0"/>
              <a:t>Karakteristike struktuiranja:</a:t>
            </a:r>
          </a:p>
          <a:p>
            <a:r>
              <a:rPr lang="en-US" altLang="en-US" dirty="0" smtClean="0"/>
              <a:t>N</a:t>
            </a:r>
            <a:r>
              <a:rPr lang="sr-Latn-RS" altLang="en-US" dirty="0" smtClean="0"/>
              <a:t>ije formalizovano na način kako je to urađeno kod relacionih baza podataka</a:t>
            </a:r>
            <a:endParaRPr lang="en-US" altLang="en-US" dirty="0" smtClean="0"/>
          </a:p>
          <a:p>
            <a:pPr lvl="1"/>
            <a:r>
              <a:rPr lang="sr-Latn-RS" altLang="en-US" dirty="0" smtClean="0"/>
              <a:t>Ono je obično zasnovano na strukturi koja se već nalazi u podacima, npr relacionoj SUBP ili raširenoj elektronskoj tabeli</a:t>
            </a:r>
            <a:endParaRPr lang="en-US" altLang="en-US" dirty="0" smtClean="0"/>
          </a:p>
          <a:p>
            <a:endParaRPr lang="en-US" altLang="en-US" dirty="0" smtClean="0"/>
          </a:p>
          <a:p>
            <a:r>
              <a:rPr lang="sr-Latn-RS" altLang="en-US" dirty="0" smtClean="0"/>
              <a:t>Šri struktuiranju se XML drvo orjentiše</a:t>
            </a:r>
            <a:r>
              <a:rPr lang="en-US" altLang="en-US" dirty="0" smtClean="0"/>
              <a:t> </a:t>
            </a:r>
            <a:r>
              <a:rPr lang="sr-Latn-RS" altLang="en-US" dirty="0" smtClean="0"/>
              <a:t>prema „</a:t>
            </a:r>
            <a:r>
              <a:rPr lang="en-US" altLang="en-US" dirty="0" smtClean="0"/>
              <a:t>central</a:t>
            </a:r>
            <a:r>
              <a:rPr lang="sr-Latn-RS" altLang="en-US" dirty="0" smtClean="0"/>
              <a:t>nim</a:t>
            </a:r>
            <a:r>
              <a:rPr lang="en-US" altLang="en-US" dirty="0" smtClean="0"/>
              <a:t>” </a:t>
            </a:r>
            <a:r>
              <a:rPr lang="en-US" altLang="en-US" dirty="0" err="1" smtClean="0"/>
              <a:t>obje</a:t>
            </a:r>
            <a:r>
              <a:rPr lang="sr-Latn-RS" altLang="en-US" dirty="0" smtClean="0"/>
              <a:t>ktima</a:t>
            </a:r>
            <a:endParaRPr lang="en-US" altLang="en-US" dirty="0" smtClean="0"/>
          </a:p>
          <a:p>
            <a:endParaRPr lang="en-US" altLang="en-US" dirty="0" smtClean="0"/>
          </a:p>
          <a:p>
            <a:r>
              <a:rPr lang="sr-Latn-RS" altLang="en-US" dirty="0" smtClean="0"/>
              <a:t>Velika dilema</a:t>
            </a:r>
            <a:r>
              <a:rPr lang="en-US" altLang="en-US" dirty="0" smtClean="0"/>
              <a:t>:  element </a:t>
            </a:r>
            <a:r>
              <a:rPr lang="sr-Latn-RS" altLang="en-US" dirty="0" smtClean="0"/>
              <a:t>ili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atribut</a:t>
            </a:r>
            <a:endParaRPr lang="en-US" altLang="en-US" dirty="0" smtClean="0"/>
          </a:p>
          <a:p>
            <a:pPr lvl="1"/>
            <a:r>
              <a:rPr lang="en-US" altLang="en-US" dirty="0" smtClean="0"/>
              <a:t>Element </a:t>
            </a:r>
            <a:r>
              <a:rPr lang="sr-Latn-RS" altLang="en-US" dirty="0" smtClean="0"/>
              <a:t>se koristi za osobinu koja sadrži svoje osobine ili kada se može očekivati da će biti više takvih unutar elementa koji ih sadrži</a:t>
            </a:r>
            <a:endParaRPr lang="en-US" altLang="en-US" dirty="0" smtClean="0"/>
          </a:p>
          <a:p>
            <a:pPr lvl="1"/>
            <a:r>
              <a:rPr lang="en-US" altLang="en-US" dirty="0" err="1" smtClean="0"/>
              <a:t>Atribute</a:t>
            </a:r>
            <a:r>
              <a:rPr lang="en-US" altLang="en-US" dirty="0" smtClean="0"/>
              <a:t> </a:t>
            </a:r>
            <a:r>
              <a:rPr lang="sr-Latn-RS" altLang="en-US" dirty="0" smtClean="0"/>
              <a:t>se koristi kada se radi o jednoj osobini</a:t>
            </a:r>
            <a:r>
              <a:rPr lang="en-US" altLang="en-US" dirty="0" smtClean="0"/>
              <a:t> – </a:t>
            </a:r>
            <a:r>
              <a:rPr lang="sr-Latn-RS" altLang="en-US" dirty="0" smtClean="0"/>
              <a:t>mada je OK da se i tada koristi element</a:t>
            </a:r>
            <a:r>
              <a:rPr lang="en-US" altLang="en-US" dirty="0" smtClean="0"/>
              <a:t>!</a:t>
            </a:r>
          </a:p>
        </p:txBody>
      </p:sp>
      <p:sp>
        <p:nvSpPr>
          <p:cNvPr id="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051720" y="332656"/>
            <a:ext cx="7056468" cy="1143000"/>
          </a:xfrm>
        </p:spPr>
        <p:txBody>
          <a:bodyPr/>
          <a:lstStyle/>
          <a:p>
            <a:r>
              <a:rPr lang="sr-Latn-RS" altLang="en-US" dirty="0" smtClean="0"/>
              <a:t>Struktuiranje </a:t>
            </a:r>
            <a:r>
              <a:rPr lang="en-US" altLang="en-US" dirty="0" smtClean="0"/>
              <a:t>XML</a:t>
            </a:r>
            <a:r>
              <a:rPr lang="sr-Latn-RS" altLang="en-US" dirty="0" smtClean="0"/>
              <a:t>-a (2)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39703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243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39552" y="1519808"/>
            <a:ext cx="8280920" cy="442947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sr-Latn-RS" altLang="en-US" dirty="0" smtClean="0"/>
              <a:t>Postoji nekoliko standardnih jezika za opis strukture XML-a</a:t>
            </a:r>
            <a:endParaRPr lang="en-US" altLang="en-US" dirty="0"/>
          </a:p>
          <a:p>
            <a:pPr marL="457200" lvl="1" indent="0">
              <a:lnSpc>
                <a:spcPct val="90000"/>
              </a:lnSpc>
              <a:buNone/>
            </a:pPr>
            <a:r>
              <a:rPr lang="en-US" altLang="en-US" dirty="0" smtClean="0"/>
              <a:t>DTD</a:t>
            </a:r>
            <a:r>
              <a:rPr lang="sr-Latn-RS" altLang="en-US" dirty="0" smtClean="0"/>
              <a:t>-ovi</a:t>
            </a:r>
            <a:r>
              <a:rPr lang="en-US" altLang="en-US" dirty="0" smtClean="0"/>
              <a:t>, </a:t>
            </a:r>
            <a:r>
              <a:rPr lang="en-US" altLang="en-US" dirty="0"/>
              <a:t>XML </a:t>
            </a:r>
            <a:r>
              <a:rPr lang="en-US" altLang="en-US" dirty="0" smtClean="0"/>
              <a:t>Shema</a:t>
            </a:r>
            <a:r>
              <a:rPr lang="en-US" altLang="en-US" dirty="0"/>
              <a:t>, </a:t>
            </a:r>
            <a:r>
              <a:rPr lang="en-US" altLang="en-US" dirty="0" err="1"/>
              <a:t>RelaxNG</a:t>
            </a:r>
            <a:endParaRPr lang="en-US" altLang="en-US" dirty="0"/>
          </a:p>
          <a:p>
            <a:pPr>
              <a:lnSpc>
                <a:spcPct val="90000"/>
              </a:lnSpc>
            </a:pPr>
            <a:r>
              <a:rPr lang="sr-Latn-RS" altLang="en-US" dirty="0" smtClean="0"/>
              <a:t>Jezici koji opisuju strukturu se definišu ortogonalno u odnosu na sam </a:t>
            </a:r>
            <a:r>
              <a:rPr lang="en-US" altLang="en-US" dirty="0" smtClean="0"/>
              <a:t>XML</a:t>
            </a:r>
            <a:endParaRPr lang="en-US" altLang="en-US" dirty="0"/>
          </a:p>
          <a:p>
            <a:pPr>
              <a:lnSpc>
                <a:spcPct val="90000"/>
              </a:lnSpc>
            </a:pPr>
            <a:r>
              <a:rPr lang="sr-Latn-RS" altLang="en-US" dirty="0" smtClean="0"/>
              <a:t>Kod XML-a su opis strukture i podaci potpuno razdvojeni</a:t>
            </a: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Podaci mogu postojati i uz opis strukture i bez njega</a:t>
            </a: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sr-Latn-RS" altLang="en-US" dirty="0"/>
              <a:t>Podaci mogu postojati i uz </a:t>
            </a:r>
            <a:r>
              <a:rPr lang="sr-Latn-RS" altLang="en-US" dirty="0" smtClean="0"/>
              <a:t>više opisa struktura</a:t>
            </a: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Evolucija strukture veoma retko dovodi do evolucije podataka</a:t>
            </a: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Može se raditi tako što se struktura definiše pre podataka, a može i tako što se struktura ekstrakuje iz podataka</a:t>
            </a:r>
            <a:endParaRPr lang="en-US" altLang="en-US" dirty="0"/>
          </a:p>
          <a:p>
            <a:pPr>
              <a:lnSpc>
                <a:spcPct val="90000"/>
              </a:lnSpc>
            </a:pPr>
            <a:r>
              <a:rPr lang="sr-Latn-RS" altLang="en-US" dirty="0" smtClean="0"/>
              <a:t>Jezici za opis strukture čine da</a:t>
            </a:r>
            <a:r>
              <a:rPr lang="en-US" altLang="en-US" dirty="0" smtClean="0"/>
              <a:t> </a:t>
            </a:r>
            <a:r>
              <a:rPr lang="en-US" altLang="en-US" dirty="0"/>
              <a:t>XML </a:t>
            </a:r>
            <a:r>
              <a:rPr lang="sr-Latn-RS" altLang="en-US" dirty="0" smtClean="0"/>
              <a:t>postaje pravi izbor za manipulaciju polu-strukturisanim podacima, podacima koji brzo evoluiraju ili podacima koji su podesivi u velikoj meri</a:t>
            </a:r>
            <a:endParaRPr lang="en-US" altLang="en-US" dirty="0"/>
          </a:p>
        </p:txBody>
      </p:sp>
      <p:sp>
        <p:nvSpPr>
          <p:cNvPr id="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475656" y="413792"/>
            <a:ext cx="7632532" cy="1143000"/>
          </a:xfrm>
        </p:spPr>
        <p:txBody>
          <a:bodyPr/>
          <a:lstStyle/>
          <a:p>
            <a:r>
              <a:rPr lang="sr-Latn-RS" altLang="en-US" dirty="0" smtClean="0"/>
              <a:t>Istorija i uloga jezika za opis strukture </a:t>
            </a:r>
            <a:r>
              <a:rPr lang="en-US" altLang="en-US" dirty="0" smtClean="0"/>
              <a:t>XML</a:t>
            </a:r>
            <a:r>
              <a:rPr lang="sr-Latn-RS" altLang="en-US" dirty="0" smtClean="0"/>
              <a:t>-a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52097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9712" y="549275"/>
            <a:ext cx="6707088" cy="868363"/>
          </a:xfrm>
        </p:spPr>
        <p:txBody>
          <a:bodyPr/>
          <a:lstStyle/>
          <a:p>
            <a:pPr>
              <a:defRPr/>
            </a:pPr>
            <a:r>
              <a:rPr lang="sr-Latn-RS" sz="3200" dirty="0" smtClean="0">
                <a:solidFill>
                  <a:schemeClr val="hlink"/>
                </a:solidFill>
              </a:rPr>
              <a:t>Šta je</a:t>
            </a:r>
            <a:r>
              <a:rPr lang="en-US" sz="3200" dirty="0" smtClean="0">
                <a:solidFill>
                  <a:schemeClr val="hlink"/>
                </a:solidFill>
              </a:rPr>
              <a:t> </a:t>
            </a:r>
            <a:r>
              <a:rPr lang="en-US" sz="3200" dirty="0">
                <a:solidFill>
                  <a:schemeClr val="hlink"/>
                </a:solidFill>
              </a:rPr>
              <a:t>XML?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813300" cy="4457700"/>
          </a:xfrm>
        </p:spPr>
        <p:txBody>
          <a:bodyPr/>
          <a:lstStyle/>
          <a:p>
            <a:pPr marL="0" indent="0">
              <a:buFont typeface="Wingdings" pitchFamily="2" charset="2"/>
              <a:buNone/>
              <a:defRPr/>
            </a:pPr>
            <a:r>
              <a:rPr lang="sr-Latn-RS" sz="2200" dirty="0" smtClean="0"/>
              <a:t>Hijerarhijski format čitljiv za čoveka</a:t>
            </a:r>
            <a:endParaRPr lang="en-US" sz="2200" dirty="0" smtClean="0"/>
          </a:p>
          <a:p>
            <a:pPr marL="512763" lvl="1">
              <a:defRPr/>
            </a:pPr>
            <a:r>
              <a:rPr lang="sr-Latn-RS" sz="2000" dirty="0" smtClean="0"/>
              <a:t>Jezik</a:t>
            </a:r>
            <a:r>
              <a:rPr lang="en-US" sz="2000" dirty="0" smtClean="0"/>
              <a:t> “</a:t>
            </a:r>
            <a:r>
              <a:rPr lang="sr-Latn-RS" sz="2000" dirty="0" smtClean="0"/>
              <a:t>potomak</a:t>
            </a:r>
            <a:r>
              <a:rPr lang="en-US" sz="2000" dirty="0" smtClean="0"/>
              <a:t>” HTML</a:t>
            </a:r>
            <a:r>
              <a:rPr lang="sr-Latn-RS" sz="2000" dirty="0" smtClean="0"/>
              <a:t>-a</a:t>
            </a:r>
            <a:r>
              <a:rPr lang="en-US" sz="2000" dirty="0" smtClean="0"/>
              <a:t>, </a:t>
            </a:r>
            <a:r>
              <a:rPr lang="sr-Latn-RS" sz="2000" dirty="0" smtClean="0"/>
              <a:t>koji se uvek može parsirati</a:t>
            </a:r>
            <a:endParaRPr lang="en-US" sz="2000" dirty="0" smtClean="0"/>
          </a:p>
          <a:p>
            <a:pPr marL="512763" lvl="1">
              <a:defRPr/>
            </a:pPr>
            <a:r>
              <a:rPr lang="en-US" sz="2000" dirty="0" smtClean="0"/>
              <a:t>“Lingua franca” </a:t>
            </a:r>
            <a:r>
              <a:rPr lang="sr-Latn-RS" sz="2000" dirty="0" smtClean="0"/>
              <a:t>za podatke</a:t>
            </a:r>
            <a:r>
              <a:rPr lang="en-US" sz="2000" dirty="0" smtClean="0"/>
              <a:t>:</a:t>
            </a:r>
            <a:r>
              <a:rPr lang="sr-Latn-RS" sz="2000" dirty="0"/>
              <a:t> </a:t>
            </a:r>
            <a:r>
              <a:rPr lang="sr-Latn-RS" sz="2000" dirty="0" smtClean="0"/>
              <a:t>služi za čuvanje dokumenata</a:t>
            </a:r>
            <a:r>
              <a:rPr lang="en-US" sz="2000" dirty="0" smtClean="0"/>
              <a:t> </a:t>
            </a:r>
            <a:r>
              <a:rPr lang="sr-Latn-RS" sz="2000" dirty="0" smtClean="0"/>
              <a:t>strukturisanih podataka</a:t>
            </a:r>
            <a:endParaRPr lang="en-US" sz="2000" dirty="0" smtClean="0"/>
          </a:p>
          <a:p>
            <a:pPr marL="512763" lvl="1">
              <a:defRPr/>
            </a:pPr>
            <a:r>
              <a:rPr lang="sr-Latn-RS" sz="2000" dirty="0" smtClean="0"/>
              <a:t>Smešani su podaci i struktura</a:t>
            </a:r>
            <a:endParaRPr lang="en-US" sz="2000" dirty="0" smtClean="0"/>
          </a:p>
          <a:p>
            <a:pPr>
              <a:buFont typeface="Wingdings" pitchFamily="2" charset="2"/>
              <a:buNone/>
              <a:defRPr/>
            </a:pPr>
            <a:r>
              <a:rPr lang="sr-Latn-RS" sz="2200" dirty="0" smtClean="0"/>
              <a:t>Jezgro šireg ekosistema</a:t>
            </a:r>
            <a:endParaRPr lang="en-US" sz="2200" dirty="0" smtClean="0"/>
          </a:p>
          <a:p>
            <a:pPr marL="512763" lvl="1">
              <a:defRPr/>
            </a:pPr>
            <a:r>
              <a:rPr lang="sr-Latn-RS" sz="2000" dirty="0" smtClean="0"/>
              <a:t>Podaci</a:t>
            </a:r>
            <a:r>
              <a:rPr lang="en-US" sz="2000" dirty="0" smtClean="0"/>
              <a:t> – XML</a:t>
            </a:r>
          </a:p>
          <a:p>
            <a:pPr marL="512763" lvl="1">
              <a:defRPr/>
            </a:pPr>
            <a:r>
              <a:rPr lang="en-US" sz="2000" dirty="0" smtClean="0"/>
              <a:t>Shema – DTD </a:t>
            </a:r>
            <a:r>
              <a:rPr lang="sr-Latn-RS" sz="2000" dirty="0" smtClean="0"/>
              <a:t>i</a:t>
            </a:r>
            <a:r>
              <a:rPr lang="en-US" sz="2000" dirty="0" smtClean="0"/>
              <a:t> XML S</a:t>
            </a:r>
            <a:r>
              <a:rPr lang="sr-Latn-RS" sz="2000" dirty="0" smtClean="0"/>
              <a:t>hema</a:t>
            </a:r>
            <a:endParaRPr lang="en-US" sz="2000" dirty="0" smtClean="0"/>
          </a:p>
          <a:p>
            <a:pPr marL="512763" lvl="1">
              <a:defRPr/>
            </a:pPr>
            <a:r>
              <a:rPr lang="sr-Latn-RS" sz="2000" dirty="0" smtClean="0"/>
              <a:t>Programerski pristup</a:t>
            </a:r>
            <a:r>
              <a:rPr lang="en-US" sz="2000" dirty="0" smtClean="0"/>
              <a:t> – DOM </a:t>
            </a:r>
            <a:r>
              <a:rPr lang="sr-Latn-RS" sz="2000" dirty="0" smtClean="0"/>
              <a:t>i</a:t>
            </a:r>
            <a:r>
              <a:rPr lang="en-US" sz="2000" dirty="0" smtClean="0"/>
              <a:t> SAX</a:t>
            </a:r>
          </a:p>
          <a:p>
            <a:pPr marL="512763" lvl="1">
              <a:defRPr/>
            </a:pPr>
            <a:r>
              <a:rPr lang="sr-Latn-RS" sz="2000" dirty="0" smtClean="0"/>
              <a:t>Upiti</a:t>
            </a:r>
            <a:r>
              <a:rPr lang="en-US" sz="2000" dirty="0" smtClean="0"/>
              <a:t> – XPath, XSLT, XQuery</a:t>
            </a:r>
          </a:p>
          <a:p>
            <a:pPr marL="512763" lvl="1">
              <a:defRPr/>
            </a:pPr>
            <a:r>
              <a:rPr lang="sr-Latn-RS" sz="2000" dirty="0" smtClean="0"/>
              <a:t>Distribuisano programiranje</a:t>
            </a:r>
            <a:r>
              <a:rPr lang="en-US" sz="2000" dirty="0" smtClean="0"/>
              <a:t> – </a:t>
            </a:r>
            <a:r>
              <a:rPr lang="sr-Latn-RS" sz="2000" dirty="0" smtClean="0"/>
              <a:t>v</a:t>
            </a:r>
            <a:r>
              <a:rPr lang="en-US" sz="2000" dirty="0" err="1" smtClean="0"/>
              <a:t>eb</a:t>
            </a:r>
            <a:r>
              <a:rPr lang="en-US" sz="2000" dirty="0" smtClean="0"/>
              <a:t> </a:t>
            </a:r>
            <a:r>
              <a:rPr lang="en-US" sz="2000" dirty="0" err="1" smtClean="0"/>
              <a:t>servi</a:t>
            </a:r>
            <a:r>
              <a:rPr lang="sr-Latn-RS" sz="2000" dirty="0" smtClean="0"/>
              <a:t>si</a:t>
            </a:r>
            <a:endParaRPr lang="en-US" sz="2000" dirty="0" smtClean="0"/>
          </a:p>
        </p:txBody>
      </p:sp>
      <p:grpSp>
        <p:nvGrpSpPr>
          <p:cNvPr id="19459" name="Group 95"/>
          <p:cNvGrpSpPr>
            <a:grpSpLocks/>
          </p:cNvGrpSpPr>
          <p:nvPr/>
        </p:nvGrpSpPr>
        <p:grpSpPr bwMode="auto">
          <a:xfrm>
            <a:off x="5611813" y="1795463"/>
            <a:ext cx="3108325" cy="4062412"/>
            <a:chOff x="5611814" y="1795557"/>
            <a:chExt cx="3108909" cy="4061840"/>
          </a:xfrm>
        </p:grpSpPr>
        <p:grpSp>
          <p:nvGrpSpPr>
            <p:cNvPr id="19460" name="Group 7"/>
            <p:cNvGrpSpPr>
              <a:grpSpLocks noChangeAspect="1"/>
            </p:cNvGrpSpPr>
            <p:nvPr/>
          </p:nvGrpSpPr>
          <p:grpSpPr bwMode="auto">
            <a:xfrm>
              <a:off x="5611814" y="1853721"/>
              <a:ext cx="3074988" cy="4003676"/>
              <a:chOff x="3535" y="953"/>
              <a:chExt cx="1937" cy="2522"/>
            </a:xfrm>
          </p:grpSpPr>
          <p:sp>
            <p:nvSpPr>
              <p:cNvPr id="19462" name="AutoShape 6"/>
              <p:cNvSpPr>
                <a:spLocks noChangeAspect="1" noChangeArrowheads="1" noTextEdit="1"/>
              </p:cNvSpPr>
              <p:nvPr/>
            </p:nvSpPr>
            <p:spPr bwMode="auto">
              <a:xfrm>
                <a:off x="3535" y="1008"/>
                <a:ext cx="1914" cy="24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63" name="Freeform 8"/>
              <p:cNvSpPr>
                <a:spLocks/>
              </p:cNvSpPr>
              <p:nvPr/>
            </p:nvSpPr>
            <p:spPr bwMode="auto">
              <a:xfrm>
                <a:off x="3986" y="2310"/>
                <a:ext cx="584" cy="253"/>
              </a:xfrm>
              <a:custGeom>
                <a:avLst/>
                <a:gdLst>
                  <a:gd name="T0" fmla="*/ 683 w 1855"/>
                  <a:gd name="T1" fmla="*/ 130 h 804"/>
                  <a:gd name="T2" fmla="*/ 1073 w 1855"/>
                  <a:gd name="T3" fmla="*/ 49 h 804"/>
                  <a:gd name="T4" fmla="*/ 1192 w 1855"/>
                  <a:gd name="T5" fmla="*/ 127 h 804"/>
                  <a:gd name="T6" fmla="*/ 1491 w 1855"/>
                  <a:gd name="T7" fmla="*/ 109 h 804"/>
                  <a:gd name="T8" fmla="*/ 1557 w 1855"/>
                  <a:gd name="T9" fmla="*/ 174 h 804"/>
                  <a:gd name="T10" fmla="*/ 1808 w 1855"/>
                  <a:gd name="T11" fmla="*/ 245 h 804"/>
                  <a:gd name="T12" fmla="*/ 1723 w 1855"/>
                  <a:gd name="T13" fmla="*/ 375 h 804"/>
                  <a:gd name="T14" fmla="*/ 1813 w 1855"/>
                  <a:gd name="T15" fmla="*/ 534 h 804"/>
                  <a:gd name="T16" fmla="*/ 1584 w 1855"/>
                  <a:gd name="T17" fmla="*/ 597 h 804"/>
                  <a:gd name="T18" fmla="*/ 1159 w 1855"/>
                  <a:gd name="T19" fmla="*/ 718 h 804"/>
                  <a:gd name="T20" fmla="*/ 1129 w 1855"/>
                  <a:gd name="T21" fmla="*/ 709 h 804"/>
                  <a:gd name="T22" fmla="*/ 557 w 1855"/>
                  <a:gd name="T23" fmla="*/ 682 h 804"/>
                  <a:gd name="T24" fmla="*/ 238 w 1855"/>
                  <a:gd name="T25" fmla="*/ 703 h 804"/>
                  <a:gd name="T26" fmla="*/ 159 w 1855"/>
                  <a:gd name="T27" fmla="*/ 561 h 804"/>
                  <a:gd name="T28" fmla="*/ 6 w 1855"/>
                  <a:gd name="T29" fmla="*/ 445 h 804"/>
                  <a:gd name="T30" fmla="*/ 159 w 1855"/>
                  <a:gd name="T31" fmla="*/ 343 h 804"/>
                  <a:gd name="T32" fmla="*/ 84 w 1855"/>
                  <a:gd name="T33" fmla="*/ 222 h 804"/>
                  <a:gd name="T34" fmla="*/ 267 w 1855"/>
                  <a:gd name="T35" fmla="*/ 172 h 804"/>
                  <a:gd name="T36" fmla="*/ 272 w 1855"/>
                  <a:gd name="T37" fmla="*/ 173 h 804"/>
                  <a:gd name="T38" fmla="*/ 526 w 1855"/>
                  <a:gd name="T39" fmla="*/ 54 h 804"/>
                  <a:gd name="T40" fmla="*/ 683 w 1855"/>
                  <a:gd name="T41" fmla="*/ 130 h 804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1855"/>
                  <a:gd name="T64" fmla="*/ 0 h 804"/>
                  <a:gd name="T65" fmla="*/ 1855 w 1855"/>
                  <a:gd name="T66" fmla="*/ 804 h 804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1855" h="804">
                    <a:moveTo>
                      <a:pt x="683" y="130"/>
                    </a:moveTo>
                    <a:cubicBezTo>
                      <a:pt x="757" y="36"/>
                      <a:pt x="931" y="0"/>
                      <a:pt x="1073" y="49"/>
                    </a:cubicBezTo>
                    <a:cubicBezTo>
                      <a:pt x="1123" y="66"/>
                      <a:pt x="1165" y="94"/>
                      <a:pt x="1192" y="127"/>
                    </a:cubicBezTo>
                    <a:cubicBezTo>
                      <a:pt x="1267" y="67"/>
                      <a:pt x="1401" y="59"/>
                      <a:pt x="1491" y="109"/>
                    </a:cubicBezTo>
                    <a:cubicBezTo>
                      <a:pt x="1521" y="126"/>
                      <a:pt x="1544" y="148"/>
                      <a:pt x="1557" y="174"/>
                    </a:cubicBezTo>
                    <a:cubicBezTo>
                      <a:pt x="1656" y="154"/>
                      <a:pt x="1762" y="184"/>
                      <a:pt x="1808" y="245"/>
                    </a:cubicBezTo>
                    <a:cubicBezTo>
                      <a:pt x="1833" y="296"/>
                      <a:pt x="1797" y="352"/>
                      <a:pt x="1723" y="375"/>
                    </a:cubicBezTo>
                    <a:cubicBezTo>
                      <a:pt x="1814" y="402"/>
                      <a:pt x="1855" y="474"/>
                      <a:pt x="1813" y="534"/>
                    </a:cubicBezTo>
                    <a:cubicBezTo>
                      <a:pt x="1774" y="592"/>
                      <a:pt x="1673" y="620"/>
                      <a:pt x="1584" y="597"/>
                    </a:cubicBezTo>
                    <a:cubicBezTo>
                      <a:pt x="1517" y="709"/>
                      <a:pt x="1327" y="763"/>
                      <a:pt x="1159" y="718"/>
                    </a:cubicBezTo>
                    <a:cubicBezTo>
                      <a:pt x="1149" y="716"/>
                      <a:pt x="1138" y="713"/>
                      <a:pt x="1129" y="709"/>
                    </a:cubicBezTo>
                    <a:cubicBezTo>
                      <a:pt x="958" y="804"/>
                      <a:pt x="705" y="792"/>
                      <a:pt x="557" y="682"/>
                    </a:cubicBezTo>
                    <a:cubicBezTo>
                      <a:pt x="478" y="746"/>
                      <a:pt x="335" y="756"/>
                      <a:pt x="238" y="703"/>
                    </a:cubicBezTo>
                    <a:cubicBezTo>
                      <a:pt x="175" y="669"/>
                      <a:pt x="144" y="614"/>
                      <a:pt x="159" y="561"/>
                    </a:cubicBezTo>
                    <a:cubicBezTo>
                      <a:pt x="68" y="557"/>
                      <a:pt x="0" y="505"/>
                      <a:pt x="6" y="445"/>
                    </a:cubicBezTo>
                    <a:cubicBezTo>
                      <a:pt x="11" y="390"/>
                      <a:pt x="77" y="347"/>
                      <a:pt x="159" y="343"/>
                    </a:cubicBezTo>
                    <a:cubicBezTo>
                      <a:pt x="88" y="324"/>
                      <a:pt x="54" y="269"/>
                      <a:pt x="84" y="222"/>
                    </a:cubicBezTo>
                    <a:cubicBezTo>
                      <a:pt x="114" y="174"/>
                      <a:pt x="196" y="152"/>
                      <a:pt x="267" y="172"/>
                    </a:cubicBezTo>
                    <a:cubicBezTo>
                      <a:pt x="269" y="172"/>
                      <a:pt x="271" y="173"/>
                      <a:pt x="272" y="173"/>
                    </a:cubicBezTo>
                    <a:cubicBezTo>
                      <a:pt x="293" y="94"/>
                      <a:pt x="406" y="40"/>
                      <a:pt x="526" y="54"/>
                    </a:cubicBezTo>
                    <a:cubicBezTo>
                      <a:pt x="593" y="62"/>
                      <a:pt x="651" y="90"/>
                      <a:pt x="683" y="130"/>
                    </a:cubicBezTo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464" name="Freeform 9"/>
              <p:cNvSpPr>
                <a:spLocks/>
              </p:cNvSpPr>
              <p:nvPr/>
            </p:nvSpPr>
            <p:spPr bwMode="auto">
              <a:xfrm>
                <a:off x="3986" y="2310"/>
                <a:ext cx="584" cy="253"/>
              </a:xfrm>
              <a:custGeom>
                <a:avLst/>
                <a:gdLst>
                  <a:gd name="T0" fmla="*/ 215 w 584"/>
                  <a:gd name="T1" fmla="*/ 41 h 253"/>
                  <a:gd name="T2" fmla="*/ 338 w 584"/>
                  <a:gd name="T3" fmla="*/ 16 h 253"/>
                  <a:gd name="T4" fmla="*/ 375 w 584"/>
                  <a:gd name="T5" fmla="*/ 40 h 253"/>
                  <a:gd name="T6" fmla="*/ 469 w 584"/>
                  <a:gd name="T7" fmla="*/ 34 h 253"/>
                  <a:gd name="T8" fmla="*/ 490 w 584"/>
                  <a:gd name="T9" fmla="*/ 55 h 253"/>
                  <a:gd name="T10" fmla="*/ 569 w 584"/>
                  <a:gd name="T11" fmla="*/ 77 h 253"/>
                  <a:gd name="T12" fmla="*/ 542 w 584"/>
                  <a:gd name="T13" fmla="*/ 118 h 253"/>
                  <a:gd name="T14" fmla="*/ 571 w 584"/>
                  <a:gd name="T15" fmla="*/ 168 h 253"/>
                  <a:gd name="T16" fmla="*/ 499 w 584"/>
                  <a:gd name="T17" fmla="*/ 188 h 253"/>
                  <a:gd name="T18" fmla="*/ 365 w 584"/>
                  <a:gd name="T19" fmla="*/ 226 h 253"/>
                  <a:gd name="T20" fmla="*/ 355 w 584"/>
                  <a:gd name="T21" fmla="*/ 223 h 253"/>
                  <a:gd name="T22" fmla="*/ 175 w 584"/>
                  <a:gd name="T23" fmla="*/ 214 h 253"/>
                  <a:gd name="T24" fmla="*/ 75 w 584"/>
                  <a:gd name="T25" fmla="*/ 221 h 253"/>
                  <a:gd name="T26" fmla="*/ 50 w 584"/>
                  <a:gd name="T27" fmla="*/ 176 h 253"/>
                  <a:gd name="T28" fmla="*/ 2 w 584"/>
                  <a:gd name="T29" fmla="*/ 140 h 253"/>
                  <a:gd name="T30" fmla="*/ 50 w 584"/>
                  <a:gd name="T31" fmla="*/ 108 h 253"/>
                  <a:gd name="T32" fmla="*/ 26 w 584"/>
                  <a:gd name="T33" fmla="*/ 70 h 253"/>
                  <a:gd name="T34" fmla="*/ 84 w 584"/>
                  <a:gd name="T35" fmla="*/ 54 h 253"/>
                  <a:gd name="T36" fmla="*/ 85 w 584"/>
                  <a:gd name="T37" fmla="*/ 55 h 253"/>
                  <a:gd name="T38" fmla="*/ 165 w 584"/>
                  <a:gd name="T39" fmla="*/ 17 h 253"/>
                  <a:gd name="T40" fmla="*/ 215 w 584"/>
                  <a:gd name="T41" fmla="*/ 41 h 253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584"/>
                  <a:gd name="T64" fmla="*/ 0 h 253"/>
                  <a:gd name="T65" fmla="*/ 584 w 584"/>
                  <a:gd name="T66" fmla="*/ 253 h 253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584" h="253">
                    <a:moveTo>
                      <a:pt x="215" y="41"/>
                    </a:moveTo>
                    <a:cubicBezTo>
                      <a:pt x="238" y="12"/>
                      <a:pt x="293" y="0"/>
                      <a:pt x="338" y="16"/>
                    </a:cubicBezTo>
                    <a:cubicBezTo>
                      <a:pt x="353" y="21"/>
                      <a:pt x="367" y="30"/>
                      <a:pt x="375" y="40"/>
                    </a:cubicBezTo>
                    <a:cubicBezTo>
                      <a:pt x="399" y="21"/>
                      <a:pt x="441" y="19"/>
                      <a:pt x="469" y="34"/>
                    </a:cubicBezTo>
                    <a:cubicBezTo>
                      <a:pt x="479" y="40"/>
                      <a:pt x="486" y="47"/>
                      <a:pt x="490" y="55"/>
                    </a:cubicBezTo>
                    <a:cubicBezTo>
                      <a:pt x="521" y="49"/>
                      <a:pt x="555" y="58"/>
                      <a:pt x="569" y="77"/>
                    </a:cubicBezTo>
                    <a:cubicBezTo>
                      <a:pt x="577" y="93"/>
                      <a:pt x="566" y="111"/>
                      <a:pt x="542" y="118"/>
                    </a:cubicBezTo>
                    <a:cubicBezTo>
                      <a:pt x="571" y="126"/>
                      <a:pt x="584" y="149"/>
                      <a:pt x="571" y="168"/>
                    </a:cubicBezTo>
                    <a:cubicBezTo>
                      <a:pt x="558" y="186"/>
                      <a:pt x="527" y="195"/>
                      <a:pt x="499" y="188"/>
                    </a:cubicBezTo>
                    <a:cubicBezTo>
                      <a:pt x="478" y="223"/>
                      <a:pt x="418" y="240"/>
                      <a:pt x="365" y="226"/>
                    </a:cubicBezTo>
                    <a:cubicBezTo>
                      <a:pt x="362" y="225"/>
                      <a:pt x="358" y="224"/>
                      <a:pt x="355" y="223"/>
                    </a:cubicBezTo>
                    <a:cubicBezTo>
                      <a:pt x="301" y="253"/>
                      <a:pt x="222" y="249"/>
                      <a:pt x="175" y="214"/>
                    </a:cubicBezTo>
                    <a:cubicBezTo>
                      <a:pt x="150" y="234"/>
                      <a:pt x="105" y="238"/>
                      <a:pt x="75" y="221"/>
                    </a:cubicBezTo>
                    <a:cubicBezTo>
                      <a:pt x="55" y="210"/>
                      <a:pt x="45" y="193"/>
                      <a:pt x="50" y="176"/>
                    </a:cubicBezTo>
                    <a:cubicBezTo>
                      <a:pt x="21" y="175"/>
                      <a:pt x="0" y="159"/>
                      <a:pt x="2" y="140"/>
                    </a:cubicBezTo>
                    <a:cubicBezTo>
                      <a:pt x="3" y="123"/>
                      <a:pt x="24" y="109"/>
                      <a:pt x="50" y="108"/>
                    </a:cubicBezTo>
                    <a:cubicBezTo>
                      <a:pt x="27" y="102"/>
                      <a:pt x="17" y="85"/>
                      <a:pt x="26" y="70"/>
                    </a:cubicBezTo>
                    <a:cubicBezTo>
                      <a:pt x="36" y="55"/>
                      <a:pt x="61" y="48"/>
                      <a:pt x="84" y="54"/>
                    </a:cubicBezTo>
                    <a:cubicBezTo>
                      <a:pt x="84" y="54"/>
                      <a:pt x="85" y="55"/>
                      <a:pt x="85" y="55"/>
                    </a:cubicBezTo>
                    <a:cubicBezTo>
                      <a:pt x="92" y="30"/>
                      <a:pt x="128" y="13"/>
                      <a:pt x="165" y="17"/>
                    </a:cubicBezTo>
                    <a:cubicBezTo>
                      <a:pt x="186" y="20"/>
                      <a:pt x="205" y="29"/>
                      <a:pt x="215" y="41"/>
                    </a:cubicBezTo>
                  </a:path>
                </a:pathLst>
              </a:cu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465" name="Rectangle 10"/>
              <p:cNvSpPr>
                <a:spLocks noChangeArrowheads="1"/>
              </p:cNvSpPr>
              <p:nvPr/>
            </p:nvSpPr>
            <p:spPr bwMode="auto">
              <a:xfrm>
                <a:off x="4170" y="2389"/>
                <a:ext cx="233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altLang="en-US" sz="1100" dirty="0">
                    <a:latin typeface="Arial" pitchFamily="34" charset="0"/>
                    <a:cs typeface="Arial" pitchFamily="34" charset="0"/>
                  </a:rPr>
                  <a:t>HTTP</a:t>
                </a:r>
                <a:endParaRPr lang="en-US" alt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9466" name="Freeform 11"/>
              <p:cNvSpPr>
                <a:spLocks/>
              </p:cNvSpPr>
              <p:nvPr/>
            </p:nvSpPr>
            <p:spPr bwMode="auto">
              <a:xfrm>
                <a:off x="4063" y="2658"/>
                <a:ext cx="423" cy="211"/>
              </a:xfrm>
              <a:custGeom>
                <a:avLst/>
                <a:gdLst>
                  <a:gd name="T0" fmla="*/ 0 w 423"/>
                  <a:gd name="T1" fmla="*/ 106 h 211"/>
                  <a:gd name="T2" fmla="*/ 212 w 423"/>
                  <a:gd name="T3" fmla="*/ 0 h 211"/>
                  <a:gd name="T4" fmla="*/ 423 w 423"/>
                  <a:gd name="T5" fmla="*/ 106 h 211"/>
                  <a:gd name="T6" fmla="*/ 212 w 423"/>
                  <a:gd name="T7" fmla="*/ 211 h 211"/>
                  <a:gd name="T8" fmla="*/ 0 w 423"/>
                  <a:gd name="T9" fmla="*/ 106 h 2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23"/>
                  <a:gd name="T16" fmla="*/ 0 h 211"/>
                  <a:gd name="T17" fmla="*/ 423 w 423"/>
                  <a:gd name="T18" fmla="*/ 211 h 2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23" h="211">
                    <a:moveTo>
                      <a:pt x="0" y="106"/>
                    </a:moveTo>
                    <a:lnTo>
                      <a:pt x="212" y="0"/>
                    </a:lnTo>
                    <a:lnTo>
                      <a:pt x="423" y="106"/>
                    </a:lnTo>
                    <a:lnTo>
                      <a:pt x="212" y="211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467" name="Freeform 12"/>
              <p:cNvSpPr>
                <a:spLocks/>
              </p:cNvSpPr>
              <p:nvPr/>
            </p:nvSpPr>
            <p:spPr bwMode="auto">
              <a:xfrm>
                <a:off x="4063" y="2658"/>
                <a:ext cx="423" cy="211"/>
              </a:xfrm>
              <a:custGeom>
                <a:avLst/>
                <a:gdLst>
                  <a:gd name="T0" fmla="*/ 0 w 423"/>
                  <a:gd name="T1" fmla="*/ 106 h 211"/>
                  <a:gd name="T2" fmla="*/ 212 w 423"/>
                  <a:gd name="T3" fmla="*/ 0 h 211"/>
                  <a:gd name="T4" fmla="*/ 423 w 423"/>
                  <a:gd name="T5" fmla="*/ 106 h 211"/>
                  <a:gd name="T6" fmla="*/ 212 w 423"/>
                  <a:gd name="T7" fmla="*/ 211 h 211"/>
                  <a:gd name="T8" fmla="*/ 0 w 423"/>
                  <a:gd name="T9" fmla="*/ 106 h 2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23"/>
                  <a:gd name="T16" fmla="*/ 0 h 211"/>
                  <a:gd name="T17" fmla="*/ 423 w 423"/>
                  <a:gd name="T18" fmla="*/ 211 h 2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23" h="211">
                    <a:moveTo>
                      <a:pt x="0" y="106"/>
                    </a:moveTo>
                    <a:lnTo>
                      <a:pt x="212" y="0"/>
                    </a:lnTo>
                    <a:lnTo>
                      <a:pt x="423" y="106"/>
                    </a:lnTo>
                    <a:lnTo>
                      <a:pt x="212" y="211"/>
                    </a:lnTo>
                    <a:lnTo>
                      <a:pt x="0" y="106"/>
                    </a:lnTo>
                    <a:close/>
                  </a:path>
                </a:pathLst>
              </a:custGeom>
              <a:noFill/>
              <a:ln w="31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037" name="Rectangle 13"/>
              <p:cNvSpPr>
                <a:spLocks noChangeArrowheads="1"/>
              </p:cNvSpPr>
              <p:nvPr/>
            </p:nvSpPr>
            <p:spPr bwMode="auto">
              <a:xfrm>
                <a:off x="4190" y="2715"/>
                <a:ext cx="183" cy="1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:r>
                  <a:rPr lang="en-US" sz="1100" dirty="0">
                    <a:latin typeface="Arial" pitchFamily="34" charset="0"/>
                    <a:cs typeface="Arial" pitchFamily="34" charset="0"/>
                  </a:rPr>
                  <a:t>XML</a:t>
                </a: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9469" name="Freeform 14"/>
              <p:cNvSpPr>
                <a:spLocks/>
              </p:cNvSpPr>
              <p:nvPr/>
            </p:nvSpPr>
            <p:spPr bwMode="auto">
              <a:xfrm>
                <a:off x="3572" y="3065"/>
                <a:ext cx="292" cy="181"/>
              </a:xfrm>
              <a:custGeom>
                <a:avLst/>
                <a:gdLst>
                  <a:gd name="T0" fmla="*/ 0 w 929"/>
                  <a:gd name="T1" fmla="*/ 93 h 576"/>
                  <a:gd name="T2" fmla="*/ 0 w 929"/>
                  <a:gd name="T3" fmla="*/ 483 h 576"/>
                  <a:gd name="T4" fmla="*/ 465 w 929"/>
                  <a:gd name="T5" fmla="*/ 576 h 576"/>
                  <a:gd name="T6" fmla="*/ 929 w 929"/>
                  <a:gd name="T7" fmla="*/ 483 h 576"/>
                  <a:gd name="T8" fmla="*/ 929 w 929"/>
                  <a:gd name="T9" fmla="*/ 483 h 576"/>
                  <a:gd name="T10" fmla="*/ 929 w 929"/>
                  <a:gd name="T11" fmla="*/ 93 h 576"/>
                  <a:gd name="T12" fmla="*/ 465 w 929"/>
                  <a:gd name="T13" fmla="*/ 0 h 576"/>
                  <a:gd name="T14" fmla="*/ 0 w 929"/>
                  <a:gd name="T15" fmla="*/ 93 h 57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29"/>
                  <a:gd name="T25" fmla="*/ 0 h 576"/>
                  <a:gd name="T26" fmla="*/ 929 w 929"/>
                  <a:gd name="T27" fmla="*/ 576 h 57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29" h="576">
                    <a:moveTo>
                      <a:pt x="0" y="93"/>
                    </a:moveTo>
                    <a:lnTo>
                      <a:pt x="0" y="483"/>
                    </a:lnTo>
                    <a:cubicBezTo>
                      <a:pt x="0" y="534"/>
                      <a:pt x="208" y="576"/>
                      <a:pt x="465" y="576"/>
                    </a:cubicBezTo>
                    <a:cubicBezTo>
                      <a:pt x="721" y="576"/>
                      <a:pt x="929" y="534"/>
                      <a:pt x="929" y="483"/>
                    </a:cubicBezTo>
                    <a:cubicBezTo>
                      <a:pt x="929" y="483"/>
                      <a:pt x="929" y="483"/>
                      <a:pt x="929" y="483"/>
                    </a:cubicBezTo>
                    <a:lnTo>
                      <a:pt x="929" y="93"/>
                    </a:lnTo>
                    <a:cubicBezTo>
                      <a:pt x="929" y="42"/>
                      <a:pt x="721" y="0"/>
                      <a:pt x="465" y="0"/>
                    </a:cubicBezTo>
                    <a:cubicBezTo>
                      <a:pt x="208" y="0"/>
                      <a:pt x="0" y="42"/>
                      <a:pt x="0" y="93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470" name="Freeform 15"/>
              <p:cNvSpPr>
                <a:spLocks/>
              </p:cNvSpPr>
              <p:nvPr/>
            </p:nvSpPr>
            <p:spPr bwMode="auto">
              <a:xfrm>
                <a:off x="3572" y="3065"/>
                <a:ext cx="292" cy="181"/>
              </a:xfrm>
              <a:custGeom>
                <a:avLst/>
                <a:gdLst>
                  <a:gd name="T0" fmla="*/ 0 w 929"/>
                  <a:gd name="T1" fmla="*/ 93 h 576"/>
                  <a:gd name="T2" fmla="*/ 0 w 929"/>
                  <a:gd name="T3" fmla="*/ 483 h 576"/>
                  <a:gd name="T4" fmla="*/ 465 w 929"/>
                  <a:gd name="T5" fmla="*/ 576 h 576"/>
                  <a:gd name="T6" fmla="*/ 929 w 929"/>
                  <a:gd name="T7" fmla="*/ 483 h 576"/>
                  <a:gd name="T8" fmla="*/ 929 w 929"/>
                  <a:gd name="T9" fmla="*/ 483 h 576"/>
                  <a:gd name="T10" fmla="*/ 929 w 929"/>
                  <a:gd name="T11" fmla="*/ 93 h 576"/>
                  <a:gd name="T12" fmla="*/ 465 w 929"/>
                  <a:gd name="T13" fmla="*/ 0 h 576"/>
                  <a:gd name="T14" fmla="*/ 0 w 929"/>
                  <a:gd name="T15" fmla="*/ 93 h 57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29"/>
                  <a:gd name="T25" fmla="*/ 0 h 576"/>
                  <a:gd name="T26" fmla="*/ 929 w 929"/>
                  <a:gd name="T27" fmla="*/ 576 h 57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29" h="576">
                    <a:moveTo>
                      <a:pt x="0" y="93"/>
                    </a:moveTo>
                    <a:lnTo>
                      <a:pt x="0" y="483"/>
                    </a:lnTo>
                    <a:cubicBezTo>
                      <a:pt x="0" y="534"/>
                      <a:pt x="208" y="576"/>
                      <a:pt x="465" y="576"/>
                    </a:cubicBezTo>
                    <a:cubicBezTo>
                      <a:pt x="721" y="576"/>
                      <a:pt x="929" y="534"/>
                      <a:pt x="929" y="483"/>
                    </a:cubicBezTo>
                    <a:cubicBezTo>
                      <a:pt x="929" y="483"/>
                      <a:pt x="929" y="483"/>
                      <a:pt x="929" y="483"/>
                    </a:cubicBezTo>
                    <a:lnTo>
                      <a:pt x="929" y="93"/>
                    </a:lnTo>
                    <a:cubicBezTo>
                      <a:pt x="929" y="42"/>
                      <a:pt x="721" y="0"/>
                      <a:pt x="465" y="0"/>
                    </a:cubicBezTo>
                    <a:cubicBezTo>
                      <a:pt x="208" y="0"/>
                      <a:pt x="0" y="42"/>
                      <a:pt x="0" y="93"/>
                    </a:cubicBez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471" name="Freeform 16"/>
              <p:cNvSpPr>
                <a:spLocks noEditPoints="1"/>
              </p:cNvSpPr>
              <p:nvPr/>
            </p:nvSpPr>
            <p:spPr bwMode="auto">
              <a:xfrm>
                <a:off x="3572" y="3094"/>
                <a:ext cx="292" cy="44"/>
              </a:xfrm>
              <a:custGeom>
                <a:avLst/>
                <a:gdLst>
                  <a:gd name="T0" fmla="*/ 0 w 929"/>
                  <a:gd name="T1" fmla="*/ 0 h 139"/>
                  <a:gd name="T2" fmla="*/ 465 w 929"/>
                  <a:gd name="T3" fmla="*/ 93 h 139"/>
                  <a:gd name="T4" fmla="*/ 929 w 929"/>
                  <a:gd name="T5" fmla="*/ 0 h 139"/>
                  <a:gd name="T6" fmla="*/ 929 w 929"/>
                  <a:gd name="T7" fmla="*/ 0 h 139"/>
                  <a:gd name="T8" fmla="*/ 0 w 929"/>
                  <a:gd name="T9" fmla="*/ 46 h 139"/>
                  <a:gd name="T10" fmla="*/ 465 w 929"/>
                  <a:gd name="T11" fmla="*/ 139 h 139"/>
                  <a:gd name="T12" fmla="*/ 929 w 929"/>
                  <a:gd name="T13" fmla="*/ 46 h 139"/>
                  <a:gd name="T14" fmla="*/ 929 w 929"/>
                  <a:gd name="T15" fmla="*/ 46 h 139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29"/>
                  <a:gd name="T25" fmla="*/ 0 h 139"/>
                  <a:gd name="T26" fmla="*/ 929 w 929"/>
                  <a:gd name="T27" fmla="*/ 139 h 139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29" h="139">
                    <a:moveTo>
                      <a:pt x="0" y="0"/>
                    </a:moveTo>
                    <a:cubicBezTo>
                      <a:pt x="0" y="51"/>
                      <a:pt x="208" y="93"/>
                      <a:pt x="465" y="93"/>
                    </a:cubicBezTo>
                    <a:cubicBezTo>
                      <a:pt x="721" y="93"/>
                      <a:pt x="929" y="51"/>
                      <a:pt x="929" y="0"/>
                    </a:cubicBezTo>
                    <a:cubicBezTo>
                      <a:pt x="929" y="0"/>
                      <a:pt x="929" y="0"/>
                      <a:pt x="929" y="0"/>
                    </a:cubicBezTo>
                    <a:moveTo>
                      <a:pt x="0" y="46"/>
                    </a:moveTo>
                    <a:cubicBezTo>
                      <a:pt x="0" y="98"/>
                      <a:pt x="208" y="139"/>
                      <a:pt x="465" y="139"/>
                    </a:cubicBezTo>
                    <a:cubicBezTo>
                      <a:pt x="721" y="139"/>
                      <a:pt x="929" y="98"/>
                      <a:pt x="929" y="46"/>
                    </a:cubicBezTo>
                    <a:cubicBezTo>
                      <a:pt x="929" y="46"/>
                      <a:pt x="929" y="46"/>
                      <a:pt x="929" y="46"/>
                    </a:cubicBez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472" name="Rectangle 17"/>
              <p:cNvSpPr>
                <a:spLocks noChangeArrowheads="1"/>
              </p:cNvSpPr>
              <p:nvPr/>
            </p:nvSpPr>
            <p:spPr bwMode="auto">
              <a:xfrm>
                <a:off x="4743" y="3065"/>
                <a:ext cx="242" cy="18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473" name="Rectangle 18"/>
              <p:cNvSpPr>
                <a:spLocks noChangeArrowheads="1"/>
              </p:cNvSpPr>
              <p:nvPr/>
            </p:nvSpPr>
            <p:spPr bwMode="auto">
              <a:xfrm>
                <a:off x="4743" y="3065"/>
                <a:ext cx="242" cy="181"/>
              </a:xfrm>
              <a:prstGeom prst="rect">
                <a:avLst/>
              </a:prstGeom>
              <a:noFill/>
              <a:ln w="31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474" name="Freeform 19"/>
              <p:cNvSpPr>
                <a:spLocks noEditPoints="1"/>
              </p:cNvSpPr>
              <p:nvPr/>
            </p:nvSpPr>
            <p:spPr bwMode="auto">
              <a:xfrm>
                <a:off x="4773" y="3065"/>
                <a:ext cx="182" cy="181"/>
              </a:xfrm>
              <a:custGeom>
                <a:avLst/>
                <a:gdLst>
                  <a:gd name="T0" fmla="*/ 0 w 182"/>
                  <a:gd name="T1" fmla="*/ 181 h 181"/>
                  <a:gd name="T2" fmla="*/ 0 w 182"/>
                  <a:gd name="T3" fmla="*/ 0 h 181"/>
                  <a:gd name="T4" fmla="*/ 182 w 182"/>
                  <a:gd name="T5" fmla="*/ 181 h 181"/>
                  <a:gd name="T6" fmla="*/ 182 w 182"/>
                  <a:gd name="T7" fmla="*/ 0 h 18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82"/>
                  <a:gd name="T13" fmla="*/ 0 h 181"/>
                  <a:gd name="T14" fmla="*/ 182 w 182"/>
                  <a:gd name="T15" fmla="*/ 181 h 18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82" h="181">
                    <a:moveTo>
                      <a:pt x="0" y="181"/>
                    </a:moveTo>
                    <a:lnTo>
                      <a:pt x="0" y="0"/>
                    </a:lnTo>
                    <a:moveTo>
                      <a:pt x="182" y="181"/>
                    </a:moveTo>
                    <a:lnTo>
                      <a:pt x="182" y="0"/>
                    </a:lnTo>
                  </a:path>
                </a:pathLst>
              </a:custGeom>
              <a:noFill/>
              <a:ln w="31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475" name="Freeform 20"/>
              <p:cNvSpPr>
                <a:spLocks/>
              </p:cNvSpPr>
              <p:nvPr/>
            </p:nvSpPr>
            <p:spPr bwMode="auto">
              <a:xfrm>
                <a:off x="4123" y="3038"/>
                <a:ext cx="303" cy="243"/>
              </a:xfrm>
              <a:custGeom>
                <a:avLst/>
                <a:gdLst>
                  <a:gd name="T0" fmla="*/ 0 w 960"/>
                  <a:gd name="T1" fmla="*/ 666 h 773"/>
                  <a:gd name="T2" fmla="*/ 0 w 960"/>
                  <a:gd name="T3" fmla="*/ 0 h 773"/>
                  <a:gd name="T4" fmla="*/ 960 w 960"/>
                  <a:gd name="T5" fmla="*/ 0 h 773"/>
                  <a:gd name="T6" fmla="*/ 960 w 960"/>
                  <a:gd name="T7" fmla="*/ 666 h 773"/>
                  <a:gd name="T8" fmla="*/ 480 w 960"/>
                  <a:gd name="T9" fmla="*/ 666 h 773"/>
                  <a:gd name="T10" fmla="*/ 0 w 960"/>
                  <a:gd name="T11" fmla="*/ 666 h 77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960"/>
                  <a:gd name="T19" fmla="*/ 0 h 773"/>
                  <a:gd name="T20" fmla="*/ 960 w 960"/>
                  <a:gd name="T21" fmla="*/ 773 h 77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960" h="773">
                    <a:moveTo>
                      <a:pt x="0" y="666"/>
                    </a:moveTo>
                    <a:lnTo>
                      <a:pt x="0" y="0"/>
                    </a:lnTo>
                    <a:lnTo>
                      <a:pt x="960" y="0"/>
                    </a:lnTo>
                    <a:lnTo>
                      <a:pt x="960" y="666"/>
                    </a:lnTo>
                    <a:cubicBezTo>
                      <a:pt x="818" y="559"/>
                      <a:pt x="623" y="559"/>
                      <a:pt x="480" y="666"/>
                    </a:cubicBezTo>
                    <a:cubicBezTo>
                      <a:pt x="338" y="773"/>
                      <a:pt x="143" y="773"/>
                      <a:pt x="0" y="666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476" name="Freeform 21"/>
              <p:cNvSpPr>
                <a:spLocks/>
              </p:cNvSpPr>
              <p:nvPr/>
            </p:nvSpPr>
            <p:spPr bwMode="auto">
              <a:xfrm>
                <a:off x="4123" y="3038"/>
                <a:ext cx="303" cy="243"/>
              </a:xfrm>
              <a:custGeom>
                <a:avLst/>
                <a:gdLst>
                  <a:gd name="T0" fmla="*/ 0 w 960"/>
                  <a:gd name="T1" fmla="*/ 666 h 773"/>
                  <a:gd name="T2" fmla="*/ 0 w 960"/>
                  <a:gd name="T3" fmla="*/ 0 h 773"/>
                  <a:gd name="T4" fmla="*/ 960 w 960"/>
                  <a:gd name="T5" fmla="*/ 0 h 773"/>
                  <a:gd name="T6" fmla="*/ 960 w 960"/>
                  <a:gd name="T7" fmla="*/ 666 h 773"/>
                  <a:gd name="T8" fmla="*/ 480 w 960"/>
                  <a:gd name="T9" fmla="*/ 666 h 773"/>
                  <a:gd name="T10" fmla="*/ 0 w 960"/>
                  <a:gd name="T11" fmla="*/ 666 h 77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960"/>
                  <a:gd name="T19" fmla="*/ 0 h 773"/>
                  <a:gd name="T20" fmla="*/ 960 w 960"/>
                  <a:gd name="T21" fmla="*/ 773 h 77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960" h="773">
                    <a:moveTo>
                      <a:pt x="0" y="666"/>
                    </a:moveTo>
                    <a:lnTo>
                      <a:pt x="0" y="0"/>
                    </a:lnTo>
                    <a:lnTo>
                      <a:pt x="960" y="0"/>
                    </a:lnTo>
                    <a:lnTo>
                      <a:pt x="960" y="666"/>
                    </a:lnTo>
                    <a:cubicBezTo>
                      <a:pt x="818" y="559"/>
                      <a:pt x="623" y="559"/>
                      <a:pt x="480" y="666"/>
                    </a:cubicBezTo>
                    <a:cubicBezTo>
                      <a:pt x="338" y="773"/>
                      <a:pt x="143" y="773"/>
                      <a:pt x="0" y="666"/>
                    </a:cubicBezTo>
                    <a:close/>
                  </a:path>
                </a:pathLst>
              </a:custGeom>
              <a:noFill/>
              <a:ln w="31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477" name="Rectangle 22"/>
              <p:cNvSpPr>
                <a:spLocks noChangeArrowheads="1"/>
              </p:cNvSpPr>
              <p:nvPr/>
            </p:nvSpPr>
            <p:spPr bwMode="auto">
              <a:xfrm>
                <a:off x="4214" y="3064"/>
                <a:ext cx="122" cy="12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478" name="Rectangle 23"/>
              <p:cNvSpPr>
                <a:spLocks noChangeArrowheads="1"/>
              </p:cNvSpPr>
              <p:nvPr/>
            </p:nvSpPr>
            <p:spPr bwMode="auto">
              <a:xfrm>
                <a:off x="4214" y="3064"/>
                <a:ext cx="122" cy="122"/>
              </a:xfrm>
              <a:prstGeom prst="rect">
                <a:avLst/>
              </a:pr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479" name="Freeform 24"/>
              <p:cNvSpPr>
                <a:spLocks noEditPoints="1"/>
              </p:cNvSpPr>
              <p:nvPr/>
            </p:nvSpPr>
            <p:spPr bwMode="auto">
              <a:xfrm>
                <a:off x="4232" y="3083"/>
                <a:ext cx="84" cy="85"/>
              </a:xfrm>
              <a:custGeom>
                <a:avLst/>
                <a:gdLst>
                  <a:gd name="T0" fmla="*/ 0 w 84"/>
                  <a:gd name="T1" fmla="*/ 85 h 85"/>
                  <a:gd name="T2" fmla="*/ 84 w 84"/>
                  <a:gd name="T3" fmla="*/ 85 h 85"/>
                  <a:gd name="T4" fmla="*/ 0 w 84"/>
                  <a:gd name="T5" fmla="*/ 34 h 85"/>
                  <a:gd name="T6" fmla="*/ 84 w 84"/>
                  <a:gd name="T7" fmla="*/ 34 h 85"/>
                  <a:gd name="T8" fmla="*/ 0 w 84"/>
                  <a:gd name="T9" fmla="*/ 68 h 85"/>
                  <a:gd name="T10" fmla="*/ 84 w 84"/>
                  <a:gd name="T11" fmla="*/ 68 h 85"/>
                  <a:gd name="T12" fmla="*/ 0 w 84"/>
                  <a:gd name="T13" fmla="*/ 51 h 85"/>
                  <a:gd name="T14" fmla="*/ 84 w 84"/>
                  <a:gd name="T15" fmla="*/ 51 h 85"/>
                  <a:gd name="T16" fmla="*/ 0 w 84"/>
                  <a:gd name="T17" fmla="*/ 17 h 85"/>
                  <a:gd name="T18" fmla="*/ 84 w 84"/>
                  <a:gd name="T19" fmla="*/ 17 h 85"/>
                  <a:gd name="T20" fmla="*/ 0 w 84"/>
                  <a:gd name="T21" fmla="*/ 0 h 85"/>
                  <a:gd name="T22" fmla="*/ 84 w 84"/>
                  <a:gd name="T23" fmla="*/ 0 h 85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84"/>
                  <a:gd name="T37" fmla="*/ 0 h 85"/>
                  <a:gd name="T38" fmla="*/ 84 w 84"/>
                  <a:gd name="T39" fmla="*/ 85 h 85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84" h="85">
                    <a:moveTo>
                      <a:pt x="0" y="85"/>
                    </a:moveTo>
                    <a:lnTo>
                      <a:pt x="84" y="85"/>
                    </a:lnTo>
                    <a:moveTo>
                      <a:pt x="0" y="34"/>
                    </a:moveTo>
                    <a:lnTo>
                      <a:pt x="84" y="34"/>
                    </a:lnTo>
                    <a:moveTo>
                      <a:pt x="0" y="68"/>
                    </a:moveTo>
                    <a:lnTo>
                      <a:pt x="84" y="68"/>
                    </a:lnTo>
                    <a:moveTo>
                      <a:pt x="0" y="51"/>
                    </a:moveTo>
                    <a:lnTo>
                      <a:pt x="84" y="51"/>
                    </a:lnTo>
                    <a:moveTo>
                      <a:pt x="0" y="17"/>
                    </a:moveTo>
                    <a:lnTo>
                      <a:pt x="84" y="17"/>
                    </a:lnTo>
                    <a:moveTo>
                      <a:pt x="0" y="0"/>
                    </a:moveTo>
                    <a:lnTo>
                      <a:pt x="84" y="0"/>
                    </a:lnTo>
                  </a:path>
                </a:pathLst>
              </a:custGeom>
              <a:noFill/>
              <a:ln w="79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480" name="Freeform 25"/>
              <p:cNvSpPr>
                <a:spLocks/>
              </p:cNvSpPr>
              <p:nvPr/>
            </p:nvSpPr>
            <p:spPr bwMode="auto">
              <a:xfrm>
                <a:off x="4033" y="2026"/>
                <a:ext cx="483" cy="165"/>
              </a:xfrm>
              <a:custGeom>
                <a:avLst/>
                <a:gdLst>
                  <a:gd name="T0" fmla="*/ 0 w 483"/>
                  <a:gd name="T1" fmla="*/ 165 h 165"/>
                  <a:gd name="T2" fmla="*/ 483 w 483"/>
                  <a:gd name="T3" fmla="*/ 165 h 165"/>
                  <a:gd name="T4" fmla="*/ 483 w 483"/>
                  <a:gd name="T5" fmla="*/ 41 h 165"/>
                  <a:gd name="T6" fmla="*/ 442 w 483"/>
                  <a:gd name="T7" fmla="*/ 0 h 165"/>
                  <a:gd name="T8" fmla="*/ 41 w 483"/>
                  <a:gd name="T9" fmla="*/ 0 h 165"/>
                  <a:gd name="T10" fmla="*/ 0 w 483"/>
                  <a:gd name="T11" fmla="*/ 41 h 165"/>
                  <a:gd name="T12" fmla="*/ 0 w 483"/>
                  <a:gd name="T13" fmla="*/ 165 h 16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83"/>
                  <a:gd name="T22" fmla="*/ 0 h 165"/>
                  <a:gd name="T23" fmla="*/ 483 w 483"/>
                  <a:gd name="T24" fmla="*/ 165 h 165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83" h="165">
                    <a:moveTo>
                      <a:pt x="0" y="165"/>
                    </a:moveTo>
                    <a:lnTo>
                      <a:pt x="483" y="165"/>
                    </a:lnTo>
                    <a:lnTo>
                      <a:pt x="483" y="41"/>
                    </a:lnTo>
                    <a:lnTo>
                      <a:pt x="442" y="0"/>
                    </a:lnTo>
                    <a:lnTo>
                      <a:pt x="41" y="0"/>
                    </a:lnTo>
                    <a:lnTo>
                      <a:pt x="0" y="41"/>
                    </a:lnTo>
                    <a:lnTo>
                      <a:pt x="0" y="16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481" name="Freeform 26"/>
              <p:cNvSpPr>
                <a:spLocks/>
              </p:cNvSpPr>
              <p:nvPr/>
            </p:nvSpPr>
            <p:spPr bwMode="auto">
              <a:xfrm>
                <a:off x="4033" y="2026"/>
                <a:ext cx="483" cy="165"/>
              </a:xfrm>
              <a:custGeom>
                <a:avLst/>
                <a:gdLst>
                  <a:gd name="T0" fmla="*/ 0 w 483"/>
                  <a:gd name="T1" fmla="*/ 165 h 165"/>
                  <a:gd name="T2" fmla="*/ 483 w 483"/>
                  <a:gd name="T3" fmla="*/ 165 h 165"/>
                  <a:gd name="T4" fmla="*/ 483 w 483"/>
                  <a:gd name="T5" fmla="*/ 41 h 165"/>
                  <a:gd name="T6" fmla="*/ 442 w 483"/>
                  <a:gd name="T7" fmla="*/ 0 h 165"/>
                  <a:gd name="T8" fmla="*/ 41 w 483"/>
                  <a:gd name="T9" fmla="*/ 0 h 165"/>
                  <a:gd name="T10" fmla="*/ 0 w 483"/>
                  <a:gd name="T11" fmla="*/ 41 h 165"/>
                  <a:gd name="T12" fmla="*/ 0 w 483"/>
                  <a:gd name="T13" fmla="*/ 165 h 16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83"/>
                  <a:gd name="T22" fmla="*/ 0 h 165"/>
                  <a:gd name="T23" fmla="*/ 483 w 483"/>
                  <a:gd name="T24" fmla="*/ 165 h 165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83" h="165">
                    <a:moveTo>
                      <a:pt x="0" y="165"/>
                    </a:moveTo>
                    <a:lnTo>
                      <a:pt x="483" y="165"/>
                    </a:lnTo>
                    <a:lnTo>
                      <a:pt x="483" y="41"/>
                    </a:lnTo>
                    <a:lnTo>
                      <a:pt x="442" y="0"/>
                    </a:lnTo>
                    <a:lnTo>
                      <a:pt x="41" y="0"/>
                    </a:lnTo>
                    <a:lnTo>
                      <a:pt x="0" y="41"/>
                    </a:lnTo>
                    <a:lnTo>
                      <a:pt x="0" y="165"/>
                    </a:lnTo>
                    <a:close/>
                  </a:path>
                </a:pathLst>
              </a:custGeom>
              <a:noFill/>
              <a:ln w="31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051" name="Rectangle 27"/>
              <p:cNvSpPr>
                <a:spLocks noChangeArrowheads="1"/>
              </p:cNvSpPr>
              <p:nvPr/>
            </p:nvSpPr>
            <p:spPr bwMode="auto">
              <a:xfrm>
                <a:off x="4089" y="2063"/>
                <a:ext cx="179" cy="1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:r>
                  <a:rPr lang="en-US" sz="1100" dirty="0">
                    <a:latin typeface="Arial" pitchFamily="34" charset="0"/>
                    <a:cs typeface="Arial" pitchFamily="34" charset="0"/>
                  </a:rPr>
                  <a:t>SAX</a:t>
                </a: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9483" name="Rectangle 28"/>
              <p:cNvSpPr>
                <a:spLocks noChangeArrowheads="1"/>
              </p:cNvSpPr>
              <p:nvPr/>
            </p:nvSpPr>
            <p:spPr bwMode="auto">
              <a:xfrm>
                <a:off x="4251" y="2063"/>
                <a:ext cx="24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altLang="en-US" sz="11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/</a:t>
                </a:r>
                <a:endParaRPr lang="en-US" alt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53" name="Rectangle 29"/>
              <p:cNvSpPr>
                <a:spLocks noChangeArrowheads="1"/>
              </p:cNvSpPr>
              <p:nvPr/>
            </p:nvSpPr>
            <p:spPr bwMode="auto">
              <a:xfrm>
                <a:off x="4271" y="2063"/>
                <a:ext cx="207" cy="1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:r>
                  <a:rPr lang="en-US" sz="1100" dirty="0">
                    <a:latin typeface="Arial" pitchFamily="34" charset="0"/>
                    <a:cs typeface="Arial" pitchFamily="34" charset="0"/>
                  </a:rPr>
                  <a:t>DOM</a:t>
                </a: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9485" name="Rectangle 30"/>
              <p:cNvSpPr>
                <a:spLocks noChangeArrowheads="1"/>
              </p:cNvSpPr>
              <p:nvPr/>
            </p:nvSpPr>
            <p:spPr bwMode="auto">
              <a:xfrm>
                <a:off x="4728" y="1016"/>
                <a:ext cx="696" cy="42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486" name="Rectangle 31"/>
              <p:cNvSpPr>
                <a:spLocks noChangeArrowheads="1"/>
              </p:cNvSpPr>
              <p:nvPr/>
            </p:nvSpPr>
            <p:spPr bwMode="auto">
              <a:xfrm>
                <a:off x="4728" y="953"/>
                <a:ext cx="744" cy="485"/>
              </a:xfrm>
              <a:prstGeom prst="rect">
                <a:avLst/>
              </a:prstGeom>
              <a:noFill/>
              <a:ln w="31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487" name="Freeform 32"/>
              <p:cNvSpPr>
                <a:spLocks noEditPoints="1"/>
              </p:cNvSpPr>
              <p:nvPr/>
            </p:nvSpPr>
            <p:spPr bwMode="auto">
              <a:xfrm>
                <a:off x="4765" y="953"/>
                <a:ext cx="675" cy="485"/>
              </a:xfrm>
              <a:custGeom>
                <a:avLst/>
                <a:gdLst>
                  <a:gd name="T0" fmla="*/ 0 w 574"/>
                  <a:gd name="T1" fmla="*/ 422 h 422"/>
                  <a:gd name="T2" fmla="*/ 0 w 574"/>
                  <a:gd name="T3" fmla="*/ 0 h 422"/>
                  <a:gd name="T4" fmla="*/ 574 w 574"/>
                  <a:gd name="T5" fmla="*/ 422 h 422"/>
                  <a:gd name="T6" fmla="*/ 574 w 574"/>
                  <a:gd name="T7" fmla="*/ 0 h 42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74"/>
                  <a:gd name="T13" fmla="*/ 0 h 422"/>
                  <a:gd name="T14" fmla="*/ 574 w 574"/>
                  <a:gd name="T15" fmla="*/ 422 h 42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74" h="422">
                    <a:moveTo>
                      <a:pt x="0" y="422"/>
                    </a:moveTo>
                    <a:lnTo>
                      <a:pt x="0" y="0"/>
                    </a:lnTo>
                    <a:moveTo>
                      <a:pt x="574" y="422"/>
                    </a:moveTo>
                    <a:lnTo>
                      <a:pt x="574" y="0"/>
                    </a:lnTo>
                  </a:path>
                </a:pathLst>
              </a:custGeom>
              <a:noFill/>
              <a:ln w="31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488" name="Rectangle 45"/>
              <p:cNvSpPr>
                <a:spLocks noChangeArrowheads="1"/>
              </p:cNvSpPr>
              <p:nvPr/>
            </p:nvSpPr>
            <p:spPr bwMode="auto">
              <a:xfrm>
                <a:off x="3549" y="1107"/>
                <a:ext cx="564" cy="24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489" name="Rectangle 46"/>
              <p:cNvSpPr>
                <a:spLocks noChangeArrowheads="1"/>
              </p:cNvSpPr>
              <p:nvPr/>
            </p:nvSpPr>
            <p:spPr bwMode="auto">
              <a:xfrm>
                <a:off x="3549" y="1107"/>
                <a:ext cx="564" cy="241"/>
              </a:xfrm>
              <a:prstGeom prst="rect">
                <a:avLst/>
              </a:prstGeom>
              <a:noFill/>
              <a:ln w="31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490" name="Freeform 47"/>
              <p:cNvSpPr>
                <a:spLocks noEditPoints="1"/>
              </p:cNvSpPr>
              <p:nvPr/>
            </p:nvSpPr>
            <p:spPr bwMode="auto">
              <a:xfrm>
                <a:off x="3609" y="1107"/>
                <a:ext cx="444" cy="241"/>
              </a:xfrm>
              <a:custGeom>
                <a:avLst/>
                <a:gdLst>
                  <a:gd name="T0" fmla="*/ 0 w 444"/>
                  <a:gd name="T1" fmla="*/ 241 h 241"/>
                  <a:gd name="T2" fmla="*/ 0 w 444"/>
                  <a:gd name="T3" fmla="*/ 0 h 241"/>
                  <a:gd name="T4" fmla="*/ 444 w 444"/>
                  <a:gd name="T5" fmla="*/ 241 h 241"/>
                  <a:gd name="T6" fmla="*/ 444 w 444"/>
                  <a:gd name="T7" fmla="*/ 0 h 24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44"/>
                  <a:gd name="T13" fmla="*/ 0 h 241"/>
                  <a:gd name="T14" fmla="*/ 444 w 444"/>
                  <a:gd name="T15" fmla="*/ 241 h 24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44" h="241">
                    <a:moveTo>
                      <a:pt x="0" y="241"/>
                    </a:moveTo>
                    <a:lnTo>
                      <a:pt x="0" y="0"/>
                    </a:lnTo>
                    <a:moveTo>
                      <a:pt x="444" y="241"/>
                    </a:moveTo>
                    <a:lnTo>
                      <a:pt x="444" y="0"/>
                    </a:lnTo>
                  </a:path>
                </a:pathLst>
              </a:custGeom>
              <a:noFill/>
              <a:ln w="31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072" name="Rectangle 48"/>
              <p:cNvSpPr>
                <a:spLocks noChangeArrowheads="1"/>
              </p:cNvSpPr>
              <p:nvPr/>
            </p:nvSpPr>
            <p:spPr bwMode="auto">
              <a:xfrm>
                <a:off x="3696" y="1179"/>
                <a:ext cx="301" cy="1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:r>
                  <a:rPr lang="en-US" sz="1100" dirty="0" err="1">
                    <a:latin typeface="Arial" pitchFamily="34" charset="0"/>
                    <a:cs typeface="Arial" pitchFamily="34" charset="0"/>
                  </a:rPr>
                  <a:t>XQuery</a:t>
                </a: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9492" name="Rectangle 49"/>
              <p:cNvSpPr>
                <a:spLocks noChangeArrowheads="1"/>
              </p:cNvSpPr>
              <p:nvPr/>
            </p:nvSpPr>
            <p:spPr bwMode="auto">
              <a:xfrm>
                <a:off x="3841" y="1589"/>
                <a:ext cx="565" cy="24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493" name="Rectangle 50"/>
              <p:cNvSpPr>
                <a:spLocks noChangeArrowheads="1"/>
              </p:cNvSpPr>
              <p:nvPr/>
            </p:nvSpPr>
            <p:spPr bwMode="auto">
              <a:xfrm>
                <a:off x="3841" y="1589"/>
                <a:ext cx="565" cy="241"/>
              </a:xfrm>
              <a:prstGeom prst="rect">
                <a:avLst/>
              </a:prstGeom>
              <a:noFill/>
              <a:ln w="31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494" name="Freeform 51"/>
              <p:cNvSpPr>
                <a:spLocks noEditPoints="1"/>
              </p:cNvSpPr>
              <p:nvPr/>
            </p:nvSpPr>
            <p:spPr bwMode="auto">
              <a:xfrm>
                <a:off x="3902" y="1589"/>
                <a:ext cx="443" cy="241"/>
              </a:xfrm>
              <a:custGeom>
                <a:avLst/>
                <a:gdLst>
                  <a:gd name="T0" fmla="*/ 0 w 443"/>
                  <a:gd name="T1" fmla="*/ 241 h 241"/>
                  <a:gd name="T2" fmla="*/ 0 w 443"/>
                  <a:gd name="T3" fmla="*/ 0 h 241"/>
                  <a:gd name="T4" fmla="*/ 443 w 443"/>
                  <a:gd name="T5" fmla="*/ 241 h 241"/>
                  <a:gd name="T6" fmla="*/ 443 w 443"/>
                  <a:gd name="T7" fmla="*/ 0 h 24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43"/>
                  <a:gd name="T13" fmla="*/ 0 h 241"/>
                  <a:gd name="T14" fmla="*/ 443 w 443"/>
                  <a:gd name="T15" fmla="*/ 241 h 24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43" h="241">
                    <a:moveTo>
                      <a:pt x="0" y="241"/>
                    </a:moveTo>
                    <a:lnTo>
                      <a:pt x="0" y="0"/>
                    </a:lnTo>
                    <a:moveTo>
                      <a:pt x="443" y="241"/>
                    </a:moveTo>
                    <a:lnTo>
                      <a:pt x="443" y="0"/>
                    </a:lnTo>
                  </a:path>
                </a:pathLst>
              </a:custGeom>
              <a:noFill/>
              <a:ln w="31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076" name="Rectangle 52"/>
              <p:cNvSpPr>
                <a:spLocks noChangeArrowheads="1"/>
              </p:cNvSpPr>
              <p:nvPr/>
            </p:nvSpPr>
            <p:spPr bwMode="auto">
              <a:xfrm>
                <a:off x="4014" y="1661"/>
                <a:ext cx="242" cy="1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:r>
                  <a:rPr lang="en-US" sz="1100" dirty="0" err="1">
                    <a:latin typeface="Arial" pitchFamily="34" charset="0"/>
                    <a:cs typeface="Arial" pitchFamily="34" charset="0"/>
                  </a:rPr>
                  <a:t>XPath</a:t>
                </a: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9496" name="Rectangle 53"/>
              <p:cNvSpPr>
                <a:spLocks noChangeArrowheads="1"/>
              </p:cNvSpPr>
              <p:nvPr/>
            </p:nvSpPr>
            <p:spPr bwMode="auto">
              <a:xfrm>
                <a:off x="3545" y="3258"/>
                <a:ext cx="381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altLang="en-US" sz="11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Database</a:t>
                </a:r>
                <a:endParaRPr lang="en-US" alt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9497" name="Rectangle 54"/>
              <p:cNvSpPr>
                <a:spLocks noChangeArrowheads="1"/>
              </p:cNvSpPr>
              <p:nvPr/>
            </p:nvSpPr>
            <p:spPr bwMode="auto">
              <a:xfrm>
                <a:off x="4104" y="3273"/>
                <a:ext cx="405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altLang="en-US" sz="11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Document</a:t>
                </a:r>
                <a:endParaRPr lang="en-US" alt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79" name="Rectangle 55"/>
              <p:cNvSpPr>
                <a:spLocks noChangeArrowheads="1"/>
              </p:cNvSpPr>
              <p:nvPr/>
            </p:nvSpPr>
            <p:spPr bwMode="auto">
              <a:xfrm>
                <a:off x="4780" y="3273"/>
                <a:ext cx="183" cy="1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:r>
                  <a:rPr lang="en-US" sz="1100" dirty="0">
                    <a:latin typeface="Arial" pitchFamily="34" charset="0"/>
                    <a:cs typeface="Arial" pitchFamily="34" charset="0"/>
                  </a:rPr>
                  <a:t>Web</a:t>
                </a: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80" name="Rectangle 56"/>
              <p:cNvSpPr>
                <a:spLocks noChangeArrowheads="1"/>
              </p:cNvSpPr>
              <p:nvPr/>
            </p:nvSpPr>
            <p:spPr bwMode="auto">
              <a:xfrm>
                <a:off x="4729" y="3368"/>
                <a:ext cx="297" cy="1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:r>
                  <a:rPr lang="en-US" sz="1100" dirty="0">
                    <a:latin typeface="Arial" pitchFamily="34" charset="0"/>
                    <a:cs typeface="Arial" pitchFamily="34" charset="0"/>
                  </a:rPr>
                  <a:t>Service</a:t>
                </a: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9500" name="Freeform 57"/>
              <p:cNvSpPr>
                <a:spLocks/>
              </p:cNvSpPr>
              <p:nvPr/>
            </p:nvSpPr>
            <p:spPr bwMode="auto">
              <a:xfrm>
                <a:off x="3718" y="2812"/>
                <a:ext cx="385" cy="253"/>
              </a:xfrm>
              <a:custGeom>
                <a:avLst/>
                <a:gdLst>
                  <a:gd name="T0" fmla="*/ 385 w 385"/>
                  <a:gd name="T1" fmla="*/ 0 h 253"/>
                  <a:gd name="T2" fmla="*/ 318 w 385"/>
                  <a:gd name="T3" fmla="*/ 12 h 253"/>
                  <a:gd name="T4" fmla="*/ 255 w 385"/>
                  <a:gd name="T5" fmla="*/ 31 h 253"/>
                  <a:gd name="T6" fmla="*/ 196 w 385"/>
                  <a:gd name="T7" fmla="*/ 59 h 253"/>
                  <a:gd name="T8" fmla="*/ 141 w 385"/>
                  <a:gd name="T9" fmla="*/ 95 h 253"/>
                  <a:gd name="T10" fmla="*/ 90 w 385"/>
                  <a:gd name="T11" fmla="*/ 140 h 253"/>
                  <a:gd name="T12" fmla="*/ 43 w 385"/>
                  <a:gd name="T13" fmla="*/ 192 h 253"/>
                  <a:gd name="T14" fmla="*/ 0 w 385"/>
                  <a:gd name="T15" fmla="*/ 253 h 25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85"/>
                  <a:gd name="T25" fmla="*/ 0 h 253"/>
                  <a:gd name="T26" fmla="*/ 385 w 385"/>
                  <a:gd name="T27" fmla="*/ 253 h 25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85" h="253">
                    <a:moveTo>
                      <a:pt x="385" y="0"/>
                    </a:moveTo>
                    <a:lnTo>
                      <a:pt x="318" y="12"/>
                    </a:lnTo>
                    <a:lnTo>
                      <a:pt x="255" y="31"/>
                    </a:lnTo>
                    <a:lnTo>
                      <a:pt x="196" y="59"/>
                    </a:lnTo>
                    <a:lnTo>
                      <a:pt x="141" y="95"/>
                    </a:lnTo>
                    <a:lnTo>
                      <a:pt x="90" y="140"/>
                    </a:lnTo>
                    <a:lnTo>
                      <a:pt x="43" y="192"/>
                    </a:lnTo>
                    <a:lnTo>
                      <a:pt x="0" y="253"/>
                    </a:lnTo>
                  </a:path>
                </a:pathLst>
              </a:custGeom>
              <a:noFill/>
              <a:ln w="31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501" name="Freeform 58"/>
              <p:cNvSpPr>
                <a:spLocks/>
              </p:cNvSpPr>
              <p:nvPr/>
            </p:nvSpPr>
            <p:spPr bwMode="auto">
              <a:xfrm>
                <a:off x="4097" y="2794"/>
                <a:ext cx="57" cy="37"/>
              </a:xfrm>
              <a:custGeom>
                <a:avLst/>
                <a:gdLst>
                  <a:gd name="T0" fmla="*/ 2 w 57"/>
                  <a:gd name="T1" fmla="*/ 37 h 37"/>
                  <a:gd name="T2" fmla="*/ 57 w 57"/>
                  <a:gd name="T3" fmla="*/ 15 h 37"/>
                  <a:gd name="T4" fmla="*/ 0 w 57"/>
                  <a:gd name="T5" fmla="*/ 0 h 37"/>
                  <a:gd name="T6" fmla="*/ 2 w 57"/>
                  <a:gd name="T7" fmla="*/ 37 h 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7"/>
                  <a:gd name="T13" fmla="*/ 0 h 37"/>
                  <a:gd name="T14" fmla="*/ 57 w 57"/>
                  <a:gd name="T15" fmla="*/ 37 h 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7" h="37">
                    <a:moveTo>
                      <a:pt x="2" y="37"/>
                    </a:moveTo>
                    <a:lnTo>
                      <a:pt x="57" y="15"/>
                    </a:lnTo>
                    <a:lnTo>
                      <a:pt x="0" y="0"/>
                    </a:lnTo>
                    <a:lnTo>
                      <a:pt x="2" y="3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502" name="Freeform 59"/>
              <p:cNvSpPr>
                <a:spLocks/>
              </p:cNvSpPr>
              <p:nvPr/>
            </p:nvSpPr>
            <p:spPr bwMode="auto">
              <a:xfrm>
                <a:off x="4469" y="2802"/>
                <a:ext cx="395" cy="263"/>
              </a:xfrm>
              <a:custGeom>
                <a:avLst/>
                <a:gdLst>
                  <a:gd name="T0" fmla="*/ 0 w 395"/>
                  <a:gd name="T1" fmla="*/ 0 h 263"/>
                  <a:gd name="T2" fmla="*/ 69 w 395"/>
                  <a:gd name="T3" fmla="*/ 13 h 263"/>
                  <a:gd name="T4" fmla="*/ 133 w 395"/>
                  <a:gd name="T5" fmla="*/ 34 h 263"/>
                  <a:gd name="T6" fmla="*/ 194 w 395"/>
                  <a:gd name="T7" fmla="*/ 63 h 263"/>
                  <a:gd name="T8" fmla="*/ 250 w 395"/>
                  <a:gd name="T9" fmla="*/ 101 h 263"/>
                  <a:gd name="T10" fmla="*/ 302 w 395"/>
                  <a:gd name="T11" fmla="*/ 147 h 263"/>
                  <a:gd name="T12" fmla="*/ 351 w 395"/>
                  <a:gd name="T13" fmla="*/ 201 h 263"/>
                  <a:gd name="T14" fmla="*/ 395 w 395"/>
                  <a:gd name="T15" fmla="*/ 263 h 26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95"/>
                  <a:gd name="T25" fmla="*/ 0 h 263"/>
                  <a:gd name="T26" fmla="*/ 395 w 395"/>
                  <a:gd name="T27" fmla="*/ 263 h 26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95" h="263">
                    <a:moveTo>
                      <a:pt x="0" y="0"/>
                    </a:moveTo>
                    <a:lnTo>
                      <a:pt x="69" y="13"/>
                    </a:lnTo>
                    <a:lnTo>
                      <a:pt x="133" y="34"/>
                    </a:lnTo>
                    <a:lnTo>
                      <a:pt x="194" y="63"/>
                    </a:lnTo>
                    <a:lnTo>
                      <a:pt x="250" y="101"/>
                    </a:lnTo>
                    <a:lnTo>
                      <a:pt x="302" y="147"/>
                    </a:lnTo>
                    <a:lnTo>
                      <a:pt x="351" y="201"/>
                    </a:lnTo>
                    <a:lnTo>
                      <a:pt x="395" y="263"/>
                    </a:lnTo>
                  </a:path>
                </a:pathLst>
              </a:custGeom>
              <a:noFill/>
              <a:ln w="31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503" name="Freeform 60"/>
              <p:cNvSpPr>
                <a:spLocks/>
              </p:cNvSpPr>
              <p:nvPr/>
            </p:nvSpPr>
            <p:spPr bwMode="auto">
              <a:xfrm>
                <a:off x="4418" y="2784"/>
                <a:ext cx="57" cy="37"/>
              </a:xfrm>
              <a:custGeom>
                <a:avLst/>
                <a:gdLst>
                  <a:gd name="T0" fmla="*/ 54 w 57"/>
                  <a:gd name="T1" fmla="*/ 37 h 37"/>
                  <a:gd name="T2" fmla="*/ 0 w 57"/>
                  <a:gd name="T3" fmla="*/ 14 h 37"/>
                  <a:gd name="T4" fmla="*/ 57 w 57"/>
                  <a:gd name="T5" fmla="*/ 0 h 37"/>
                  <a:gd name="T6" fmla="*/ 54 w 57"/>
                  <a:gd name="T7" fmla="*/ 37 h 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7"/>
                  <a:gd name="T13" fmla="*/ 0 h 37"/>
                  <a:gd name="T14" fmla="*/ 57 w 57"/>
                  <a:gd name="T15" fmla="*/ 37 h 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7" h="37">
                    <a:moveTo>
                      <a:pt x="54" y="37"/>
                    </a:moveTo>
                    <a:lnTo>
                      <a:pt x="0" y="14"/>
                    </a:lnTo>
                    <a:lnTo>
                      <a:pt x="57" y="0"/>
                    </a:lnTo>
                    <a:lnTo>
                      <a:pt x="54" y="3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504" name="Freeform 61"/>
              <p:cNvSpPr>
                <a:spLocks/>
              </p:cNvSpPr>
              <p:nvPr/>
            </p:nvSpPr>
            <p:spPr bwMode="auto">
              <a:xfrm>
                <a:off x="4275" y="2920"/>
                <a:ext cx="1" cy="118"/>
              </a:xfrm>
              <a:custGeom>
                <a:avLst/>
                <a:gdLst>
                  <a:gd name="T0" fmla="*/ 0 w 1"/>
                  <a:gd name="T1" fmla="*/ 0 h 118"/>
                  <a:gd name="T2" fmla="*/ 0 w 1"/>
                  <a:gd name="T3" fmla="*/ 36 h 118"/>
                  <a:gd name="T4" fmla="*/ 0 w 1"/>
                  <a:gd name="T5" fmla="*/ 75 h 118"/>
                  <a:gd name="T6" fmla="*/ 0 w 1"/>
                  <a:gd name="T7" fmla="*/ 118 h 11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"/>
                  <a:gd name="T13" fmla="*/ 0 h 118"/>
                  <a:gd name="T14" fmla="*/ 1 w 1"/>
                  <a:gd name="T15" fmla="*/ 118 h 11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" h="118">
                    <a:moveTo>
                      <a:pt x="0" y="0"/>
                    </a:moveTo>
                    <a:lnTo>
                      <a:pt x="0" y="36"/>
                    </a:lnTo>
                    <a:lnTo>
                      <a:pt x="0" y="75"/>
                    </a:lnTo>
                    <a:lnTo>
                      <a:pt x="0" y="118"/>
                    </a:lnTo>
                  </a:path>
                </a:pathLst>
              </a:custGeom>
              <a:noFill/>
              <a:ln w="31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505" name="Freeform 62"/>
              <p:cNvSpPr>
                <a:spLocks/>
              </p:cNvSpPr>
              <p:nvPr/>
            </p:nvSpPr>
            <p:spPr bwMode="auto">
              <a:xfrm>
                <a:off x="4256" y="2869"/>
                <a:ext cx="37" cy="56"/>
              </a:xfrm>
              <a:custGeom>
                <a:avLst/>
                <a:gdLst>
                  <a:gd name="T0" fmla="*/ 37 w 37"/>
                  <a:gd name="T1" fmla="*/ 56 h 56"/>
                  <a:gd name="T2" fmla="*/ 19 w 37"/>
                  <a:gd name="T3" fmla="*/ 0 h 56"/>
                  <a:gd name="T4" fmla="*/ 0 w 37"/>
                  <a:gd name="T5" fmla="*/ 56 h 56"/>
                  <a:gd name="T6" fmla="*/ 37 w 37"/>
                  <a:gd name="T7" fmla="*/ 56 h 5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7"/>
                  <a:gd name="T13" fmla="*/ 0 h 56"/>
                  <a:gd name="T14" fmla="*/ 37 w 37"/>
                  <a:gd name="T15" fmla="*/ 56 h 5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7" h="56">
                    <a:moveTo>
                      <a:pt x="37" y="56"/>
                    </a:moveTo>
                    <a:lnTo>
                      <a:pt x="19" y="0"/>
                    </a:lnTo>
                    <a:lnTo>
                      <a:pt x="0" y="56"/>
                    </a:lnTo>
                    <a:lnTo>
                      <a:pt x="37" y="5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506" name="Freeform 63"/>
              <p:cNvSpPr>
                <a:spLocks/>
              </p:cNvSpPr>
              <p:nvPr/>
            </p:nvSpPr>
            <p:spPr bwMode="auto">
              <a:xfrm>
                <a:off x="4275" y="2604"/>
                <a:ext cx="1" cy="54"/>
              </a:xfrm>
              <a:custGeom>
                <a:avLst/>
                <a:gdLst>
                  <a:gd name="T0" fmla="*/ 0 w 1"/>
                  <a:gd name="T1" fmla="*/ 0 h 54"/>
                  <a:gd name="T2" fmla="*/ 0 w 1"/>
                  <a:gd name="T3" fmla="*/ 17 h 54"/>
                  <a:gd name="T4" fmla="*/ 0 w 1"/>
                  <a:gd name="T5" fmla="*/ 35 h 54"/>
                  <a:gd name="T6" fmla="*/ 0 w 1"/>
                  <a:gd name="T7" fmla="*/ 54 h 5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"/>
                  <a:gd name="T13" fmla="*/ 0 h 54"/>
                  <a:gd name="T14" fmla="*/ 1 w 1"/>
                  <a:gd name="T15" fmla="*/ 54 h 5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" h="54">
                    <a:moveTo>
                      <a:pt x="0" y="0"/>
                    </a:moveTo>
                    <a:lnTo>
                      <a:pt x="0" y="17"/>
                    </a:lnTo>
                    <a:lnTo>
                      <a:pt x="0" y="35"/>
                    </a:lnTo>
                    <a:lnTo>
                      <a:pt x="0" y="54"/>
                    </a:lnTo>
                  </a:path>
                </a:pathLst>
              </a:custGeom>
              <a:noFill/>
              <a:ln w="31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507" name="Freeform 64"/>
              <p:cNvSpPr>
                <a:spLocks/>
              </p:cNvSpPr>
              <p:nvPr/>
            </p:nvSpPr>
            <p:spPr bwMode="auto">
              <a:xfrm>
                <a:off x="4256" y="2553"/>
                <a:ext cx="37" cy="55"/>
              </a:xfrm>
              <a:custGeom>
                <a:avLst/>
                <a:gdLst>
                  <a:gd name="T0" fmla="*/ 37 w 37"/>
                  <a:gd name="T1" fmla="*/ 55 h 55"/>
                  <a:gd name="T2" fmla="*/ 19 w 37"/>
                  <a:gd name="T3" fmla="*/ 0 h 55"/>
                  <a:gd name="T4" fmla="*/ 0 w 37"/>
                  <a:gd name="T5" fmla="*/ 55 h 55"/>
                  <a:gd name="T6" fmla="*/ 37 w 37"/>
                  <a:gd name="T7" fmla="*/ 55 h 5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7"/>
                  <a:gd name="T13" fmla="*/ 0 h 55"/>
                  <a:gd name="T14" fmla="*/ 37 w 37"/>
                  <a:gd name="T15" fmla="*/ 55 h 5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7" h="55">
                    <a:moveTo>
                      <a:pt x="37" y="55"/>
                    </a:moveTo>
                    <a:lnTo>
                      <a:pt x="19" y="0"/>
                    </a:lnTo>
                    <a:lnTo>
                      <a:pt x="0" y="55"/>
                    </a:lnTo>
                    <a:lnTo>
                      <a:pt x="37" y="5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508" name="Freeform 65"/>
              <p:cNvSpPr>
                <a:spLocks/>
              </p:cNvSpPr>
              <p:nvPr/>
            </p:nvSpPr>
            <p:spPr bwMode="auto">
              <a:xfrm>
                <a:off x="4275" y="2242"/>
                <a:ext cx="1" cy="77"/>
              </a:xfrm>
              <a:custGeom>
                <a:avLst/>
                <a:gdLst>
                  <a:gd name="T0" fmla="*/ 0 w 1"/>
                  <a:gd name="T1" fmla="*/ 0 h 77"/>
                  <a:gd name="T2" fmla="*/ 0 w 1"/>
                  <a:gd name="T3" fmla="*/ 24 h 77"/>
                  <a:gd name="T4" fmla="*/ 0 w 1"/>
                  <a:gd name="T5" fmla="*/ 49 h 77"/>
                  <a:gd name="T6" fmla="*/ 0 w 1"/>
                  <a:gd name="T7" fmla="*/ 77 h 7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"/>
                  <a:gd name="T13" fmla="*/ 0 h 77"/>
                  <a:gd name="T14" fmla="*/ 1 w 1"/>
                  <a:gd name="T15" fmla="*/ 77 h 7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" h="77">
                    <a:moveTo>
                      <a:pt x="0" y="0"/>
                    </a:moveTo>
                    <a:lnTo>
                      <a:pt x="0" y="24"/>
                    </a:lnTo>
                    <a:lnTo>
                      <a:pt x="0" y="49"/>
                    </a:lnTo>
                    <a:lnTo>
                      <a:pt x="0" y="77"/>
                    </a:lnTo>
                  </a:path>
                </a:pathLst>
              </a:custGeom>
              <a:noFill/>
              <a:ln w="31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509" name="Freeform 66"/>
              <p:cNvSpPr>
                <a:spLocks/>
              </p:cNvSpPr>
              <p:nvPr/>
            </p:nvSpPr>
            <p:spPr bwMode="auto">
              <a:xfrm>
                <a:off x="4256" y="2191"/>
                <a:ext cx="37" cy="56"/>
              </a:xfrm>
              <a:custGeom>
                <a:avLst/>
                <a:gdLst>
                  <a:gd name="T0" fmla="*/ 37 w 37"/>
                  <a:gd name="T1" fmla="*/ 56 h 56"/>
                  <a:gd name="T2" fmla="*/ 19 w 37"/>
                  <a:gd name="T3" fmla="*/ 0 h 56"/>
                  <a:gd name="T4" fmla="*/ 0 w 37"/>
                  <a:gd name="T5" fmla="*/ 56 h 56"/>
                  <a:gd name="T6" fmla="*/ 37 w 37"/>
                  <a:gd name="T7" fmla="*/ 56 h 5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7"/>
                  <a:gd name="T13" fmla="*/ 0 h 56"/>
                  <a:gd name="T14" fmla="*/ 37 w 37"/>
                  <a:gd name="T15" fmla="*/ 56 h 5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7" h="56">
                    <a:moveTo>
                      <a:pt x="37" y="56"/>
                    </a:moveTo>
                    <a:lnTo>
                      <a:pt x="19" y="0"/>
                    </a:lnTo>
                    <a:lnTo>
                      <a:pt x="0" y="56"/>
                    </a:lnTo>
                    <a:lnTo>
                      <a:pt x="37" y="5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510" name="Freeform 67"/>
              <p:cNvSpPr>
                <a:spLocks/>
              </p:cNvSpPr>
              <p:nvPr/>
            </p:nvSpPr>
            <p:spPr bwMode="auto">
              <a:xfrm>
                <a:off x="3934" y="1880"/>
                <a:ext cx="99" cy="229"/>
              </a:xfrm>
              <a:custGeom>
                <a:avLst/>
                <a:gdLst>
                  <a:gd name="T0" fmla="*/ 2 w 99"/>
                  <a:gd name="T1" fmla="*/ 0 h 229"/>
                  <a:gd name="T2" fmla="*/ 0 w 99"/>
                  <a:gd name="T3" fmla="*/ 45 h 229"/>
                  <a:gd name="T4" fmla="*/ 6 w 99"/>
                  <a:gd name="T5" fmla="*/ 87 h 229"/>
                  <a:gd name="T6" fmla="*/ 18 w 99"/>
                  <a:gd name="T7" fmla="*/ 127 h 229"/>
                  <a:gd name="T8" fmla="*/ 38 w 99"/>
                  <a:gd name="T9" fmla="*/ 164 h 229"/>
                  <a:gd name="T10" fmla="*/ 65 w 99"/>
                  <a:gd name="T11" fmla="*/ 197 h 229"/>
                  <a:gd name="T12" fmla="*/ 99 w 99"/>
                  <a:gd name="T13" fmla="*/ 229 h 22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99"/>
                  <a:gd name="T22" fmla="*/ 0 h 229"/>
                  <a:gd name="T23" fmla="*/ 99 w 99"/>
                  <a:gd name="T24" fmla="*/ 229 h 22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99" h="229">
                    <a:moveTo>
                      <a:pt x="2" y="0"/>
                    </a:moveTo>
                    <a:lnTo>
                      <a:pt x="0" y="45"/>
                    </a:lnTo>
                    <a:lnTo>
                      <a:pt x="6" y="87"/>
                    </a:lnTo>
                    <a:lnTo>
                      <a:pt x="18" y="127"/>
                    </a:lnTo>
                    <a:lnTo>
                      <a:pt x="38" y="164"/>
                    </a:lnTo>
                    <a:lnTo>
                      <a:pt x="65" y="197"/>
                    </a:lnTo>
                    <a:lnTo>
                      <a:pt x="99" y="229"/>
                    </a:lnTo>
                  </a:path>
                </a:pathLst>
              </a:custGeom>
              <a:noFill/>
              <a:ln w="31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511" name="Freeform 68"/>
              <p:cNvSpPr>
                <a:spLocks/>
              </p:cNvSpPr>
              <p:nvPr/>
            </p:nvSpPr>
            <p:spPr bwMode="auto">
              <a:xfrm>
                <a:off x="3916" y="1830"/>
                <a:ext cx="37" cy="58"/>
              </a:xfrm>
              <a:custGeom>
                <a:avLst/>
                <a:gdLst>
                  <a:gd name="T0" fmla="*/ 0 w 37"/>
                  <a:gd name="T1" fmla="*/ 51 h 58"/>
                  <a:gd name="T2" fmla="*/ 29 w 37"/>
                  <a:gd name="T3" fmla="*/ 0 h 58"/>
                  <a:gd name="T4" fmla="*/ 37 w 37"/>
                  <a:gd name="T5" fmla="*/ 58 h 58"/>
                  <a:gd name="T6" fmla="*/ 0 w 37"/>
                  <a:gd name="T7" fmla="*/ 51 h 5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7"/>
                  <a:gd name="T13" fmla="*/ 0 h 58"/>
                  <a:gd name="T14" fmla="*/ 37 w 37"/>
                  <a:gd name="T15" fmla="*/ 58 h 5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7" h="58">
                    <a:moveTo>
                      <a:pt x="0" y="51"/>
                    </a:moveTo>
                    <a:lnTo>
                      <a:pt x="29" y="0"/>
                    </a:lnTo>
                    <a:lnTo>
                      <a:pt x="37" y="58"/>
                    </a:lnTo>
                    <a:lnTo>
                      <a:pt x="0" y="5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512" name="Freeform 69"/>
              <p:cNvSpPr>
                <a:spLocks/>
              </p:cNvSpPr>
              <p:nvPr/>
            </p:nvSpPr>
            <p:spPr bwMode="auto">
              <a:xfrm>
                <a:off x="3690" y="1399"/>
                <a:ext cx="151" cy="310"/>
              </a:xfrm>
              <a:custGeom>
                <a:avLst/>
                <a:gdLst>
                  <a:gd name="T0" fmla="*/ 0 w 151"/>
                  <a:gd name="T1" fmla="*/ 0 h 310"/>
                  <a:gd name="T2" fmla="*/ 7 w 151"/>
                  <a:gd name="T3" fmla="*/ 75 h 310"/>
                  <a:gd name="T4" fmla="*/ 18 w 151"/>
                  <a:gd name="T5" fmla="*/ 140 h 310"/>
                  <a:gd name="T6" fmla="*/ 31 w 151"/>
                  <a:gd name="T7" fmla="*/ 194 h 310"/>
                  <a:gd name="T8" fmla="*/ 49 w 151"/>
                  <a:gd name="T9" fmla="*/ 238 h 310"/>
                  <a:gd name="T10" fmla="*/ 69 w 151"/>
                  <a:gd name="T11" fmla="*/ 272 h 310"/>
                  <a:gd name="T12" fmla="*/ 93 w 151"/>
                  <a:gd name="T13" fmla="*/ 295 h 310"/>
                  <a:gd name="T14" fmla="*/ 121 w 151"/>
                  <a:gd name="T15" fmla="*/ 308 h 310"/>
                  <a:gd name="T16" fmla="*/ 151 w 151"/>
                  <a:gd name="T17" fmla="*/ 310 h 31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51"/>
                  <a:gd name="T28" fmla="*/ 0 h 310"/>
                  <a:gd name="T29" fmla="*/ 151 w 151"/>
                  <a:gd name="T30" fmla="*/ 310 h 310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51" h="310">
                    <a:moveTo>
                      <a:pt x="0" y="0"/>
                    </a:moveTo>
                    <a:lnTo>
                      <a:pt x="7" y="75"/>
                    </a:lnTo>
                    <a:lnTo>
                      <a:pt x="18" y="140"/>
                    </a:lnTo>
                    <a:lnTo>
                      <a:pt x="31" y="194"/>
                    </a:lnTo>
                    <a:lnTo>
                      <a:pt x="49" y="238"/>
                    </a:lnTo>
                    <a:lnTo>
                      <a:pt x="69" y="272"/>
                    </a:lnTo>
                    <a:lnTo>
                      <a:pt x="93" y="295"/>
                    </a:lnTo>
                    <a:lnTo>
                      <a:pt x="121" y="308"/>
                    </a:lnTo>
                    <a:lnTo>
                      <a:pt x="151" y="310"/>
                    </a:lnTo>
                  </a:path>
                </a:pathLst>
              </a:custGeom>
              <a:noFill/>
              <a:ln w="31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513" name="Freeform 70"/>
              <p:cNvSpPr>
                <a:spLocks/>
              </p:cNvSpPr>
              <p:nvPr/>
            </p:nvSpPr>
            <p:spPr bwMode="auto">
              <a:xfrm>
                <a:off x="3672" y="1348"/>
                <a:ext cx="37" cy="56"/>
              </a:xfrm>
              <a:custGeom>
                <a:avLst/>
                <a:gdLst>
                  <a:gd name="T0" fmla="*/ 0 w 37"/>
                  <a:gd name="T1" fmla="*/ 56 h 56"/>
                  <a:gd name="T2" fmla="*/ 16 w 37"/>
                  <a:gd name="T3" fmla="*/ 0 h 56"/>
                  <a:gd name="T4" fmla="*/ 37 w 37"/>
                  <a:gd name="T5" fmla="*/ 54 h 56"/>
                  <a:gd name="T6" fmla="*/ 0 w 37"/>
                  <a:gd name="T7" fmla="*/ 56 h 5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7"/>
                  <a:gd name="T13" fmla="*/ 0 h 56"/>
                  <a:gd name="T14" fmla="*/ 37 w 37"/>
                  <a:gd name="T15" fmla="*/ 56 h 5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7" h="56">
                    <a:moveTo>
                      <a:pt x="0" y="56"/>
                    </a:moveTo>
                    <a:lnTo>
                      <a:pt x="16" y="0"/>
                    </a:lnTo>
                    <a:lnTo>
                      <a:pt x="37" y="54"/>
                    </a:lnTo>
                    <a:lnTo>
                      <a:pt x="0" y="5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514" name="Freeform 71"/>
              <p:cNvSpPr>
                <a:spLocks/>
              </p:cNvSpPr>
              <p:nvPr/>
            </p:nvSpPr>
            <p:spPr bwMode="auto">
              <a:xfrm>
                <a:off x="4516" y="1489"/>
                <a:ext cx="383" cy="620"/>
              </a:xfrm>
              <a:custGeom>
                <a:avLst/>
                <a:gdLst>
                  <a:gd name="T0" fmla="*/ 383 w 383"/>
                  <a:gd name="T1" fmla="*/ 0 h 620"/>
                  <a:gd name="T2" fmla="*/ 376 w 383"/>
                  <a:gd name="T3" fmla="*/ 94 h 620"/>
                  <a:gd name="T4" fmla="*/ 358 w 383"/>
                  <a:gd name="T5" fmla="*/ 183 h 620"/>
                  <a:gd name="T6" fmla="*/ 328 w 383"/>
                  <a:gd name="T7" fmla="*/ 267 h 620"/>
                  <a:gd name="T8" fmla="*/ 286 w 383"/>
                  <a:gd name="T9" fmla="*/ 347 h 620"/>
                  <a:gd name="T10" fmla="*/ 233 w 383"/>
                  <a:gd name="T11" fmla="*/ 422 h 620"/>
                  <a:gd name="T12" fmla="*/ 167 w 383"/>
                  <a:gd name="T13" fmla="*/ 493 h 620"/>
                  <a:gd name="T14" fmla="*/ 90 w 383"/>
                  <a:gd name="T15" fmla="*/ 559 h 620"/>
                  <a:gd name="T16" fmla="*/ 0 w 383"/>
                  <a:gd name="T17" fmla="*/ 620 h 62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383"/>
                  <a:gd name="T28" fmla="*/ 0 h 620"/>
                  <a:gd name="T29" fmla="*/ 383 w 383"/>
                  <a:gd name="T30" fmla="*/ 620 h 620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383" h="620">
                    <a:moveTo>
                      <a:pt x="383" y="0"/>
                    </a:moveTo>
                    <a:lnTo>
                      <a:pt x="376" y="94"/>
                    </a:lnTo>
                    <a:lnTo>
                      <a:pt x="358" y="183"/>
                    </a:lnTo>
                    <a:lnTo>
                      <a:pt x="328" y="267"/>
                    </a:lnTo>
                    <a:lnTo>
                      <a:pt x="286" y="347"/>
                    </a:lnTo>
                    <a:lnTo>
                      <a:pt x="233" y="422"/>
                    </a:lnTo>
                    <a:lnTo>
                      <a:pt x="167" y="493"/>
                    </a:lnTo>
                    <a:lnTo>
                      <a:pt x="90" y="559"/>
                    </a:lnTo>
                    <a:lnTo>
                      <a:pt x="0" y="620"/>
                    </a:lnTo>
                  </a:path>
                </a:pathLst>
              </a:custGeom>
              <a:noFill/>
              <a:ln w="31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515" name="Freeform 72"/>
              <p:cNvSpPr>
                <a:spLocks/>
              </p:cNvSpPr>
              <p:nvPr/>
            </p:nvSpPr>
            <p:spPr bwMode="auto">
              <a:xfrm>
                <a:off x="4880" y="1438"/>
                <a:ext cx="37" cy="56"/>
              </a:xfrm>
              <a:custGeom>
                <a:avLst/>
                <a:gdLst>
                  <a:gd name="T0" fmla="*/ 37 w 37"/>
                  <a:gd name="T1" fmla="*/ 55 h 56"/>
                  <a:gd name="T2" fmla="*/ 17 w 37"/>
                  <a:gd name="T3" fmla="*/ 0 h 56"/>
                  <a:gd name="T4" fmla="*/ 0 w 37"/>
                  <a:gd name="T5" fmla="*/ 56 h 56"/>
                  <a:gd name="T6" fmla="*/ 37 w 37"/>
                  <a:gd name="T7" fmla="*/ 55 h 5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7"/>
                  <a:gd name="T13" fmla="*/ 0 h 56"/>
                  <a:gd name="T14" fmla="*/ 37 w 37"/>
                  <a:gd name="T15" fmla="*/ 56 h 5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7" h="56">
                    <a:moveTo>
                      <a:pt x="37" y="55"/>
                    </a:moveTo>
                    <a:lnTo>
                      <a:pt x="17" y="0"/>
                    </a:lnTo>
                    <a:lnTo>
                      <a:pt x="0" y="56"/>
                    </a:lnTo>
                    <a:lnTo>
                      <a:pt x="37" y="5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516" name="Freeform 73"/>
              <p:cNvSpPr>
                <a:spLocks/>
              </p:cNvSpPr>
              <p:nvPr/>
            </p:nvSpPr>
            <p:spPr bwMode="auto">
              <a:xfrm>
                <a:off x="4406" y="1487"/>
                <a:ext cx="364" cy="222"/>
              </a:xfrm>
              <a:custGeom>
                <a:avLst/>
                <a:gdLst>
                  <a:gd name="T0" fmla="*/ 364 w 364"/>
                  <a:gd name="T1" fmla="*/ 0 h 222"/>
                  <a:gd name="T2" fmla="*/ 339 w 364"/>
                  <a:gd name="T3" fmla="*/ 48 h 222"/>
                  <a:gd name="T4" fmla="*/ 305 w 364"/>
                  <a:gd name="T5" fmla="*/ 90 h 222"/>
                  <a:gd name="T6" fmla="*/ 262 w 364"/>
                  <a:gd name="T7" fmla="*/ 128 h 222"/>
                  <a:gd name="T8" fmla="*/ 210 w 364"/>
                  <a:gd name="T9" fmla="*/ 159 h 222"/>
                  <a:gd name="T10" fmla="*/ 149 w 364"/>
                  <a:gd name="T11" fmla="*/ 186 h 222"/>
                  <a:gd name="T12" fmla="*/ 79 w 364"/>
                  <a:gd name="T13" fmla="*/ 207 h 222"/>
                  <a:gd name="T14" fmla="*/ 0 w 364"/>
                  <a:gd name="T15" fmla="*/ 222 h 222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64"/>
                  <a:gd name="T25" fmla="*/ 0 h 222"/>
                  <a:gd name="T26" fmla="*/ 364 w 364"/>
                  <a:gd name="T27" fmla="*/ 222 h 222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64" h="222">
                    <a:moveTo>
                      <a:pt x="364" y="0"/>
                    </a:moveTo>
                    <a:lnTo>
                      <a:pt x="339" y="48"/>
                    </a:lnTo>
                    <a:lnTo>
                      <a:pt x="305" y="90"/>
                    </a:lnTo>
                    <a:lnTo>
                      <a:pt x="262" y="128"/>
                    </a:lnTo>
                    <a:lnTo>
                      <a:pt x="210" y="159"/>
                    </a:lnTo>
                    <a:lnTo>
                      <a:pt x="149" y="186"/>
                    </a:lnTo>
                    <a:lnTo>
                      <a:pt x="79" y="207"/>
                    </a:lnTo>
                    <a:lnTo>
                      <a:pt x="0" y="222"/>
                    </a:lnTo>
                  </a:path>
                </a:pathLst>
              </a:custGeom>
              <a:noFill/>
              <a:ln w="31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517" name="Freeform 74"/>
              <p:cNvSpPr>
                <a:spLocks/>
              </p:cNvSpPr>
              <p:nvPr/>
            </p:nvSpPr>
            <p:spPr bwMode="auto">
              <a:xfrm>
                <a:off x="4751" y="1438"/>
                <a:ext cx="35" cy="59"/>
              </a:xfrm>
              <a:custGeom>
                <a:avLst/>
                <a:gdLst>
                  <a:gd name="T0" fmla="*/ 35 w 35"/>
                  <a:gd name="T1" fmla="*/ 59 h 59"/>
                  <a:gd name="T2" fmla="*/ 34 w 35"/>
                  <a:gd name="T3" fmla="*/ 0 h 59"/>
                  <a:gd name="T4" fmla="*/ 0 w 35"/>
                  <a:gd name="T5" fmla="*/ 48 h 59"/>
                  <a:gd name="T6" fmla="*/ 35 w 35"/>
                  <a:gd name="T7" fmla="*/ 59 h 5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5"/>
                  <a:gd name="T13" fmla="*/ 0 h 59"/>
                  <a:gd name="T14" fmla="*/ 35 w 35"/>
                  <a:gd name="T15" fmla="*/ 59 h 5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5" h="59">
                    <a:moveTo>
                      <a:pt x="35" y="59"/>
                    </a:moveTo>
                    <a:lnTo>
                      <a:pt x="34" y="0"/>
                    </a:lnTo>
                    <a:lnTo>
                      <a:pt x="0" y="48"/>
                    </a:lnTo>
                    <a:lnTo>
                      <a:pt x="35" y="5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518" name="Freeform 75"/>
              <p:cNvSpPr>
                <a:spLocks/>
              </p:cNvSpPr>
              <p:nvPr/>
            </p:nvSpPr>
            <p:spPr bwMode="auto">
              <a:xfrm>
                <a:off x="4113" y="1176"/>
                <a:ext cx="573" cy="61"/>
              </a:xfrm>
              <a:custGeom>
                <a:avLst/>
                <a:gdLst>
                  <a:gd name="T0" fmla="*/ 573 w 573"/>
                  <a:gd name="T1" fmla="*/ 0 h 61"/>
                  <a:gd name="T2" fmla="*/ 521 w 573"/>
                  <a:gd name="T3" fmla="*/ 22 h 61"/>
                  <a:gd name="T4" fmla="*/ 459 w 573"/>
                  <a:gd name="T5" fmla="*/ 39 h 61"/>
                  <a:gd name="T6" fmla="*/ 387 w 573"/>
                  <a:gd name="T7" fmla="*/ 51 h 61"/>
                  <a:gd name="T8" fmla="*/ 306 w 573"/>
                  <a:gd name="T9" fmla="*/ 59 h 61"/>
                  <a:gd name="T10" fmla="*/ 214 w 573"/>
                  <a:gd name="T11" fmla="*/ 61 h 61"/>
                  <a:gd name="T12" fmla="*/ 112 w 573"/>
                  <a:gd name="T13" fmla="*/ 59 h 61"/>
                  <a:gd name="T14" fmla="*/ 0 w 573"/>
                  <a:gd name="T15" fmla="*/ 51 h 61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573"/>
                  <a:gd name="T25" fmla="*/ 0 h 61"/>
                  <a:gd name="T26" fmla="*/ 573 w 573"/>
                  <a:gd name="T27" fmla="*/ 61 h 61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573" h="61">
                    <a:moveTo>
                      <a:pt x="573" y="0"/>
                    </a:moveTo>
                    <a:lnTo>
                      <a:pt x="521" y="22"/>
                    </a:lnTo>
                    <a:lnTo>
                      <a:pt x="459" y="39"/>
                    </a:lnTo>
                    <a:lnTo>
                      <a:pt x="387" y="51"/>
                    </a:lnTo>
                    <a:lnTo>
                      <a:pt x="306" y="59"/>
                    </a:lnTo>
                    <a:lnTo>
                      <a:pt x="214" y="61"/>
                    </a:lnTo>
                    <a:lnTo>
                      <a:pt x="112" y="59"/>
                    </a:lnTo>
                    <a:lnTo>
                      <a:pt x="0" y="51"/>
                    </a:lnTo>
                  </a:path>
                </a:pathLst>
              </a:custGeom>
              <a:noFill/>
              <a:ln w="31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519" name="Freeform 76"/>
              <p:cNvSpPr>
                <a:spLocks/>
              </p:cNvSpPr>
              <p:nvPr/>
            </p:nvSpPr>
            <p:spPr bwMode="auto">
              <a:xfrm>
                <a:off x="4671" y="1148"/>
                <a:ext cx="57" cy="46"/>
              </a:xfrm>
              <a:custGeom>
                <a:avLst/>
                <a:gdLst>
                  <a:gd name="T0" fmla="*/ 21 w 57"/>
                  <a:gd name="T1" fmla="*/ 46 h 46"/>
                  <a:gd name="T2" fmla="*/ 57 w 57"/>
                  <a:gd name="T3" fmla="*/ 0 h 46"/>
                  <a:gd name="T4" fmla="*/ 0 w 57"/>
                  <a:gd name="T5" fmla="*/ 15 h 46"/>
                  <a:gd name="T6" fmla="*/ 21 w 57"/>
                  <a:gd name="T7" fmla="*/ 46 h 4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7"/>
                  <a:gd name="T13" fmla="*/ 0 h 46"/>
                  <a:gd name="T14" fmla="*/ 57 w 57"/>
                  <a:gd name="T15" fmla="*/ 46 h 4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7" h="46">
                    <a:moveTo>
                      <a:pt x="21" y="46"/>
                    </a:moveTo>
                    <a:lnTo>
                      <a:pt x="57" y="0"/>
                    </a:lnTo>
                    <a:lnTo>
                      <a:pt x="0" y="15"/>
                    </a:lnTo>
                    <a:lnTo>
                      <a:pt x="21" y="4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520" name="Freeform 77"/>
              <p:cNvSpPr>
                <a:spLocks/>
              </p:cNvSpPr>
              <p:nvPr/>
            </p:nvSpPr>
            <p:spPr bwMode="auto">
              <a:xfrm>
                <a:off x="4940" y="1517"/>
                <a:ext cx="242" cy="1608"/>
              </a:xfrm>
              <a:custGeom>
                <a:avLst/>
                <a:gdLst>
                  <a:gd name="T0" fmla="*/ 121 w 242"/>
                  <a:gd name="T1" fmla="*/ 0 h 1608"/>
                  <a:gd name="T2" fmla="*/ 0 w 242"/>
                  <a:gd name="T3" fmla="*/ 121 h 1608"/>
                  <a:gd name="T4" fmla="*/ 80 w 242"/>
                  <a:gd name="T5" fmla="*/ 121 h 1608"/>
                  <a:gd name="T6" fmla="*/ 80 w 242"/>
                  <a:gd name="T7" fmla="*/ 1608 h 1608"/>
                  <a:gd name="T8" fmla="*/ 162 w 242"/>
                  <a:gd name="T9" fmla="*/ 1608 h 1608"/>
                  <a:gd name="T10" fmla="*/ 162 w 242"/>
                  <a:gd name="T11" fmla="*/ 121 h 1608"/>
                  <a:gd name="T12" fmla="*/ 242 w 242"/>
                  <a:gd name="T13" fmla="*/ 121 h 1608"/>
                  <a:gd name="T14" fmla="*/ 121 w 242"/>
                  <a:gd name="T15" fmla="*/ 0 h 160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42"/>
                  <a:gd name="T25" fmla="*/ 0 h 1608"/>
                  <a:gd name="T26" fmla="*/ 242 w 242"/>
                  <a:gd name="T27" fmla="*/ 1608 h 160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42" h="1608">
                    <a:moveTo>
                      <a:pt x="121" y="0"/>
                    </a:moveTo>
                    <a:lnTo>
                      <a:pt x="0" y="121"/>
                    </a:lnTo>
                    <a:lnTo>
                      <a:pt x="80" y="121"/>
                    </a:lnTo>
                    <a:lnTo>
                      <a:pt x="80" y="1608"/>
                    </a:lnTo>
                    <a:lnTo>
                      <a:pt x="162" y="1608"/>
                    </a:lnTo>
                    <a:lnTo>
                      <a:pt x="162" y="121"/>
                    </a:lnTo>
                    <a:lnTo>
                      <a:pt x="242" y="121"/>
                    </a:lnTo>
                    <a:lnTo>
                      <a:pt x="12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521" name="Freeform 78"/>
              <p:cNvSpPr>
                <a:spLocks/>
              </p:cNvSpPr>
              <p:nvPr/>
            </p:nvSpPr>
            <p:spPr bwMode="auto">
              <a:xfrm>
                <a:off x="4940" y="1517"/>
                <a:ext cx="242" cy="1608"/>
              </a:xfrm>
              <a:custGeom>
                <a:avLst/>
                <a:gdLst>
                  <a:gd name="T0" fmla="*/ 121 w 242"/>
                  <a:gd name="T1" fmla="*/ 0 h 1608"/>
                  <a:gd name="T2" fmla="*/ 0 w 242"/>
                  <a:gd name="T3" fmla="*/ 121 h 1608"/>
                  <a:gd name="T4" fmla="*/ 80 w 242"/>
                  <a:gd name="T5" fmla="*/ 121 h 1608"/>
                  <a:gd name="T6" fmla="*/ 80 w 242"/>
                  <a:gd name="T7" fmla="*/ 1608 h 1608"/>
                  <a:gd name="T8" fmla="*/ 162 w 242"/>
                  <a:gd name="T9" fmla="*/ 1608 h 1608"/>
                  <a:gd name="T10" fmla="*/ 162 w 242"/>
                  <a:gd name="T11" fmla="*/ 121 h 1608"/>
                  <a:gd name="T12" fmla="*/ 242 w 242"/>
                  <a:gd name="T13" fmla="*/ 121 h 1608"/>
                  <a:gd name="T14" fmla="*/ 121 w 242"/>
                  <a:gd name="T15" fmla="*/ 0 h 160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42"/>
                  <a:gd name="T25" fmla="*/ 0 h 1608"/>
                  <a:gd name="T26" fmla="*/ 242 w 242"/>
                  <a:gd name="T27" fmla="*/ 1608 h 160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42" h="1608">
                    <a:moveTo>
                      <a:pt x="121" y="0"/>
                    </a:moveTo>
                    <a:lnTo>
                      <a:pt x="0" y="121"/>
                    </a:lnTo>
                    <a:lnTo>
                      <a:pt x="80" y="121"/>
                    </a:lnTo>
                    <a:lnTo>
                      <a:pt x="80" y="1608"/>
                    </a:lnTo>
                    <a:lnTo>
                      <a:pt x="162" y="1608"/>
                    </a:lnTo>
                    <a:lnTo>
                      <a:pt x="162" y="121"/>
                    </a:lnTo>
                    <a:lnTo>
                      <a:pt x="242" y="121"/>
                    </a:lnTo>
                    <a:lnTo>
                      <a:pt x="121" y="0"/>
                    </a:lnTo>
                    <a:close/>
                  </a:path>
                </a:pathLst>
              </a:custGeom>
              <a:noFill/>
              <a:ln w="31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522" name="Rectangle 79"/>
              <p:cNvSpPr>
                <a:spLocks noChangeArrowheads="1"/>
              </p:cNvSpPr>
              <p:nvPr/>
            </p:nvSpPr>
            <p:spPr bwMode="auto">
              <a:xfrm>
                <a:off x="5143" y="2058"/>
                <a:ext cx="263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altLang="en-US" sz="11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REST </a:t>
                </a:r>
                <a:endParaRPr lang="en-US" alt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9523" name="Rectangle 80"/>
              <p:cNvSpPr>
                <a:spLocks noChangeArrowheads="1"/>
              </p:cNvSpPr>
              <p:nvPr/>
            </p:nvSpPr>
            <p:spPr bwMode="auto">
              <a:xfrm>
                <a:off x="5379" y="2058"/>
                <a:ext cx="48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altLang="en-US" sz="11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/ </a:t>
                </a:r>
                <a:endParaRPr lang="en-US" alt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9524" name="Rectangle 81"/>
              <p:cNvSpPr>
                <a:spLocks noChangeArrowheads="1"/>
              </p:cNvSpPr>
              <p:nvPr/>
            </p:nvSpPr>
            <p:spPr bwMode="auto">
              <a:xfrm>
                <a:off x="5127" y="2153"/>
                <a:ext cx="272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altLang="en-US" sz="11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SOAP </a:t>
                </a:r>
                <a:endParaRPr lang="en-US" alt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9525" name="Rectangle 82"/>
              <p:cNvSpPr>
                <a:spLocks noChangeArrowheads="1"/>
              </p:cNvSpPr>
              <p:nvPr/>
            </p:nvSpPr>
            <p:spPr bwMode="auto">
              <a:xfrm>
                <a:off x="5374" y="2153"/>
                <a:ext cx="76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altLang="en-US" sz="11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+ </a:t>
                </a:r>
                <a:endParaRPr lang="en-US" alt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9526" name="Rectangle 83"/>
              <p:cNvSpPr>
                <a:spLocks noChangeArrowheads="1"/>
              </p:cNvSpPr>
              <p:nvPr/>
            </p:nvSpPr>
            <p:spPr bwMode="auto">
              <a:xfrm>
                <a:off x="5158" y="2248"/>
                <a:ext cx="257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altLang="en-US" sz="11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WSDL</a:t>
                </a:r>
                <a:endParaRPr lang="en-US" alt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9527" name="Freeform 84"/>
              <p:cNvSpPr>
                <a:spLocks/>
              </p:cNvSpPr>
              <p:nvPr/>
            </p:nvSpPr>
            <p:spPr bwMode="auto">
              <a:xfrm>
                <a:off x="4398" y="2499"/>
                <a:ext cx="545" cy="265"/>
              </a:xfrm>
              <a:custGeom>
                <a:avLst/>
                <a:gdLst>
                  <a:gd name="T0" fmla="*/ 0 w 545"/>
                  <a:gd name="T1" fmla="*/ 132 h 265"/>
                  <a:gd name="T2" fmla="*/ 272 w 545"/>
                  <a:gd name="T3" fmla="*/ 0 h 265"/>
                  <a:gd name="T4" fmla="*/ 545 w 545"/>
                  <a:gd name="T5" fmla="*/ 132 h 265"/>
                  <a:gd name="T6" fmla="*/ 272 w 545"/>
                  <a:gd name="T7" fmla="*/ 265 h 265"/>
                  <a:gd name="T8" fmla="*/ 0 w 545"/>
                  <a:gd name="T9" fmla="*/ 132 h 26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5"/>
                  <a:gd name="T16" fmla="*/ 0 h 265"/>
                  <a:gd name="T17" fmla="*/ 545 w 545"/>
                  <a:gd name="T18" fmla="*/ 265 h 26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5" h="265">
                    <a:moveTo>
                      <a:pt x="0" y="132"/>
                    </a:moveTo>
                    <a:lnTo>
                      <a:pt x="272" y="0"/>
                    </a:lnTo>
                    <a:lnTo>
                      <a:pt x="545" y="132"/>
                    </a:lnTo>
                    <a:lnTo>
                      <a:pt x="272" y="265"/>
                    </a:lnTo>
                    <a:lnTo>
                      <a:pt x="0" y="13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9528" name="Freeform 85"/>
              <p:cNvSpPr>
                <a:spLocks/>
              </p:cNvSpPr>
              <p:nvPr/>
            </p:nvSpPr>
            <p:spPr bwMode="auto">
              <a:xfrm>
                <a:off x="4398" y="2499"/>
                <a:ext cx="545" cy="265"/>
              </a:xfrm>
              <a:custGeom>
                <a:avLst/>
                <a:gdLst>
                  <a:gd name="T0" fmla="*/ 0 w 545"/>
                  <a:gd name="T1" fmla="*/ 132 h 265"/>
                  <a:gd name="T2" fmla="*/ 272 w 545"/>
                  <a:gd name="T3" fmla="*/ 0 h 265"/>
                  <a:gd name="T4" fmla="*/ 545 w 545"/>
                  <a:gd name="T5" fmla="*/ 132 h 265"/>
                  <a:gd name="T6" fmla="*/ 272 w 545"/>
                  <a:gd name="T7" fmla="*/ 265 h 265"/>
                  <a:gd name="T8" fmla="*/ 0 w 545"/>
                  <a:gd name="T9" fmla="*/ 132 h 26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5"/>
                  <a:gd name="T16" fmla="*/ 0 h 265"/>
                  <a:gd name="T17" fmla="*/ 545 w 545"/>
                  <a:gd name="T18" fmla="*/ 265 h 26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5" h="265">
                    <a:moveTo>
                      <a:pt x="0" y="132"/>
                    </a:moveTo>
                    <a:lnTo>
                      <a:pt x="272" y="0"/>
                    </a:lnTo>
                    <a:lnTo>
                      <a:pt x="545" y="132"/>
                    </a:lnTo>
                    <a:lnTo>
                      <a:pt x="272" y="265"/>
                    </a:lnTo>
                    <a:lnTo>
                      <a:pt x="0" y="132"/>
                    </a:lnTo>
                    <a:close/>
                  </a:path>
                </a:pathLst>
              </a:custGeom>
              <a:noFill/>
              <a:ln w="31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GB" altLang="en-US" sz="3200"/>
              </a:p>
            </p:txBody>
          </p:sp>
          <p:sp>
            <p:nvSpPr>
              <p:cNvPr id="1110" name="Rectangle 86"/>
              <p:cNvSpPr>
                <a:spLocks noChangeArrowheads="1"/>
              </p:cNvSpPr>
              <p:nvPr/>
            </p:nvSpPr>
            <p:spPr bwMode="auto">
              <a:xfrm>
                <a:off x="4578" y="2535"/>
                <a:ext cx="184" cy="1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:r>
                  <a:rPr lang="en-US" sz="1100" dirty="0">
                    <a:latin typeface="Arial" pitchFamily="34" charset="0"/>
                    <a:cs typeface="Arial" pitchFamily="34" charset="0"/>
                  </a:rPr>
                  <a:t>DTD</a:t>
                </a: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9530" name="Rectangle 87"/>
              <p:cNvSpPr>
                <a:spLocks noChangeArrowheads="1"/>
              </p:cNvSpPr>
              <p:nvPr/>
            </p:nvSpPr>
            <p:spPr bwMode="auto">
              <a:xfrm>
                <a:off x="4744" y="2535"/>
                <a:ext cx="24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r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altLang="en-US" sz="11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/</a:t>
                </a:r>
                <a:endParaRPr lang="en-US" alt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12" name="Rectangle 88"/>
              <p:cNvSpPr>
                <a:spLocks noChangeArrowheads="1"/>
              </p:cNvSpPr>
              <p:nvPr/>
            </p:nvSpPr>
            <p:spPr bwMode="auto">
              <a:xfrm>
                <a:off x="4523" y="2635"/>
                <a:ext cx="326" cy="1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:r>
                  <a:rPr lang="en-US" sz="1100" dirty="0">
                    <a:latin typeface="Arial" pitchFamily="34" charset="0"/>
                    <a:cs typeface="Arial" pitchFamily="34" charset="0"/>
                  </a:rPr>
                  <a:t>Schema</a:t>
                </a: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9532" name="Line 89"/>
              <p:cNvSpPr>
                <a:spLocks noChangeShapeType="1"/>
              </p:cNvSpPr>
              <p:nvPr/>
            </p:nvSpPr>
            <p:spPr bwMode="auto">
              <a:xfrm flipV="1">
                <a:off x="4364" y="2661"/>
                <a:ext cx="96" cy="42"/>
              </a:xfrm>
              <a:prstGeom prst="line">
                <a:avLst/>
              </a:prstGeom>
              <a:noFill/>
              <a:ln w="333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9461" name="TextBox 94"/>
            <p:cNvSpPr txBox="1">
              <a:spLocks noChangeArrowheads="1"/>
            </p:cNvSpPr>
            <p:nvPr/>
          </p:nvSpPr>
          <p:spPr bwMode="auto">
            <a:xfrm>
              <a:off x="7464828" y="1795557"/>
              <a:ext cx="1255895" cy="8617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r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algn="r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algn="r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algn="r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algn="r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en-US" sz="1400" dirty="0"/>
                <a:t>Procedural language</a:t>
              </a:r>
            </a:p>
            <a:p>
              <a:pPr algn="ctr"/>
              <a:r>
                <a:rPr lang="en-US" altLang="en-US" sz="1100" dirty="0"/>
                <a:t>(Java, JavaScript,</a:t>
              </a:r>
            </a:p>
            <a:p>
              <a:pPr algn="ctr"/>
              <a:r>
                <a:rPr lang="en-US" altLang="en-US" sz="1100" dirty="0"/>
                <a:t>C++, …)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95011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345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RS" altLang="en-US" dirty="0" smtClean="0"/>
              <a:t>Korektnost </a:t>
            </a:r>
            <a:r>
              <a:rPr lang="en-US" altLang="en-US" dirty="0" smtClean="0"/>
              <a:t>XML </a:t>
            </a:r>
            <a:r>
              <a:rPr lang="sr-Latn-RS" altLang="en-US" dirty="0" smtClean="0"/>
              <a:t>dokumenata</a:t>
            </a:r>
            <a:endParaRPr lang="en-US" altLang="en-US" dirty="0"/>
          </a:p>
        </p:txBody>
      </p:sp>
      <p:sp>
        <p:nvSpPr>
          <p:cNvPr id="168345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57200" y="1600200"/>
            <a:ext cx="8229600" cy="434908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sr-Latn-RS" altLang="en-US" dirty="0" smtClean="0">
                <a:solidFill>
                  <a:schemeClr val="hlink"/>
                </a:solidFill>
              </a:rPr>
              <a:t>Dobro formirani</a:t>
            </a:r>
            <a:r>
              <a:rPr lang="en-US" altLang="en-US" dirty="0" smtClean="0"/>
              <a:t> do</a:t>
            </a:r>
            <a:r>
              <a:rPr lang="sr-Latn-RS" altLang="en-US" dirty="0" smtClean="0"/>
              <a:t>kumenti</a:t>
            </a:r>
            <a:endParaRPr lang="en-US" altLang="en-US" dirty="0"/>
          </a:p>
          <a:p>
            <a:pPr lvl="1"/>
            <a:r>
              <a:rPr lang="sr-Latn-RS" altLang="en-US" sz="2000" dirty="0" smtClean="0"/>
              <a:t>Kod njih se verifikuju samo osnovna</a:t>
            </a:r>
            <a:r>
              <a:rPr lang="en-US" altLang="en-US" sz="2000" dirty="0" smtClean="0"/>
              <a:t> </a:t>
            </a:r>
            <a:r>
              <a:rPr lang="en-US" altLang="en-US" sz="2000" dirty="0"/>
              <a:t>XML </a:t>
            </a:r>
            <a:r>
              <a:rPr lang="sr-Latn-RS" altLang="en-US" sz="2000" dirty="0" smtClean="0"/>
              <a:t>ograničenja</a:t>
            </a:r>
            <a:r>
              <a:rPr lang="en-US" altLang="en-US" sz="2000" dirty="0" smtClean="0"/>
              <a:t>, </a:t>
            </a:r>
            <a:r>
              <a:rPr lang="sr-Latn-RS" altLang="en-US" sz="2000" dirty="0" smtClean="0"/>
              <a:t>npr</a:t>
            </a:r>
            <a:r>
              <a:rPr lang="en-US" altLang="en-US" sz="2000" dirty="0" smtClean="0"/>
              <a:t>. </a:t>
            </a:r>
            <a:r>
              <a:rPr lang="en-US" altLang="en-US" sz="2000" dirty="0"/>
              <a:t>&lt;a&gt;&lt;/b&gt;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en-US" dirty="0" smtClean="0">
                <a:solidFill>
                  <a:schemeClr val="hlink"/>
                </a:solidFill>
              </a:rPr>
              <a:t>Valid</a:t>
            </a:r>
            <a:r>
              <a:rPr lang="sr-Latn-RS" altLang="en-US" dirty="0" smtClean="0">
                <a:solidFill>
                  <a:schemeClr val="hlink"/>
                </a:solidFill>
              </a:rPr>
              <a:t>ni</a:t>
            </a:r>
            <a:r>
              <a:rPr lang="en-US" altLang="en-US" dirty="0" smtClean="0">
                <a:solidFill>
                  <a:schemeClr val="hlink"/>
                </a:solidFill>
              </a:rPr>
              <a:t> </a:t>
            </a:r>
            <a:r>
              <a:rPr lang="en-US" altLang="en-US" dirty="0" smtClean="0"/>
              <a:t>do</a:t>
            </a:r>
            <a:r>
              <a:rPr lang="sr-Latn-RS" altLang="en-US" dirty="0" smtClean="0"/>
              <a:t>k</a:t>
            </a:r>
            <a:r>
              <a:rPr lang="en-US" altLang="en-US" dirty="0" err="1" smtClean="0"/>
              <a:t>ument</a:t>
            </a:r>
            <a:r>
              <a:rPr lang="sr-Latn-RS" altLang="en-US" dirty="0" smtClean="0"/>
              <a:t>i</a:t>
            </a:r>
            <a:endParaRPr lang="en-US" altLang="en-US" dirty="0"/>
          </a:p>
          <a:p>
            <a:pPr lvl="1"/>
            <a:r>
              <a:rPr lang="sr-Latn-RS" altLang="en-US" sz="2000" dirty="0" smtClean="0"/>
              <a:t>Kod njih se verifikuju dodatna ograničenja opisana u nekom od jezika za opis strukture (npr. </a:t>
            </a:r>
            <a:r>
              <a:rPr lang="en-US" altLang="en-US" sz="2000" dirty="0" smtClean="0"/>
              <a:t>DTD</a:t>
            </a:r>
            <a:r>
              <a:rPr lang="sr-Latn-RS" altLang="en-US" sz="2000" dirty="0" smtClean="0"/>
              <a:t>, XML shema)</a:t>
            </a:r>
            <a:endParaRPr lang="en-US" altLang="en-US" sz="2000" dirty="0"/>
          </a:p>
          <a:p>
            <a:endParaRPr lang="sr-Latn-RS" altLang="en-US" dirty="0" smtClean="0"/>
          </a:p>
          <a:p>
            <a:r>
              <a:rPr lang="en-US" altLang="en-US" dirty="0" smtClean="0"/>
              <a:t>XML do</a:t>
            </a:r>
            <a:r>
              <a:rPr lang="sr-Latn-RS" altLang="en-US" dirty="0" smtClean="0"/>
              <a:t>k</a:t>
            </a:r>
            <a:r>
              <a:rPr lang="en-US" altLang="en-US" dirty="0" err="1" smtClean="0"/>
              <a:t>ument</a:t>
            </a:r>
            <a:r>
              <a:rPr lang="sr-Latn-RS" altLang="en-US" dirty="0" smtClean="0"/>
              <a:t>i koji nisu dobro formirani ne mogu biti procesirani</a:t>
            </a:r>
            <a:endParaRPr lang="en-US" altLang="en-US" dirty="0"/>
          </a:p>
          <a:p>
            <a:r>
              <a:rPr lang="en-US" altLang="en-US" dirty="0"/>
              <a:t>XML do</a:t>
            </a:r>
            <a:r>
              <a:rPr lang="sr-Latn-RS" altLang="en-US" dirty="0"/>
              <a:t>k</a:t>
            </a:r>
            <a:r>
              <a:rPr lang="en-US" altLang="en-US" dirty="0" err="1"/>
              <a:t>ument</a:t>
            </a:r>
            <a:r>
              <a:rPr lang="sr-Latn-RS" altLang="en-US" dirty="0"/>
              <a:t>i koji nisu </a:t>
            </a:r>
            <a:r>
              <a:rPr lang="en-US" altLang="en-US" dirty="0" smtClean="0"/>
              <a:t>valid</a:t>
            </a:r>
            <a:r>
              <a:rPr lang="sr-Latn-RS" altLang="en-US" dirty="0" smtClean="0"/>
              <a:t>ni</a:t>
            </a:r>
            <a:r>
              <a:rPr lang="en-US" altLang="en-US" dirty="0" smtClean="0"/>
              <a:t> </a:t>
            </a:r>
            <a:r>
              <a:rPr lang="sr-Latn-RS" altLang="en-US" dirty="0" smtClean="0"/>
              <a:t>ipak mogu biti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proces</a:t>
            </a:r>
            <a:r>
              <a:rPr lang="sr-Latn-RS" altLang="en-US" dirty="0" smtClean="0"/>
              <a:t>irani </a:t>
            </a:r>
            <a:r>
              <a:rPr lang="en-US" altLang="en-US" dirty="0" smtClean="0"/>
              <a:t>(</a:t>
            </a:r>
            <a:r>
              <a:rPr lang="sr-Latn-RS" altLang="en-US" dirty="0" smtClean="0"/>
              <a:t>mogu se upitima izvlačiti podaci</a:t>
            </a:r>
            <a:r>
              <a:rPr lang="en-US" altLang="en-US" dirty="0" smtClean="0"/>
              <a:t>, </a:t>
            </a:r>
            <a:r>
              <a:rPr lang="sr-Latn-RS" altLang="en-US" dirty="0" smtClean="0"/>
              <a:t>mogu biti </a:t>
            </a:r>
            <a:r>
              <a:rPr lang="en-US" altLang="en-US" dirty="0" smtClean="0"/>
              <a:t>transform</a:t>
            </a:r>
            <a:r>
              <a:rPr lang="sr-Latn-RS" altLang="en-US" dirty="0" smtClean="0"/>
              <a:t>isani</a:t>
            </a:r>
            <a:r>
              <a:rPr lang="en-US" altLang="en-US" dirty="0" smtClean="0"/>
              <a:t>, </a:t>
            </a:r>
            <a:r>
              <a:rPr lang="sr-Latn-RS" altLang="en-US" dirty="0" smtClean="0"/>
              <a:t>itd.</a:t>
            </a:r>
            <a:r>
              <a:rPr lang="en-US" altLang="en-US" dirty="0" smtClean="0"/>
              <a:t>)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77653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1196975"/>
            <a:ext cx="8364538" cy="2362200"/>
          </a:xfrm>
        </p:spPr>
        <p:txBody>
          <a:bodyPr/>
          <a:lstStyle/>
          <a:p>
            <a:pPr algn="r" eaLnBrk="1" hangingPunct="1"/>
            <a:r>
              <a:rPr lang="sr-Latn-RS" altLang="en-US" sz="5400" dirty="0" smtClean="0">
                <a:solidFill>
                  <a:schemeClr val="hlink"/>
                </a:solidFill>
              </a:rPr>
              <a:t>XML i DTD</a:t>
            </a:r>
            <a:endParaRPr lang="en-US" altLang="en-US" sz="5400" dirty="0" smtClean="0">
              <a:solidFill>
                <a:schemeClr val="hlink"/>
              </a:solidFill>
            </a:endParaRP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533400" y="3200400"/>
            <a:ext cx="8077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sr-Latn-CS" altLang="en-US" sz="3600">
              <a:solidFill>
                <a:srgbClr val="FF6600"/>
              </a:solidFill>
              <a:latin typeface="YUTms" pitchFamily="18" charset="0"/>
            </a:endParaRPr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1547813" y="4365625"/>
            <a:ext cx="6400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r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sr-Latn-CS" dirty="0">
              <a:latin typeface="+mj-lt"/>
              <a:cs typeface="Times New Roman" pitchFamily="18" charset="0"/>
            </a:endParaRPr>
          </a:p>
        </p:txBody>
      </p:sp>
      <p:pic>
        <p:nvPicPr>
          <p:cNvPr id="11269" name="Picture 6" descr="sl_fa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90" t="4137" r="8333" b="12408"/>
          <a:stretch>
            <a:fillRect/>
          </a:stretch>
        </p:blipFill>
        <p:spPr bwMode="auto">
          <a:xfrm>
            <a:off x="684213" y="3860800"/>
            <a:ext cx="2881312" cy="198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29582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297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DTD</a:t>
            </a:r>
            <a:endParaRPr lang="en-US" altLang="en-US" dirty="0"/>
          </a:p>
        </p:txBody>
      </p:sp>
      <p:sp>
        <p:nvSpPr>
          <p:cNvPr id="166297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611560" y="1484784"/>
            <a:ext cx="8136904" cy="5257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 smtClean="0"/>
              <a:t>DTD je </a:t>
            </a:r>
            <a:r>
              <a:rPr lang="en-US" altLang="en-US" dirty="0" err="1" smtClean="0"/>
              <a:t>deo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originalne</a:t>
            </a:r>
            <a:r>
              <a:rPr lang="en-US" altLang="en-US" dirty="0" smtClean="0"/>
              <a:t> XML </a:t>
            </a:r>
            <a:r>
              <a:rPr lang="en-US" altLang="en-US" dirty="0"/>
              <a:t>1.0 </a:t>
            </a:r>
            <a:r>
              <a:rPr lang="en-US" altLang="en-US" dirty="0" err="1" smtClean="0"/>
              <a:t>specifikacije</a:t>
            </a: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 smtClean="0"/>
              <a:t>DTD </a:t>
            </a:r>
            <a:r>
              <a:rPr lang="en-US" altLang="en-US" dirty="0" err="1" smtClean="0"/>
              <a:t>opisuje</a:t>
            </a:r>
            <a:r>
              <a:rPr lang="en-US" altLang="en-US" dirty="0" smtClean="0"/>
              <a:t> </a:t>
            </a:r>
            <a:r>
              <a:rPr lang="en-US" altLang="en-US" dirty="0"/>
              <a:t>“</a:t>
            </a:r>
            <a:r>
              <a:rPr lang="en-US" altLang="en-US" dirty="0" err="1" smtClean="0"/>
              <a:t>gramatiku</a:t>
            </a:r>
            <a:r>
              <a:rPr lang="en-US" altLang="en-US" dirty="0" smtClean="0"/>
              <a:t>” </a:t>
            </a:r>
            <a:r>
              <a:rPr lang="en-US" altLang="en-US" dirty="0" err="1"/>
              <a:t>z</a:t>
            </a:r>
            <a:r>
              <a:rPr lang="en-US" altLang="en-US" dirty="0" err="1" smtClean="0"/>
              <a:t>a</a:t>
            </a:r>
            <a:r>
              <a:rPr lang="en-US" altLang="en-US" dirty="0" smtClean="0"/>
              <a:t> </a:t>
            </a:r>
            <a:r>
              <a:rPr lang="en-US" altLang="en-US" dirty="0"/>
              <a:t>XML </a:t>
            </a:r>
            <a:r>
              <a:rPr lang="en-US" altLang="en-US" dirty="0" err="1" smtClean="0"/>
              <a:t>datoteku</a:t>
            </a: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sr-Latn-RS" altLang="en-US" dirty="0" smtClean="0">
                <a:solidFill>
                  <a:schemeClr val="hlink"/>
                </a:solidFill>
              </a:rPr>
              <a:t>Deklaracije elemenata</a:t>
            </a:r>
            <a:r>
              <a:rPr lang="en-US" altLang="en-US" dirty="0" smtClean="0">
                <a:solidFill>
                  <a:schemeClr val="hlink"/>
                </a:solidFill>
              </a:rPr>
              <a:t>:</a:t>
            </a:r>
            <a:r>
              <a:rPr lang="en-US" altLang="en-US" dirty="0" smtClean="0"/>
              <a:t> </a:t>
            </a:r>
            <a:r>
              <a:rPr lang="sr-Latn-RS" altLang="en-US" dirty="0" smtClean="0"/>
              <a:t>pravila i ograničenja koja opisuju dopuštene načine ugnježdavanja elemenata</a:t>
            </a: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en-US" altLang="en-US" dirty="0">
                <a:solidFill>
                  <a:schemeClr val="hlink"/>
                </a:solidFill>
              </a:rPr>
              <a:t>Attributes lists:</a:t>
            </a:r>
            <a:r>
              <a:rPr lang="en-US" altLang="en-US" dirty="0"/>
              <a:t> </a:t>
            </a:r>
            <a:r>
              <a:rPr lang="sr-Latn-RS" altLang="en-US" dirty="0" smtClean="0"/>
              <a:t>opisuje koji su atributi dopušteni nad kojim elementima</a:t>
            </a: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Dodatna ograničenje na vrednosti elemenata i atributa</a:t>
            </a: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Koji je elemenat koreni čvor </a:t>
            </a:r>
            <a:r>
              <a:rPr lang="en-US" altLang="en-US" dirty="0" smtClean="0"/>
              <a:t>XML </a:t>
            </a:r>
            <a:r>
              <a:rPr lang="sr-Latn-RS" altLang="en-US" dirty="0" smtClean="0"/>
              <a:t>strukture</a:t>
            </a:r>
            <a:endParaRPr lang="en-US" altLang="en-US" dirty="0"/>
          </a:p>
          <a:p>
            <a:pPr>
              <a:lnSpc>
                <a:spcPct val="90000"/>
              </a:lnSpc>
            </a:pPr>
            <a:r>
              <a:rPr lang="sr-Latn-RS" altLang="en-US" dirty="0" smtClean="0"/>
              <a:t>Provera strukturnih ograničenja pomoću DTD se naziva </a:t>
            </a:r>
            <a:r>
              <a:rPr lang="en-US" altLang="en-US" dirty="0" smtClean="0">
                <a:solidFill>
                  <a:schemeClr val="hlink"/>
                </a:solidFill>
              </a:rPr>
              <a:t>DTD </a:t>
            </a:r>
            <a:r>
              <a:rPr lang="en-US" altLang="en-US" dirty="0" err="1" smtClean="0">
                <a:solidFill>
                  <a:schemeClr val="hlink"/>
                </a:solidFill>
              </a:rPr>
              <a:t>valida</a:t>
            </a:r>
            <a:r>
              <a:rPr lang="sr-Latn-RS" altLang="en-US" dirty="0" smtClean="0">
                <a:solidFill>
                  <a:schemeClr val="hlink"/>
                </a:solidFill>
              </a:rPr>
              <a:t>cija</a:t>
            </a:r>
            <a:r>
              <a:rPr lang="en-US" altLang="en-US" dirty="0" smtClean="0">
                <a:solidFill>
                  <a:schemeClr val="hlink"/>
                </a:solidFill>
              </a:rPr>
              <a:t> </a:t>
            </a:r>
            <a:r>
              <a:rPr lang="en-US" altLang="en-US" dirty="0" smtClean="0"/>
              <a:t>(</a:t>
            </a:r>
            <a:r>
              <a:rPr lang="sr-Latn-RS" altLang="en-US" dirty="0" smtClean="0"/>
              <a:t>određuje se da li je XML dokument validan ili invalidan</a:t>
            </a:r>
            <a:r>
              <a:rPr lang="en-US" altLang="en-US" dirty="0" smtClean="0"/>
              <a:t>)</a:t>
            </a:r>
            <a:endParaRPr lang="en-US" altLang="en-US" dirty="0">
              <a:solidFill>
                <a:schemeClr val="hlink"/>
              </a:solidFill>
            </a:endParaRPr>
          </a:p>
          <a:p>
            <a:pPr>
              <a:lnSpc>
                <a:spcPct val="90000"/>
              </a:lnSpc>
            </a:pPr>
            <a:r>
              <a:rPr lang="sr-Latn-RS" altLang="en-US" dirty="0"/>
              <a:t>Z</a:t>
            </a:r>
            <a:r>
              <a:rPr lang="sr-Latn-RS" altLang="en-US" dirty="0" smtClean="0"/>
              <a:t>bog svojih ograničenja, </a:t>
            </a:r>
            <a:r>
              <a:rPr lang="en-US" altLang="en-US" dirty="0" smtClean="0"/>
              <a:t>DTD </a:t>
            </a:r>
            <a:r>
              <a:rPr lang="sr-Latn-RS" altLang="en-US" dirty="0" smtClean="0"/>
              <a:t>se sada relativno retko koristi za validaciju XML dokumenata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76279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171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123728" y="332656"/>
            <a:ext cx="6980312" cy="1143000"/>
          </a:xfrm>
        </p:spPr>
        <p:txBody>
          <a:bodyPr/>
          <a:lstStyle/>
          <a:p>
            <a:r>
              <a:rPr lang="sr-Latn-RS" altLang="en-US" dirty="0" smtClean="0"/>
              <a:t>Referisanje na DTD u okviru XML-a</a:t>
            </a:r>
            <a:endParaRPr lang="de-DE" altLang="en-US" dirty="0"/>
          </a:p>
        </p:txBody>
      </p:sp>
      <p:sp>
        <p:nvSpPr>
          <p:cNvPr id="165171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611560" y="1447800"/>
            <a:ext cx="8064896" cy="406943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sr-Latn-RS" altLang="en-US" dirty="0" smtClean="0"/>
              <a:t>Nema</a:t>
            </a:r>
            <a:r>
              <a:rPr lang="de-DE" altLang="en-US" dirty="0" smtClean="0"/>
              <a:t> DTD</a:t>
            </a:r>
            <a:r>
              <a:rPr lang="sr-Latn-RS" altLang="en-US" dirty="0" smtClean="0"/>
              <a:t>-a</a:t>
            </a:r>
            <a:r>
              <a:rPr lang="de-DE" altLang="en-US" dirty="0" smtClean="0"/>
              <a:t> (</a:t>
            </a:r>
            <a:r>
              <a:rPr lang="sr-Latn-RS" altLang="en-US" dirty="0" smtClean="0"/>
              <a:t>radi se o dobro formiranom  XML dokumentu</a:t>
            </a:r>
            <a:r>
              <a:rPr lang="de-DE" altLang="en-US" dirty="0" smtClean="0"/>
              <a:t>)</a:t>
            </a:r>
            <a:endParaRPr lang="de-DE" altLang="en-US" dirty="0"/>
          </a:p>
          <a:p>
            <a:pPr>
              <a:lnSpc>
                <a:spcPct val="90000"/>
              </a:lnSpc>
            </a:pPr>
            <a:r>
              <a:rPr lang="de-DE" altLang="en-US" dirty="0"/>
              <a:t>DTD </a:t>
            </a:r>
            <a:r>
              <a:rPr lang="sr-Latn-RS" altLang="en-US" dirty="0" smtClean="0"/>
              <a:t>je unutar dokumenta</a:t>
            </a:r>
            <a:r>
              <a:rPr lang="de-DE" altLang="en-US" dirty="0" smtClean="0"/>
              <a:t>: </a:t>
            </a:r>
            <a:r>
              <a:rPr lang="de-DE" altLang="en-US" dirty="0"/>
              <a:t/>
            </a:r>
            <a:br>
              <a:rPr lang="de-DE" altLang="en-US" dirty="0"/>
            </a:br>
            <a:r>
              <a:rPr lang="en-US" alt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&lt;!DOCTYPE name </a:t>
            </a:r>
            <a:r>
              <a:rPr lang="en-US" altLang="en-US" sz="2000" i="1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[definition]</a:t>
            </a:r>
            <a:r>
              <a:rPr lang="en-US" altLang="en-US" sz="2000" i="1" dirty="0" smtClean="0">
                <a:solidFill>
                  <a:srgbClr val="99118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0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sr-Latn-RS" altLang="en-US" dirty="0" smtClean="0"/>
              <a:t>Spoljašnji </a:t>
            </a:r>
            <a:r>
              <a:rPr lang="en-US" altLang="en-US" dirty="0" smtClean="0"/>
              <a:t>DTD, </a:t>
            </a:r>
            <a:r>
              <a:rPr lang="en-US" altLang="en-US" dirty="0" err="1" smtClean="0"/>
              <a:t>specifi</a:t>
            </a:r>
            <a:r>
              <a:rPr lang="sr-Latn-RS" altLang="en-US" dirty="0" smtClean="0"/>
              <a:t>ciran</a:t>
            </a:r>
            <a:r>
              <a:rPr lang="en-US" altLang="en-US" dirty="0" smtClean="0"/>
              <a:t> URI</a:t>
            </a:r>
            <a:r>
              <a:rPr lang="sr-Latn-RS" altLang="en-US" dirty="0" smtClean="0"/>
              <a:t>-jem</a:t>
            </a:r>
            <a:r>
              <a:rPr lang="en-US" altLang="en-US" dirty="0" smtClean="0"/>
              <a:t>:</a:t>
            </a:r>
            <a:br>
              <a:rPr lang="en-US" altLang="en-US" dirty="0" smtClean="0"/>
            </a:br>
            <a:r>
              <a:rPr lang="en-US" alt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&lt;!DOCTYPE name </a:t>
            </a:r>
            <a:r>
              <a:rPr lang="en-US" altLang="en-US" sz="20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 “demo.dtd“&gt;</a:t>
            </a:r>
            <a:endParaRPr lang="en-US" alt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sr-Latn-RS" altLang="en-US" dirty="0"/>
              <a:t>Spoljašnji </a:t>
            </a:r>
            <a:r>
              <a:rPr lang="en-US" altLang="en-US" dirty="0"/>
              <a:t>DTD, </a:t>
            </a:r>
            <a:r>
              <a:rPr lang="sr-Latn-RS" altLang="en-US" dirty="0" smtClean="0"/>
              <a:t>dato je i</a:t>
            </a:r>
            <a:r>
              <a:rPr lang="en-US" altLang="en-US" dirty="0" smtClean="0"/>
              <a:t>me </a:t>
            </a:r>
            <a:r>
              <a:rPr lang="sr-Latn-RS" altLang="en-US" dirty="0" smtClean="0"/>
              <a:t>i (opcionalno)</a:t>
            </a:r>
            <a:r>
              <a:rPr lang="en-US" altLang="en-US" dirty="0" smtClean="0"/>
              <a:t> URI:</a:t>
            </a:r>
            <a:br>
              <a:rPr lang="en-US" altLang="en-US" dirty="0" smtClean="0"/>
            </a:br>
            <a:r>
              <a:rPr lang="en-US" alt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&lt;!DOCTYPE name </a:t>
            </a:r>
            <a:r>
              <a:rPr lang="en-US" altLang="en-US" sz="20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“Demo“&gt;</a:t>
            </a:r>
            <a:br>
              <a:rPr lang="en-US" altLang="en-US" sz="20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&lt;!DOCTYPE name </a:t>
            </a:r>
            <a:r>
              <a:rPr lang="en-US" altLang="en-US" sz="20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“Demo“ “demo.dtd“&gt;</a:t>
            </a:r>
          </a:p>
          <a:p>
            <a:pPr>
              <a:lnSpc>
                <a:spcPct val="90000"/>
              </a:lnSpc>
            </a:pPr>
            <a:r>
              <a:rPr lang="en-US" altLang="en-US" dirty="0" smtClean="0"/>
              <a:t>DTD </a:t>
            </a:r>
            <a:r>
              <a:rPr lang="sr-Latn-RS" altLang="en-US" dirty="0" smtClean="0"/>
              <a:t>je unutrašnji</a:t>
            </a:r>
            <a:r>
              <a:rPr lang="en-US" altLang="en-US" dirty="0" smtClean="0"/>
              <a:t> + </a:t>
            </a:r>
            <a:r>
              <a:rPr lang="sr-Latn-RS" altLang="en-US" dirty="0" smtClean="0"/>
              <a:t>spoljašnji</a:t>
            </a:r>
            <a:r>
              <a:rPr lang="en-US" altLang="en-US" dirty="0" smtClean="0"/>
              <a:t>:</a:t>
            </a:r>
            <a:br>
              <a:rPr lang="en-US" altLang="en-US" dirty="0" smtClean="0"/>
            </a:br>
            <a:r>
              <a:rPr lang="en-US" alt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&lt;!DOCTYPE name1 </a:t>
            </a:r>
            <a:r>
              <a:rPr lang="en-US" altLang="en-US" sz="20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 “demo.dtd”</a:t>
            </a:r>
            <a:r>
              <a:rPr lang="en-US" altLang="en-US" sz="2000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000" i="1" dirty="0" smtClean="0">
                <a:solidFill>
                  <a:srgbClr val="99118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en-US" sz="2000" dirty="0" smtClean="0">
                <a:solidFill>
                  <a:srgbClr val="99118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000" dirty="0" smtClean="0">
                <a:solidFill>
                  <a:srgbClr val="99118B"/>
                </a:solidFill>
              </a:rPr>
              <a:t>                      </a:t>
            </a:r>
            <a:r>
              <a:rPr lang="en-US" altLang="en-US" sz="2800" dirty="0" smtClean="0"/>
              <a:t/>
            </a:r>
            <a:br>
              <a:rPr lang="en-US" altLang="en-US" sz="2800" dirty="0" smtClean="0"/>
            </a:br>
            <a:r>
              <a:rPr lang="en-US" altLang="en-US" sz="2800" dirty="0" smtClean="0"/>
              <a:t>  </a:t>
            </a: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778866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63675"/>
            <a:ext cx="8178800" cy="4594225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sr-Latn-RS" altLang="en-US" sz="2000" dirty="0" smtClean="0"/>
              <a:t>Primer</a:t>
            </a:r>
            <a:r>
              <a:rPr lang="en-US" altLang="en-US" sz="2000" dirty="0" smtClean="0"/>
              <a:t> DTD</a:t>
            </a:r>
            <a:r>
              <a:rPr lang="sr-Latn-RS" altLang="en-US" sz="2000" dirty="0" smtClean="0"/>
              <a:t>-a koji opisuje strukturu dblp sloga</a:t>
            </a:r>
            <a:r>
              <a:rPr lang="en-US" altLang="en-US" sz="2000" dirty="0" smtClean="0"/>
              <a:t>: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&lt;!ELEMENT </a:t>
            </a:r>
            <a:r>
              <a:rPr lang="en-US" altLang="en-US" sz="1800" dirty="0" err="1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dblp</a:t>
            </a:r>
            <a:r>
              <a:rPr lang="en-US" altLang="en-US" sz="18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((</a:t>
            </a:r>
            <a:r>
              <a:rPr lang="en-US" altLang="en-US" sz="1800" dirty="0" err="1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mastersthesis</a:t>
            </a:r>
            <a:r>
              <a:rPr lang="en-US" altLang="en-US" sz="18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article)*)&gt;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&lt;!ELEMENT </a:t>
            </a:r>
            <a:r>
              <a:rPr lang="en-US" altLang="en-US" sz="1800" dirty="0" err="1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mastersthesis</a:t>
            </a:r>
            <a:r>
              <a:rPr lang="en-US" altLang="en-US" sz="18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1800" dirty="0" err="1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author,title,year,school,committeemember</a:t>
            </a:r>
            <a:r>
              <a:rPr lang="en-US" altLang="en-US" sz="18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*)&gt;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&lt;!ATTLIST 	</a:t>
            </a:r>
            <a:r>
              <a:rPr lang="en-US" altLang="en-US" sz="1800" dirty="0" err="1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mastersthesis</a:t>
            </a:r>
            <a:r>
              <a:rPr lang="en-US" altLang="en-US" sz="18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1800" dirty="0" err="1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mdate</a:t>
            </a:r>
            <a:r>
              <a:rPr lang="en-US" altLang="en-US" sz="18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CDATA	#REQUIRED</a:t>
            </a:r>
            <a:br>
              <a:rPr lang="en-US" altLang="en-US" sz="18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18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key		ID	#REQUIRED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advisor		CDATA	#IMPLIED&gt;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&lt;!ELEMENT author(#PCDATA)&gt;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0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…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en-US" sz="2000" dirty="0" smtClean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sr-Latn-RS" altLang="en-US" sz="2000" dirty="0" smtClean="0"/>
              <a:t>Primer referisanja na DTD u okviru</a:t>
            </a:r>
            <a:r>
              <a:rPr lang="en-US" altLang="en-US" sz="2000" dirty="0" smtClean="0"/>
              <a:t> XML </a:t>
            </a:r>
            <a:r>
              <a:rPr lang="sr-Latn-RS" altLang="en-US" sz="2000" dirty="0" smtClean="0"/>
              <a:t>datoteke</a:t>
            </a:r>
            <a:r>
              <a:rPr lang="en-US" altLang="en-US" sz="2000" dirty="0" smtClean="0"/>
              <a:t>: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</a:rPr>
              <a:t>&lt;?xml version="1.0" encoding="ISO-8859-1" ?&gt; 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</a:rPr>
              <a:t>&lt;!DOCTYPE </a:t>
            </a:r>
            <a:r>
              <a:rPr lang="en-US" altLang="en-US" sz="18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</a:rPr>
              <a:t>dblp</a:t>
            </a:r>
            <a:r>
              <a:rPr lang="en-US" altLang="en-US" sz="1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</a:rPr>
              <a:t> SYSTEM “my.dtd"&gt;</a:t>
            </a:r>
            <a:r>
              <a:rPr lang="en-US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</a:rPr>
              <a:t> 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</a:rPr>
              <a:t>&lt;</a:t>
            </a:r>
            <a:r>
              <a:rPr lang="en-US" altLang="en-US" sz="1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</a:rPr>
              <a:t>dblp</a:t>
            </a:r>
            <a:r>
              <a:rPr lang="en-US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</a:rPr>
              <a:t>&gt;…</a:t>
            </a:r>
          </a:p>
        </p:txBody>
      </p:sp>
      <p:sp>
        <p:nvSpPr>
          <p:cNvPr id="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979712" y="404664"/>
            <a:ext cx="7172733" cy="1143000"/>
          </a:xfrm>
        </p:spPr>
        <p:txBody>
          <a:bodyPr/>
          <a:lstStyle/>
          <a:p>
            <a:r>
              <a:rPr lang="sr-Latn-RS" altLang="en-US" dirty="0" smtClean="0"/>
              <a:t>Primeri XML validacije sa DTD</a:t>
            </a:r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3301584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2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57200" y="1600200"/>
            <a:ext cx="8229600" cy="3484984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sr-Latn-RS" altLang="en-US" sz="2000" dirty="0"/>
              <a:t>Primer</a:t>
            </a:r>
            <a:r>
              <a:rPr lang="en-US" altLang="en-US" sz="2000" dirty="0"/>
              <a:t> </a:t>
            </a:r>
            <a:r>
              <a:rPr lang="sr-Latn-RS" altLang="en-US" sz="2000" dirty="0" smtClean="0"/>
              <a:t>dela </a:t>
            </a:r>
            <a:r>
              <a:rPr lang="en-US" altLang="en-US" sz="2000" dirty="0" smtClean="0"/>
              <a:t>DTD</a:t>
            </a:r>
            <a:r>
              <a:rPr lang="sr-Latn-RS" altLang="en-US" sz="2000" dirty="0" smtClean="0"/>
              <a:t> </a:t>
            </a:r>
            <a:r>
              <a:rPr lang="sr-Latn-RS" altLang="en-US" sz="2000" dirty="0"/>
              <a:t>koji opisuje </a:t>
            </a:r>
            <a:r>
              <a:rPr lang="sr-Latn-RS" altLang="en-US" sz="2000" dirty="0" smtClean="0"/>
              <a:t>strukturu knjige i indeksa</a:t>
            </a:r>
            <a:r>
              <a:rPr lang="en-US" altLang="en-US" sz="2000" dirty="0" smtClean="0"/>
              <a:t>:</a:t>
            </a:r>
            <a:endParaRPr lang="sr-Latn-RS" altLang="en-US" sz="2000" dirty="0" smtClean="0"/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18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&lt;!ATTLIST book </a:t>
            </a:r>
            <a:br>
              <a:rPr lang="en-US" altLang="en-US" sz="18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18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en-US" sz="1800" dirty="0" err="1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isbn</a:t>
            </a:r>
            <a:r>
              <a:rPr lang="en-US" altLang="en-US" sz="18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ID      #REQUIRED</a:t>
            </a:r>
            <a:br>
              <a:rPr lang="en-US" altLang="en-US" sz="18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18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price   CDATA   #IMPLIED</a:t>
            </a:r>
            <a:br>
              <a:rPr lang="en-US" altLang="en-US" sz="18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18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index  IDREFS   ““ &gt;</a:t>
            </a:r>
            <a:endParaRPr lang="sr-Latn-RS" altLang="en-US" sz="1800" dirty="0" smtClean="0">
              <a:solidFill>
                <a:srgbClr val="0020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18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  <a:r>
              <a:rPr lang="sr-Latn-RS" altLang="en-US" sz="18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sr-Latn-RS" altLang="en-US" sz="18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altLang="en-US" sz="2000" dirty="0" smtClean="0"/>
          </a:p>
          <a:p>
            <a:pPr marL="0" indent="0">
              <a:lnSpc>
                <a:spcPct val="90000"/>
              </a:lnSpc>
              <a:buNone/>
            </a:pPr>
            <a:r>
              <a:rPr lang="sr-Latn-RS" altLang="en-US" sz="2000" dirty="0"/>
              <a:t>Primer</a:t>
            </a:r>
            <a:r>
              <a:rPr lang="en-US" altLang="en-US" sz="2000" dirty="0"/>
              <a:t> </a:t>
            </a:r>
            <a:r>
              <a:rPr lang="sr-Latn-RS" altLang="en-US" sz="2000" dirty="0" smtClean="0"/>
              <a:t>dela XML-a </a:t>
            </a:r>
            <a:r>
              <a:rPr lang="sr-Latn-RS" altLang="en-US" sz="2000" dirty="0"/>
              <a:t>koji opisuje </a:t>
            </a:r>
            <a:r>
              <a:rPr lang="sr-Latn-RS" altLang="en-US" sz="2000" dirty="0" smtClean="0"/>
              <a:t>knjige</a:t>
            </a:r>
            <a:r>
              <a:rPr lang="en-US" altLang="en-US" sz="2000" dirty="0" smtClean="0"/>
              <a:t>:</a:t>
            </a:r>
            <a:endParaRPr lang="sr-Latn-RS" altLang="en-US" sz="2000" dirty="0" smtClean="0"/>
          </a:p>
          <a:p>
            <a:pPr marL="0" indent="0">
              <a:lnSpc>
                <a:spcPct val="90000"/>
              </a:lnSpc>
              <a:buNone/>
            </a:pPr>
            <a:r>
              <a:rPr lang="sr-Latn-RS" altLang="en-US" sz="2000" dirty="0" smtClean="0">
                <a:solidFill>
                  <a:schemeClr val="tx2">
                    <a:lumMod val="85000"/>
                    <a:lumOff val="15000"/>
                  </a:schemeClr>
                </a:solidFill>
              </a:rPr>
              <a:t>      </a:t>
            </a:r>
            <a:r>
              <a:rPr lang="en-US" altLang="en-US" sz="2000" dirty="0" smtClean="0">
                <a:solidFill>
                  <a:schemeClr val="tx2">
                    <a:lumMod val="85000"/>
                    <a:lumOff val="15000"/>
                  </a:schemeClr>
                </a:solidFill>
              </a:rPr>
              <a:t>&lt;book id=“1“ index=“2 3 “ &gt;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000" dirty="0" smtClean="0">
                <a:solidFill>
                  <a:schemeClr val="tx2">
                    <a:lumMod val="85000"/>
                    <a:lumOff val="15000"/>
                  </a:schemeClr>
                </a:solidFill>
              </a:rPr>
              <a:t>      &lt;book id=“2“ index=“3“/&gt;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000" dirty="0" smtClean="0">
                <a:solidFill>
                  <a:schemeClr val="tx2">
                    <a:lumMod val="85000"/>
                    <a:lumOff val="15000"/>
                  </a:schemeClr>
                </a:solidFill>
              </a:rPr>
              <a:t>      &lt;book id =“3“/&gt;</a:t>
            </a:r>
          </a:p>
          <a:p>
            <a:pPr marL="533400" indent="-533400">
              <a:lnSpc>
                <a:spcPct val="90000"/>
              </a:lnSpc>
              <a:buFont typeface="Wingdings" pitchFamily="2" charset="2"/>
              <a:buNone/>
            </a:pPr>
            <a:endParaRPr lang="de-DE" altLang="en-US" sz="2800" dirty="0"/>
          </a:p>
          <a:p>
            <a:pPr marL="533400" indent="-533400">
              <a:lnSpc>
                <a:spcPct val="90000"/>
              </a:lnSpc>
            </a:pPr>
            <a:endParaRPr lang="en-US" altLang="en-US" sz="2800" dirty="0"/>
          </a:p>
        </p:txBody>
      </p:sp>
      <p:sp>
        <p:nvSpPr>
          <p:cNvPr id="5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979712" y="404664"/>
            <a:ext cx="7172733" cy="1143000"/>
          </a:xfrm>
        </p:spPr>
        <p:txBody>
          <a:bodyPr/>
          <a:lstStyle/>
          <a:p>
            <a:r>
              <a:rPr lang="sr-Latn-RS" altLang="en-US" dirty="0" smtClean="0"/>
              <a:t>Primeri XML validacije sa DTD (2)</a:t>
            </a:r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3289202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63675"/>
            <a:ext cx="8178800" cy="4594225"/>
          </a:xfrm>
        </p:spPr>
        <p:txBody>
          <a:bodyPr/>
          <a:lstStyle/>
          <a:p>
            <a:pPr>
              <a:lnSpc>
                <a:spcPct val="90000"/>
              </a:lnSpc>
              <a:buNone/>
            </a:pPr>
            <a:r>
              <a:rPr lang="sr-Latn-RS" altLang="en-US" sz="2000" dirty="0">
                <a:solidFill>
                  <a:srgbClr val="000000"/>
                </a:solidFill>
              </a:rPr>
              <a:t>Primer</a:t>
            </a:r>
            <a:r>
              <a:rPr lang="en-US" altLang="en-US" sz="2000" dirty="0">
                <a:solidFill>
                  <a:srgbClr val="000000"/>
                </a:solidFill>
              </a:rPr>
              <a:t> </a:t>
            </a:r>
            <a:r>
              <a:rPr lang="sr-Latn-RS" altLang="en-US" sz="2000" dirty="0">
                <a:solidFill>
                  <a:srgbClr val="000000"/>
                </a:solidFill>
              </a:rPr>
              <a:t>dela </a:t>
            </a:r>
            <a:r>
              <a:rPr lang="sr-Latn-RS" altLang="en-US" sz="2000" dirty="0" smtClean="0">
                <a:solidFill>
                  <a:srgbClr val="000000"/>
                </a:solidFill>
              </a:rPr>
              <a:t>XML-a sa identifikatorima i referencama na identifikatore: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</a:rPr>
              <a:t>&lt;?xml version="1.0" encoding="ISO-8859-1" ?&gt;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</a:rPr>
              <a:t>&lt;!DOCTYPE graph SYSTEM “special.dtd"&gt;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itchFamily="49" charset="0"/>
              </a:rPr>
              <a:t>&lt;</a:t>
            </a:r>
            <a:r>
              <a:rPr lang="en-US" altLang="en-US" sz="1800" dirty="0" smtClean="0">
                <a:solidFill>
                  <a:schemeClr val="bg2">
                    <a:lumMod val="50000"/>
                  </a:schemeClr>
                </a:solidFill>
                <a:latin typeface="Consolas" pitchFamily="49" charset="0"/>
              </a:rPr>
              <a:t>graph</a:t>
            </a:r>
            <a:r>
              <a:rPr lang="en-US" altLang="en-US" sz="1800" dirty="0" smtClean="0">
                <a:latin typeface="Consolas" pitchFamily="49" charset="0"/>
              </a:rPr>
              <a:t>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itchFamily="49" charset="0"/>
              </a:rPr>
              <a:t>	&lt;</a:t>
            </a:r>
            <a:r>
              <a:rPr lang="en-US" altLang="en-US" sz="1800" dirty="0" smtClean="0">
                <a:solidFill>
                  <a:schemeClr val="bg2">
                    <a:lumMod val="50000"/>
                  </a:schemeClr>
                </a:solidFill>
                <a:latin typeface="Consolas" pitchFamily="49" charset="0"/>
              </a:rPr>
              <a:t>author id</a:t>
            </a:r>
            <a:r>
              <a:rPr lang="en-US" altLang="en-US" sz="1800" dirty="0" smtClean="0">
                <a:latin typeface="Consolas" pitchFamily="49" charset="0"/>
              </a:rPr>
              <a:t>=“author1”&gt;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itchFamily="49" charset="0"/>
              </a:rPr>
              <a:t>		&lt;</a:t>
            </a:r>
            <a:r>
              <a:rPr lang="en-US" altLang="en-US" sz="1800" dirty="0" smtClean="0">
                <a:solidFill>
                  <a:schemeClr val="bg2">
                    <a:lumMod val="50000"/>
                  </a:schemeClr>
                </a:solidFill>
                <a:latin typeface="Consolas" pitchFamily="49" charset="0"/>
              </a:rPr>
              <a:t>name</a:t>
            </a:r>
            <a:r>
              <a:rPr lang="en-US" altLang="en-US" sz="1800" dirty="0" smtClean="0">
                <a:latin typeface="Consolas" pitchFamily="49" charset="0"/>
              </a:rPr>
              <a:t>&gt;John Smith&lt;/</a:t>
            </a:r>
            <a:r>
              <a:rPr lang="en-US" altLang="en-US" sz="1800" dirty="0" smtClean="0">
                <a:solidFill>
                  <a:schemeClr val="bg2">
                    <a:lumMod val="50000"/>
                  </a:schemeClr>
                </a:solidFill>
                <a:latin typeface="Consolas" pitchFamily="49" charset="0"/>
              </a:rPr>
              <a:t>name</a:t>
            </a:r>
            <a:r>
              <a:rPr lang="en-US" altLang="en-US" sz="1800" dirty="0" smtClean="0">
                <a:latin typeface="Consolas" pitchFamily="49" charset="0"/>
              </a:rPr>
              <a:t>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itchFamily="49" charset="0"/>
              </a:rPr>
              <a:t>	&lt;/</a:t>
            </a:r>
            <a:r>
              <a:rPr lang="en-US" altLang="en-US" sz="1800" dirty="0" smtClean="0">
                <a:solidFill>
                  <a:schemeClr val="bg2">
                    <a:lumMod val="50000"/>
                  </a:schemeClr>
                </a:solidFill>
                <a:latin typeface="Consolas" pitchFamily="49" charset="0"/>
              </a:rPr>
              <a:t>author</a:t>
            </a:r>
            <a:r>
              <a:rPr lang="en-US" altLang="en-US" sz="1800" dirty="0" smtClean="0">
                <a:latin typeface="Consolas" pitchFamily="49" charset="0"/>
              </a:rPr>
              <a:t>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itchFamily="49" charset="0"/>
              </a:rPr>
              <a:t>	&lt;</a:t>
            </a:r>
            <a:r>
              <a:rPr lang="en-US" altLang="en-US" sz="1800" dirty="0" smtClean="0">
                <a:solidFill>
                  <a:schemeClr val="bg2">
                    <a:lumMod val="50000"/>
                  </a:schemeClr>
                </a:solidFill>
                <a:latin typeface="Consolas" pitchFamily="49" charset="0"/>
              </a:rPr>
              <a:t>article</a:t>
            </a:r>
            <a:r>
              <a:rPr lang="en-US" altLang="en-US" sz="1800" dirty="0" smtClean="0">
                <a:latin typeface="Consolas" pitchFamily="49" charset="0"/>
              </a:rPr>
              <a:t>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itchFamily="49" charset="0"/>
              </a:rPr>
              <a:t>		&lt;</a:t>
            </a:r>
            <a:r>
              <a:rPr lang="en-US" altLang="en-US" sz="1800" dirty="0" smtClean="0">
                <a:solidFill>
                  <a:schemeClr val="bg2">
                    <a:lumMod val="50000"/>
                  </a:schemeClr>
                </a:solidFill>
                <a:latin typeface="Consolas" pitchFamily="49" charset="0"/>
              </a:rPr>
              <a:t>author</a:t>
            </a:r>
            <a:r>
              <a:rPr lang="en-US" altLang="en-US" sz="1800" dirty="0" smtClean="0">
                <a:solidFill>
                  <a:schemeClr val="accent1"/>
                </a:solidFill>
                <a:latin typeface="Consolas" pitchFamily="49" charset="0"/>
              </a:rPr>
              <a:t> </a:t>
            </a:r>
            <a:r>
              <a:rPr lang="en-US" altLang="en-US" sz="1800" dirty="0" smtClean="0">
                <a:solidFill>
                  <a:schemeClr val="bg2">
                    <a:lumMod val="50000"/>
                  </a:schemeClr>
                </a:solidFill>
                <a:latin typeface="Consolas" pitchFamily="49" charset="0"/>
              </a:rPr>
              <a:t>ref</a:t>
            </a:r>
            <a:r>
              <a:rPr lang="en-US" altLang="en-US" sz="1800" dirty="0" smtClean="0">
                <a:latin typeface="Consolas" pitchFamily="49" charset="0"/>
              </a:rPr>
              <a:t>=“author1” /&gt; &lt;</a:t>
            </a:r>
            <a:r>
              <a:rPr lang="en-US" altLang="en-US" sz="1800" dirty="0" smtClean="0">
                <a:solidFill>
                  <a:schemeClr val="bg2">
                    <a:lumMod val="50000"/>
                  </a:schemeClr>
                </a:solidFill>
                <a:latin typeface="Consolas" pitchFamily="49" charset="0"/>
              </a:rPr>
              <a:t>title</a:t>
            </a:r>
            <a:r>
              <a:rPr lang="en-US" altLang="en-US" sz="1800" dirty="0" smtClean="0">
                <a:latin typeface="Consolas" pitchFamily="49" charset="0"/>
              </a:rPr>
              <a:t>&gt;Paper1&lt;/</a:t>
            </a:r>
            <a:r>
              <a:rPr lang="en-US" altLang="en-US" sz="1800" dirty="0" smtClean="0">
                <a:solidFill>
                  <a:schemeClr val="bg2">
                    <a:lumMod val="50000"/>
                  </a:schemeClr>
                </a:solidFill>
                <a:latin typeface="Consolas" pitchFamily="49" charset="0"/>
              </a:rPr>
              <a:t>title</a:t>
            </a:r>
            <a:r>
              <a:rPr lang="en-US" altLang="en-US" sz="1800" dirty="0" smtClean="0">
                <a:latin typeface="Consolas" pitchFamily="49" charset="0"/>
              </a:rPr>
              <a:t>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itchFamily="49" charset="0"/>
              </a:rPr>
              <a:t>	&lt;/</a:t>
            </a:r>
            <a:r>
              <a:rPr lang="en-US" altLang="en-US" sz="1800" dirty="0" smtClean="0">
                <a:solidFill>
                  <a:schemeClr val="bg2">
                    <a:lumMod val="50000"/>
                  </a:schemeClr>
                </a:solidFill>
                <a:latin typeface="Consolas" pitchFamily="49" charset="0"/>
              </a:rPr>
              <a:t>article</a:t>
            </a:r>
            <a:r>
              <a:rPr lang="en-US" altLang="en-US" sz="1800" dirty="0" smtClean="0">
                <a:latin typeface="Consolas" pitchFamily="49" charset="0"/>
              </a:rPr>
              <a:t>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itchFamily="49" charset="0"/>
              </a:rPr>
              <a:t>	&lt;</a:t>
            </a:r>
            <a:r>
              <a:rPr lang="en-US" altLang="en-US" sz="1800" dirty="0" smtClean="0">
                <a:solidFill>
                  <a:schemeClr val="bg2">
                    <a:lumMod val="50000"/>
                  </a:schemeClr>
                </a:solidFill>
                <a:latin typeface="Consolas" pitchFamily="49" charset="0"/>
              </a:rPr>
              <a:t>article</a:t>
            </a:r>
            <a:r>
              <a:rPr lang="en-US" altLang="en-US" sz="1800" dirty="0" smtClean="0">
                <a:latin typeface="Consolas" pitchFamily="49" charset="0"/>
              </a:rPr>
              <a:t>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itchFamily="49" charset="0"/>
              </a:rPr>
              <a:t>		&lt;</a:t>
            </a:r>
            <a:r>
              <a:rPr lang="en-US" altLang="en-US" sz="1800" dirty="0" smtClean="0">
                <a:solidFill>
                  <a:schemeClr val="bg2">
                    <a:lumMod val="50000"/>
                  </a:schemeClr>
                </a:solidFill>
                <a:latin typeface="Consolas" pitchFamily="49" charset="0"/>
              </a:rPr>
              <a:t>author</a:t>
            </a:r>
            <a:r>
              <a:rPr lang="en-US" altLang="en-US" sz="1800" dirty="0" smtClean="0">
                <a:solidFill>
                  <a:schemeClr val="accent1"/>
                </a:solidFill>
                <a:latin typeface="Consolas" pitchFamily="49" charset="0"/>
              </a:rPr>
              <a:t> </a:t>
            </a:r>
            <a:r>
              <a:rPr lang="en-US" altLang="en-US" sz="1800" dirty="0" smtClean="0">
                <a:solidFill>
                  <a:schemeClr val="bg2">
                    <a:lumMod val="50000"/>
                  </a:schemeClr>
                </a:solidFill>
                <a:latin typeface="Consolas" pitchFamily="49" charset="0"/>
              </a:rPr>
              <a:t>ref</a:t>
            </a:r>
            <a:r>
              <a:rPr lang="en-US" altLang="en-US" sz="1800" dirty="0" smtClean="0">
                <a:latin typeface="Consolas" pitchFamily="49" charset="0"/>
              </a:rPr>
              <a:t>=“author1” /&gt; &lt;</a:t>
            </a:r>
            <a:r>
              <a:rPr lang="en-US" altLang="en-US" sz="1800" dirty="0" smtClean="0">
                <a:solidFill>
                  <a:schemeClr val="bg2">
                    <a:lumMod val="50000"/>
                  </a:schemeClr>
                </a:solidFill>
                <a:latin typeface="Consolas" pitchFamily="49" charset="0"/>
              </a:rPr>
              <a:t>title</a:t>
            </a:r>
            <a:r>
              <a:rPr lang="en-US" altLang="en-US" sz="1800" dirty="0" smtClean="0">
                <a:latin typeface="Consolas" pitchFamily="49" charset="0"/>
              </a:rPr>
              <a:t>&gt;Paper2&lt;/</a:t>
            </a:r>
            <a:r>
              <a:rPr lang="en-US" altLang="en-US" sz="1800" dirty="0" smtClean="0">
                <a:solidFill>
                  <a:schemeClr val="bg2">
                    <a:lumMod val="50000"/>
                  </a:schemeClr>
                </a:solidFill>
                <a:latin typeface="Consolas" pitchFamily="49" charset="0"/>
              </a:rPr>
              <a:t>title</a:t>
            </a:r>
            <a:r>
              <a:rPr lang="en-US" altLang="en-US" sz="1800" dirty="0" smtClean="0">
                <a:latin typeface="Consolas" pitchFamily="49" charset="0"/>
              </a:rPr>
              <a:t>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itchFamily="49" charset="0"/>
              </a:rPr>
              <a:t>	&lt;/</a:t>
            </a:r>
            <a:r>
              <a:rPr lang="en-US" altLang="en-US" sz="1800" dirty="0" smtClean="0">
                <a:solidFill>
                  <a:schemeClr val="bg2">
                    <a:lumMod val="50000"/>
                  </a:schemeClr>
                </a:solidFill>
                <a:latin typeface="Consolas" pitchFamily="49" charset="0"/>
              </a:rPr>
              <a:t>article</a:t>
            </a:r>
            <a:r>
              <a:rPr lang="en-US" altLang="en-US" sz="1800" dirty="0" smtClean="0">
                <a:latin typeface="Consolas" pitchFamily="49" charset="0"/>
              </a:rPr>
              <a:t>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itchFamily="49" charset="0"/>
              </a:rPr>
              <a:t>…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2411761" y="3808176"/>
            <a:ext cx="1800200" cy="407988"/>
          </a:xfrm>
          <a:prstGeom prst="rect">
            <a:avLst/>
          </a:prstGeom>
          <a:noFill/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r" eaLnBrk="0" hangingPunct="0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1838410" y="2672557"/>
            <a:ext cx="1955800" cy="324396"/>
          </a:xfrm>
          <a:prstGeom prst="rect">
            <a:avLst/>
          </a:prstGeom>
          <a:noFill/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r" eaLnBrk="0" hangingPunct="0">
              <a:defRPr/>
            </a:pPr>
            <a:endParaRPr lang="en-US"/>
          </a:p>
        </p:txBody>
      </p:sp>
      <p:cxnSp>
        <p:nvCxnSpPr>
          <p:cNvPr id="35846" name="Straight Arrow Connector 7"/>
          <p:cNvCxnSpPr>
            <a:cxnSpLocks noChangeShapeType="1"/>
            <a:endCxn id="35847" idx="1"/>
          </p:cNvCxnSpPr>
          <p:nvPr/>
        </p:nvCxnSpPr>
        <p:spPr bwMode="auto">
          <a:xfrm flipV="1">
            <a:off x="3825875" y="2750454"/>
            <a:ext cx="1728788" cy="30848"/>
          </a:xfrm>
          <a:prstGeom prst="straightConnector1">
            <a:avLst/>
          </a:prstGeom>
          <a:noFill/>
          <a:ln w="9525" algn="ctr">
            <a:solidFill>
              <a:srgbClr val="C00000"/>
            </a:solidFill>
            <a:round/>
            <a:headEnd type="arrow" w="med" len="med"/>
            <a:tailEnd/>
          </a:ln>
        </p:spPr>
      </p:cxnSp>
      <p:sp>
        <p:nvSpPr>
          <p:cNvPr id="35847" name="TextBox 8"/>
          <p:cNvSpPr txBox="1">
            <a:spLocks noChangeArrowheads="1"/>
          </p:cNvSpPr>
          <p:nvPr/>
        </p:nvSpPr>
        <p:spPr bwMode="auto">
          <a:xfrm>
            <a:off x="5554663" y="2427288"/>
            <a:ext cx="317676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sr-Latn-RS" altLang="en-US" sz="1800" i="1" dirty="0" smtClean="0">
                <a:solidFill>
                  <a:srgbClr val="C00000"/>
                </a:solidFill>
                <a:latin typeface="Calibri" pitchFamily="34" charset="0"/>
              </a:rPr>
              <a:t>Pretpostavimo da je definisano da ovo bude tipa</a:t>
            </a:r>
            <a:r>
              <a:rPr lang="en-US" altLang="en-US" sz="1800" i="1" dirty="0" smtClean="0">
                <a:solidFill>
                  <a:srgbClr val="C00000"/>
                </a:solidFill>
                <a:latin typeface="Calibri" pitchFamily="34" charset="0"/>
              </a:rPr>
              <a:t> </a:t>
            </a:r>
            <a:r>
              <a:rPr lang="en-US" altLang="en-US" sz="1800" i="1" dirty="0">
                <a:solidFill>
                  <a:srgbClr val="C00000"/>
                </a:solidFill>
                <a:latin typeface="Calibri" pitchFamily="34" charset="0"/>
              </a:rPr>
              <a:t>ID</a:t>
            </a:r>
          </a:p>
        </p:txBody>
      </p:sp>
      <p:cxnSp>
        <p:nvCxnSpPr>
          <p:cNvPr id="35848" name="Straight Arrow Connector 9"/>
          <p:cNvCxnSpPr>
            <a:cxnSpLocks noChangeShapeType="1"/>
            <a:endCxn id="35849" idx="1"/>
          </p:cNvCxnSpPr>
          <p:nvPr/>
        </p:nvCxnSpPr>
        <p:spPr bwMode="auto">
          <a:xfrm>
            <a:off x="4283968" y="4216164"/>
            <a:ext cx="1512168" cy="221802"/>
          </a:xfrm>
          <a:prstGeom prst="straightConnector1">
            <a:avLst/>
          </a:prstGeom>
          <a:noFill/>
          <a:ln w="9525" algn="ctr">
            <a:solidFill>
              <a:srgbClr val="C00000"/>
            </a:solidFill>
            <a:round/>
            <a:headEnd type="arrow" w="med" len="med"/>
            <a:tailEnd/>
          </a:ln>
        </p:spPr>
      </p:cxnSp>
      <p:sp>
        <p:nvSpPr>
          <p:cNvPr id="35849" name="TextBox 10"/>
          <p:cNvSpPr txBox="1">
            <a:spLocks noChangeArrowheads="1"/>
          </p:cNvSpPr>
          <p:nvPr/>
        </p:nvSpPr>
        <p:spPr bwMode="auto">
          <a:xfrm>
            <a:off x="5796136" y="4114800"/>
            <a:ext cx="293528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sr-Latn-RS" altLang="en-US" sz="1800" i="1" dirty="0" smtClean="0">
                <a:solidFill>
                  <a:srgbClr val="C00000"/>
                </a:solidFill>
                <a:latin typeface="Calibri" pitchFamily="34" charset="0"/>
              </a:rPr>
              <a:t>Pretpostavimo da je ovo tipa</a:t>
            </a:r>
            <a:r>
              <a:rPr lang="en-US" altLang="en-US" sz="1800" i="1" dirty="0" smtClean="0">
                <a:solidFill>
                  <a:srgbClr val="C00000"/>
                </a:solidFill>
                <a:latin typeface="Calibri" pitchFamily="34" charset="0"/>
              </a:rPr>
              <a:t> </a:t>
            </a:r>
            <a:r>
              <a:rPr lang="en-US" altLang="en-US" sz="1800" i="1" dirty="0">
                <a:solidFill>
                  <a:srgbClr val="C00000"/>
                </a:solidFill>
                <a:latin typeface="Calibri" pitchFamily="34" charset="0"/>
              </a:rPr>
              <a:t>IDREF</a:t>
            </a:r>
          </a:p>
        </p:txBody>
      </p:sp>
      <p:sp>
        <p:nvSpPr>
          <p:cNvPr id="1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979712" y="404664"/>
            <a:ext cx="7172733" cy="1143000"/>
          </a:xfrm>
        </p:spPr>
        <p:txBody>
          <a:bodyPr/>
          <a:lstStyle/>
          <a:p>
            <a:r>
              <a:rPr lang="sr-Latn-RS" altLang="en-US" dirty="0" smtClean="0"/>
              <a:t>Primeri XML validacije sa DTD (3)</a:t>
            </a:r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158469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1196975"/>
            <a:ext cx="8364538" cy="2362200"/>
          </a:xfrm>
        </p:spPr>
        <p:txBody>
          <a:bodyPr/>
          <a:lstStyle/>
          <a:p>
            <a:pPr algn="r" eaLnBrk="1" hangingPunct="1"/>
            <a:r>
              <a:rPr lang="sr-Latn-RS" altLang="en-US" sz="5400" dirty="0" smtClean="0">
                <a:solidFill>
                  <a:schemeClr val="hlink"/>
                </a:solidFill>
              </a:rPr>
              <a:t>XML Sheme</a:t>
            </a:r>
            <a:endParaRPr lang="en-US" altLang="en-US" sz="5400" dirty="0" smtClean="0">
              <a:solidFill>
                <a:schemeClr val="hlink"/>
              </a:solidFill>
            </a:endParaRP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533400" y="3200400"/>
            <a:ext cx="8077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sr-Latn-CS" altLang="en-US" sz="3600">
              <a:solidFill>
                <a:srgbClr val="FF6600"/>
              </a:solidFill>
              <a:latin typeface="YUTms" pitchFamily="18" charset="0"/>
            </a:endParaRPr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1547813" y="4365625"/>
            <a:ext cx="6400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r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sr-Latn-CS" dirty="0">
              <a:latin typeface="+mj-lt"/>
              <a:cs typeface="Times New Roman" pitchFamily="18" charset="0"/>
            </a:endParaRPr>
          </a:p>
        </p:txBody>
      </p:sp>
      <p:pic>
        <p:nvPicPr>
          <p:cNvPr id="11269" name="Picture 6" descr="sl_fa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90" t="4137" r="8333" b="12408"/>
          <a:stretch>
            <a:fillRect/>
          </a:stretch>
        </p:blipFill>
        <p:spPr bwMode="auto">
          <a:xfrm>
            <a:off x="684213" y="3860800"/>
            <a:ext cx="2881312" cy="198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7753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376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RS" altLang="en-US" dirty="0" smtClean="0"/>
              <a:t>Ograničenja </a:t>
            </a:r>
            <a:r>
              <a:rPr lang="en-US" altLang="en-US" dirty="0" smtClean="0"/>
              <a:t>DTD</a:t>
            </a:r>
            <a:r>
              <a:rPr lang="sr-Latn-RS" altLang="en-US" dirty="0" smtClean="0"/>
              <a:t>-ova</a:t>
            </a:r>
            <a:endParaRPr lang="en-US" altLang="en-US" dirty="0"/>
          </a:p>
        </p:txBody>
      </p:sp>
      <p:sp>
        <p:nvSpPr>
          <p:cNvPr id="165376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57200" y="1600200"/>
            <a:ext cx="8229600" cy="420506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 smtClean="0"/>
              <a:t>DTD</a:t>
            </a:r>
            <a:r>
              <a:rPr lang="sr-Latn-RS" altLang="en-US" dirty="0" smtClean="0"/>
              <a:t> opisuje samo „gramatiku“</a:t>
            </a:r>
            <a:r>
              <a:rPr lang="en-US" altLang="en-US" dirty="0" smtClean="0"/>
              <a:t>XML </a:t>
            </a:r>
            <a:r>
              <a:rPr lang="sr-Latn-RS" altLang="en-US" dirty="0" smtClean="0"/>
              <a:t>datoteke</a:t>
            </a:r>
            <a:r>
              <a:rPr lang="en-US" altLang="en-US" dirty="0" smtClean="0"/>
              <a:t>, </a:t>
            </a:r>
            <a:r>
              <a:rPr lang="sr-Latn-RS" altLang="en-US" dirty="0" smtClean="0"/>
              <a:t>a ne detaljnu strukutru</a:t>
            </a:r>
            <a:r>
              <a:rPr lang="en-US" altLang="en-US" dirty="0" smtClean="0"/>
              <a:t> </a:t>
            </a:r>
            <a:r>
              <a:rPr lang="sr-Latn-RS" altLang="en-US" dirty="0" smtClean="0"/>
              <a:t>niti</a:t>
            </a:r>
            <a:r>
              <a:rPr lang="en-US" altLang="en-US" dirty="0" smtClean="0"/>
              <a:t> t</a:t>
            </a:r>
            <a:r>
              <a:rPr lang="sr-Latn-RS" altLang="en-US" dirty="0" smtClean="0"/>
              <a:t>ipove</a:t>
            </a:r>
            <a:endParaRPr lang="en-US" altLang="en-US" dirty="0"/>
          </a:p>
          <a:p>
            <a:pPr>
              <a:lnSpc>
                <a:spcPct val="90000"/>
              </a:lnSpc>
            </a:pPr>
            <a:r>
              <a:rPr lang="sr-Latn-RS" altLang="en-US" dirty="0" smtClean="0">
                <a:latin typeface="Helvetica" pitchFamily="1" charset="0"/>
              </a:rPr>
              <a:t>Tako, na primer, preko DTD se ne može iskazati da</a:t>
            </a:r>
            <a:r>
              <a:rPr lang="en-US" altLang="en-US" dirty="0" smtClean="0">
                <a:latin typeface="Helvetica" pitchFamily="1" charset="0"/>
              </a:rPr>
              <a:t>:</a:t>
            </a:r>
            <a:endParaRPr lang="en-US" altLang="en-US" dirty="0">
              <a:latin typeface="Helvetica" pitchFamily="1" charset="0"/>
            </a:endParaRPr>
          </a:p>
          <a:p>
            <a:pPr lvl="1">
              <a:lnSpc>
                <a:spcPct val="90000"/>
              </a:lnSpc>
            </a:pPr>
            <a:r>
              <a:rPr lang="sr-Latn-RS" altLang="en-US" dirty="0" smtClean="0">
                <a:latin typeface="Helvetica" pitchFamily="1" charset="0"/>
              </a:rPr>
              <a:t>elemenat</a:t>
            </a:r>
            <a:r>
              <a:rPr lang="en-US" altLang="en-US" dirty="0" smtClean="0">
                <a:latin typeface="Helvetica" pitchFamily="1" charset="0"/>
              </a:rPr>
              <a:t> </a:t>
            </a:r>
            <a:r>
              <a:rPr lang="en-US" altLang="en-US" dirty="0">
                <a:latin typeface="Helvetica" pitchFamily="1" charset="0"/>
              </a:rPr>
              <a:t>“length” </a:t>
            </a:r>
            <a:r>
              <a:rPr lang="sr-Latn-RS" altLang="en-US" dirty="0" smtClean="0">
                <a:latin typeface="Helvetica" pitchFamily="1" charset="0"/>
              </a:rPr>
              <a:t>mora sadržavati</a:t>
            </a:r>
            <a:r>
              <a:rPr lang="en-US" altLang="en-US" dirty="0" smtClean="0">
                <a:latin typeface="Helvetica" pitchFamily="1" charset="0"/>
              </a:rPr>
              <a:t> </a:t>
            </a:r>
            <a:r>
              <a:rPr lang="sr-Latn-RS" altLang="en-US" dirty="0" smtClean="0">
                <a:latin typeface="Helvetica" pitchFamily="1" charset="0"/>
              </a:rPr>
              <a:t>nenegativan ceo broj</a:t>
            </a:r>
            <a:r>
              <a:rPr lang="en-US" altLang="en-US" dirty="0" smtClean="0">
                <a:latin typeface="Helvetica" pitchFamily="1" charset="0"/>
              </a:rPr>
              <a:t> </a:t>
            </a:r>
            <a:r>
              <a:rPr lang="en-US" altLang="en-US" i="1" dirty="0" smtClean="0">
                <a:solidFill>
                  <a:srgbClr val="002060"/>
                </a:solidFill>
                <a:latin typeface="Helvetica" pitchFamily="1" charset="0"/>
              </a:rPr>
              <a:t>(</a:t>
            </a:r>
            <a:r>
              <a:rPr lang="sr-Latn-RS" altLang="en-US" i="1" dirty="0" smtClean="0">
                <a:solidFill>
                  <a:srgbClr val="002060"/>
                </a:solidFill>
                <a:latin typeface="Helvetica" pitchFamily="1" charset="0"/>
              </a:rPr>
              <a:t>ograničenje koje se odnosi a tip vrednosti elementa ili atributa</a:t>
            </a:r>
            <a:r>
              <a:rPr lang="en-US" altLang="en-US" i="1" dirty="0" smtClean="0">
                <a:solidFill>
                  <a:srgbClr val="002060"/>
                </a:solidFill>
                <a:latin typeface="Helvetica" pitchFamily="1" charset="0"/>
              </a:rPr>
              <a:t>)</a:t>
            </a:r>
            <a:endParaRPr lang="en-US" altLang="en-US" b="1" i="1" dirty="0">
              <a:solidFill>
                <a:srgbClr val="002060"/>
              </a:solidFill>
              <a:latin typeface="CourierNewPS-BoldMT" charset="0"/>
            </a:endParaRPr>
          </a:p>
          <a:p>
            <a:pPr lvl="1">
              <a:lnSpc>
                <a:spcPct val="90000"/>
              </a:lnSpc>
            </a:pPr>
            <a:r>
              <a:rPr lang="sr-Latn-RS" altLang="en-US" dirty="0" smtClean="0">
                <a:latin typeface="CourierNewPS-BoldMT" charset="0"/>
              </a:rPr>
              <a:t>elemenat </a:t>
            </a:r>
            <a:r>
              <a:rPr lang="en-US" altLang="en-US" dirty="0" smtClean="0">
                <a:latin typeface="CourierNewPS-BoldMT" charset="0"/>
              </a:rPr>
              <a:t>“</a:t>
            </a:r>
            <a:r>
              <a:rPr lang="en-US" altLang="en-US" dirty="0">
                <a:latin typeface="CourierNewPS-BoldMT" charset="0"/>
              </a:rPr>
              <a:t>unit”</a:t>
            </a:r>
            <a:r>
              <a:rPr lang="en-US" altLang="en-US" dirty="0">
                <a:latin typeface="Helvetica" pitchFamily="1" charset="0"/>
              </a:rPr>
              <a:t> </a:t>
            </a:r>
            <a:r>
              <a:rPr lang="sr-Latn-RS" altLang="en-US" dirty="0" smtClean="0">
                <a:latin typeface="Helvetica" pitchFamily="1" charset="0"/>
              </a:rPr>
              <a:t>treba da bude dopušten samo onda kada je prisutan elemenat</a:t>
            </a:r>
            <a:r>
              <a:rPr lang="en-US" altLang="en-US" dirty="0" smtClean="0">
                <a:latin typeface="Helvetica" pitchFamily="1" charset="0"/>
              </a:rPr>
              <a:t> </a:t>
            </a:r>
            <a:r>
              <a:rPr lang="en-US" altLang="en-US" dirty="0">
                <a:latin typeface="Helvetica" pitchFamily="1" charset="0"/>
              </a:rPr>
              <a:t>“</a:t>
            </a:r>
            <a:r>
              <a:rPr lang="en-US" altLang="en-US" dirty="0">
                <a:latin typeface="CourierNewPS-BoldMT" charset="0"/>
              </a:rPr>
              <a:t>amount”</a:t>
            </a:r>
            <a:r>
              <a:rPr lang="en-US" altLang="en-US" dirty="0">
                <a:latin typeface="Helvetica" pitchFamily="1" charset="0"/>
              </a:rPr>
              <a:t> </a:t>
            </a:r>
            <a:r>
              <a:rPr lang="en-US" altLang="en-US" i="1" dirty="0" smtClean="0">
                <a:solidFill>
                  <a:srgbClr val="002060"/>
                </a:solidFill>
                <a:latin typeface="Helvetica" pitchFamily="1" charset="0"/>
              </a:rPr>
              <a:t>(</a:t>
            </a:r>
            <a:r>
              <a:rPr lang="sr-Latn-RS" altLang="en-US" i="1" dirty="0" smtClean="0">
                <a:solidFill>
                  <a:srgbClr val="002060"/>
                </a:solidFill>
                <a:latin typeface="Helvetica" pitchFamily="1" charset="0"/>
              </a:rPr>
              <a:t>ograničenje koje se odnosi na zajedničko pojavljivanje</a:t>
            </a:r>
            <a:r>
              <a:rPr lang="en-US" altLang="en-US" i="1" dirty="0" smtClean="0">
                <a:solidFill>
                  <a:srgbClr val="002060"/>
                </a:solidFill>
                <a:latin typeface="Helvetica" pitchFamily="1" charset="0"/>
              </a:rPr>
              <a:t>)</a:t>
            </a:r>
            <a:endParaRPr lang="en-US" altLang="en-US" i="1" dirty="0">
              <a:solidFill>
                <a:srgbClr val="002060"/>
              </a:solidFill>
              <a:latin typeface="Helvetica" pitchFamily="1" charset="0"/>
            </a:endParaRPr>
          </a:p>
          <a:p>
            <a:pPr lvl="1">
              <a:lnSpc>
                <a:spcPct val="90000"/>
              </a:lnSpc>
            </a:pPr>
            <a:r>
              <a:rPr lang="sr-Latn-RS" altLang="en-US" dirty="0" smtClean="0">
                <a:latin typeface="Helvetica" pitchFamily="1" charset="0"/>
              </a:rPr>
              <a:t>elemenat </a:t>
            </a:r>
            <a:r>
              <a:rPr lang="en-US" altLang="en-US" dirty="0" smtClean="0">
                <a:latin typeface="Helvetica" pitchFamily="1" charset="0"/>
              </a:rPr>
              <a:t>“</a:t>
            </a:r>
            <a:r>
              <a:rPr lang="en-US" altLang="en-US" dirty="0" smtClean="0">
                <a:latin typeface="CourierNewPS-BoldMT" charset="0"/>
              </a:rPr>
              <a:t>comment</a:t>
            </a:r>
            <a:r>
              <a:rPr lang="en-US" altLang="en-US" dirty="0">
                <a:latin typeface="CourierNewPS-BoldMT" charset="0"/>
              </a:rPr>
              <a:t>”</a:t>
            </a:r>
            <a:r>
              <a:rPr lang="en-US" altLang="en-US" dirty="0">
                <a:latin typeface="Helvetica" pitchFamily="1" charset="0"/>
              </a:rPr>
              <a:t> </a:t>
            </a:r>
            <a:r>
              <a:rPr lang="sr-Latn-RS" altLang="en-US" dirty="0" smtClean="0">
                <a:latin typeface="Helvetica" pitchFamily="1" charset="0"/>
              </a:rPr>
              <a:t>može da se pojavi na bilo kom mestu</a:t>
            </a:r>
            <a:r>
              <a:rPr lang="en-US" altLang="en-US" dirty="0" smtClean="0">
                <a:latin typeface="Helvetica" pitchFamily="1" charset="0"/>
              </a:rPr>
              <a:t> </a:t>
            </a:r>
            <a:r>
              <a:rPr lang="en-US" altLang="en-US" i="1" dirty="0" smtClean="0">
                <a:solidFill>
                  <a:srgbClr val="002060"/>
                </a:solidFill>
                <a:latin typeface="Helvetica" pitchFamily="1" charset="0"/>
              </a:rPr>
              <a:t>(</a:t>
            </a:r>
            <a:r>
              <a:rPr lang="sr-Latn-RS" altLang="en-US" i="1" dirty="0" smtClean="0">
                <a:solidFill>
                  <a:srgbClr val="002060"/>
                </a:solidFill>
                <a:latin typeface="Helvetica" pitchFamily="1" charset="0"/>
              </a:rPr>
              <a:t>fleksibilnost sheme</a:t>
            </a:r>
            <a:r>
              <a:rPr lang="en-US" altLang="en-US" i="1" dirty="0" smtClean="0">
                <a:solidFill>
                  <a:srgbClr val="002060"/>
                </a:solidFill>
                <a:latin typeface="Helvetica" pitchFamily="1" charset="0"/>
              </a:rPr>
              <a:t>)</a:t>
            </a:r>
            <a:endParaRPr lang="sr-Latn-RS" altLang="en-US" i="1" dirty="0" smtClean="0">
              <a:solidFill>
                <a:srgbClr val="002060"/>
              </a:solidFill>
              <a:latin typeface="Helvetica" pitchFamily="1" charset="0"/>
            </a:endParaRPr>
          </a:p>
          <a:p>
            <a:pPr lvl="1">
              <a:lnSpc>
                <a:spcPct val="90000"/>
              </a:lnSpc>
            </a:pPr>
            <a:r>
              <a:rPr lang="sr-Latn-RS" altLang="en-US" dirty="0" smtClean="0">
                <a:latin typeface="Helvetica" pitchFamily="1" charset="0"/>
              </a:rPr>
              <a:t>DTD-ov </a:t>
            </a:r>
            <a:r>
              <a:rPr lang="en-US" altLang="en-US" dirty="0" smtClean="0">
                <a:latin typeface="Helvetica" pitchFamily="1" charset="0"/>
              </a:rPr>
              <a:t>ID</a:t>
            </a:r>
            <a:r>
              <a:rPr lang="sr-Latn-RS" altLang="en-US" dirty="0" smtClean="0">
                <a:latin typeface="Helvetica" pitchFamily="1" charset="0"/>
              </a:rPr>
              <a:t> nije preterano dobra implementacija za vrednost ključa</a:t>
            </a:r>
            <a:endParaRPr lang="en-US" altLang="en-US" dirty="0">
              <a:latin typeface="Helvetica" pitchFamily="1" charset="0"/>
            </a:endParaRPr>
          </a:p>
          <a:p>
            <a:pPr lvl="1">
              <a:lnSpc>
                <a:spcPct val="90000"/>
              </a:lnSpc>
            </a:pPr>
            <a:r>
              <a:rPr lang="sr-Latn-RS" altLang="en-US" dirty="0" smtClean="0">
                <a:latin typeface="Helvetica" pitchFamily="1" charset="0"/>
              </a:rPr>
              <a:t>Ne postoji podrška za nasleđivanje kao kod objetktno-orjentisanih jezika</a:t>
            </a:r>
            <a:endParaRPr lang="en-US" altLang="en-US" dirty="0">
              <a:latin typeface="Helvetica" pitchFamily="1" charset="0"/>
            </a:endParaRPr>
          </a:p>
          <a:p>
            <a:pPr lvl="1">
              <a:lnSpc>
                <a:spcPct val="90000"/>
              </a:lnSpc>
            </a:pPr>
            <a:r>
              <a:rPr lang="sr-Latn-RS" altLang="en-US" dirty="0" smtClean="0">
                <a:latin typeface="Helvetica" pitchFamily="1" charset="0"/>
              </a:rPr>
              <a:t>Sintaksa koja je bliska </a:t>
            </a:r>
            <a:r>
              <a:rPr lang="en-US" altLang="en-US" dirty="0" smtClean="0">
                <a:latin typeface="Helvetica" pitchFamily="1" charset="0"/>
              </a:rPr>
              <a:t>XML</a:t>
            </a:r>
            <a:r>
              <a:rPr lang="sr-Latn-RS" altLang="en-US" dirty="0" smtClean="0">
                <a:latin typeface="Helvetica" pitchFamily="1" charset="0"/>
              </a:rPr>
              <a:t>-u, ali nije XML</a:t>
            </a:r>
            <a:r>
              <a:rPr lang="en-US" altLang="en-US" dirty="0" smtClean="0">
                <a:latin typeface="Helvetica" pitchFamily="1" charset="0"/>
              </a:rPr>
              <a:t> </a:t>
            </a:r>
            <a:r>
              <a:rPr lang="sr-Latn-RS" altLang="en-US" dirty="0" smtClean="0">
                <a:latin typeface="Helvetica" pitchFamily="1" charset="0"/>
              </a:rPr>
              <a:t>nije pogodna da se na toj osnovi razvijaju alati </a:t>
            </a:r>
            <a:endParaRPr lang="en-US" altLang="en-US" dirty="0">
              <a:latin typeface="Helvetica" pitchFamily="1" charset="0"/>
            </a:endParaRPr>
          </a:p>
          <a:p>
            <a:pPr lvl="1">
              <a:lnSpc>
                <a:spcPct val="90000"/>
              </a:lnSpc>
            </a:pPr>
            <a:endParaRPr lang="en-US" altLang="en-US" dirty="0">
              <a:latin typeface="Helvetica" pitchFamily="1" charset="0"/>
            </a:endParaRPr>
          </a:p>
          <a:p>
            <a:pPr lvl="1">
              <a:lnSpc>
                <a:spcPct val="90000"/>
              </a:lnSpc>
            </a:pPr>
            <a:endParaRPr lang="en-US" altLang="en-US" i="1" dirty="0">
              <a:solidFill>
                <a:srgbClr val="002060"/>
              </a:solidFill>
              <a:latin typeface="Helvetica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7081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581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RS" altLang="en-US" dirty="0" smtClean="0">
                <a:solidFill>
                  <a:srgbClr val="0070C0"/>
                </a:solidFill>
                <a:effectLst/>
                <a:latin typeface="Helvetica-Bold" charset="0"/>
              </a:rPr>
              <a:t>Principi dizajna za sheme</a:t>
            </a:r>
            <a:endParaRPr lang="en-US" altLang="en-US" sz="3200" dirty="0">
              <a:solidFill>
                <a:srgbClr val="0070C0"/>
              </a:solidFill>
              <a:latin typeface="Helvetica-Bold" charset="0"/>
            </a:endParaRPr>
          </a:p>
        </p:txBody>
      </p:sp>
      <p:sp>
        <p:nvSpPr>
          <p:cNvPr id="1655837" name="Rectangle 29"/>
          <p:cNvSpPr>
            <a:spLocks noGrp="1" noChangeArrowheads="1"/>
          </p:cNvSpPr>
          <p:nvPr>
            <p:ph type="body" idx="1"/>
          </p:nvPr>
        </p:nvSpPr>
        <p:spPr>
          <a:xfrm>
            <a:off x="755576" y="1556792"/>
            <a:ext cx="7931224" cy="4498975"/>
          </a:xfrm>
          <a:noFill/>
          <a:ln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sr-Latn-RS" altLang="en-US" dirty="0" smtClean="0">
                <a:latin typeface="Helvetica" pitchFamily="1" charset="0"/>
              </a:rPr>
              <a:t>Jezik </a:t>
            </a:r>
            <a:r>
              <a:rPr lang="en-US" altLang="en-US" dirty="0" smtClean="0">
                <a:effectLst/>
                <a:latin typeface="Helvetica" pitchFamily="1" charset="0"/>
              </a:rPr>
              <a:t>XML </a:t>
            </a:r>
            <a:r>
              <a:rPr lang="sr-Latn-RS" altLang="en-US" dirty="0" smtClean="0">
                <a:effectLst/>
                <a:latin typeface="Helvetica" pitchFamily="1" charset="0"/>
              </a:rPr>
              <a:t>shema treba da bude:</a:t>
            </a:r>
            <a:endParaRPr lang="en-US" altLang="en-US" dirty="0">
              <a:effectLst/>
              <a:latin typeface="Helvetica" pitchFamily="1" charset="0"/>
            </a:endParaRPr>
          </a:p>
          <a:p>
            <a:pPr marL="914400" lvl="1" indent="-457200">
              <a:lnSpc>
                <a:spcPct val="90000"/>
              </a:lnSpc>
              <a:buFont typeface="Times" pitchFamily="1" charset="0"/>
              <a:buAutoNum type="arabicPeriod"/>
            </a:pPr>
            <a:r>
              <a:rPr lang="sr-Latn-RS" altLang="en-US" dirty="0" smtClean="0">
                <a:effectLst/>
                <a:latin typeface="Helvetica-Bold" charset="0"/>
              </a:rPr>
              <a:t>Izražajniji od</a:t>
            </a:r>
            <a:r>
              <a:rPr lang="en-US" altLang="en-US" dirty="0" smtClean="0">
                <a:effectLst/>
                <a:latin typeface="Helvetica-Bold" charset="0"/>
              </a:rPr>
              <a:t> </a:t>
            </a:r>
            <a:r>
              <a:rPr lang="en-US" altLang="en-US" dirty="0">
                <a:effectLst/>
                <a:latin typeface="Helvetica-Bold" charset="0"/>
              </a:rPr>
              <a:t>XML </a:t>
            </a:r>
            <a:r>
              <a:rPr lang="en-US" altLang="en-US" dirty="0" smtClean="0">
                <a:effectLst/>
                <a:latin typeface="Helvetica-Bold" charset="0"/>
              </a:rPr>
              <a:t>DTD</a:t>
            </a:r>
            <a:r>
              <a:rPr lang="sr-Latn-RS" altLang="en-US" dirty="0" smtClean="0">
                <a:effectLst/>
                <a:latin typeface="Helvetica-Bold" charset="0"/>
              </a:rPr>
              <a:t>-ova</a:t>
            </a:r>
            <a:endParaRPr lang="en-US" altLang="en-US" dirty="0">
              <a:effectLst/>
              <a:latin typeface="Helvetica-Bold" charset="0"/>
            </a:endParaRPr>
          </a:p>
          <a:p>
            <a:pPr marL="914400" lvl="1" indent="-457200">
              <a:lnSpc>
                <a:spcPct val="90000"/>
              </a:lnSpc>
              <a:buFont typeface="Times" pitchFamily="1" charset="0"/>
              <a:buAutoNum type="arabicPeriod"/>
            </a:pPr>
            <a:r>
              <a:rPr lang="sr-Latn-RS" altLang="en-US" dirty="0" smtClean="0">
                <a:effectLst/>
                <a:latin typeface="Helvetica-Bold" charset="0"/>
              </a:rPr>
              <a:t>Izražen pomoću</a:t>
            </a:r>
            <a:r>
              <a:rPr lang="en-US" altLang="en-US" dirty="0" smtClean="0">
                <a:effectLst/>
                <a:latin typeface="Helvetica-Bold" charset="0"/>
              </a:rPr>
              <a:t> XML</a:t>
            </a:r>
            <a:r>
              <a:rPr lang="sr-Latn-RS" altLang="en-US" dirty="0" smtClean="0">
                <a:effectLst/>
                <a:latin typeface="Helvetica-Bold" charset="0"/>
              </a:rPr>
              <a:t>-a</a:t>
            </a:r>
            <a:endParaRPr lang="en-US" altLang="en-US" dirty="0">
              <a:effectLst/>
              <a:latin typeface="Helvetica-Bold" charset="0"/>
            </a:endParaRPr>
          </a:p>
          <a:p>
            <a:pPr marL="914400" lvl="1" indent="-457200">
              <a:lnSpc>
                <a:spcPct val="90000"/>
              </a:lnSpc>
              <a:buFont typeface="Times" pitchFamily="1" charset="0"/>
              <a:buAutoNum type="arabicPeriod"/>
            </a:pPr>
            <a:r>
              <a:rPr lang="sr-Latn-RS" altLang="en-US" dirty="0" smtClean="0">
                <a:effectLst/>
                <a:latin typeface="Helvetica-Bold" charset="0"/>
              </a:rPr>
              <a:t>Samo-opisiv</a:t>
            </a:r>
            <a:endParaRPr lang="en-US" altLang="en-US" dirty="0">
              <a:effectLst/>
              <a:latin typeface="Helvetica-Bold" charset="0"/>
            </a:endParaRPr>
          </a:p>
          <a:p>
            <a:pPr marL="914400" lvl="1" indent="-457200">
              <a:lnSpc>
                <a:spcPct val="90000"/>
              </a:lnSpc>
              <a:buFont typeface="Times" pitchFamily="1" charset="0"/>
              <a:buAutoNum type="arabicPeriod"/>
            </a:pPr>
            <a:r>
              <a:rPr lang="sr-Latn-RS" altLang="en-US" dirty="0" smtClean="0">
                <a:effectLst/>
                <a:latin typeface="Helvetica" pitchFamily="1" charset="0"/>
              </a:rPr>
              <a:t>Pogodan za korišćenje za širok opseg aplikacija koje koriste </a:t>
            </a:r>
            <a:r>
              <a:rPr lang="en-US" altLang="en-US" dirty="0" smtClean="0">
                <a:effectLst/>
                <a:latin typeface="Helvetica" pitchFamily="1" charset="0"/>
              </a:rPr>
              <a:t>XML</a:t>
            </a:r>
            <a:endParaRPr lang="en-US" altLang="en-US" dirty="0">
              <a:effectLst/>
              <a:latin typeface="Helvetica" pitchFamily="1" charset="0"/>
            </a:endParaRPr>
          </a:p>
          <a:p>
            <a:pPr marL="914400" lvl="1" indent="-457200">
              <a:lnSpc>
                <a:spcPct val="90000"/>
              </a:lnSpc>
              <a:buFont typeface="Times" pitchFamily="1" charset="0"/>
              <a:buAutoNum type="arabicPeriod"/>
            </a:pPr>
            <a:r>
              <a:rPr lang="sr-Latn-RS" altLang="en-US" smtClean="0">
                <a:effectLst/>
                <a:latin typeface="Helvetica" pitchFamily="1" charset="0"/>
              </a:rPr>
              <a:t>Direktno pogodan </a:t>
            </a:r>
            <a:r>
              <a:rPr lang="sr-Latn-RS" altLang="en-US" dirty="0" smtClean="0">
                <a:effectLst/>
                <a:latin typeface="Helvetica" pitchFamily="1" charset="0"/>
              </a:rPr>
              <a:t>za korišćenje na</a:t>
            </a:r>
            <a:r>
              <a:rPr lang="en-US" altLang="en-US" dirty="0" smtClean="0">
                <a:effectLst/>
                <a:latin typeface="Helvetica" pitchFamily="1" charset="0"/>
              </a:rPr>
              <a:t> Internet</a:t>
            </a:r>
            <a:r>
              <a:rPr lang="sr-Latn-RS" altLang="en-US" dirty="0" smtClean="0">
                <a:effectLst/>
                <a:latin typeface="Helvetica" pitchFamily="1" charset="0"/>
              </a:rPr>
              <a:t>u</a:t>
            </a:r>
            <a:endParaRPr lang="en-US" altLang="en-US" dirty="0">
              <a:effectLst/>
              <a:latin typeface="Helvetica" pitchFamily="1" charset="0"/>
            </a:endParaRPr>
          </a:p>
          <a:p>
            <a:pPr marL="914400" lvl="1" indent="-457200">
              <a:lnSpc>
                <a:spcPct val="90000"/>
              </a:lnSpc>
              <a:buFont typeface="Times" pitchFamily="1" charset="0"/>
              <a:buAutoNum type="arabicPeriod"/>
            </a:pPr>
            <a:r>
              <a:rPr lang="sr-Latn-RS" altLang="en-US" dirty="0" smtClean="0">
                <a:effectLst/>
                <a:latin typeface="Helvetica" pitchFamily="1" charset="0"/>
              </a:rPr>
              <a:t>Optimizovan za interoperabilnost</a:t>
            </a:r>
            <a:endParaRPr lang="en-US" altLang="en-US" dirty="0">
              <a:effectLst/>
              <a:latin typeface="Helvetica" pitchFamily="1" charset="0"/>
            </a:endParaRPr>
          </a:p>
          <a:p>
            <a:pPr marL="914400" lvl="1" indent="-457200">
              <a:lnSpc>
                <a:spcPct val="90000"/>
              </a:lnSpc>
              <a:buFont typeface="Times" pitchFamily="1" charset="0"/>
              <a:buAutoNum type="arabicPeriod"/>
            </a:pPr>
            <a:r>
              <a:rPr lang="sr-Latn-RS" altLang="en-US" dirty="0" smtClean="0">
                <a:effectLst/>
                <a:latin typeface="Helvetica-Bold" charset="0"/>
              </a:rPr>
              <a:t>Dovoljno jednostavan da se može implementirati na skromnim resursima</a:t>
            </a:r>
            <a:endParaRPr lang="en-US" altLang="en-US" dirty="0">
              <a:effectLst/>
              <a:latin typeface="Helvetica" pitchFamily="1" charset="0"/>
            </a:endParaRPr>
          </a:p>
          <a:p>
            <a:pPr marL="914400" lvl="1" indent="-457200">
              <a:lnSpc>
                <a:spcPct val="90000"/>
              </a:lnSpc>
              <a:buFont typeface="Times" pitchFamily="1" charset="0"/>
              <a:buAutoNum type="arabicPeriod"/>
            </a:pPr>
            <a:r>
              <a:rPr lang="sr-Latn-RS" altLang="en-US" dirty="0" smtClean="0">
                <a:effectLst/>
                <a:latin typeface="Helvetica-Bold" charset="0"/>
              </a:rPr>
              <a:t>Usaglašen sa relevantnim</a:t>
            </a:r>
            <a:r>
              <a:rPr lang="en-US" altLang="en-US" dirty="0" smtClean="0">
                <a:effectLst/>
                <a:latin typeface="Helvetica-Bold" charset="0"/>
              </a:rPr>
              <a:t> </a:t>
            </a:r>
            <a:r>
              <a:rPr lang="en-US" altLang="en-US" dirty="0">
                <a:effectLst/>
                <a:latin typeface="Helvetica-Bold" charset="0"/>
              </a:rPr>
              <a:t>W3C </a:t>
            </a:r>
            <a:r>
              <a:rPr lang="en-US" altLang="en-US" dirty="0" smtClean="0">
                <a:effectLst/>
                <a:latin typeface="Helvetica-Bold" charset="0"/>
              </a:rPr>
              <a:t>spec</a:t>
            </a:r>
            <a:r>
              <a:rPr lang="sr-Latn-RS" altLang="en-US" dirty="0" smtClean="0">
                <a:effectLst/>
                <a:latin typeface="Helvetica-Bold" charset="0"/>
              </a:rPr>
              <a:t>ifikacijama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95340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9458" name="Rectangle 1026"/>
          <p:cNvSpPr>
            <a:spLocks noGrp="1" noRot="1" noChangeArrowheads="1"/>
          </p:cNvSpPr>
          <p:nvPr>
            <p:ph type="title"/>
          </p:nvPr>
        </p:nvSpPr>
        <p:spPr>
          <a:xfrm>
            <a:off x="1907704" y="549275"/>
            <a:ext cx="6779096" cy="868363"/>
          </a:xfrm>
        </p:spPr>
        <p:txBody>
          <a:bodyPr/>
          <a:lstStyle/>
          <a:p>
            <a:r>
              <a:rPr lang="sr-Latn-RS" altLang="en-US" dirty="0" smtClean="0"/>
              <a:t>Istorija: </a:t>
            </a:r>
            <a:r>
              <a:rPr lang="de-DE" altLang="en-US" dirty="0" smtClean="0"/>
              <a:t>SGML </a:t>
            </a:r>
            <a:r>
              <a:rPr lang="de-DE" altLang="en-US" dirty="0"/>
              <a:t>vs. HTML vs. XML</a:t>
            </a:r>
          </a:p>
        </p:txBody>
      </p:sp>
      <p:sp>
        <p:nvSpPr>
          <p:cNvPr id="1299459" name="Oval 1027"/>
          <p:cNvSpPr>
            <a:spLocks noChangeArrowheads="1"/>
          </p:cNvSpPr>
          <p:nvPr/>
        </p:nvSpPr>
        <p:spPr bwMode="auto">
          <a:xfrm>
            <a:off x="533400" y="1752600"/>
            <a:ext cx="6781800" cy="388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de-DE" altLang="en-US" sz="2800" b="0">
                <a:solidFill>
                  <a:schemeClr val="tx1"/>
                </a:solidFill>
                <a:latin typeface="Times" pitchFamily="1" charset="0"/>
              </a:rPr>
              <a:t>SGML (1960)</a:t>
            </a:r>
          </a:p>
          <a:p>
            <a:pPr algn="ctr" eaLnBrk="0" hangingPunct="0"/>
            <a:endParaRPr lang="de-DE" altLang="en-US" sz="2800" b="0">
              <a:solidFill>
                <a:schemeClr val="tx1"/>
              </a:solidFill>
              <a:latin typeface="Times" pitchFamily="1" charset="0"/>
            </a:endParaRPr>
          </a:p>
          <a:p>
            <a:pPr algn="ctr" eaLnBrk="0" hangingPunct="0"/>
            <a:endParaRPr lang="de-DE" altLang="en-US" sz="2800" b="0">
              <a:solidFill>
                <a:schemeClr val="tx1"/>
              </a:solidFill>
              <a:latin typeface="Times" pitchFamily="1" charset="0"/>
            </a:endParaRPr>
          </a:p>
          <a:p>
            <a:pPr algn="ctr" eaLnBrk="0" hangingPunct="0"/>
            <a:endParaRPr lang="de-DE" altLang="en-US" sz="2800" b="0">
              <a:solidFill>
                <a:schemeClr val="tx1"/>
              </a:solidFill>
              <a:latin typeface="Times" pitchFamily="1" charset="0"/>
            </a:endParaRPr>
          </a:p>
          <a:p>
            <a:pPr algn="ctr" eaLnBrk="0" hangingPunct="0"/>
            <a:r>
              <a:rPr lang="de-DE" altLang="en-US" b="0">
                <a:solidFill>
                  <a:schemeClr val="tx1"/>
                </a:solidFill>
                <a:latin typeface="Times" pitchFamily="1" charset="0"/>
              </a:rPr>
              <a:t>             </a:t>
            </a:r>
          </a:p>
          <a:p>
            <a:pPr algn="ctr" eaLnBrk="0" hangingPunct="0"/>
            <a:endParaRPr lang="de-DE" altLang="en-US" b="0">
              <a:solidFill>
                <a:schemeClr val="tx1"/>
              </a:solidFill>
              <a:latin typeface="Times" pitchFamily="1" charset="0"/>
            </a:endParaRPr>
          </a:p>
          <a:p>
            <a:pPr algn="ctr" eaLnBrk="0" hangingPunct="0"/>
            <a:endParaRPr lang="de-DE" altLang="en-US" b="0">
              <a:solidFill>
                <a:schemeClr val="tx1"/>
              </a:solidFill>
              <a:latin typeface="Times" pitchFamily="1" charset="0"/>
            </a:endParaRPr>
          </a:p>
          <a:p>
            <a:pPr algn="ctr" eaLnBrk="0" hangingPunct="0"/>
            <a:endParaRPr lang="de-DE" altLang="en-US" b="0">
              <a:solidFill>
                <a:schemeClr val="tx1"/>
              </a:solidFill>
              <a:latin typeface="Times" pitchFamily="1" charset="0"/>
            </a:endParaRPr>
          </a:p>
        </p:txBody>
      </p:sp>
      <p:sp>
        <p:nvSpPr>
          <p:cNvPr id="1299460" name="Oval 1028"/>
          <p:cNvSpPr>
            <a:spLocks noChangeArrowheads="1"/>
          </p:cNvSpPr>
          <p:nvPr/>
        </p:nvSpPr>
        <p:spPr bwMode="auto">
          <a:xfrm>
            <a:off x="4038600" y="2667000"/>
            <a:ext cx="2971800" cy="2438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de-DE" altLang="en-US" b="0">
                <a:latin typeface="Times" pitchFamily="1" charset="0"/>
              </a:rPr>
              <a:t>XML(1996)</a:t>
            </a:r>
          </a:p>
          <a:p>
            <a:pPr algn="ctr" eaLnBrk="0" hangingPunct="0"/>
            <a:endParaRPr lang="de-DE" altLang="en-US" b="0">
              <a:latin typeface="Times" pitchFamily="1" charset="0"/>
            </a:endParaRPr>
          </a:p>
          <a:p>
            <a:pPr algn="ctr" eaLnBrk="0" hangingPunct="0"/>
            <a:endParaRPr lang="de-DE" altLang="en-US" b="0">
              <a:latin typeface="Times" pitchFamily="1" charset="0"/>
            </a:endParaRPr>
          </a:p>
          <a:p>
            <a:pPr algn="ctr" eaLnBrk="0" hangingPunct="0"/>
            <a:endParaRPr lang="de-DE" altLang="en-US" b="0">
              <a:solidFill>
                <a:schemeClr val="tx1"/>
              </a:solidFill>
              <a:latin typeface="Times" pitchFamily="1" charset="0"/>
            </a:endParaRPr>
          </a:p>
        </p:txBody>
      </p:sp>
      <p:sp>
        <p:nvSpPr>
          <p:cNvPr id="1299461" name="Oval 1029"/>
          <p:cNvSpPr>
            <a:spLocks noChangeArrowheads="1"/>
          </p:cNvSpPr>
          <p:nvPr/>
        </p:nvSpPr>
        <p:spPr bwMode="auto">
          <a:xfrm>
            <a:off x="1524000" y="3657600"/>
            <a:ext cx="4038600" cy="14478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de-DE" altLang="en-US" b="0">
                <a:latin typeface="Times" pitchFamily="1" charset="0"/>
              </a:rPr>
              <a:t>HTML(1990)</a:t>
            </a:r>
            <a:endParaRPr lang="de-DE" altLang="en-US" b="0">
              <a:solidFill>
                <a:schemeClr val="tx1"/>
              </a:solidFill>
              <a:latin typeface="Times" pitchFamily="1" charset="0"/>
            </a:endParaRPr>
          </a:p>
        </p:txBody>
      </p:sp>
      <p:sp>
        <p:nvSpPr>
          <p:cNvPr id="1299462" name="Oval 1030"/>
          <p:cNvSpPr>
            <a:spLocks noChangeArrowheads="1"/>
          </p:cNvSpPr>
          <p:nvPr/>
        </p:nvSpPr>
        <p:spPr bwMode="auto">
          <a:xfrm>
            <a:off x="4419600" y="3733800"/>
            <a:ext cx="2133600" cy="12954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de-DE" altLang="en-US" b="0">
                <a:latin typeface="Times" pitchFamily="1" charset="0"/>
              </a:rPr>
              <a:t>XHTML(2000)</a:t>
            </a:r>
            <a:endParaRPr lang="de-DE" altLang="en-US" b="0">
              <a:solidFill>
                <a:schemeClr val="tx1"/>
              </a:solidFill>
              <a:latin typeface="Times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6072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731000" y="622935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A007450-B209-4CAA-A48F-13F50116E2CD}" type="slidenum">
              <a:rPr lang="en-US" altLang="en-US" sz="1000" smtClean="0">
                <a:solidFill>
                  <a:srgbClr val="969696"/>
                </a:solidFill>
                <a:latin typeface="Arial" pitchFamily="34" charset="0"/>
              </a:rPr>
              <a:pPr/>
              <a:t>40</a:t>
            </a:fld>
            <a:endParaRPr lang="en-US" altLang="en-US" sz="1000" smtClean="0">
              <a:solidFill>
                <a:srgbClr val="969696"/>
              </a:solidFill>
              <a:latin typeface="Arial" pitchFamily="34" charset="0"/>
            </a:endParaRP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1907704" y="476672"/>
            <a:ext cx="7236296" cy="1044575"/>
          </a:xfrm>
        </p:spPr>
        <p:txBody>
          <a:bodyPr/>
          <a:lstStyle/>
          <a:p>
            <a:pPr>
              <a:defRPr/>
            </a:pPr>
            <a:r>
              <a:rPr lang="sr-Latn-RS" dirty="0" smtClean="0"/>
              <a:t>Osnove </a:t>
            </a:r>
            <a:r>
              <a:rPr lang="en-US" dirty="0" smtClean="0"/>
              <a:t>XML </a:t>
            </a:r>
            <a:r>
              <a:rPr lang="sr-Latn-RS" dirty="0" smtClean="0"/>
              <a:t>s</a:t>
            </a:r>
            <a:r>
              <a:rPr lang="en-US" dirty="0" smtClean="0"/>
              <a:t>hem</a:t>
            </a:r>
            <a:r>
              <a:rPr lang="sr-Latn-RS" dirty="0" smtClean="0"/>
              <a:t>e</a:t>
            </a:r>
            <a:endParaRPr lang="en-US" dirty="0" smtClean="0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63675"/>
            <a:ext cx="8178800" cy="459422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sr-Latn-RS" altLang="en-US" dirty="0" smtClean="0"/>
              <a:t>Kreirana tako da prevaziđe probleme sa </a:t>
            </a:r>
            <a:r>
              <a:rPr lang="en-US" altLang="en-US" dirty="0" smtClean="0"/>
              <a:t>DTD</a:t>
            </a:r>
            <a:r>
              <a:rPr lang="sr-Latn-RS" altLang="en-US" dirty="0" smtClean="0"/>
              <a:t>-ovima</a:t>
            </a:r>
            <a:endParaRPr lang="en-US" altLang="en-US" dirty="0" smtClean="0"/>
          </a:p>
          <a:p>
            <a:pPr lvl="1"/>
            <a:r>
              <a:rPr lang="sr-Latn-RS" altLang="en-US" dirty="0" smtClean="0"/>
              <a:t>Ima </a:t>
            </a:r>
            <a:r>
              <a:rPr lang="en-US" altLang="en-US" dirty="0" smtClean="0"/>
              <a:t>XML s</a:t>
            </a:r>
            <a:r>
              <a:rPr lang="sr-Latn-RS" altLang="en-US" dirty="0" smtClean="0"/>
              <a:t>intaksu</a:t>
            </a:r>
            <a:endParaRPr lang="en-US" altLang="en-US" dirty="0" smtClean="0"/>
          </a:p>
          <a:p>
            <a:pPr lvl="1"/>
            <a:r>
              <a:rPr lang="sr-Latn-RS" altLang="en-US" dirty="0" smtClean="0"/>
              <a:t>Može definisati ključeve korišćenjem</a:t>
            </a:r>
            <a:r>
              <a:rPr lang="en-US" altLang="en-US" smtClean="0"/>
              <a:t> XPath</a:t>
            </a:r>
            <a:r>
              <a:rPr lang="sr-Latn-RS" altLang="en-US" dirty="0" smtClean="0"/>
              <a:t> konstrukcija</a:t>
            </a:r>
          </a:p>
          <a:p>
            <a:pPr lvl="1"/>
            <a:r>
              <a:rPr lang="sr-Latn-RS" altLang="en-US" dirty="0" smtClean="0"/>
              <a:t>Tip korenog elementa za </a:t>
            </a:r>
            <a:r>
              <a:rPr lang="en-US" altLang="en-US" dirty="0" smtClean="0"/>
              <a:t>do</a:t>
            </a:r>
            <a:r>
              <a:rPr lang="sr-Latn-RS" altLang="en-US" dirty="0" smtClean="0"/>
              <a:t>k</a:t>
            </a:r>
            <a:r>
              <a:rPr lang="en-US" altLang="en-US" dirty="0" err="1" smtClean="0"/>
              <a:t>ument</a:t>
            </a:r>
            <a:r>
              <a:rPr lang="en-US" altLang="en-US" dirty="0" smtClean="0"/>
              <a:t> </a:t>
            </a:r>
            <a:r>
              <a:rPr lang="sr-Latn-RS" altLang="en-US" dirty="0" smtClean="0"/>
              <a:t>je globalno naniže</a:t>
            </a:r>
            <a:r>
              <a:rPr lang="en-US" altLang="en-US" dirty="0" smtClean="0"/>
              <a:t> </a:t>
            </a:r>
            <a:r>
              <a:rPr lang="sr-Latn-RS" altLang="en-US" dirty="0" smtClean="0"/>
              <a:t>k</a:t>
            </a:r>
            <a:r>
              <a:rPr lang="en-US" altLang="en-US" dirty="0" err="1" smtClean="0"/>
              <a:t>ompt</a:t>
            </a:r>
            <a:r>
              <a:rPr lang="sr-Latn-RS" altLang="en-US" dirty="0" smtClean="0"/>
              <a:t>ibilan</a:t>
            </a:r>
            <a:r>
              <a:rPr lang="en-US" altLang="en-US" dirty="0" smtClean="0"/>
              <a:t> </a:t>
            </a:r>
            <a:r>
              <a:rPr lang="sr-Latn-RS" altLang="en-US" dirty="0" smtClean="0"/>
              <a:t>sa</a:t>
            </a:r>
            <a:r>
              <a:rPr lang="en-US" altLang="en-US" dirty="0" smtClean="0"/>
              <a:t> DTD</a:t>
            </a:r>
            <a:endParaRPr lang="en-US" altLang="en-US" dirty="0"/>
          </a:p>
          <a:p>
            <a:pPr lvl="1"/>
            <a:r>
              <a:rPr lang="sr-Latn-RS" altLang="en-US" dirty="0" smtClean="0"/>
              <a:t>Prostori imena su deo</a:t>
            </a:r>
            <a:r>
              <a:rPr lang="en-US" altLang="en-US" dirty="0" smtClean="0"/>
              <a:t> </a:t>
            </a:r>
            <a:r>
              <a:rPr lang="en-US" altLang="en-US" dirty="0"/>
              <a:t>XML </a:t>
            </a:r>
            <a:r>
              <a:rPr lang="sr-Latn-RS" altLang="en-US" dirty="0" smtClean="0"/>
              <a:t>s</a:t>
            </a:r>
            <a:r>
              <a:rPr lang="en-US" altLang="en-US" dirty="0" err="1" smtClean="0"/>
              <a:t>hema</a:t>
            </a:r>
            <a:endParaRPr lang="en-US" altLang="en-US" dirty="0"/>
          </a:p>
          <a:p>
            <a:pPr lvl="1"/>
            <a:r>
              <a:rPr lang="sr-Latn-RS" altLang="en-US" dirty="0" smtClean="0"/>
              <a:t>Podržano je nasleđivanje tipova, koje uključuje i ograničavanje opsega</a:t>
            </a:r>
            <a:endParaRPr lang="en-US" altLang="en-US" dirty="0" smtClean="0"/>
          </a:p>
          <a:p>
            <a:pPr lvl="2"/>
            <a:r>
              <a:rPr lang="sr-Latn-RS" altLang="en-US" dirty="0" smtClean="0"/>
              <a:t>Nasleđivanje proširivanjem (b</a:t>
            </a:r>
            <a:r>
              <a:rPr lang="en-US" altLang="en-US" dirty="0" smtClean="0"/>
              <a:t>y extension</a:t>
            </a:r>
            <a:r>
              <a:rPr lang="sr-Latn-RS" altLang="en-US" dirty="0" smtClean="0"/>
              <a:t>) kojim se dodaju novi podaci</a:t>
            </a:r>
          </a:p>
          <a:p>
            <a:pPr lvl="2"/>
            <a:r>
              <a:rPr lang="sr-Latn-RS" altLang="en-US" dirty="0" smtClean="0"/>
              <a:t>Nasleđivanje ograničavanjem</a:t>
            </a:r>
            <a:r>
              <a:rPr lang="en-US" altLang="en-US" dirty="0" smtClean="0"/>
              <a:t> </a:t>
            </a:r>
            <a:r>
              <a:rPr lang="sr-Latn-RS" altLang="en-US" dirty="0"/>
              <a:t>(</a:t>
            </a:r>
            <a:r>
              <a:rPr lang="en-US" altLang="en-US" dirty="0" smtClean="0"/>
              <a:t>by restriction</a:t>
            </a:r>
            <a:r>
              <a:rPr lang="sr-Latn-RS" altLang="en-US" dirty="0" smtClean="0"/>
              <a:t>) kojim se dodaju nova ograničenja</a:t>
            </a:r>
            <a:endParaRPr lang="en-US" altLang="en-US" dirty="0" smtClean="0"/>
          </a:p>
          <a:p>
            <a:pPr lvl="1"/>
            <a:r>
              <a:rPr lang="sr-Latn-RS" altLang="en-US" dirty="0" smtClean="0"/>
              <a:t>Podržani su</a:t>
            </a:r>
            <a:r>
              <a:rPr lang="en-US" altLang="en-US" dirty="0" smtClean="0"/>
              <a:t> </a:t>
            </a:r>
            <a:r>
              <a:rPr lang="sr-Latn-RS" altLang="en-US" dirty="0" smtClean="0"/>
              <a:t>domeni i predefinisani tipovi podataka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203234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2267744" y="404664"/>
            <a:ext cx="6854202" cy="1044575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Osnove</a:t>
            </a:r>
            <a:r>
              <a:rPr lang="en-US" dirty="0"/>
              <a:t> XML </a:t>
            </a:r>
            <a:r>
              <a:rPr lang="en-US" dirty="0" err="1" smtClean="0"/>
              <a:t>sheme</a:t>
            </a:r>
            <a:r>
              <a:rPr lang="sr-Latn-RS" dirty="0" smtClean="0"/>
              <a:t> (2)</a:t>
            </a:r>
            <a:endParaRPr lang="en-US" dirty="0" smtClean="0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63675"/>
            <a:ext cx="8363272" cy="4594225"/>
          </a:xfrm>
        </p:spPr>
        <p:txBody>
          <a:bodyPr/>
          <a:lstStyle/>
          <a:p>
            <a:r>
              <a:rPr lang="sr-Latn-RS" altLang="en-US" dirty="0" smtClean="0"/>
              <a:t>Prosti tipovi predstavljaju način restrikcije domena na skalarne vrednosti</a:t>
            </a:r>
            <a:endParaRPr lang="en-US" altLang="en-US" dirty="0" smtClean="0"/>
          </a:p>
          <a:p>
            <a:pPr lvl="1"/>
            <a:r>
              <a:rPr lang="sr-Latn-RS" altLang="en-US" dirty="0" smtClean="0"/>
              <a:t>Tako se može definisati prosti tip zanosvan na celobrojnom tipu, pri čemu su vrednosti tog prostog tipa utar zadatog opsega</a:t>
            </a:r>
            <a:endParaRPr lang="en-US" altLang="en-US" dirty="0" smtClean="0"/>
          </a:p>
          <a:p>
            <a:r>
              <a:rPr lang="sr-Latn-RS" altLang="en-US" dirty="0" smtClean="0"/>
              <a:t>Složeni tipovi su način definisanja struktura</a:t>
            </a:r>
            <a:r>
              <a:rPr lang="en-US" altLang="en-US" dirty="0" smtClean="0"/>
              <a:t> element/</a:t>
            </a:r>
            <a:r>
              <a:rPr lang="en-US" altLang="en-US" dirty="0" err="1" smtClean="0"/>
              <a:t>atribut</a:t>
            </a:r>
            <a:endParaRPr lang="en-US" altLang="en-US" dirty="0" smtClean="0"/>
          </a:p>
          <a:p>
            <a:pPr lvl="1"/>
            <a:r>
              <a:rPr lang="sr-Latn-RS" altLang="en-US" dirty="0" smtClean="0"/>
              <a:t>U osnovi ekvivalentni sa</a:t>
            </a:r>
            <a:r>
              <a:rPr lang="en-US" altLang="en-US" dirty="0" smtClean="0"/>
              <a:t> !ELEMENT</a:t>
            </a:r>
            <a:r>
              <a:rPr lang="sr-Latn-RS" altLang="en-US" dirty="0" smtClean="0"/>
              <a:t> kod DTD-a</a:t>
            </a:r>
            <a:r>
              <a:rPr lang="en-US" altLang="en-US" dirty="0" smtClean="0"/>
              <a:t>, </a:t>
            </a:r>
            <a:r>
              <a:rPr lang="sr-Latn-RS" altLang="en-US" dirty="0" smtClean="0"/>
              <a:t>ali moćnije</a:t>
            </a:r>
            <a:endParaRPr lang="en-US" altLang="en-US" dirty="0" smtClean="0"/>
          </a:p>
          <a:p>
            <a:pPr lvl="1"/>
            <a:r>
              <a:rPr lang="sr-Latn-RS" altLang="en-US" dirty="0" smtClean="0"/>
              <a:t>Specificira bilo sekvencu, bilo izbor među elementima - potomcima</a:t>
            </a:r>
            <a:endParaRPr lang="en-US" altLang="en-US" dirty="0" smtClean="0"/>
          </a:p>
          <a:p>
            <a:pPr lvl="1"/>
            <a:r>
              <a:rPr lang="en-US" altLang="en-US" dirty="0" smtClean="0"/>
              <a:t>Spec</a:t>
            </a:r>
            <a:r>
              <a:rPr lang="sr-Latn-RS" altLang="en-US" dirty="0" smtClean="0"/>
              <a:t>ificira minimalni i maksimalni broj pojavljivanja (</a:t>
            </a:r>
            <a:r>
              <a:rPr lang="en-US" altLang="en-US" dirty="0" smtClean="0"/>
              <a:t>minOccurs </a:t>
            </a:r>
            <a:r>
              <a:rPr lang="sr-Latn-RS" altLang="en-US" dirty="0" smtClean="0"/>
              <a:t>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maxOccurs</a:t>
            </a:r>
            <a:r>
              <a:rPr lang="sr-Latn-RS" altLang="en-US" dirty="0" smtClean="0"/>
              <a:t>),</a:t>
            </a:r>
            <a:r>
              <a:rPr lang="en-US" altLang="en-US" dirty="0" smtClean="0"/>
              <a:t> </a:t>
            </a:r>
            <a:r>
              <a:rPr lang="sr-Latn-RS" altLang="en-US" dirty="0" smtClean="0"/>
              <a:t>pri čemu je podrazumevana vrednost</a:t>
            </a:r>
            <a:r>
              <a:rPr lang="en-US" altLang="en-US" dirty="0" smtClean="0"/>
              <a:t> 1</a:t>
            </a:r>
          </a:p>
          <a:p>
            <a:r>
              <a:rPr lang="de-DE" altLang="en-US" dirty="0" smtClean="0"/>
              <a:t>Element</a:t>
            </a:r>
            <a:r>
              <a:rPr lang="sr-Latn-RS" altLang="en-US" dirty="0" smtClean="0"/>
              <a:t>ima se može pridružiti složeni tip ili prosti tip</a:t>
            </a:r>
            <a:endParaRPr lang="sr-Latn-RS" altLang="en-US" dirty="0"/>
          </a:p>
          <a:p>
            <a:r>
              <a:rPr lang="de-DE" altLang="en-US" dirty="0" smtClean="0"/>
              <a:t>Atribut</a:t>
            </a:r>
            <a:r>
              <a:rPr lang="sr-Latn-RS" altLang="en-US" dirty="0" smtClean="0"/>
              <a:t>ima</a:t>
            </a:r>
            <a:r>
              <a:rPr lang="de-DE" altLang="en-US" dirty="0" smtClean="0"/>
              <a:t> </a:t>
            </a:r>
            <a:r>
              <a:rPr lang="sr-Latn-RS" altLang="en-US" dirty="0" smtClean="0"/>
              <a:t>se može pridružiti samo prosti tip</a:t>
            </a:r>
            <a:endParaRPr lang="de-DE" altLang="en-US" dirty="0"/>
          </a:p>
          <a:p>
            <a:pPr>
              <a:lnSpc>
                <a:spcPct val="90000"/>
              </a:lnSpc>
            </a:pPr>
            <a:r>
              <a:rPr lang="sr-Latn-RS" altLang="en-US" dirty="0" smtClean="0"/>
              <a:t>Tipovi mogu biti predefinisani ili korisnički</a:t>
            </a:r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Složeni tipovi mogu biti samo korisnički, ne mogu biti predefinisani</a:t>
            </a:r>
            <a:endParaRPr lang="de-DE" altLang="en-US" dirty="0"/>
          </a:p>
          <a:p>
            <a:endParaRPr lang="en-US" altLang="en-US" sz="2400" dirty="0" smtClean="0">
              <a:solidFill>
                <a:srgbClr val="0066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726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734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123728" y="476672"/>
            <a:ext cx="7009728" cy="1143000"/>
          </a:xfrm>
        </p:spPr>
        <p:txBody>
          <a:bodyPr/>
          <a:lstStyle/>
          <a:p>
            <a:r>
              <a:rPr lang="de-DE" altLang="en-US" dirty="0" smtClean="0"/>
              <a:t>S</a:t>
            </a:r>
            <a:r>
              <a:rPr lang="sr-Latn-RS" altLang="en-US" dirty="0" smtClean="0"/>
              <a:t>truktura s</a:t>
            </a:r>
            <a:r>
              <a:rPr lang="de-DE" altLang="en-US" dirty="0" smtClean="0"/>
              <a:t>hem</a:t>
            </a:r>
            <a:r>
              <a:rPr lang="sr-Latn-RS" altLang="en-US" dirty="0" smtClean="0"/>
              <a:t>e</a:t>
            </a:r>
            <a:endParaRPr lang="de-DE" altLang="en-US" dirty="0"/>
          </a:p>
        </p:txBody>
      </p:sp>
      <p:sp>
        <p:nvSpPr>
          <p:cNvPr id="133734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39552" y="1562472"/>
            <a:ext cx="8424936" cy="5106888"/>
          </a:xfrm>
        </p:spPr>
        <p:txBody>
          <a:bodyPr/>
          <a:lstStyle/>
          <a:p>
            <a:pPr lvl="0">
              <a:lnSpc>
                <a:spcPct val="90000"/>
              </a:lnSpc>
              <a:buNone/>
            </a:pPr>
            <a:r>
              <a:rPr lang="sr-Latn-RS" altLang="en-US" sz="2000" dirty="0">
                <a:solidFill>
                  <a:srgbClr val="000000"/>
                </a:solidFill>
              </a:rPr>
              <a:t>Primer</a:t>
            </a:r>
            <a:r>
              <a:rPr lang="en-US" altLang="en-US" sz="2000" dirty="0">
                <a:solidFill>
                  <a:srgbClr val="000000"/>
                </a:solidFill>
              </a:rPr>
              <a:t> </a:t>
            </a:r>
            <a:r>
              <a:rPr lang="sr-Latn-RS" altLang="en-US" sz="2000" dirty="0">
                <a:solidFill>
                  <a:srgbClr val="000000"/>
                </a:solidFill>
              </a:rPr>
              <a:t>dela sheme koji opisuje strukturu </a:t>
            </a:r>
            <a:r>
              <a:rPr lang="sr-Latn-RS" altLang="en-US" sz="2000" dirty="0" smtClean="0">
                <a:solidFill>
                  <a:srgbClr val="000000"/>
                </a:solidFill>
              </a:rPr>
              <a:t>knjige</a:t>
            </a:r>
            <a:r>
              <a:rPr lang="en-US" altLang="en-US" sz="2000" dirty="0" smtClean="0">
                <a:solidFill>
                  <a:srgbClr val="000000"/>
                </a:solidFill>
              </a:rPr>
              <a:t>:</a:t>
            </a:r>
            <a:endParaRPr lang="sr-Latn-RS" altLang="en-US" sz="2000" dirty="0" smtClean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&lt;?xml version=“1.0“ ?&gt;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xsd:schema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xmlns:xsd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=“http://w3.org/2001/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XMLSchema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“&gt;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xsd:element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name=„book“ type=“</a:t>
            </a:r>
            <a:r>
              <a:rPr lang="en-US" altLang="en-US" sz="1800" dirty="0" err="1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BookType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“/&gt;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800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xsd:complexType</a:t>
            </a:r>
            <a:r>
              <a:rPr lang="en-US" altLang="en-US" sz="1800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name=“</a:t>
            </a:r>
            <a:r>
              <a:rPr lang="en-US" altLang="en-US" sz="1800" dirty="0" err="1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BookType</a:t>
            </a:r>
            <a:r>
              <a:rPr lang="en-US" altLang="en-US" sz="1800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&lt;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xsd:sequence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xsd:element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name=“title“ type=“</a:t>
            </a:r>
            <a:r>
              <a:rPr lang="en-US" altLang="en-US" sz="1800" dirty="0" err="1" smtClean="0">
                <a:solidFill>
                  <a:srgbClr val="1D99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xsd:string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“/&gt;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     &lt;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xsd:element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name=“author“ type=“</a:t>
            </a:r>
            <a:r>
              <a:rPr lang="en-US" altLang="en-US" sz="180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PersonType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</a:t>
            </a:r>
            <a:b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   </a:t>
            </a:r>
            <a:r>
              <a:rPr lang="en-US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minOccurs=“1“ </a:t>
            </a:r>
            <a:r>
              <a:rPr lang="en-US" altLang="en-US" sz="1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maxOccurs</a:t>
            </a:r>
            <a:r>
              <a:rPr lang="en-US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=“unbounded“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7CFF5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en-US" sz="18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xsd:complexType</a:t>
            </a:r>
            <a:r>
              <a:rPr lang="en-US" altLang="en-US" sz="18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name=„</a:t>
            </a:r>
            <a:r>
              <a:rPr lang="en-US" altLang="en-US" sz="180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PersonType</a:t>
            </a:r>
            <a:r>
              <a:rPr lang="en-US" altLang="en-US" sz="18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“&gt;</a:t>
            </a:r>
            <a:br>
              <a:rPr lang="en-US" altLang="en-US" sz="18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18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xsd:sequence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... &lt;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xsd:sequence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     &lt;/</a:t>
            </a:r>
            <a:r>
              <a:rPr lang="en-US" altLang="en-US" sz="180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xsd:complexType</a:t>
            </a:r>
            <a:r>
              <a:rPr lang="en-US" altLang="en-US" sz="18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&lt;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xsd:element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name=“publisher“ type=“</a:t>
            </a:r>
            <a:r>
              <a:rPr lang="en-US" altLang="en-US" sz="1800" dirty="0" err="1" smtClean="0">
                <a:solidFill>
                  <a:srgbClr val="1D99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xsd:anyType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“/&gt;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&lt;/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xsd:sequence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1800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en-US" sz="1800" dirty="0" err="1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xsd:complexType</a:t>
            </a:r>
            <a:r>
              <a:rPr lang="en-US" altLang="en-US" sz="1800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altLang="en-US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xsd:schema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alt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624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837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051720" y="548680"/>
            <a:ext cx="7052320" cy="1143000"/>
          </a:xfrm>
        </p:spPr>
        <p:txBody>
          <a:bodyPr/>
          <a:lstStyle/>
          <a:p>
            <a:r>
              <a:rPr lang="de-DE" altLang="en-US" dirty="0" smtClean="0"/>
              <a:t>Prolog sheme</a:t>
            </a:r>
            <a:endParaRPr lang="de-DE" altLang="en-US" dirty="0"/>
          </a:p>
        </p:txBody>
      </p:sp>
      <p:sp>
        <p:nvSpPr>
          <p:cNvPr id="133837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611560" y="1484784"/>
            <a:ext cx="7992888" cy="4073624"/>
          </a:xfrm>
        </p:spPr>
        <p:txBody>
          <a:bodyPr/>
          <a:lstStyle/>
          <a:p>
            <a:pPr lvl="0">
              <a:lnSpc>
                <a:spcPct val="90000"/>
              </a:lnSpc>
              <a:buNone/>
            </a:pPr>
            <a:r>
              <a:rPr lang="sr-Latn-RS" altLang="en-US" sz="2000" dirty="0">
                <a:solidFill>
                  <a:srgbClr val="000000"/>
                </a:solidFill>
              </a:rPr>
              <a:t>Primer</a:t>
            </a:r>
            <a:r>
              <a:rPr lang="en-US" altLang="en-US" sz="2000" dirty="0">
                <a:solidFill>
                  <a:srgbClr val="000000"/>
                </a:solidFill>
              </a:rPr>
              <a:t> </a:t>
            </a:r>
            <a:r>
              <a:rPr lang="en-US" altLang="en-US" sz="2000" dirty="0" err="1" smtClean="0">
                <a:solidFill>
                  <a:srgbClr val="000000"/>
                </a:solidFill>
              </a:rPr>
              <a:t>prologa</a:t>
            </a:r>
            <a:r>
              <a:rPr lang="en-US" altLang="en-US" sz="2000" dirty="0" smtClean="0">
                <a:solidFill>
                  <a:srgbClr val="000000"/>
                </a:solidFill>
              </a:rPr>
              <a:t> </a:t>
            </a:r>
            <a:r>
              <a:rPr lang="sr-Latn-RS" altLang="en-US" sz="2000" dirty="0" smtClean="0">
                <a:solidFill>
                  <a:srgbClr val="000000"/>
                </a:solidFill>
              </a:rPr>
              <a:t>sheme</a:t>
            </a:r>
            <a:r>
              <a:rPr lang="en-US" altLang="en-US" sz="2000" dirty="0" smtClean="0">
                <a:solidFill>
                  <a:srgbClr val="000000"/>
                </a:solidFill>
              </a:rPr>
              <a:t>:</a:t>
            </a:r>
            <a:endParaRPr lang="de-DE" altLang="en-US" sz="2000" dirty="0" smtClean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&lt;?xml version=“1.0“ ?&gt;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xsd:schema</a:t>
            </a:r>
            <a:r>
              <a:rPr lang="en-US" altLang="en-US" sz="18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800" dirty="0" err="1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xmlns:xsd</a:t>
            </a:r>
            <a:r>
              <a:rPr lang="en-US" altLang="en-US" sz="18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=“http://w3.org/2001/</a:t>
            </a:r>
            <a:r>
              <a:rPr lang="en-US" altLang="en-US" sz="1800" dirty="0" err="1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XMLSchema</a:t>
            </a:r>
            <a:r>
              <a:rPr lang="en-US" altLang="en-US" sz="18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1800" b="1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en-US" sz="1800" dirty="0" err="1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xsd:schema</a:t>
            </a:r>
            <a:r>
              <a:rPr lang="en-US" altLang="en-US" sz="18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de-DE" altLang="en-US" sz="2800" dirty="0"/>
              <a:t/>
            </a:r>
            <a:br>
              <a:rPr lang="de-DE" altLang="en-US" sz="2800" dirty="0"/>
            </a:br>
            <a:endParaRPr lang="de-DE" altLang="en-US" sz="2800" dirty="0"/>
          </a:p>
          <a:p>
            <a:pPr>
              <a:lnSpc>
                <a:spcPct val="90000"/>
              </a:lnSpc>
            </a:pPr>
            <a:r>
              <a:rPr lang="de-DE" altLang="en-US" dirty="0" smtClean="0"/>
              <a:t>Napomene:</a:t>
            </a:r>
          </a:p>
          <a:p>
            <a:pPr lvl="1">
              <a:lnSpc>
                <a:spcPct val="90000"/>
              </a:lnSpc>
            </a:pPr>
            <a:r>
              <a:rPr lang="de-DE" altLang="en-US" dirty="0" smtClean="0"/>
              <a:t>Shema se obi</a:t>
            </a:r>
            <a:r>
              <a:rPr lang="sr-Latn-RS" altLang="en-US" dirty="0" smtClean="0"/>
              <a:t>č</a:t>
            </a:r>
            <a:r>
              <a:rPr lang="de-DE" altLang="en-US" dirty="0" smtClean="0"/>
              <a:t>no </a:t>
            </a:r>
            <a:r>
              <a:rPr lang="sr-Latn-RS" altLang="en-US" dirty="0" smtClean="0"/>
              <a:t>č</a:t>
            </a:r>
            <a:r>
              <a:rPr lang="de-DE" altLang="en-US" dirty="0" smtClean="0"/>
              <a:t>uva u </a:t>
            </a:r>
            <a:r>
              <a:rPr lang="sr-Latn-RS" altLang="en-US" dirty="0" smtClean="0"/>
              <a:t>odvojenom</a:t>
            </a:r>
            <a:r>
              <a:rPr lang="de-DE" altLang="en-US" dirty="0" smtClean="0"/>
              <a:t> </a:t>
            </a:r>
            <a:r>
              <a:rPr lang="de-DE" altLang="en-US" dirty="0"/>
              <a:t>XML </a:t>
            </a:r>
            <a:r>
              <a:rPr lang="sr-Latn-RS" altLang="en-US" dirty="0" smtClean="0"/>
              <a:t>dokumentu</a:t>
            </a:r>
            <a:endParaRPr lang="de-DE" altLang="en-US" dirty="0"/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Rečnik za shemu se definiše u specijalnom prostoru imena, a kao prefiks se obično koristi </a:t>
            </a:r>
            <a:r>
              <a:rPr lang="de-DE" altLang="en-US" dirty="0" smtClean="0">
                <a:solidFill>
                  <a:srgbClr val="002060"/>
                </a:solidFill>
              </a:rPr>
              <a:t>xsd</a:t>
            </a:r>
            <a:endParaRPr lang="de-DE" altLang="en-US" dirty="0">
              <a:solidFill>
                <a:srgbClr val="002060"/>
              </a:solidFill>
            </a:endParaRPr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Postoji shema koja opisuje XML sheme</a:t>
            </a:r>
            <a:endParaRPr lang="de-DE" altLang="en-US" dirty="0"/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Elemenat </a:t>
            </a:r>
            <a:r>
              <a:rPr lang="de-DE" altLang="en-US" dirty="0" smtClean="0">
                <a:solidFill>
                  <a:srgbClr val="002060"/>
                </a:solidFill>
              </a:rPr>
              <a:t>schema</a:t>
            </a:r>
            <a:r>
              <a:rPr lang="sr-Latn-RS" altLang="en-US" dirty="0">
                <a:solidFill>
                  <a:srgbClr val="002060"/>
                </a:solidFill>
              </a:rPr>
              <a:t> </a:t>
            </a:r>
            <a:r>
              <a:rPr lang="sr-Latn-RS" altLang="en-US" dirty="0" smtClean="0"/>
              <a:t>je uvek koren za</a:t>
            </a:r>
            <a:r>
              <a:rPr lang="de-DE" altLang="en-US" dirty="0" smtClean="0"/>
              <a:t> </a:t>
            </a:r>
            <a:r>
              <a:rPr lang="sr-Latn-RS" altLang="en-US" dirty="0" smtClean="0"/>
              <a:t>XML shemu</a:t>
            </a:r>
            <a:endParaRPr lang="de-DE" altLang="en-US" sz="2600" dirty="0"/>
          </a:p>
        </p:txBody>
      </p:sp>
    </p:spTree>
    <p:extLst>
      <p:ext uri="{BB962C8B-B14F-4D97-AF65-F5344CB8AC3E}">
        <p14:creationId xmlns:p14="http://schemas.microsoft.com/office/powerpoint/2010/main" val="408062885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2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051720" y="620688"/>
            <a:ext cx="7074141" cy="620713"/>
          </a:xfrm>
        </p:spPr>
        <p:txBody>
          <a:bodyPr/>
          <a:lstStyle/>
          <a:p>
            <a:r>
              <a:rPr lang="de-DE" altLang="en-US" dirty="0" smtClean="0"/>
              <a:t>Global</a:t>
            </a:r>
            <a:r>
              <a:rPr lang="sr-Latn-RS" altLang="en-US" dirty="0" smtClean="0"/>
              <a:t>ne deklaracije</a:t>
            </a:r>
            <a:endParaRPr lang="de-DE" altLang="en-US" dirty="0"/>
          </a:p>
        </p:txBody>
      </p:sp>
      <p:sp>
        <p:nvSpPr>
          <p:cNvPr id="156672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39552" y="1412776"/>
            <a:ext cx="8064896" cy="5184576"/>
          </a:xfrm>
        </p:spPr>
        <p:txBody>
          <a:bodyPr/>
          <a:lstStyle/>
          <a:p>
            <a:r>
              <a:rPr lang="de-DE" altLang="en-US" dirty="0" smtClean="0"/>
              <a:t>Instance</a:t>
            </a:r>
            <a:r>
              <a:rPr lang="sr-Latn-RS" altLang="en-US" dirty="0" smtClean="0"/>
              <a:t> (tj. primerci)</a:t>
            </a:r>
            <a:r>
              <a:rPr lang="de-DE" altLang="en-US" dirty="0" smtClean="0"/>
              <a:t> global</a:t>
            </a:r>
            <a:r>
              <a:rPr lang="sr-Latn-RS" altLang="en-US" dirty="0" smtClean="0"/>
              <a:t>ne deklaracije elementa predstavljaju potencijalne korene elemente za date XML </a:t>
            </a:r>
            <a:r>
              <a:rPr lang="de-DE" altLang="en-US" dirty="0" smtClean="0"/>
              <a:t>do</a:t>
            </a:r>
            <a:r>
              <a:rPr lang="sr-Latn-RS" altLang="en-US" dirty="0" smtClean="0"/>
              <a:t>k</a:t>
            </a:r>
            <a:r>
              <a:rPr lang="de-DE" altLang="en-US" dirty="0" smtClean="0"/>
              <a:t>ument</a:t>
            </a:r>
            <a:r>
              <a:rPr lang="sr-Latn-RS" altLang="en-US" dirty="0" smtClean="0"/>
              <a:t>e</a:t>
            </a:r>
            <a:r>
              <a:rPr lang="de-DE" altLang="en-US" dirty="0" smtClean="0"/>
              <a:t> </a:t>
            </a:r>
            <a:endParaRPr lang="de-DE" altLang="en-US" dirty="0"/>
          </a:p>
          <a:p>
            <a:endParaRPr lang="sr-Latn-RS" altLang="en-US" dirty="0" smtClean="0"/>
          </a:p>
          <a:p>
            <a:r>
              <a:rPr lang="de-DE" altLang="en-US" dirty="0" smtClean="0"/>
              <a:t>Global</a:t>
            </a:r>
            <a:r>
              <a:rPr lang="sr-Latn-RS" altLang="en-US" dirty="0" smtClean="0"/>
              <a:t>ne</a:t>
            </a:r>
            <a:r>
              <a:rPr lang="de-DE" altLang="en-US" dirty="0" smtClean="0"/>
              <a:t> de</a:t>
            </a:r>
            <a:r>
              <a:rPr lang="sr-Latn-RS" altLang="en-US" dirty="0" smtClean="0"/>
              <a:t>k</a:t>
            </a:r>
            <a:r>
              <a:rPr lang="de-DE" altLang="en-US" dirty="0" smtClean="0"/>
              <a:t>lara</a:t>
            </a:r>
            <a:r>
              <a:rPr lang="sr-Latn-RS" altLang="en-US" dirty="0" smtClean="0"/>
              <a:t>cije se mogu </a:t>
            </a:r>
            <a:r>
              <a:rPr lang="de-DE" altLang="en-US" dirty="0" smtClean="0"/>
              <a:t>referenc</a:t>
            </a:r>
            <a:r>
              <a:rPr lang="sr-Latn-RS" altLang="en-US" dirty="0" smtClean="0"/>
              <a:t>irati na sledeći način:</a:t>
            </a:r>
            <a:r>
              <a:rPr lang="de-DE" altLang="en-US" dirty="0"/>
              <a:t/>
            </a:r>
            <a:br>
              <a:rPr lang="de-DE" altLang="en-US" dirty="0"/>
            </a:b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xsd:schema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xmlns:xsd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=“...“&gt;</a:t>
            </a:r>
            <a:b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&lt;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xsd:element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name=“book“ type=“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BookType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“/&gt;</a:t>
            </a:r>
            <a:b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xsd:element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name=“comment“  type=“</a:t>
            </a:r>
            <a:r>
              <a:rPr lang="en-US" altLang="en-US" sz="18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xsd:string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“/&gt;</a:t>
            </a:r>
            <a:r>
              <a:rPr lang="en-US" altLang="en-US" sz="1800" b="1" dirty="0" smtClean="0">
                <a:solidFill>
                  <a:srgbClr val="7CFF5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altLang="en-US" sz="1800" b="1" dirty="0" smtClean="0">
                <a:solidFill>
                  <a:srgbClr val="7CFF5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&lt;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xsd:ComplexType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name=“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BookType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“&gt;</a:t>
            </a:r>
            <a:b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...   &lt;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xsd:element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ref=“comment“ 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minOccurs=“0“/&gt;</a:t>
            </a:r>
            <a:b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... </a:t>
            </a:r>
            <a:endParaRPr lang="en-US" alt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sr-Latn-RS" altLang="en-US" dirty="0" smtClean="0"/>
          </a:p>
          <a:p>
            <a:r>
              <a:rPr lang="sr-Latn-RS" altLang="en-US" dirty="0" smtClean="0"/>
              <a:t>Ograničenja</a:t>
            </a:r>
            <a:endParaRPr lang="de-DE" altLang="en-US" dirty="0"/>
          </a:p>
          <a:p>
            <a:pPr lvl="1"/>
            <a:r>
              <a:rPr lang="de-DE" altLang="en-US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ref</a:t>
            </a:r>
            <a:r>
              <a:rPr lang="de-DE" altLang="en-US" dirty="0" smtClean="0">
                <a:solidFill>
                  <a:srgbClr val="C00000"/>
                </a:solidFill>
              </a:rPr>
              <a:t> </a:t>
            </a:r>
            <a:r>
              <a:rPr lang="sr-Latn-RS" altLang="en-US" sz="2200" dirty="0" smtClean="0"/>
              <a:t>se ne može koristiti u globalnoj deklaraciji</a:t>
            </a:r>
            <a:endParaRPr lang="de-DE" altLang="en-US" sz="2200" dirty="0"/>
          </a:p>
          <a:p>
            <a:pPr lvl="1"/>
            <a:r>
              <a:rPr lang="de-DE" altLang="en-US" sz="2200" dirty="0" smtClean="0"/>
              <a:t>N</a:t>
            </a:r>
            <a:r>
              <a:rPr lang="sr-Latn-RS" altLang="en-US" sz="2200" dirty="0" smtClean="0"/>
              <a:t>i</a:t>
            </a:r>
            <a:r>
              <a:rPr lang="de-DE" altLang="en-US" sz="2200" dirty="0" smtClean="0"/>
              <a:t> </a:t>
            </a:r>
            <a:r>
              <a:rPr lang="de-DE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minOccurs</a:t>
            </a:r>
            <a:r>
              <a:rPr lang="de-DE" altLang="en-US" sz="2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de-DE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maxOccurs</a:t>
            </a:r>
            <a:r>
              <a:rPr lang="de-DE" altLang="en-US" sz="2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sr-Latn-RS" altLang="en-US" sz="2200" dirty="0" smtClean="0"/>
              <a:t>se ne mogu koristiti u globalnoj deklaraciji </a:t>
            </a:r>
            <a:endParaRPr lang="de-DE" altLang="en-US" sz="2200" dirty="0"/>
          </a:p>
        </p:txBody>
      </p:sp>
    </p:spTree>
    <p:extLst>
      <p:ext uri="{BB962C8B-B14F-4D97-AF65-F5344CB8AC3E}">
        <p14:creationId xmlns:p14="http://schemas.microsoft.com/office/powerpoint/2010/main" val="187482128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939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051720" y="332656"/>
            <a:ext cx="7091347" cy="1143000"/>
          </a:xfrm>
        </p:spPr>
        <p:txBody>
          <a:bodyPr/>
          <a:lstStyle/>
          <a:p>
            <a:r>
              <a:rPr lang="sr-Latn-RS" altLang="en-US" dirty="0" smtClean="0"/>
              <a:t>Deklaracija globalnog elementa</a:t>
            </a:r>
            <a:endParaRPr lang="de-DE" altLang="en-US" dirty="0"/>
          </a:p>
        </p:txBody>
      </p:sp>
      <p:sp>
        <p:nvSpPr>
          <p:cNvPr id="133939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39552" y="1515616"/>
            <a:ext cx="8604448" cy="4073624"/>
          </a:xfrm>
        </p:spPr>
        <p:txBody>
          <a:bodyPr/>
          <a:lstStyle/>
          <a:p>
            <a:pPr lvl="0">
              <a:lnSpc>
                <a:spcPct val="90000"/>
              </a:lnSpc>
              <a:buNone/>
            </a:pPr>
            <a:r>
              <a:rPr lang="sr-Latn-RS" altLang="en-US" sz="2000" dirty="0">
                <a:solidFill>
                  <a:srgbClr val="000000"/>
                </a:solidFill>
              </a:rPr>
              <a:t>Primer</a:t>
            </a:r>
            <a:r>
              <a:rPr lang="en-US" altLang="en-US" sz="2000" dirty="0">
                <a:solidFill>
                  <a:srgbClr val="000000"/>
                </a:solidFill>
              </a:rPr>
              <a:t> </a:t>
            </a:r>
            <a:r>
              <a:rPr lang="sr-Latn-RS" altLang="en-US" sz="2000" dirty="0" smtClean="0">
                <a:solidFill>
                  <a:srgbClr val="000000"/>
                </a:solidFill>
              </a:rPr>
              <a:t>definisanja elementa u XML shemi</a:t>
            </a:r>
            <a:r>
              <a:rPr lang="en-US" altLang="en-US" sz="2000" dirty="0" smtClean="0">
                <a:solidFill>
                  <a:srgbClr val="000000"/>
                </a:solidFill>
              </a:rPr>
              <a:t>:</a:t>
            </a:r>
            <a:endParaRPr lang="sr-Latn-RS" altLang="en-US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xsd:element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name=“book“ type=“</a:t>
            </a:r>
            <a:r>
              <a:rPr lang="en-US" altLang="en-US" sz="1800" dirty="0" err="1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BookType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“/&gt;</a:t>
            </a:r>
            <a:r>
              <a:rPr lang="de-DE" altLang="en-US" sz="2400" dirty="0">
                <a:solidFill>
                  <a:schemeClr val="hlink"/>
                </a:solidFill>
              </a:rPr>
              <a:t/>
            </a:r>
            <a:br>
              <a:rPr lang="de-DE" altLang="en-US" sz="2400" dirty="0">
                <a:solidFill>
                  <a:schemeClr val="hlink"/>
                </a:solidFill>
              </a:rPr>
            </a:br>
            <a:endParaRPr lang="de-DE" altLang="en-US" dirty="0"/>
          </a:p>
          <a:p>
            <a:pPr>
              <a:lnSpc>
                <a:spcPct val="90000"/>
              </a:lnSpc>
            </a:pPr>
            <a:r>
              <a:rPr lang="sr-Latn-RS" altLang="en-US" dirty="0" smtClean="0"/>
              <a:t>Napomene:</a:t>
            </a:r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Etiketa </a:t>
            </a:r>
            <a:r>
              <a:rPr lang="de-DE" altLang="en-US" dirty="0" smtClean="0">
                <a:solidFill>
                  <a:srgbClr val="002060"/>
                </a:solidFill>
              </a:rPr>
              <a:t>element</a:t>
            </a:r>
            <a:r>
              <a:rPr lang="sr-Latn-RS" altLang="en-US" dirty="0">
                <a:solidFill>
                  <a:srgbClr val="002060"/>
                </a:solidFill>
              </a:rPr>
              <a:t> </a:t>
            </a:r>
            <a:r>
              <a:rPr lang="sr-Latn-RS" altLang="en-US" dirty="0" smtClean="0"/>
              <a:t>služi za deklarisanje elemenata</a:t>
            </a:r>
            <a:endParaRPr lang="de-DE" altLang="en-US" dirty="0"/>
          </a:p>
          <a:p>
            <a:pPr lvl="1">
              <a:lnSpc>
                <a:spcPct val="90000"/>
              </a:lnSpc>
            </a:pPr>
            <a:r>
              <a:rPr lang="de-DE" altLang="en-US" dirty="0" smtClean="0"/>
              <a:t>Atribut </a:t>
            </a:r>
            <a:r>
              <a:rPr lang="de-DE" altLang="en-US" dirty="0" smtClean="0">
                <a:solidFill>
                  <a:srgbClr val="002060"/>
                </a:solidFill>
              </a:rPr>
              <a:t>name</a:t>
            </a:r>
            <a:r>
              <a:rPr lang="de-DE" altLang="en-US" dirty="0" smtClean="0"/>
              <a:t> slu</a:t>
            </a:r>
            <a:r>
              <a:rPr lang="sr-Latn-RS" altLang="en-US" dirty="0" smtClean="0"/>
              <a:t>ž</a:t>
            </a:r>
            <a:r>
              <a:rPr lang="de-DE" altLang="en-US" dirty="0" smtClean="0"/>
              <a:t>i </a:t>
            </a:r>
            <a:r>
              <a:rPr lang="sr-Latn-RS" altLang="en-US" dirty="0" smtClean="0"/>
              <a:t>z</a:t>
            </a:r>
            <a:r>
              <a:rPr lang="de-DE" altLang="en-US" dirty="0" smtClean="0"/>
              <a:t>a </a:t>
            </a:r>
            <a:r>
              <a:rPr lang="sr-Latn-RS" altLang="en-US" dirty="0" smtClean="0"/>
              <a:t>imenovanje elementa</a:t>
            </a:r>
            <a:endParaRPr lang="de-DE" altLang="en-US" dirty="0"/>
          </a:p>
          <a:p>
            <a:pPr lvl="1">
              <a:lnSpc>
                <a:spcPct val="90000"/>
              </a:lnSpc>
            </a:pPr>
            <a:r>
              <a:rPr lang="de-DE" altLang="en-US" dirty="0"/>
              <a:t>Atribut </a:t>
            </a:r>
            <a:r>
              <a:rPr lang="de-DE" altLang="en-US" dirty="0" smtClean="0">
                <a:solidFill>
                  <a:srgbClr val="002060"/>
                </a:solidFill>
              </a:rPr>
              <a:t>type</a:t>
            </a:r>
            <a:r>
              <a:rPr lang="de-DE" altLang="en-US" dirty="0" smtClean="0"/>
              <a:t> defin</a:t>
            </a:r>
            <a:r>
              <a:rPr lang="sr-Latn-RS" altLang="en-US" dirty="0" smtClean="0"/>
              <a:t>iše</a:t>
            </a:r>
            <a:r>
              <a:rPr lang="de-DE" altLang="en-US" dirty="0" smtClean="0"/>
              <a:t> </a:t>
            </a:r>
            <a:r>
              <a:rPr lang="sr-Latn-RS" altLang="en-US" dirty="0" smtClean="0"/>
              <a:t>tip elementa</a:t>
            </a:r>
            <a:r>
              <a:rPr lang="de-DE" altLang="en-US" dirty="0" smtClean="0"/>
              <a:t> </a:t>
            </a:r>
            <a:endParaRPr lang="sr-Latn-RS" altLang="en-US" dirty="0" smtClean="0"/>
          </a:p>
          <a:p>
            <a:pPr lvl="2">
              <a:lnSpc>
                <a:spcPct val="90000"/>
              </a:lnSpc>
            </a:pPr>
            <a:r>
              <a:rPr lang="sr-Latn-RS" altLang="en-US" dirty="0" smtClean="0"/>
              <a:t>Primer:</a:t>
            </a:r>
            <a:br>
              <a:rPr lang="sr-Latn-RS" altLang="en-US" dirty="0" smtClean="0"/>
            </a:br>
            <a:r>
              <a:rPr lang="sr-Latn-RS" altLang="en-US" dirty="0"/>
              <a:t>U prethodnom slučaju, </a:t>
            </a:r>
            <a:r>
              <a:rPr lang="de-DE" altLang="en-US" dirty="0" smtClean="0"/>
              <a:t>t</a:t>
            </a:r>
            <a:r>
              <a:rPr lang="sr-Latn-RS" altLang="en-US" dirty="0" smtClean="0"/>
              <a:t>ip elementa </a:t>
            </a:r>
            <a:r>
              <a:rPr lang="de-DE" altLang="en-US" dirty="0" smtClean="0">
                <a:solidFill>
                  <a:srgbClr val="002060"/>
                </a:solidFill>
              </a:rPr>
              <a:t>book</a:t>
            </a:r>
            <a:r>
              <a:rPr lang="de-DE" altLang="en-US" dirty="0" smtClean="0"/>
              <a:t> </a:t>
            </a:r>
            <a:r>
              <a:rPr lang="sr-Latn-RS" altLang="en-US" dirty="0" smtClean="0"/>
              <a:t>je tip </a:t>
            </a:r>
            <a:r>
              <a:rPr lang="de-DE" altLang="en-US" dirty="0" smtClean="0">
                <a:solidFill>
                  <a:srgbClr val="002060"/>
                </a:solidFill>
              </a:rPr>
              <a:t>BookType</a:t>
            </a:r>
            <a:r>
              <a:rPr lang="sr-Latn-RS" altLang="en-US" dirty="0" smtClean="0"/>
              <a:t>, koji je definisan u nastavku</a:t>
            </a:r>
            <a:endParaRPr lang="de-DE" altLang="en-US" dirty="0"/>
          </a:p>
          <a:p>
            <a:pPr lvl="1">
              <a:lnSpc>
                <a:spcPct val="90000"/>
              </a:lnSpc>
            </a:pPr>
            <a:r>
              <a:rPr lang="de-DE" altLang="en-US" dirty="0" smtClean="0"/>
              <a:t>Declara</a:t>
            </a:r>
            <a:r>
              <a:rPr lang="sr-Latn-RS" altLang="en-US" dirty="0" smtClean="0"/>
              <a:t>cije direktno unutar elementa </a:t>
            </a:r>
            <a:r>
              <a:rPr lang="de-DE" altLang="en-US" dirty="0" smtClean="0">
                <a:solidFill>
                  <a:srgbClr val="002060"/>
                </a:solidFill>
              </a:rPr>
              <a:t>schema</a:t>
            </a:r>
            <a:r>
              <a:rPr lang="de-DE" altLang="en-US" dirty="0" smtClean="0"/>
              <a:t> </a:t>
            </a:r>
            <a:r>
              <a:rPr lang="sr-Latn-RS" altLang="en-US" dirty="0" smtClean="0"/>
              <a:t>su</a:t>
            </a:r>
            <a:r>
              <a:rPr lang="de-DE" altLang="en-US" dirty="0" smtClean="0"/>
              <a:t> </a:t>
            </a:r>
            <a:r>
              <a:rPr lang="de-DE" altLang="en-US" b="1" u="sng" dirty="0" smtClean="0"/>
              <a:t>global</a:t>
            </a:r>
            <a:r>
              <a:rPr lang="sr-Latn-RS" altLang="en-US" b="1" u="sng" dirty="0" smtClean="0"/>
              <a:t>ne</a:t>
            </a:r>
            <a:endParaRPr lang="de-DE" altLang="en-US" dirty="0"/>
          </a:p>
          <a:p>
            <a:pPr lvl="2">
              <a:lnSpc>
                <a:spcPct val="90000"/>
              </a:lnSpc>
            </a:pPr>
            <a:r>
              <a:rPr lang="sr-Latn-RS" altLang="en-US" dirty="0" smtClean="0"/>
              <a:t>Samo oni elementi čije su deklaracije globalne mogu doći u obzir da budu koreni za XML shemu</a:t>
            </a:r>
            <a:endParaRPr lang="de-DE" altLang="en-US" dirty="0"/>
          </a:p>
          <a:p>
            <a:pPr lvl="2">
              <a:lnSpc>
                <a:spcPct val="90000"/>
              </a:lnSpc>
            </a:pPr>
            <a:r>
              <a:rPr lang="sr-Latn-RS" altLang="en-US" dirty="0" smtClean="0"/>
              <a:t>Primer</a:t>
            </a:r>
            <a:r>
              <a:rPr lang="de-DE" altLang="en-US" dirty="0" smtClean="0"/>
              <a:t>: </a:t>
            </a:r>
            <a:r>
              <a:rPr lang="sr-Latn-RS" altLang="en-US" dirty="0"/>
              <a:t/>
            </a:r>
            <a:br>
              <a:rPr lang="sr-Latn-RS" altLang="en-US" dirty="0"/>
            </a:br>
            <a:r>
              <a:rPr lang="sr-Latn-RS" altLang="en-US" dirty="0" smtClean="0"/>
              <a:t>U prethodnom slučaju, jedini globalni element je </a:t>
            </a:r>
            <a:r>
              <a:rPr lang="de-DE" altLang="en-US" dirty="0" smtClean="0">
                <a:solidFill>
                  <a:srgbClr val="002060"/>
                </a:solidFill>
              </a:rPr>
              <a:t>book</a:t>
            </a:r>
            <a:r>
              <a:rPr lang="sr-Latn-RS" altLang="en-US" dirty="0" smtClean="0"/>
              <a:t>, pa stoga koren za validni XML dokument opisano ovm shemom mora biti </a:t>
            </a:r>
            <a:r>
              <a:rPr lang="de-DE" altLang="en-US" dirty="0" smtClean="0">
                <a:solidFill>
                  <a:srgbClr val="002060"/>
                </a:solidFill>
              </a:rPr>
              <a:t>book</a:t>
            </a:r>
            <a:endParaRPr lang="de-DE" alt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8666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041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051720" y="476672"/>
            <a:ext cx="7060615" cy="1143000"/>
          </a:xfrm>
        </p:spPr>
        <p:txBody>
          <a:bodyPr/>
          <a:lstStyle/>
          <a:p>
            <a:r>
              <a:rPr lang="sr-Latn-RS" altLang="en-US" dirty="0" smtClean="0"/>
              <a:t>Deklaracija globalnog tipa</a:t>
            </a:r>
            <a:endParaRPr lang="de-DE" altLang="en-US" dirty="0"/>
          </a:p>
        </p:txBody>
      </p:sp>
      <p:sp>
        <p:nvSpPr>
          <p:cNvPr id="134041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06288" y="1511424"/>
            <a:ext cx="8098160" cy="4293840"/>
          </a:xfrm>
        </p:spPr>
        <p:txBody>
          <a:bodyPr/>
          <a:lstStyle/>
          <a:p>
            <a:pPr lvl="0">
              <a:lnSpc>
                <a:spcPct val="90000"/>
              </a:lnSpc>
              <a:buNone/>
            </a:pPr>
            <a:r>
              <a:rPr lang="sr-Latn-RS" altLang="en-US" sz="2000" dirty="0">
                <a:solidFill>
                  <a:srgbClr val="000000"/>
                </a:solidFill>
              </a:rPr>
              <a:t>Primer</a:t>
            </a:r>
            <a:r>
              <a:rPr lang="en-US" altLang="en-US" sz="2000" dirty="0">
                <a:solidFill>
                  <a:srgbClr val="000000"/>
                </a:solidFill>
              </a:rPr>
              <a:t> </a:t>
            </a:r>
            <a:r>
              <a:rPr lang="sr-Latn-RS" altLang="en-US" sz="2000" dirty="0">
                <a:solidFill>
                  <a:srgbClr val="000000"/>
                </a:solidFill>
              </a:rPr>
              <a:t>definisanja </a:t>
            </a:r>
            <a:r>
              <a:rPr lang="sr-Latn-RS" altLang="en-US" sz="2000" dirty="0" smtClean="0">
                <a:solidFill>
                  <a:srgbClr val="000000"/>
                </a:solidFill>
              </a:rPr>
              <a:t>složenog tipa u </a:t>
            </a:r>
            <a:r>
              <a:rPr lang="sr-Latn-RS" altLang="en-US" sz="2000" dirty="0">
                <a:solidFill>
                  <a:srgbClr val="000000"/>
                </a:solidFill>
              </a:rPr>
              <a:t>XML shemi</a:t>
            </a:r>
            <a:r>
              <a:rPr lang="en-US" altLang="en-US" sz="2000" dirty="0">
                <a:solidFill>
                  <a:srgbClr val="000000"/>
                </a:solidFill>
              </a:rPr>
              <a:t>:</a:t>
            </a:r>
            <a:endParaRPr lang="sr-Latn-RS" altLang="en-US" sz="18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xsd:complexType</a:t>
            </a:r>
            <a:r>
              <a:rPr lang="en-US" altLang="en-US" sz="1800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name=“</a:t>
            </a:r>
            <a:r>
              <a:rPr lang="en-US" altLang="en-US" sz="1800" dirty="0" err="1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BookType</a:t>
            </a:r>
            <a:r>
              <a:rPr lang="en-US" altLang="en-US" sz="1800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“&gt;</a:t>
            </a:r>
            <a:endParaRPr lang="en-US" altLang="en-US" sz="1800" dirty="0" smtClean="0">
              <a:solidFill>
                <a:srgbClr val="99118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&lt;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xsd:sequence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...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&lt;/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xsd:sequence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en-US" sz="1800" dirty="0" err="1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xsd:complexType</a:t>
            </a:r>
            <a:r>
              <a:rPr lang="en-US" altLang="en-US" sz="1800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altLang="en-US" sz="1800" dirty="0" smtClean="0">
              <a:solidFill>
                <a:srgbClr val="99118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en-US" sz="1800" dirty="0" smtClean="0">
              <a:solidFill>
                <a:srgbClr val="99118B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en-US" dirty="0" err="1" smtClean="0"/>
              <a:t>Napomene</a:t>
            </a:r>
            <a:r>
              <a:rPr lang="en-US" altLang="en-US" dirty="0" smtClean="0"/>
              <a:t>:</a:t>
            </a:r>
          </a:p>
          <a:p>
            <a:pPr lvl="1">
              <a:lnSpc>
                <a:spcPct val="90000"/>
              </a:lnSpc>
            </a:pPr>
            <a:r>
              <a:rPr lang="en-US" altLang="en-US" dirty="0" err="1" smtClean="0"/>
              <a:t>Ovaj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slo</a:t>
            </a:r>
            <a:r>
              <a:rPr lang="sr-Latn-RS" altLang="en-US" dirty="0" smtClean="0"/>
              <a:t>ž</a:t>
            </a:r>
            <a:r>
              <a:rPr lang="en-US" altLang="en-US" dirty="0" err="1" smtClean="0"/>
              <a:t>en</a:t>
            </a:r>
            <a:r>
              <a:rPr lang="en-US" altLang="en-US" dirty="0" smtClean="0"/>
              <a:t> tip je </a:t>
            </a:r>
            <a:r>
              <a:rPr lang="en-US" altLang="en-US" dirty="0" err="1" smtClean="0"/>
              <a:t>definisan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kao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sekvenca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elemenata</a:t>
            </a:r>
            <a:endParaRPr lang="en-US" altLang="en-US" dirty="0" smtClean="0"/>
          </a:p>
          <a:p>
            <a:pPr lvl="1">
              <a:lnSpc>
                <a:spcPct val="90000"/>
              </a:lnSpc>
            </a:pPr>
            <a:r>
              <a:rPr lang="en-US" altLang="en-US" dirty="0" err="1" smtClean="0"/>
              <a:t>Atribut</a:t>
            </a:r>
            <a:r>
              <a:rPr lang="en-US" altLang="en-US" dirty="0" smtClean="0"/>
              <a:t> </a:t>
            </a:r>
            <a:r>
              <a:rPr lang="en-US" altLang="en-US" dirty="0" smtClean="0">
                <a:solidFill>
                  <a:srgbClr val="FF3300"/>
                </a:solidFill>
              </a:rPr>
              <a:t>name</a:t>
            </a:r>
            <a:r>
              <a:rPr lang="en-US" altLang="en-US" dirty="0" smtClean="0"/>
              <a:t> </a:t>
            </a:r>
            <a:r>
              <a:rPr lang="sr-Latn-RS" altLang="en-US" dirty="0" smtClean="0"/>
              <a:t>određuje</a:t>
            </a:r>
            <a:r>
              <a:rPr lang="en-US" altLang="en-US" dirty="0" smtClean="0"/>
              <a:t> </a:t>
            </a:r>
            <a:r>
              <a:rPr lang="sr-Latn-RS" altLang="en-US" dirty="0" smtClean="0"/>
              <a:t>ime tipa</a:t>
            </a:r>
            <a:endParaRPr lang="en-US" altLang="en-US" dirty="0" smtClean="0"/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Ova definicija tipa</a:t>
            </a:r>
            <a:r>
              <a:rPr lang="en-US" altLang="en-US" dirty="0" smtClean="0"/>
              <a:t> </a:t>
            </a:r>
            <a:r>
              <a:rPr lang="sr-Latn-RS" altLang="en-US" dirty="0" smtClean="0"/>
              <a:t>je</a:t>
            </a:r>
            <a:r>
              <a:rPr lang="en-US" altLang="en-US" dirty="0" smtClean="0"/>
              <a:t> </a:t>
            </a:r>
            <a:r>
              <a:rPr lang="en-US" altLang="en-US" b="1" u="sng" dirty="0" smtClean="0"/>
              <a:t>global</a:t>
            </a:r>
            <a:r>
              <a:rPr lang="sr-Latn-RS" altLang="en-US" b="1" u="sng" dirty="0" smtClean="0"/>
              <a:t>na</a:t>
            </a:r>
            <a:r>
              <a:rPr lang="sr-Latn-RS" altLang="en-US" dirty="0" smtClean="0"/>
              <a:t> (nalazi se direktno unutar elementa </a:t>
            </a:r>
            <a:r>
              <a:rPr lang="sr-Latn-RS" altLang="en-US" dirty="0" smtClean="0">
                <a:solidFill>
                  <a:srgbClr val="002060"/>
                </a:solidFill>
              </a:rPr>
              <a:t>schema</a:t>
            </a:r>
            <a:r>
              <a:rPr lang="sr-Latn-RS" altLang="en-US" dirty="0" smtClean="0"/>
              <a:t>), pa se ovako definisan tip može koristiti u ma kojoj drugoj definiciji</a:t>
            </a:r>
            <a:endParaRPr lang="en-US" altLang="en-US" sz="2600" dirty="0"/>
          </a:p>
        </p:txBody>
      </p:sp>
    </p:spTree>
    <p:extLst>
      <p:ext uri="{BB962C8B-B14F-4D97-AF65-F5344CB8AC3E}">
        <p14:creationId xmlns:p14="http://schemas.microsoft.com/office/powerpoint/2010/main" val="2084694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4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195736" y="476672"/>
            <a:ext cx="6972833" cy="1143000"/>
          </a:xfrm>
        </p:spPr>
        <p:txBody>
          <a:bodyPr/>
          <a:lstStyle/>
          <a:p>
            <a:r>
              <a:rPr lang="sr-Latn-RS" altLang="en-US" dirty="0"/>
              <a:t>L</a:t>
            </a:r>
            <a:r>
              <a:rPr lang="sr-Latn-RS" altLang="en-US" dirty="0" smtClean="0"/>
              <a:t>okalni elemenat</a:t>
            </a:r>
            <a:endParaRPr lang="de-DE" altLang="en-US" dirty="0"/>
          </a:p>
        </p:txBody>
      </p:sp>
      <p:sp>
        <p:nvSpPr>
          <p:cNvPr id="134144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683568" y="1600200"/>
            <a:ext cx="7704856" cy="4953000"/>
          </a:xfrm>
        </p:spPr>
        <p:txBody>
          <a:bodyPr/>
          <a:lstStyle/>
          <a:p>
            <a:pPr>
              <a:lnSpc>
                <a:spcPct val="90000"/>
              </a:lnSpc>
              <a:buNone/>
            </a:pPr>
            <a:r>
              <a:rPr lang="sr-Latn-RS" altLang="en-US" sz="2000" dirty="0"/>
              <a:t>Primer definisanja </a:t>
            </a:r>
            <a:r>
              <a:rPr lang="sr-Latn-RS" altLang="en-US" sz="2000" dirty="0" smtClean="0"/>
              <a:t>lokalnog elementa u </a:t>
            </a:r>
            <a:r>
              <a:rPr lang="sr-Latn-RS" altLang="en-US" sz="2000" dirty="0"/>
              <a:t>XML shemi</a:t>
            </a:r>
            <a:r>
              <a:rPr lang="sr-Latn-RS" altLang="en-US" sz="2000" dirty="0" smtClean="0"/>
              <a:t>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xsd:sequence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xsd:element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name=“title“ type=“</a:t>
            </a:r>
            <a:r>
              <a:rPr lang="en-US" altLang="en-US" sz="18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xsd:string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“/&gt;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xsd:sequence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de-DE" altLang="en-US" sz="2400" dirty="0" smtClean="0"/>
              <a:t>    </a:t>
            </a:r>
            <a:endParaRPr lang="de-DE" altLang="en-US" sz="2400" dirty="0"/>
          </a:p>
          <a:p>
            <a:pPr>
              <a:lnSpc>
                <a:spcPct val="90000"/>
              </a:lnSpc>
            </a:pPr>
            <a:r>
              <a:rPr lang="de-DE" altLang="en-US" dirty="0" smtClean="0"/>
              <a:t>Napomene:</a:t>
            </a:r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Ovo je lokalni elemenat, jer se ne nalazi direktno u elementu schema, već unutar kompleksnog tipa</a:t>
            </a:r>
            <a:br>
              <a:rPr lang="sr-Latn-RS" altLang="en-US" dirty="0" smtClean="0"/>
            </a:br>
            <a:r>
              <a:rPr lang="sr-Latn-RS" altLang="en-US" dirty="0" smtClean="0"/>
              <a:t>Dakle, elemenat </a:t>
            </a:r>
            <a:r>
              <a:rPr lang="de-DE" altLang="en-US" dirty="0" smtClean="0">
                <a:solidFill>
                  <a:schemeClr val="accent5">
                    <a:lumMod val="75000"/>
                  </a:schemeClr>
                </a:solidFill>
              </a:rPr>
              <a:t>title</a:t>
            </a:r>
            <a:r>
              <a:rPr lang="de-DE" altLang="en-US" dirty="0" smtClean="0"/>
              <a:t> </a:t>
            </a:r>
            <a:r>
              <a:rPr lang="sr-Latn-RS" altLang="en-US" dirty="0" smtClean="0"/>
              <a:t>ne može biti koreni elemenat dokumenta</a:t>
            </a:r>
            <a:endParaRPr lang="de-DE" altLang="en-US" dirty="0"/>
          </a:p>
          <a:p>
            <a:pPr lvl="1">
              <a:lnSpc>
                <a:spcPct val="90000"/>
              </a:lnSpc>
            </a:pPr>
            <a:r>
              <a:rPr lang="de-DE" altLang="en-US" dirty="0"/>
              <a:t>Atribut </a:t>
            </a:r>
            <a:r>
              <a:rPr lang="de-DE" altLang="en-US" dirty="0">
                <a:solidFill>
                  <a:schemeClr val="hlink"/>
                </a:solidFill>
              </a:rPr>
              <a:t>name </a:t>
            </a:r>
            <a:r>
              <a:rPr lang="de-DE" altLang="en-US" dirty="0"/>
              <a:t>služi za imenovanje elementa</a:t>
            </a:r>
          </a:p>
          <a:p>
            <a:pPr lvl="1">
              <a:lnSpc>
                <a:spcPct val="90000"/>
              </a:lnSpc>
            </a:pPr>
            <a:r>
              <a:rPr lang="de-DE" altLang="en-US" dirty="0"/>
              <a:t>Atribut </a:t>
            </a:r>
            <a:r>
              <a:rPr lang="de-DE" altLang="en-US" dirty="0">
                <a:solidFill>
                  <a:schemeClr val="hlink"/>
                </a:solidFill>
              </a:rPr>
              <a:t>type </a:t>
            </a:r>
            <a:r>
              <a:rPr lang="de-DE" altLang="en-US" dirty="0"/>
              <a:t>definiše tip elementa </a:t>
            </a:r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Tip </a:t>
            </a:r>
            <a:r>
              <a:rPr lang="de-DE" altLang="en-US" dirty="0" smtClean="0">
                <a:solidFill>
                  <a:srgbClr val="00B050"/>
                </a:solidFill>
              </a:rPr>
              <a:t>xsd:string </a:t>
            </a:r>
            <a:r>
              <a:rPr lang="sr-Latn-RS" altLang="en-US" dirty="0" smtClean="0"/>
              <a:t>je</a:t>
            </a:r>
            <a:r>
              <a:rPr lang="de-DE" altLang="en-US" dirty="0" smtClean="0"/>
              <a:t> </a:t>
            </a:r>
            <a:r>
              <a:rPr lang="sr-Latn-RS" altLang="en-US" dirty="0" smtClean="0"/>
              <a:t>predefinisani tip za</a:t>
            </a:r>
            <a:r>
              <a:rPr lang="de-DE" altLang="en-US" dirty="0" smtClean="0"/>
              <a:t> </a:t>
            </a:r>
            <a:r>
              <a:rPr lang="de-DE" altLang="en-US" dirty="0"/>
              <a:t>XML </a:t>
            </a:r>
            <a:r>
              <a:rPr lang="sr-Latn-RS" altLang="en-US" dirty="0"/>
              <a:t>s</a:t>
            </a:r>
            <a:r>
              <a:rPr lang="de-DE" altLang="en-US" dirty="0" smtClean="0"/>
              <a:t>hem</a:t>
            </a:r>
            <a:r>
              <a:rPr lang="sr-Latn-RS" altLang="en-US" dirty="0" smtClean="0"/>
              <a:t>u</a:t>
            </a:r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1513423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246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39552" y="1515616"/>
            <a:ext cx="8208912" cy="4361656"/>
          </a:xfrm>
        </p:spPr>
        <p:txBody>
          <a:bodyPr/>
          <a:lstStyle/>
          <a:p>
            <a:pPr lvl="0">
              <a:lnSpc>
                <a:spcPct val="90000"/>
              </a:lnSpc>
              <a:buNone/>
            </a:pPr>
            <a:r>
              <a:rPr lang="sr-Latn-RS" altLang="en-US" sz="2000" dirty="0">
                <a:solidFill>
                  <a:srgbClr val="000000"/>
                </a:solidFill>
              </a:rPr>
              <a:t>Primer definisanja lokalnog elementa </a:t>
            </a:r>
            <a:r>
              <a:rPr lang="sr-Latn-RS" altLang="en-US" sz="2000" dirty="0" smtClean="0">
                <a:solidFill>
                  <a:srgbClr val="002060"/>
                </a:solidFill>
              </a:rPr>
              <a:t>author</a:t>
            </a:r>
            <a:r>
              <a:rPr lang="sr-Latn-RS" altLang="en-US" sz="2000" dirty="0" smtClean="0">
                <a:solidFill>
                  <a:srgbClr val="000000"/>
                </a:solidFill>
              </a:rPr>
              <a:t>:</a:t>
            </a:r>
            <a:endParaRPr lang="sr-Latn-RS" altLang="en-US" sz="2000" dirty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&lt;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xsd:element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name=“author“ type=“</a:t>
            </a:r>
            <a:r>
              <a:rPr lang="en-US" altLang="en-US" sz="1800" dirty="0" err="1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PersonType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</a:t>
            </a:r>
            <a:b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altLang="en-US" sz="1800" dirty="0" smtClean="0">
                <a:solidFill>
                  <a:schemeClr val="tx2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minOccurs=“1“ </a:t>
            </a:r>
            <a:r>
              <a:rPr lang="en-US" altLang="en-US" sz="1800" dirty="0" err="1" smtClean="0">
                <a:solidFill>
                  <a:schemeClr val="tx2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maxOccurs</a:t>
            </a:r>
            <a:r>
              <a:rPr lang="en-US" altLang="en-US" sz="1800" dirty="0" smtClean="0">
                <a:solidFill>
                  <a:schemeClr val="tx2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=“unbounded“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de-DE" altLang="en-US" dirty="0" smtClean="0">
                <a:solidFill>
                  <a:schemeClr val="hlink"/>
                </a:solidFill>
              </a:rPr>
              <a:t>          </a:t>
            </a:r>
            <a:endParaRPr lang="de-DE" altLang="en-US" dirty="0">
              <a:solidFill>
                <a:schemeClr val="hlink"/>
              </a:solidFill>
            </a:endParaRPr>
          </a:p>
          <a:p>
            <a:pPr>
              <a:lnSpc>
                <a:spcPct val="90000"/>
              </a:lnSpc>
            </a:pPr>
            <a:r>
              <a:rPr lang="de-DE" altLang="en-US" dirty="0" smtClean="0"/>
              <a:t>Napomene:</a:t>
            </a:r>
          </a:p>
          <a:p>
            <a:pPr lvl="1">
              <a:lnSpc>
                <a:spcPct val="90000"/>
              </a:lnSpc>
            </a:pPr>
            <a:r>
              <a:rPr lang="de-DE" altLang="en-US" dirty="0" smtClean="0"/>
              <a:t>Ako se analizira cela XML shema, </a:t>
            </a:r>
            <a:r>
              <a:rPr lang="sr-Latn-RS" altLang="en-US" dirty="0" smtClean="0"/>
              <a:t>jasno je da se radi o deklaraciji lokalnog elementa</a:t>
            </a:r>
            <a:endParaRPr lang="de-DE" altLang="en-US" dirty="0"/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Tip</a:t>
            </a:r>
            <a:r>
              <a:rPr lang="sr-Latn-RS" altLang="en-US" dirty="0" smtClean="0">
                <a:solidFill>
                  <a:schemeClr val="tx2">
                    <a:lumMod val="85000"/>
                    <a:lumOff val="15000"/>
                  </a:schemeClr>
                </a:solidFill>
              </a:rPr>
              <a:t> </a:t>
            </a:r>
            <a:r>
              <a:rPr lang="de-DE" altLang="en-US" dirty="0" smtClean="0">
                <a:solidFill>
                  <a:srgbClr val="FF3300"/>
                </a:solidFill>
              </a:rPr>
              <a:t>PersonType</a:t>
            </a:r>
            <a:r>
              <a:rPr lang="de-DE" altLang="en-US" dirty="0" smtClean="0"/>
              <a:t> </a:t>
            </a:r>
            <a:r>
              <a:rPr lang="sr-Latn-RS" altLang="en-US" dirty="0" smtClean="0"/>
              <a:t>je</a:t>
            </a:r>
            <a:r>
              <a:rPr lang="de-DE" altLang="en-US" dirty="0" smtClean="0"/>
              <a:t> </a:t>
            </a:r>
            <a:r>
              <a:rPr lang="sr-Latn-RS" altLang="en-US" dirty="0" smtClean="0"/>
              <a:t>korisnički definisan</a:t>
            </a:r>
            <a:r>
              <a:rPr lang="de-DE" altLang="en-US" dirty="0" smtClean="0"/>
              <a:t> t</a:t>
            </a:r>
            <a:r>
              <a:rPr lang="sr-Latn-RS" altLang="en-US" dirty="0" smtClean="0"/>
              <a:t>ip</a:t>
            </a:r>
            <a:endParaRPr lang="de-DE" altLang="en-US" dirty="0"/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Atributi </a:t>
            </a:r>
            <a:r>
              <a:rPr lang="de-DE" altLang="en-US" dirty="0" smtClean="0">
                <a:solidFill>
                  <a:schemeClr val="tx2">
                    <a:lumMod val="85000"/>
                    <a:lumOff val="15000"/>
                  </a:schemeClr>
                </a:solidFill>
              </a:rPr>
              <a:t>minOccurs</a:t>
            </a:r>
            <a:r>
              <a:rPr lang="sr-Latn-RS" altLang="en-US" dirty="0" smtClean="0"/>
              <a:t> i </a:t>
            </a:r>
            <a:r>
              <a:rPr lang="de-DE" altLang="en-US" dirty="0" smtClean="0">
                <a:solidFill>
                  <a:schemeClr val="tx2">
                    <a:lumMod val="85000"/>
                    <a:lumOff val="15000"/>
                  </a:schemeClr>
                </a:solidFill>
              </a:rPr>
              <a:t>maxOccurs</a:t>
            </a:r>
            <a:r>
              <a:rPr lang="de-DE" altLang="en-US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sr-Latn-RS" altLang="en-US" dirty="0" smtClean="0"/>
              <a:t>određuju kardinalnost elementa</a:t>
            </a:r>
            <a:r>
              <a:rPr lang="de-DE" altLang="en-US" dirty="0" smtClean="0"/>
              <a:t> </a:t>
            </a:r>
            <a:r>
              <a:rPr lang="de-DE" altLang="en-US" dirty="0" smtClean="0">
                <a:solidFill>
                  <a:schemeClr val="accent5">
                    <a:lumMod val="50000"/>
                  </a:schemeClr>
                </a:solidFill>
              </a:rPr>
              <a:t>author </a:t>
            </a:r>
            <a:r>
              <a:rPr lang="sr-Latn-RS" altLang="en-US" dirty="0" smtClean="0"/>
              <a:t>u tipu </a:t>
            </a:r>
            <a:r>
              <a:rPr lang="de-DE" altLang="en-US" dirty="0" smtClean="0">
                <a:solidFill>
                  <a:srgbClr val="FF3300"/>
                </a:solidFill>
              </a:rPr>
              <a:t>BookType</a:t>
            </a:r>
            <a:endParaRPr lang="de-DE" altLang="en-US" dirty="0"/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Ovakva vrsta definisanja atributa se u žargonu naziva „brušenje“ („facet“); </a:t>
            </a:r>
          </a:p>
          <a:p>
            <a:pPr lvl="1">
              <a:lnSpc>
                <a:spcPct val="90000"/>
              </a:lnSpc>
            </a:pPr>
            <a:r>
              <a:rPr lang="en-US" altLang="en-US" dirty="0" err="1" smtClean="0"/>
              <a:t>Postoji</a:t>
            </a:r>
            <a:r>
              <a:rPr lang="en-US" altLang="en-US" dirty="0" smtClean="0"/>
              <a:t> </a:t>
            </a:r>
            <a:r>
              <a:rPr lang="en-US" altLang="en-US" dirty="0"/>
              <a:t>15 </a:t>
            </a:r>
            <a:r>
              <a:rPr lang="en-US" altLang="en-US" dirty="0" err="1"/>
              <a:t>ra</a:t>
            </a:r>
            <a:r>
              <a:rPr lang="sr-Latn-RS" altLang="en-US" dirty="0"/>
              <a:t>z</a:t>
            </a:r>
            <a:r>
              <a:rPr lang="en-US" altLang="en-US" dirty="0"/>
              <a:t>li</a:t>
            </a:r>
            <a:r>
              <a:rPr lang="sr-Latn-RS" altLang="en-US" dirty="0"/>
              <a:t>č</a:t>
            </a:r>
            <a:r>
              <a:rPr lang="en-US" altLang="en-US" dirty="0" err="1"/>
              <a:t>itih</a:t>
            </a:r>
            <a:r>
              <a:rPr lang="en-US" altLang="en-US" dirty="0"/>
              <a:t> </a:t>
            </a:r>
            <a:r>
              <a:rPr lang="en-US" altLang="en-US" dirty="0" err="1"/>
              <a:t>vrsta</a:t>
            </a:r>
            <a:r>
              <a:rPr lang="sr-Latn-RS" altLang="en-US" dirty="0"/>
              <a:t> brišenja, npr. </a:t>
            </a:r>
            <a:r>
              <a:rPr lang="en-US" alt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minExclusive</a:t>
            </a:r>
            <a:r>
              <a:rPr lang="en-US" altLang="en-US" dirty="0"/>
              <a:t>, </a:t>
            </a:r>
            <a:r>
              <a:rPr lang="en-US" alt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totalDigits</a:t>
            </a:r>
            <a:r>
              <a:rPr lang="en-US" altLang="en-US" dirty="0"/>
              <a:t>, </a:t>
            </a:r>
            <a:r>
              <a:rPr lang="sr-Latn-RS" altLang="en-US" dirty="0"/>
              <a:t>itd</a:t>
            </a:r>
            <a:r>
              <a:rPr lang="sr-Latn-RS" altLang="en-US" dirty="0" smtClean="0"/>
              <a:t>.</a:t>
            </a:r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Podrazumevane vrednosti za ove atribute su</a:t>
            </a:r>
            <a:r>
              <a:rPr lang="de-DE" altLang="en-US" dirty="0" smtClean="0"/>
              <a:t> </a:t>
            </a:r>
            <a:r>
              <a:rPr lang="de-DE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minOccurs=1</a:t>
            </a:r>
            <a:r>
              <a:rPr lang="de-DE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maxOccurs=1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Deklaracija lokalnog elementa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870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304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39552" y="1484784"/>
            <a:ext cx="8604448" cy="4865712"/>
          </a:xfrm>
        </p:spPr>
        <p:txBody>
          <a:bodyPr/>
          <a:lstStyle/>
          <a:p>
            <a:pPr lvl="0">
              <a:lnSpc>
                <a:spcPct val="90000"/>
              </a:lnSpc>
              <a:buNone/>
            </a:pPr>
            <a:r>
              <a:rPr lang="sr-Latn-RS" altLang="en-US" sz="2000" dirty="0">
                <a:solidFill>
                  <a:srgbClr val="000000"/>
                </a:solidFill>
              </a:rPr>
              <a:t>Primer definisanja lokalnog </a:t>
            </a:r>
            <a:r>
              <a:rPr lang="sr-Latn-RS" altLang="en-US" sz="2000" dirty="0" smtClean="0">
                <a:solidFill>
                  <a:srgbClr val="000000"/>
                </a:solidFill>
              </a:rPr>
              <a:t>tipa </a:t>
            </a:r>
            <a:r>
              <a:rPr lang="sr-Latn-RS" altLang="en-US" sz="2000" dirty="0" smtClean="0">
                <a:solidFill>
                  <a:srgbClr val="002060"/>
                </a:solidFill>
              </a:rPr>
              <a:t>PersonType</a:t>
            </a:r>
            <a:r>
              <a:rPr lang="sr-Latn-RS" altLang="en-US" sz="2000" dirty="0" smtClean="0">
                <a:solidFill>
                  <a:srgbClr val="000000"/>
                </a:solidFill>
              </a:rPr>
              <a:t>:</a:t>
            </a:r>
            <a:endParaRPr lang="sr-Latn-RS" altLang="en-US" sz="2000" dirty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de-DE" altLang="en-US" sz="1800" dirty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altLang="en-US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&lt;xsd:complexType name=„PersonType“&gt;</a:t>
            </a:r>
            <a:br>
              <a:rPr lang="de-DE" altLang="en-US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en-US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&lt;xsd:sequence&gt;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de-DE" altLang="en-US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&lt;xsd:element name=„first“ type=„xsd:string“/&gt;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de-DE" altLang="en-US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&lt;xsd:element name=„last“ type=„xsd:string“/&gt;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de-DE" altLang="en-US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&lt;xsd:sequence&gt;</a:t>
            </a:r>
            <a:br>
              <a:rPr lang="de-DE" altLang="en-US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en-US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&lt;/xsd:complexType&gt;</a:t>
            </a:r>
          </a:p>
          <a:p>
            <a:pPr algn="ctr">
              <a:lnSpc>
                <a:spcPct val="90000"/>
              </a:lnSpc>
              <a:buFont typeface="Wingdings" pitchFamily="2" charset="2"/>
              <a:buNone/>
            </a:pPr>
            <a:endParaRPr lang="de-DE" altLang="en-US" dirty="0">
              <a:solidFill>
                <a:schemeClr val="hlink"/>
              </a:solidFill>
            </a:endParaRPr>
          </a:p>
          <a:p>
            <a:pPr>
              <a:lnSpc>
                <a:spcPct val="90000"/>
              </a:lnSpc>
            </a:pPr>
            <a:r>
              <a:rPr lang="sr-Latn-RS" altLang="en-US" dirty="0" smtClean="0"/>
              <a:t>Napomene:</a:t>
            </a:r>
            <a:endParaRPr lang="de-DE" altLang="en-US" dirty="0"/>
          </a:p>
          <a:p>
            <a:pPr lvl="1">
              <a:lnSpc>
                <a:spcPct val="90000"/>
              </a:lnSpc>
            </a:pPr>
            <a:r>
              <a:rPr lang="sr-Latn-RS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 obzirom da je definisan u okviru definicije tipa </a:t>
            </a:r>
            <a:r>
              <a:rPr lang="de-DE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BookType</a:t>
            </a:r>
            <a:r>
              <a:rPr lang="sr-Latn-RS" altLang="en-US" dirty="0" smtClean="0"/>
              <a:t>, tip</a:t>
            </a:r>
            <a:r>
              <a:rPr lang="sr-Latn-RS" altLang="en-US" dirty="0" smtClean="0">
                <a:solidFill>
                  <a:srgbClr val="00B050"/>
                </a:solidFill>
              </a:rPr>
              <a:t> </a:t>
            </a:r>
            <a:r>
              <a:rPr lang="de-DE" altLang="en-US" dirty="0" smtClean="0">
                <a:solidFill>
                  <a:srgbClr val="00B050"/>
                </a:solidFill>
              </a:rPr>
              <a:t>PersonType </a:t>
            </a:r>
            <a:r>
              <a:rPr lang="de-DE" altLang="en-US" dirty="0" smtClean="0"/>
              <a:t>je </a:t>
            </a:r>
            <a:r>
              <a:rPr lang="de-DE" altLang="en-US" b="1" u="sng" dirty="0" smtClean="0"/>
              <a:t>lokalan</a:t>
            </a:r>
            <a:r>
              <a:rPr lang="de-DE" altLang="en-US" dirty="0" smtClean="0"/>
              <a:t> i m</a:t>
            </a:r>
            <a:r>
              <a:rPr lang="sr-Latn-RS" altLang="en-US" dirty="0" smtClean="0"/>
              <a:t>ože biti korišćen samo unutar opsega definicije tipa </a:t>
            </a:r>
            <a:r>
              <a:rPr lang="de-DE" altLang="en-US" dirty="0" smtClean="0"/>
              <a:t>BookType</a:t>
            </a:r>
            <a:endParaRPr lang="de-DE" altLang="en-US" dirty="0"/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Sintaksa ovog tipa je slična sintaksi tipa</a:t>
            </a:r>
            <a:r>
              <a:rPr lang="de-DE" altLang="en-US" dirty="0" smtClean="0"/>
              <a:t> BookType</a:t>
            </a:r>
            <a:endParaRPr lang="de-DE" alt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Definicija lokalnog tipa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445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689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RS" altLang="en-US" dirty="0" smtClean="0"/>
              <a:t>Zašto </a:t>
            </a:r>
            <a:r>
              <a:rPr lang="en-US" altLang="en-US" dirty="0" smtClean="0"/>
              <a:t>XML </a:t>
            </a:r>
            <a:endParaRPr lang="en-US" altLang="en-US" dirty="0"/>
          </a:p>
        </p:txBody>
      </p:sp>
      <p:sp>
        <p:nvSpPr>
          <p:cNvPr id="161689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57200" y="1600200"/>
            <a:ext cx="8147248" cy="5257800"/>
          </a:xfrm>
        </p:spPr>
        <p:txBody>
          <a:bodyPr/>
          <a:lstStyle/>
          <a:p>
            <a:r>
              <a:rPr lang="sr-Latn-RS" altLang="en-US" dirty="0" smtClean="0"/>
              <a:t>Olakšava težnju da se „sadržaj“ razdvoji od „prezentacije</a:t>
            </a:r>
            <a:r>
              <a:rPr lang="en-US" altLang="en-US" dirty="0" smtClean="0"/>
              <a:t>”</a:t>
            </a:r>
            <a:endParaRPr lang="en-US" altLang="en-US" dirty="0"/>
          </a:p>
          <a:p>
            <a:pPr lvl="1"/>
            <a:r>
              <a:rPr lang="sr-Latn-RS" altLang="en-US" dirty="0" smtClean="0"/>
              <a:t>Prezentacija obezbeđuje lepotu pri posmatranju</a:t>
            </a:r>
            <a:endParaRPr lang="en-US" altLang="en-US" dirty="0"/>
          </a:p>
          <a:p>
            <a:pPr lvl="1"/>
            <a:r>
              <a:rPr lang="sr-Latn-RS" altLang="en-US" dirty="0" smtClean="0"/>
              <a:t>Sadžaj se može interpretirati od strane računara, a za računare prezentacija predstavlja hendikep</a:t>
            </a:r>
            <a:endParaRPr lang="en-US" altLang="en-US" dirty="0"/>
          </a:p>
          <a:p>
            <a:r>
              <a:rPr lang="en-US" altLang="en-US" dirty="0" err="1" smtClean="0"/>
              <a:t>Semanti</a:t>
            </a:r>
            <a:r>
              <a:rPr lang="sr-Latn-RS" altLang="en-US" dirty="0" smtClean="0"/>
              <a:t>čko označavanje podataka</a:t>
            </a:r>
          </a:p>
          <a:p>
            <a:r>
              <a:rPr lang="sr-Latn-RS" altLang="en-US" dirty="0" smtClean="0"/>
              <a:t>XML je „polu-struktuiran“</a:t>
            </a:r>
          </a:p>
          <a:p>
            <a:pPr marL="1371600" lvl="3" indent="0"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&lt;parents&gt;</a:t>
            </a:r>
          </a:p>
          <a:p>
            <a:pPr marL="1371600" lvl="3" indent="0"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&lt;parent name=“Jean” &gt;</a:t>
            </a:r>
          </a:p>
          <a:p>
            <a:pPr marL="1371600" lvl="3" indent="0"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&lt;son&gt;John&lt;/son&gt;</a:t>
            </a:r>
          </a:p>
          <a:p>
            <a:pPr marL="1371600" lvl="3" indent="0"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&lt;daughter&gt;Joan&lt;/daughter&gt;</a:t>
            </a:r>
          </a:p>
          <a:p>
            <a:pPr marL="1371600" lvl="3" indent="0"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&lt;daughter&gt;Jill&lt;/daughter&gt;</a:t>
            </a:r>
          </a:p>
          <a:p>
            <a:pPr marL="1371600" lvl="3" indent="0"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&lt;/parent&gt;</a:t>
            </a:r>
          </a:p>
          <a:p>
            <a:pPr marL="1371600" lvl="3" indent="0"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&lt;parent name=“Feng”&gt;</a:t>
            </a:r>
          </a:p>
          <a:p>
            <a:pPr marL="1371600" lvl="3" indent="0"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&lt;daughter&gt;Ella&lt;/daughter&gt;</a:t>
            </a:r>
          </a:p>
          <a:p>
            <a:pPr marL="1371600" lvl="3" indent="0"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&lt;/parent&gt;</a:t>
            </a:r>
          </a:p>
          <a:p>
            <a:pPr marL="1371600" lvl="3" indent="0"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lvl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69586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349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683568" y="1524000"/>
            <a:ext cx="7848872" cy="5181600"/>
          </a:xfrm>
        </p:spPr>
        <p:txBody>
          <a:bodyPr/>
          <a:lstStyle/>
          <a:p>
            <a:pPr lvl="0">
              <a:lnSpc>
                <a:spcPct val="90000"/>
              </a:lnSpc>
              <a:buNone/>
            </a:pPr>
            <a:r>
              <a:rPr lang="sr-Latn-RS" altLang="en-US" sz="2000" dirty="0">
                <a:solidFill>
                  <a:srgbClr val="000000"/>
                </a:solidFill>
              </a:rPr>
              <a:t>Primer definisanja lokalnog </a:t>
            </a:r>
            <a:r>
              <a:rPr lang="en-US" altLang="en-US" sz="2000" dirty="0" err="1" smtClean="0">
                <a:solidFill>
                  <a:srgbClr val="000000"/>
                </a:solidFill>
              </a:rPr>
              <a:t>elementa</a:t>
            </a:r>
            <a:r>
              <a:rPr lang="sr-Latn-RS" altLang="en-US" sz="2000" dirty="0" smtClean="0">
                <a:solidFill>
                  <a:srgbClr val="000000"/>
                </a:solidFill>
              </a:rPr>
              <a:t> </a:t>
            </a:r>
            <a:r>
              <a:rPr lang="en-US" altLang="en-US" sz="2000" dirty="0" smtClean="0">
                <a:solidFill>
                  <a:srgbClr val="002060"/>
                </a:solidFill>
              </a:rPr>
              <a:t>publisher</a:t>
            </a:r>
            <a:r>
              <a:rPr lang="sr-Latn-RS" altLang="en-US" sz="2000" dirty="0" smtClean="0">
                <a:solidFill>
                  <a:srgbClr val="000000"/>
                </a:solidFill>
              </a:rPr>
              <a:t>:</a:t>
            </a:r>
            <a:endParaRPr lang="sr-Latn-RS" altLang="en-US" sz="2000" dirty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de-DE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altLang="en-US" sz="18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xsd:element</a:t>
            </a:r>
            <a:r>
              <a:rPr lang="en-US" altLang="en-US" sz="18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name=”publisher“ type=“</a:t>
            </a:r>
            <a:r>
              <a:rPr lang="en-US" altLang="en-US" sz="1800" b="1" dirty="0" err="1" smtClean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xsd:anyType</a:t>
            </a:r>
            <a:r>
              <a:rPr lang="en-US" altLang="en-US" sz="18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“/&gt;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de-DE" altLang="en-US" sz="2400" dirty="0" smtClean="0"/>
              <a:t>      </a:t>
            </a:r>
            <a:endParaRPr lang="de-DE" altLang="en-US" sz="2400" dirty="0"/>
          </a:p>
          <a:p>
            <a:pPr>
              <a:lnSpc>
                <a:spcPct val="90000"/>
              </a:lnSpc>
            </a:pPr>
            <a:r>
              <a:rPr lang="sr-Latn-RS" altLang="en-US" dirty="0" smtClean="0"/>
              <a:t>Napomene:</a:t>
            </a:r>
          </a:p>
          <a:p>
            <a:pPr lvl="1">
              <a:lnSpc>
                <a:spcPct val="90000"/>
              </a:lnSpc>
            </a:pPr>
            <a:r>
              <a:rPr lang="de-DE" altLang="en-US" dirty="0"/>
              <a:t>S obzirom da je definisan u okviru definicije tipa BookType, </a:t>
            </a:r>
            <a:r>
              <a:rPr lang="de-DE" altLang="en-US" dirty="0" smtClean="0"/>
              <a:t>ovaj element je </a:t>
            </a:r>
            <a:r>
              <a:rPr lang="de-DE" altLang="en-US" b="1" u="sng" dirty="0" smtClean="0"/>
              <a:t>lokalan</a:t>
            </a:r>
            <a:endParaRPr lang="de-DE" altLang="en-US" b="1" u="sng" dirty="0"/>
          </a:p>
          <a:p>
            <a:pPr lvl="1">
              <a:lnSpc>
                <a:spcPct val="90000"/>
              </a:lnSpc>
            </a:pPr>
            <a:r>
              <a:rPr lang="de-DE" altLang="en-US" dirty="0" smtClean="0"/>
              <a:t>Svaka knjiga ima ta</a:t>
            </a:r>
            <a:r>
              <a:rPr lang="sr-Latn-RS" altLang="en-US" dirty="0" smtClean="0"/>
              <a:t>č</a:t>
            </a:r>
            <a:r>
              <a:rPr lang="de-DE" altLang="en-US" dirty="0" smtClean="0"/>
              <a:t>no jedan </a:t>
            </a:r>
            <a:r>
              <a:rPr lang="sr-Latn-RS" altLang="en-US" dirty="0" smtClean="0"/>
              <a:t>elemenat</a:t>
            </a:r>
            <a:r>
              <a:rPr lang="de-DE" altLang="en-US" dirty="0" smtClean="0"/>
              <a:t> </a:t>
            </a:r>
            <a:r>
              <a:rPr lang="de-DE" altLang="en-US" dirty="0" smtClean="0">
                <a:solidFill>
                  <a:srgbClr val="0070C0"/>
                </a:solidFill>
              </a:rPr>
              <a:t>publisher</a:t>
            </a:r>
            <a:endParaRPr lang="sr-Latn-RS" altLang="en-US" dirty="0">
              <a:solidFill>
                <a:srgbClr val="0070C0"/>
              </a:solidFill>
            </a:endParaRPr>
          </a:p>
          <a:p>
            <a:pPr lvl="1">
              <a:lnSpc>
                <a:spcPct val="90000"/>
              </a:lnSpc>
            </a:pPr>
            <a:r>
              <a:rPr lang="sr-Latn-RS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Brušenja</a:t>
            </a:r>
            <a:r>
              <a:rPr lang="sr-Latn-RS" altLang="en-US" dirty="0" smtClean="0">
                <a:solidFill>
                  <a:schemeClr val="hlink"/>
                </a:solidFill>
              </a:rPr>
              <a:t> </a:t>
            </a:r>
            <a:r>
              <a:rPr lang="de-DE" altLang="en-US" dirty="0" smtClean="0">
                <a:solidFill>
                  <a:schemeClr val="bg2">
                    <a:lumMod val="50000"/>
                  </a:schemeClr>
                </a:solidFill>
              </a:rPr>
              <a:t>minOccurs</a:t>
            </a:r>
            <a:r>
              <a:rPr lang="de-DE" altLang="en-US" dirty="0">
                <a:solidFill>
                  <a:schemeClr val="bg2">
                    <a:lumMod val="50000"/>
                  </a:schemeClr>
                </a:solidFill>
              </a:rPr>
              <a:t>, maxOccurs </a:t>
            </a:r>
            <a:r>
              <a:rPr lang="sr-Latn-RS" altLang="en-US" dirty="0" smtClean="0"/>
              <a:t>imaju podrazumevanu vrednost 1</a:t>
            </a:r>
            <a:endParaRPr lang="de-DE" altLang="en-US" dirty="0"/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Tip </a:t>
            </a:r>
            <a:r>
              <a:rPr lang="de-DE" altLang="en-US" dirty="0" smtClean="0">
                <a:solidFill>
                  <a:schemeClr val="folHlink"/>
                </a:solidFill>
              </a:rPr>
              <a:t>anyType </a:t>
            </a:r>
            <a:r>
              <a:rPr lang="sr-Latn-RS" altLang="en-US" dirty="0" smtClean="0"/>
              <a:t>je predefinisani tip koji dozvoljava bilo kakav sadržaj</a:t>
            </a:r>
            <a:endParaRPr lang="de-DE" altLang="en-US" dirty="0"/>
          </a:p>
          <a:p>
            <a:pPr lvl="1">
              <a:lnSpc>
                <a:spcPct val="90000"/>
              </a:lnSpc>
            </a:pPr>
            <a:r>
              <a:rPr lang="sr-Latn-RS" altLang="en-US" dirty="0"/>
              <a:t>Tip </a:t>
            </a:r>
            <a:r>
              <a:rPr lang="de-DE" altLang="en-US" dirty="0" smtClean="0">
                <a:solidFill>
                  <a:schemeClr val="folHlink"/>
                </a:solidFill>
              </a:rPr>
              <a:t>anyType</a:t>
            </a:r>
            <a:r>
              <a:rPr lang="de-DE" altLang="en-US" dirty="0" smtClean="0"/>
              <a:t> </a:t>
            </a:r>
            <a:r>
              <a:rPr lang="sr-Latn-RS" altLang="en-US" dirty="0" smtClean="0"/>
              <a:t>je podrazumevan – ako se ništa ne napiše, onda se radi o tom tipu</a:t>
            </a:r>
            <a:r>
              <a:rPr lang="de-DE" altLang="en-US" dirty="0" smtClean="0"/>
              <a:t>  </a:t>
            </a:r>
            <a:r>
              <a:rPr lang="sr-Latn-RS" altLang="en-US" dirty="0" smtClean="0"/>
              <a:t/>
            </a:r>
            <a:br>
              <a:rPr lang="sr-Latn-RS" altLang="en-US" dirty="0" smtClean="0"/>
            </a:br>
            <a:r>
              <a:rPr lang="sr-Latn-RS" altLang="en-US" dirty="0" smtClean="0"/>
              <a:t>D</a:t>
            </a:r>
            <a:r>
              <a:rPr lang="de-DE" altLang="en-US" dirty="0" smtClean="0"/>
              <a:t>efini</a:t>
            </a:r>
            <a:r>
              <a:rPr lang="sr-Latn-RS" altLang="en-US" dirty="0" smtClean="0"/>
              <a:t>cija koja sledi je ekvivalentna definciji iz primera</a:t>
            </a:r>
            <a:r>
              <a:rPr lang="de-DE" altLang="en-US" dirty="0" smtClean="0"/>
              <a:t>:</a:t>
            </a:r>
            <a:endParaRPr lang="de-DE" altLang="en-US" dirty="0"/>
          </a:p>
          <a:p>
            <a:pPr marL="914400" lvl="2" indent="0">
              <a:lnSpc>
                <a:spcPct val="90000"/>
              </a:lnSpc>
              <a:buNone/>
            </a:pPr>
            <a:r>
              <a:rPr lang="en-US" altLang="en-US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xsd:element</a:t>
            </a:r>
            <a:r>
              <a:rPr lang="en-US" altLang="en-US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name=“publisher“ /&gt;</a:t>
            </a:r>
            <a:br>
              <a:rPr lang="en-US" altLang="en-US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altLang="en-US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835150" y="549275"/>
            <a:ext cx="6851650" cy="868363"/>
          </a:xfrm>
        </p:spPr>
        <p:txBody>
          <a:bodyPr/>
          <a:lstStyle/>
          <a:p>
            <a:r>
              <a:rPr lang="sr-Latn-RS" dirty="0" smtClean="0"/>
              <a:t>Definicija lokalnog elementa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310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734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123728" y="476672"/>
            <a:ext cx="7009728" cy="1143000"/>
          </a:xfrm>
        </p:spPr>
        <p:txBody>
          <a:bodyPr/>
          <a:lstStyle/>
          <a:p>
            <a:r>
              <a:rPr lang="sr-Latn-RS" altLang="en-US" dirty="0" smtClean="0"/>
              <a:t>Primer s</a:t>
            </a:r>
            <a:r>
              <a:rPr lang="de-DE" altLang="en-US" dirty="0" smtClean="0"/>
              <a:t>hem</a:t>
            </a:r>
            <a:r>
              <a:rPr lang="sr-Latn-RS" altLang="en-US" dirty="0" smtClean="0"/>
              <a:t>e</a:t>
            </a:r>
            <a:endParaRPr lang="de-DE" altLang="en-US" dirty="0"/>
          </a:p>
        </p:txBody>
      </p:sp>
      <p:sp>
        <p:nvSpPr>
          <p:cNvPr id="133734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39552" y="1562472"/>
            <a:ext cx="8424936" cy="5106888"/>
          </a:xfrm>
        </p:spPr>
        <p:txBody>
          <a:bodyPr/>
          <a:lstStyle/>
          <a:p>
            <a:pPr lvl="0">
              <a:lnSpc>
                <a:spcPct val="90000"/>
              </a:lnSpc>
              <a:buNone/>
            </a:pPr>
            <a:r>
              <a:rPr lang="sr-Latn-RS" altLang="en-US" sz="2000" dirty="0" smtClean="0">
                <a:solidFill>
                  <a:srgbClr val="000000"/>
                </a:solidFill>
              </a:rPr>
              <a:t>Shema </a:t>
            </a:r>
            <a:r>
              <a:rPr lang="sr-Latn-RS" altLang="en-US" sz="2000" dirty="0">
                <a:solidFill>
                  <a:srgbClr val="000000"/>
                </a:solidFill>
              </a:rPr>
              <a:t>koji opisuje strukturu </a:t>
            </a:r>
            <a:r>
              <a:rPr lang="sr-Latn-RS" altLang="en-US" sz="2000" dirty="0" smtClean="0">
                <a:solidFill>
                  <a:srgbClr val="000000"/>
                </a:solidFill>
              </a:rPr>
              <a:t>knjige</a:t>
            </a:r>
            <a:r>
              <a:rPr lang="en-US" altLang="en-US" sz="2000" dirty="0" smtClean="0">
                <a:solidFill>
                  <a:srgbClr val="000000"/>
                </a:solidFill>
              </a:rPr>
              <a:t>:</a:t>
            </a:r>
            <a:endParaRPr lang="sr-Latn-RS" altLang="en-US" sz="2000" dirty="0" smtClean="0">
              <a:solidFill>
                <a:srgbClr val="000000"/>
              </a:solidFill>
            </a:endParaRPr>
          </a:p>
          <a:p>
            <a:pPr lvl="0">
              <a:lnSpc>
                <a:spcPct val="90000"/>
              </a:lnSpc>
              <a:buNone/>
            </a:pPr>
            <a:endParaRPr lang="sr-Latn-RS" altLang="en-US" sz="2000" dirty="0" smtClean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&lt;?xml version=“1.0“ ?&gt;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xsd:schema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xmlns:xsd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=“http://w3.org/2001/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XMLSchema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“&gt;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xsd:element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name=„book“ type=“</a:t>
            </a:r>
            <a:r>
              <a:rPr lang="en-US" altLang="en-US" sz="1800" dirty="0" err="1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BookType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“/&gt;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800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xsd:complexType</a:t>
            </a:r>
            <a:r>
              <a:rPr lang="en-US" altLang="en-US" sz="1800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name=“</a:t>
            </a:r>
            <a:r>
              <a:rPr lang="en-US" altLang="en-US" sz="1800" dirty="0" err="1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BookType</a:t>
            </a:r>
            <a:r>
              <a:rPr lang="en-US" altLang="en-US" sz="1800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&lt;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xsd:sequence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xsd:element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name=“title“ type=“</a:t>
            </a:r>
            <a:r>
              <a:rPr lang="en-US" altLang="en-US" sz="1800" dirty="0" err="1" smtClean="0">
                <a:solidFill>
                  <a:srgbClr val="1D99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xsd:string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“/&gt;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     &lt;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xsd:element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name=“author“ type=“</a:t>
            </a:r>
            <a:r>
              <a:rPr lang="en-US" altLang="en-US" sz="180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PersonType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</a:t>
            </a:r>
            <a:b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   </a:t>
            </a:r>
            <a:r>
              <a:rPr lang="en-US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minOccurs=“1“ </a:t>
            </a:r>
            <a:r>
              <a:rPr lang="en-US" altLang="en-US" sz="1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maxOccurs</a:t>
            </a:r>
            <a:r>
              <a:rPr lang="en-US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=“unbounded“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7CFF5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en-US" sz="18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xsd:complexType</a:t>
            </a:r>
            <a:r>
              <a:rPr lang="en-US" altLang="en-US" sz="18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name=„</a:t>
            </a:r>
            <a:r>
              <a:rPr lang="en-US" altLang="en-US" sz="180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PersonType</a:t>
            </a:r>
            <a:r>
              <a:rPr lang="en-US" altLang="en-US" sz="18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“&gt;</a:t>
            </a:r>
            <a:br>
              <a:rPr lang="en-US" altLang="en-US" sz="18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18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xsd:sequence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... &lt;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xsd:sequence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     &lt;/</a:t>
            </a:r>
            <a:r>
              <a:rPr lang="en-US" altLang="en-US" sz="180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xsd:complexType</a:t>
            </a:r>
            <a:r>
              <a:rPr lang="en-US" altLang="en-US" sz="18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&lt;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xsd:element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name=“publisher“ type=“</a:t>
            </a:r>
            <a:r>
              <a:rPr lang="en-US" altLang="en-US" sz="1800" dirty="0" err="1" smtClean="0">
                <a:solidFill>
                  <a:srgbClr val="1D99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xsd:anyType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“/&gt;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&lt;/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xsd:sequence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1800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en-US" sz="1800" dirty="0" err="1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xsd:complexType</a:t>
            </a:r>
            <a:r>
              <a:rPr lang="en-US" altLang="en-US" sz="1800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altLang="en-US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xsd:schema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alt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158612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779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23528" y="1484784"/>
            <a:ext cx="8458200" cy="4370040"/>
          </a:xfrm>
        </p:spPr>
        <p:txBody>
          <a:bodyPr/>
          <a:lstStyle/>
          <a:p>
            <a:pPr lvl="0">
              <a:lnSpc>
                <a:spcPct val="90000"/>
              </a:lnSpc>
              <a:buNone/>
            </a:pPr>
            <a:r>
              <a:rPr lang="en-US" altLang="en-US" sz="2000" dirty="0" smtClean="0">
                <a:solidFill>
                  <a:srgbClr val="000000"/>
                </a:solidFill>
              </a:rPr>
              <a:t>XML </a:t>
            </a:r>
            <a:r>
              <a:rPr lang="sr-Latn-RS" altLang="en-US" sz="2000" dirty="0" smtClean="0">
                <a:solidFill>
                  <a:srgbClr val="000000"/>
                </a:solidFill>
              </a:rPr>
              <a:t>koji </a:t>
            </a:r>
            <a:r>
              <a:rPr lang="en-US" altLang="en-US" sz="2000" dirty="0" smtClean="0">
                <a:solidFill>
                  <a:srgbClr val="000000"/>
                </a:solidFill>
              </a:rPr>
              <a:t>je </a:t>
            </a:r>
            <a:r>
              <a:rPr lang="en-US" altLang="en-US" sz="2000" dirty="0" err="1" smtClean="0">
                <a:solidFill>
                  <a:srgbClr val="000000"/>
                </a:solidFill>
              </a:rPr>
              <a:t>saglasan</a:t>
            </a:r>
            <a:r>
              <a:rPr lang="en-US" altLang="en-US" sz="2000" dirty="0" smtClean="0">
                <a:solidFill>
                  <a:srgbClr val="000000"/>
                </a:solidFill>
              </a:rPr>
              <a:t> </a:t>
            </a:r>
            <a:r>
              <a:rPr lang="en-US" altLang="en-US" sz="2000" dirty="0" err="1" smtClean="0">
                <a:solidFill>
                  <a:srgbClr val="000000"/>
                </a:solidFill>
              </a:rPr>
              <a:t>sa</a:t>
            </a:r>
            <a:r>
              <a:rPr lang="en-US" altLang="en-US" sz="2000" dirty="0" smtClean="0">
                <a:solidFill>
                  <a:srgbClr val="000000"/>
                </a:solidFill>
              </a:rPr>
              <a:t> </a:t>
            </a:r>
            <a:r>
              <a:rPr lang="en-US" altLang="en-US" sz="2000" dirty="0" err="1" smtClean="0">
                <a:solidFill>
                  <a:srgbClr val="000000"/>
                </a:solidFill>
              </a:rPr>
              <a:t>prethodnom</a:t>
            </a:r>
            <a:r>
              <a:rPr lang="en-US" altLang="en-US" sz="2000" dirty="0" smtClean="0">
                <a:solidFill>
                  <a:srgbClr val="000000"/>
                </a:solidFill>
              </a:rPr>
              <a:t> </a:t>
            </a:r>
            <a:r>
              <a:rPr lang="en-US" altLang="en-US" sz="2000" dirty="0" err="1" smtClean="0">
                <a:solidFill>
                  <a:srgbClr val="000000"/>
                </a:solidFill>
              </a:rPr>
              <a:t>shemom</a:t>
            </a:r>
            <a:r>
              <a:rPr lang="en-US" altLang="en-US" sz="2000" dirty="0" smtClean="0">
                <a:solidFill>
                  <a:srgbClr val="000000"/>
                </a:solidFill>
              </a:rPr>
              <a:t>:</a:t>
            </a:r>
          </a:p>
          <a:p>
            <a:pPr lvl="0">
              <a:lnSpc>
                <a:spcPct val="90000"/>
              </a:lnSpc>
              <a:buNone/>
            </a:pPr>
            <a:endParaRPr lang="sr-Latn-RS" altLang="en-US" sz="2000" dirty="0">
              <a:solidFill>
                <a:srgbClr val="000000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de-DE" altLang="en-US" sz="18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&lt;?</a:t>
            </a:r>
            <a:r>
              <a:rPr lang="de-DE" altLang="en-US" sz="18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xml version=„1.0“&gt;</a:t>
            </a:r>
          </a:p>
          <a:p>
            <a:pPr>
              <a:buFont typeface="Wingdings" pitchFamily="2" charset="2"/>
              <a:buNone/>
            </a:pPr>
            <a:r>
              <a:rPr lang="de-DE" altLang="en-US" sz="18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&lt;book&gt;</a:t>
            </a:r>
          </a:p>
          <a:p>
            <a:pPr>
              <a:buFont typeface="Wingdings" pitchFamily="2" charset="2"/>
              <a:buNone/>
            </a:pPr>
            <a:r>
              <a:rPr lang="de-DE" altLang="en-US" sz="18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&lt;title&gt;Die Wilde Wutz&lt;/title&gt;</a:t>
            </a:r>
          </a:p>
          <a:p>
            <a:pPr>
              <a:buFont typeface="Wingdings" pitchFamily="2" charset="2"/>
              <a:buNone/>
            </a:pPr>
            <a:r>
              <a:rPr lang="de-DE" altLang="en-US" sz="18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&lt;author&gt;&lt;first&gt;D.&lt;/first&gt;</a:t>
            </a:r>
          </a:p>
          <a:p>
            <a:pPr>
              <a:buFont typeface="Wingdings" pitchFamily="2" charset="2"/>
              <a:buNone/>
            </a:pPr>
            <a:r>
              <a:rPr lang="de-DE" altLang="en-US" sz="18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&lt;last&gt;K.&lt;/last&gt;&lt;/author&gt;</a:t>
            </a:r>
          </a:p>
          <a:p>
            <a:pPr>
              <a:buFont typeface="Wingdings" pitchFamily="2" charset="2"/>
              <a:buNone/>
            </a:pPr>
            <a:r>
              <a:rPr lang="de-DE" altLang="en-US" sz="18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&lt;publisher&gt; </a:t>
            </a:r>
            <a:endParaRPr lang="de-DE" altLang="en-US" sz="1800" dirty="0" smtClean="0">
              <a:solidFill>
                <a:srgbClr val="0020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de-DE" altLang="en-US" sz="18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en-US" sz="18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Addison </a:t>
            </a:r>
            <a:r>
              <a:rPr lang="de-DE" altLang="en-US" sz="18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Wesley, </a:t>
            </a:r>
            <a:r>
              <a:rPr lang="de-DE" altLang="en-US" sz="18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altLang="en-US" sz="18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state&gt;CA&lt;/state&gt;, USA</a:t>
            </a:r>
          </a:p>
          <a:p>
            <a:pPr>
              <a:buFont typeface="Wingdings" pitchFamily="2" charset="2"/>
              <a:buNone/>
            </a:pPr>
            <a:r>
              <a:rPr lang="de-DE" altLang="en-US" sz="18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de-DE" altLang="en-US" sz="18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&lt;/</a:t>
            </a:r>
            <a:r>
              <a:rPr lang="de-DE" altLang="en-US" sz="18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publisher&gt;</a:t>
            </a:r>
          </a:p>
          <a:p>
            <a:pPr>
              <a:buFont typeface="Wingdings" pitchFamily="2" charset="2"/>
              <a:buNone/>
            </a:pPr>
            <a:r>
              <a:rPr lang="de-DE" altLang="en-US" sz="18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&lt;/book&gt;</a:t>
            </a:r>
          </a:p>
        </p:txBody>
      </p:sp>
      <p:sp>
        <p:nvSpPr>
          <p:cNvPr id="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123728" y="476672"/>
            <a:ext cx="7009728" cy="1143000"/>
          </a:xfrm>
        </p:spPr>
        <p:txBody>
          <a:bodyPr/>
          <a:lstStyle/>
          <a:p>
            <a:r>
              <a:rPr lang="sr-Latn-RS" altLang="en-US" dirty="0" smtClean="0"/>
              <a:t>Primer s</a:t>
            </a:r>
            <a:r>
              <a:rPr lang="de-DE" altLang="en-US" dirty="0" smtClean="0"/>
              <a:t>hem</a:t>
            </a:r>
            <a:r>
              <a:rPr lang="sr-Latn-RS" altLang="en-US" dirty="0" smtClean="0"/>
              <a:t>e (2)</a:t>
            </a:r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4273880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731000" y="622935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8CD5890-84D6-4D63-A846-EBF64E00FB5D}" type="slidenum">
              <a:rPr lang="en-US" altLang="en-US" sz="1000" smtClean="0">
                <a:solidFill>
                  <a:srgbClr val="969696"/>
                </a:solidFill>
                <a:latin typeface="Arial" pitchFamily="34" charset="0"/>
              </a:rPr>
              <a:pPr/>
              <a:t>53</a:t>
            </a:fld>
            <a:endParaRPr lang="en-US" altLang="en-US" sz="1000" smtClean="0">
              <a:solidFill>
                <a:srgbClr val="969696"/>
              </a:solidFill>
              <a:latin typeface="Arial" pitchFamily="34" charset="0"/>
            </a:endParaRP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24050"/>
            <a:ext cx="8178800" cy="4756150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&lt;</a:t>
            </a:r>
            <a:r>
              <a:rPr lang="en-US" altLang="en-US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</a:rPr>
              <a:t>xsd:schema</a:t>
            </a:r>
            <a:r>
              <a:rPr lang="en-US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</a:rPr>
              <a:t> </a:t>
            </a:r>
            <a:r>
              <a:rPr lang="en-US" altLang="en-US" sz="1800" dirty="0" err="1" smtClean="0">
                <a:solidFill>
                  <a:srgbClr val="006699"/>
                </a:solidFill>
                <a:latin typeface="Consolas" pitchFamily="49" charset="0"/>
              </a:rPr>
              <a:t>xmlns:xsd</a:t>
            </a: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="http://www.w3.org/2001/XMLSchema"&gt;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 &lt;</a:t>
            </a:r>
            <a:r>
              <a:rPr lang="en-US" altLang="en-US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</a:rPr>
              <a:t>xsd:element</a:t>
            </a:r>
            <a:r>
              <a:rPr lang="en-US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</a:rPr>
              <a:t> </a:t>
            </a: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name=“</a:t>
            </a:r>
            <a:r>
              <a:rPr lang="en-US" altLang="en-US" sz="1800" dirty="0" err="1" smtClean="0">
                <a:solidFill>
                  <a:srgbClr val="006699"/>
                </a:solidFill>
                <a:latin typeface="Consolas" pitchFamily="49" charset="0"/>
              </a:rPr>
              <a:t>mastersthesis</a:t>
            </a: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" type=“</a:t>
            </a:r>
            <a:r>
              <a:rPr lang="en-US" altLang="en-US" sz="1800" dirty="0" err="1" smtClean="0">
                <a:solidFill>
                  <a:srgbClr val="006699"/>
                </a:solidFill>
                <a:latin typeface="Consolas" pitchFamily="49" charset="0"/>
              </a:rPr>
              <a:t>ThesisType</a:t>
            </a: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"/&gt;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 &lt;</a:t>
            </a:r>
            <a:r>
              <a:rPr lang="en-US" altLang="en-US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</a:rPr>
              <a:t>xsd:complexType</a:t>
            </a:r>
            <a:r>
              <a:rPr lang="en-US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</a:rPr>
              <a:t> </a:t>
            </a: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name=“</a:t>
            </a:r>
            <a:r>
              <a:rPr lang="en-US" altLang="en-US" sz="1800" dirty="0" err="1" smtClean="0">
                <a:solidFill>
                  <a:srgbClr val="006699"/>
                </a:solidFill>
                <a:latin typeface="Consolas" pitchFamily="49" charset="0"/>
              </a:rPr>
              <a:t>ThesisType</a:t>
            </a: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"&gt; 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&lt;</a:t>
            </a:r>
            <a:r>
              <a:rPr lang="en-US" altLang="en-US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</a:rPr>
              <a:t>xsd:attribute</a:t>
            </a:r>
            <a:r>
              <a:rPr lang="en-US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</a:rPr>
              <a:t> </a:t>
            </a: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name=“</a:t>
            </a:r>
            <a:r>
              <a:rPr lang="en-US" altLang="en-US" sz="1800" dirty="0" err="1" smtClean="0">
                <a:solidFill>
                  <a:srgbClr val="006699"/>
                </a:solidFill>
                <a:latin typeface="Consolas" pitchFamily="49" charset="0"/>
              </a:rPr>
              <a:t>mdate</a:t>
            </a: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" type="</a:t>
            </a:r>
            <a:r>
              <a:rPr lang="en-US" altLang="en-US" sz="1800" dirty="0" err="1" smtClean="0">
                <a:solidFill>
                  <a:srgbClr val="006699"/>
                </a:solidFill>
                <a:latin typeface="Consolas" pitchFamily="49" charset="0"/>
              </a:rPr>
              <a:t>xsd:date</a:t>
            </a: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"/&gt;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&lt;</a:t>
            </a:r>
            <a:r>
              <a:rPr lang="en-US" altLang="en-US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</a:rPr>
              <a:t>xsd:attribute</a:t>
            </a:r>
            <a:r>
              <a:rPr lang="en-US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</a:rPr>
              <a:t> </a:t>
            </a: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name=“key" type="</a:t>
            </a:r>
            <a:r>
              <a:rPr lang="en-US" altLang="en-US" sz="1800" dirty="0" err="1" smtClean="0">
                <a:solidFill>
                  <a:srgbClr val="006699"/>
                </a:solidFill>
                <a:latin typeface="Consolas" pitchFamily="49" charset="0"/>
              </a:rPr>
              <a:t>xsd:string</a:t>
            </a: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"/&gt;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&lt;</a:t>
            </a:r>
            <a:r>
              <a:rPr lang="en-US" altLang="en-US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</a:rPr>
              <a:t>xsd:attribute</a:t>
            </a:r>
            <a:r>
              <a:rPr lang="en-US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</a:rPr>
              <a:t> </a:t>
            </a: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name=“advisor" type="</a:t>
            </a:r>
            <a:r>
              <a:rPr lang="en-US" altLang="en-US" sz="1800" dirty="0" err="1" smtClean="0">
                <a:solidFill>
                  <a:srgbClr val="006699"/>
                </a:solidFill>
                <a:latin typeface="Consolas" pitchFamily="49" charset="0"/>
              </a:rPr>
              <a:t>xsd:string</a:t>
            </a: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"/&gt;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&lt;</a:t>
            </a:r>
            <a:r>
              <a:rPr lang="en-US" altLang="en-US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</a:rPr>
              <a:t>xsd:sequence</a:t>
            </a: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&gt; </a:t>
            </a:r>
          </a:p>
          <a:p>
            <a:pPr lvl="2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&lt;</a:t>
            </a:r>
            <a:r>
              <a:rPr lang="en-US" altLang="en-US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</a:rPr>
              <a:t>xsd:element</a:t>
            </a:r>
            <a:r>
              <a:rPr lang="en-US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</a:rPr>
              <a:t> </a:t>
            </a: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name=“author" type=“</a:t>
            </a:r>
            <a:r>
              <a:rPr lang="en-US" altLang="en-US" sz="1800" dirty="0" err="1" smtClean="0">
                <a:solidFill>
                  <a:srgbClr val="006699"/>
                </a:solidFill>
                <a:latin typeface="Consolas" pitchFamily="49" charset="0"/>
              </a:rPr>
              <a:t>xsd:string</a:t>
            </a: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"/&gt; </a:t>
            </a:r>
          </a:p>
          <a:p>
            <a:pPr lvl="2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&lt;</a:t>
            </a:r>
            <a:r>
              <a:rPr lang="en-US" altLang="en-US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</a:rPr>
              <a:t>xsd:element</a:t>
            </a:r>
            <a:r>
              <a:rPr lang="en-US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</a:rPr>
              <a:t> </a:t>
            </a: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name=“title" type=“</a:t>
            </a:r>
            <a:r>
              <a:rPr lang="en-US" altLang="en-US" sz="1800" dirty="0" err="1" smtClean="0">
                <a:solidFill>
                  <a:srgbClr val="006699"/>
                </a:solidFill>
                <a:latin typeface="Consolas" pitchFamily="49" charset="0"/>
              </a:rPr>
              <a:t>xsd:string</a:t>
            </a: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"/&gt; </a:t>
            </a:r>
          </a:p>
          <a:p>
            <a:pPr lvl="2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&lt;</a:t>
            </a:r>
            <a:r>
              <a:rPr lang="en-US" altLang="en-US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</a:rPr>
              <a:t>xsd:element</a:t>
            </a:r>
            <a:r>
              <a:rPr lang="en-US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</a:rPr>
              <a:t> </a:t>
            </a: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name=“year" type=“</a:t>
            </a:r>
            <a:r>
              <a:rPr lang="en-US" altLang="en-US" sz="1800" dirty="0" err="1" smtClean="0">
                <a:solidFill>
                  <a:srgbClr val="006699"/>
                </a:solidFill>
                <a:latin typeface="Consolas" pitchFamily="49" charset="0"/>
              </a:rPr>
              <a:t>xsd:integer</a:t>
            </a: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"/&gt; </a:t>
            </a:r>
          </a:p>
          <a:p>
            <a:pPr lvl="2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&lt;</a:t>
            </a:r>
            <a:r>
              <a:rPr lang="en-US" altLang="en-US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</a:rPr>
              <a:t>xsd:element</a:t>
            </a:r>
            <a:r>
              <a:rPr lang="en-US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</a:rPr>
              <a:t> </a:t>
            </a: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name=“school" type=“</a:t>
            </a:r>
            <a:r>
              <a:rPr lang="en-US" altLang="en-US" sz="1800" dirty="0" err="1" smtClean="0">
                <a:solidFill>
                  <a:srgbClr val="006699"/>
                </a:solidFill>
                <a:latin typeface="Consolas" pitchFamily="49" charset="0"/>
              </a:rPr>
              <a:t>xsd:string</a:t>
            </a: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”/&gt; </a:t>
            </a:r>
          </a:p>
          <a:p>
            <a:pPr lvl="2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&lt;</a:t>
            </a:r>
            <a:r>
              <a:rPr lang="en-US" altLang="en-US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</a:rPr>
              <a:t>xsd:element</a:t>
            </a:r>
            <a:r>
              <a:rPr lang="en-US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</a:rPr>
              <a:t> </a:t>
            </a: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name=“</a:t>
            </a:r>
            <a:r>
              <a:rPr lang="en-US" altLang="en-US" sz="1800" dirty="0" err="1" smtClean="0">
                <a:solidFill>
                  <a:srgbClr val="006699"/>
                </a:solidFill>
                <a:latin typeface="Consolas" pitchFamily="49" charset="0"/>
              </a:rPr>
              <a:t>committeemember</a:t>
            </a: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" type=“</a:t>
            </a:r>
            <a:r>
              <a:rPr lang="en-US" altLang="en-US" sz="1800" dirty="0" err="1" smtClean="0">
                <a:solidFill>
                  <a:srgbClr val="006699"/>
                </a:solidFill>
                <a:latin typeface="Consolas" pitchFamily="49" charset="0"/>
              </a:rPr>
              <a:t>CommitteeType</a:t>
            </a: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” minOccurs=“0"/&gt; 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&lt;/</a:t>
            </a:r>
            <a:r>
              <a:rPr lang="en-US" altLang="en-US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</a:rPr>
              <a:t>xsd:sequence</a:t>
            </a: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&gt;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 &lt;/</a:t>
            </a:r>
            <a:r>
              <a:rPr lang="en-US" altLang="en-US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</a:rPr>
              <a:t>xsd:complexType</a:t>
            </a: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&gt;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&lt;/</a:t>
            </a:r>
            <a:r>
              <a:rPr lang="en-US" altLang="en-US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</a:rPr>
              <a:t>xsd:schema</a:t>
            </a:r>
            <a:r>
              <a:rPr lang="en-US" altLang="en-US" sz="1800" dirty="0" smtClean="0">
                <a:solidFill>
                  <a:srgbClr val="006699"/>
                </a:solidFill>
                <a:latin typeface="Consolas" pitchFamily="49" charset="0"/>
              </a:rPr>
              <a:t>&gt;</a:t>
            </a:r>
          </a:p>
        </p:txBody>
      </p:sp>
      <p:sp>
        <p:nvSpPr>
          <p:cNvPr id="39940" name="Rectangle 4"/>
          <p:cNvSpPr>
            <a:spLocks noChangeArrowheads="1"/>
          </p:cNvSpPr>
          <p:nvPr/>
        </p:nvSpPr>
        <p:spPr bwMode="auto">
          <a:xfrm>
            <a:off x="492125" y="2209800"/>
            <a:ext cx="6935788" cy="252413"/>
          </a:xfrm>
          <a:prstGeom prst="rect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GB" altLang="en-US"/>
          </a:p>
        </p:txBody>
      </p:sp>
      <p:grpSp>
        <p:nvGrpSpPr>
          <p:cNvPr id="5" name="Group 4"/>
          <p:cNvGrpSpPr/>
          <p:nvPr/>
        </p:nvGrpSpPr>
        <p:grpSpPr>
          <a:xfrm>
            <a:off x="5106988" y="2392363"/>
            <a:ext cx="3879272" cy="646331"/>
            <a:chOff x="5106988" y="2392363"/>
            <a:chExt cx="3879272" cy="646331"/>
          </a:xfrm>
        </p:grpSpPr>
        <p:cxnSp>
          <p:nvCxnSpPr>
            <p:cNvPr id="39941" name="Straight Arrow Connector 8"/>
            <p:cNvCxnSpPr>
              <a:cxnSpLocks noChangeShapeType="1"/>
              <a:endCxn id="39942" idx="1"/>
            </p:cNvCxnSpPr>
            <p:nvPr/>
          </p:nvCxnSpPr>
          <p:spPr bwMode="auto">
            <a:xfrm>
              <a:off x="5106988" y="2490788"/>
              <a:ext cx="1109988" cy="224741"/>
            </a:xfrm>
            <a:prstGeom prst="straightConnector1">
              <a:avLst/>
            </a:prstGeom>
            <a:noFill/>
            <a:ln w="9525" algn="ctr">
              <a:solidFill>
                <a:srgbClr val="C00000"/>
              </a:solidFill>
              <a:round/>
              <a:headEnd/>
              <a:tailEnd type="arrow" w="med" len="med"/>
            </a:ln>
          </p:spPr>
        </p:cxnSp>
        <p:sp>
          <p:nvSpPr>
            <p:cNvPr id="39942" name="TextBox 9"/>
            <p:cNvSpPr txBox="1">
              <a:spLocks noChangeArrowheads="1"/>
            </p:cNvSpPr>
            <p:nvPr/>
          </p:nvSpPr>
          <p:spPr bwMode="auto">
            <a:xfrm>
              <a:off x="6216976" y="2392363"/>
              <a:ext cx="2769284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r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algn="r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algn="r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algn="r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algn="r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/>
              <a:r>
                <a:rPr lang="sr-Latn-RS" altLang="en-US" sz="1800" i="1" dirty="0" smtClean="0">
                  <a:solidFill>
                    <a:srgbClr val="C00000"/>
                  </a:solidFill>
                  <a:latin typeface="Calibri" pitchFamily="34" charset="0"/>
                </a:rPr>
                <a:t>ovo je element koren</a:t>
              </a:r>
              <a:r>
                <a:rPr lang="en-US" altLang="en-US" sz="1800" i="1" dirty="0" smtClean="0">
                  <a:solidFill>
                    <a:srgbClr val="C00000"/>
                  </a:solidFill>
                  <a:latin typeface="Calibri" pitchFamily="34" charset="0"/>
                </a:rPr>
                <a:t>,</a:t>
              </a:r>
              <a:r>
                <a:rPr lang="sr-Latn-RS" altLang="en-US" sz="1800" i="1" dirty="0" smtClean="0">
                  <a:solidFill>
                    <a:srgbClr val="C00000"/>
                  </a:solidFill>
                  <a:latin typeface="Calibri" pitchFamily="34" charset="0"/>
                </a:rPr>
                <a:t> sa</a:t>
              </a:r>
              <a:r>
                <a:rPr lang="en-US" altLang="en-US" sz="1800" i="1" dirty="0">
                  <a:solidFill>
                    <a:srgbClr val="C00000"/>
                  </a:solidFill>
                  <a:latin typeface="Calibri" pitchFamily="34" charset="0"/>
                </a:rPr>
                <a:t/>
              </a:r>
              <a:br>
                <a:rPr lang="en-US" altLang="en-US" sz="1800" i="1" dirty="0">
                  <a:solidFill>
                    <a:srgbClr val="C00000"/>
                  </a:solidFill>
                  <a:latin typeface="Calibri" pitchFamily="34" charset="0"/>
                </a:rPr>
              </a:br>
              <a:r>
                <a:rPr lang="sr-Latn-RS" altLang="en-US" sz="1800" i="1" dirty="0" smtClean="0">
                  <a:solidFill>
                    <a:srgbClr val="C00000"/>
                  </a:solidFill>
                  <a:latin typeface="Calibri" pitchFamily="34" charset="0"/>
                </a:rPr>
                <a:t>tipom čija specifikacija sledi</a:t>
              </a:r>
              <a:endParaRPr lang="en-US" altLang="en-US" sz="1800" i="1" dirty="0">
                <a:solidFill>
                  <a:srgbClr val="C00000"/>
                </a:solidFill>
                <a:latin typeface="Calibri" pitchFamily="34" charset="0"/>
              </a:endParaRPr>
            </a:p>
          </p:txBody>
        </p:sp>
      </p:grpSp>
      <p:sp>
        <p:nvSpPr>
          <p:cNvPr id="39943" name="Rectangle 7"/>
          <p:cNvSpPr>
            <a:spLocks noChangeArrowheads="1"/>
          </p:cNvSpPr>
          <p:nvPr/>
        </p:nvSpPr>
        <p:spPr bwMode="auto">
          <a:xfrm>
            <a:off x="2019300" y="1935163"/>
            <a:ext cx="5710238" cy="252412"/>
          </a:xfrm>
          <a:prstGeom prst="rect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GB" altLang="en-US"/>
          </a:p>
        </p:txBody>
      </p:sp>
      <p:grpSp>
        <p:nvGrpSpPr>
          <p:cNvPr id="6" name="Group 5"/>
          <p:cNvGrpSpPr/>
          <p:nvPr/>
        </p:nvGrpSpPr>
        <p:grpSpPr>
          <a:xfrm>
            <a:off x="4874419" y="845234"/>
            <a:ext cx="4111841" cy="1089929"/>
            <a:chOff x="4874419" y="845234"/>
            <a:chExt cx="4111841" cy="1089929"/>
          </a:xfrm>
        </p:grpSpPr>
        <p:cxnSp>
          <p:nvCxnSpPr>
            <p:cNvPr id="39944" name="Straight Arrow Connector 10"/>
            <p:cNvCxnSpPr>
              <a:cxnSpLocks noChangeShapeType="1"/>
              <a:stCxn id="39943" idx="0"/>
            </p:cNvCxnSpPr>
            <p:nvPr/>
          </p:nvCxnSpPr>
          <p:spPr bwMode="auto">
            <a:xfrm flipV="1">
              <a:off x="4874419" y="1268760"/>
              <a:ext cx="1048544" cy="666403"/>
            </a:xfrm>
            <a:prstGeom prst="straightConnector1">
              <a:avLst/>
            </a:prstGeom>
            <a:noFill/>
            <a:ln w="9525" algn="ctr">
              <a:solidFill>
                <a:srgbClr val="C00000"/>
              </a:solidFill>
              <a:round/>
              <a:headEnd/>
              <a:tailEnd type="arrow" w="med" len="med"/>
            </a:ln>
          </p:spPr>
        </p:cxnSp>
        <p:sp>
          <p:nvSpPr>
            <p:cNvPr id="39945" name="TextBox 13"/>
            <p:cNvSpPr txBox="1">
              <a:spLocks noChangeArrowheads="1"/>
            </p:cNvSpPr>
            <p:nvPr/>
          </p:nvSpPr>
          <p:spPr bwMode="auto">
            <a:xfrm>
              <a:off x="5894388" y="845234"/>
              <a:ext cx="3091872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r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algn="r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algn="r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algn="r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algn="r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/>
              <a:r>
                <a:rPr lang="en-US" altLang="en-US" sz="1800" i="1" dirty="0" err="1" smtClean="0">
                  <a:solidFill>
                    <a:srgbClr val="C00000"/>
                  </a:solidFill>
                  <a:latin typeface="Calibri" pitchFamily="34" charset="0"/>
                </a:rPr>
                <a:t>Pri</a:t>
              </a:r>
              <a:r>
                <a:rPr lang="sr-Latn-RS" altLang="en-US" sz="1800" i="1" dirty="0" smtClean="0">
                  <a:solidFill>
                    <a:srgbClr val="C00000"/>
                  </a:solidFill>
                  <a:latin typeface="Calibri" pitchFamily="34" charset="0"/>
                </a:rPr>
                <a:t>družuje</a:t>
              </a:r>
              <a:r>
                <a:rPr lang="en-US" altLang="en-US" sz="1800" i="1" dirty="0" smtClean="0">
                  <a:solidFill>
                    <a:srgbClr val="C00000"/>
                  </a:solidFill>
                  <a:latin typeface="Calibri" pitchFamily="34" charset="0"/>
                </a:rPr>
                <a:t> </a:t>
              </a:r>
              <a:r>
                <a:rPr lang="en-US" altLang="en-US" sz="1800" i="1" dirty="0">
                  <a:solidFill>
                    <a:srgbClr val="C00000"/>
                  </a:solidFill>
                  <a:latin typeface="Calibri" pitchFamily="34" charset="0"/>
                </a:rPr>
                <a:t>“</a:t>
              </a:r>
              <a:r>
                <a:rPr lang="en-US" altLang="en-US" sz="1800" i="1" dirty="0" err="1">
                  <a:solidFill>
                    <a:srgbClr val="C00000"/>
                  </a:solidFill>
                  <a:latin typeface="Calibri" pitchFamily="34" charset="0"/>
                </a:rPr>
                <a:t>xsd</a:t>
              </a:r>
              <a:r>
                <a:rPr lang="en-US" altLang="en-US" sz="1800" i="1" dirty="0">
                  <a:solidFill>
                    <a:srgbClr val="C00000"/>
                  </a:solidFill>
                  <a:latin typeface="Calibri" pitchFamily="34" charset="0"/>
                </a:rPr>
                <a:t>” </a:t>
              </a:r>
              <a:r>
                <a:rPr lang="sr-Latn-RS" altLang="en-US" sz="1800" i="1" dirty="0" smtClean="0">
                  <a:solidFill>
                    <a:srgbClr val="C00000"/>
                  </a:solidFill>
                  <a:latin typeface="Calibri" pitchFamily="34" charset="0"/>
                </a:rPr>
                <a:t>prostor imena </a:t>
              </a:r>
            </a:p>
            <a:p>
              <a:pPr algn="l"/>
              <a:r>
                <a:rPr lang="sr-Latn-RS" altLang="en-US" sz="1800" i="1" dirty="0" smtClean="0">
                  <a:solidFill>
                    <a:srgbClr val="C00000"/>
                  </a:solidFill>
                  <a:latin typeface="Calibri" pitchFamily="34" charset="0"/>
                </a:rPr>
                <a:t>sa</a:t>
              </a:r>
              <a:r>
                <a:rPr lang="en-US" altLang="en-US" sz="1800" i="1" dirty="0" smtClean="0">
                  <a:solidFill>
                    <a:srgbClr val="C00000"/>
                  </a:solidFill>
                  <a:latin typeface="Calibri" pitchFamily="34" charset="0"/>
                </a:rPr>
                <a:t> </a:t>
              </a:r>
              <a:r>
                <a:rPr lang="en-US" altLang="en-US" sz="1800" i="1" dirty="0">
                  <a:solidFill>
                    <a:srgbClr val="C00000"/>
                  </a:solidFill>
                  <a:latin typeface="Calibri" pitchFamily="34" charset="0"/>
                </a:rPr>
                <a:t>XML </a:t>
              </a:r>
              <a:r>
                <a:rPr lang="sr-Latn-RS" altLang="en-US" sz="1800" i="1" dirty="0" smtClean="0">
                  <a:solidFill>
                    <a:srgbClr val="C00000"/>
                  </a:solidFill>
                  <a:latin typeface="Calibri" pitchFamily="34" charset="0"/>
                </a:rPr>
                <a:t>shemom</a:t>
              </a:r>
              <a:endParaRPr lang="en-US" altLang="en-US" sz="1800" i="1" dirty="0">
                <a:solidFill>
                  <a:srgbClr val="C00000"/>
                </a:solidFill>
                <a:latin typeface="Calibri" pitchFamily="34" charset="0"/>
              </a:endParaRPr>
            </a:p>
          </p:txBody>
        </p:sp>
      </p:grpSp>
      <p:sp>
        <p:nvSpPr>
          <p:cNvPr id="1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123728" y="476672"/>
            <a:ext cx="7009728" cy="1143000"/>
          </a:xfrm>
        </p:spPr>
        <p:txBody>
          <a:bodyPr/>
          <a:lstStyle/>
          <a:p>
            <a:r>
              <a:rPr lang="sr-Latn-RS" altLang="en-US" dirty="0" smtClean="0"/>
              <a:t>Primer s</a:t>
            </a:r>
            <a:r>
              <a:rPr lang="de-DE" altLang="en-US" dirty="0" smtClean="0"/>
              <a:t>hem</a:t>
            </a:r>
            <a:r>
              <a:rPr lang="sr-Latn-RS" altLang="en-US" dirty="0" smtClean="0"/>
              <a:t>e (3)</a:t>
            </a:r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1690558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774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907704" y="390525"/>
            <a:ext cx="7196336" cy="1143000"/>
          </a:xfrm>
        </p:spPr>
        <p:txBody>
          <a:bodyPr/>
          <a:lstStyle/>
          <a:p>
            <a:r>
              <a:rPr lang="de-DE" altLang="en-US" dirty="0" smtClean="0"/>
              <a:t>De</a:t>
            </a:r>
            <a:r>
              <a:rPr lang="sr-Latn-RS" altLang="en-US" dirty="0" smtClean="0"/>
              <a:t>k</a:t>
            </a:r>
            <a:r>
              <a:rPr lang="de-DE" altLang="en-US" dirty="0" smtClean="0"/>
              <a:t>laracije atributa</a:t>
            </a:r>
            <a:endParaRPr lang="de-DE" altLang="en-US" dirty="0"/>
          </a:p>
        </p:txBody>
      </p:sp>
      <p:sp>
        <p:nvSpPr>
          <p:cNvPr id="156774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4800" y="1484784"/>
            <a:ext cx="8839200" cy="5068416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de-DE" altLang="en-US" dirty="0" smtClean="0"/>
              <a:t>Attributi mogu biti samo prostog tipa (npr. </a:t>
            </a:r>
            <a:r>
              <a:rPr lang="de-DE" altLang="en-US" dirty="0" smtClean="0">
                <a:solidFill>
                  <a:srgbClr val="00B050"/>
                </a:solidFill>
              </a:rPr>
              <a:t>string</a:t>
            </a:r>
            <a:r>
              <a:rPr lang="de-DE" altLang="en-US" dirty="0" smtClean="0"/>
              <a:t>)</a:t>
            </a:r>
            <a:endParaRPr lang="de-DE" altLang="en-US" dirty="0"/>
          </a:p>
          <a:p>
            <a:pPr>
              <a:lnSpc>
                <a:spcPct val="90000"/>
              </a:lnSpc>
            </a:pPr>
            <a:r>
              <a:rPr lang="de-DE" altLang="en-US" dirty="0" smtClean="0"/>
              <a:t>Deklaracije atributa mogu biti globalne</a:t>
            </a:r>
            <a:endParaRPr lang="de-DE" altLang="en-US" dirty="0"/>
          </a:p>
          <a:p>
            <a:pPr lvl="1">
              <a:lnSpc>
                <a:spcPct val="90000"/>
              </a:lnSpc>
            </a:pPr>
            <a:r>
              <a:rPr lang="de-DE" altLang="en-US" dirty="0" smtClean="0"/>
              <a:t>Takve deklaracije se mogu ponovo iskoristiti pomo</a:t>
            </a:r>
            <a:r>
              <a:rPr lang="sr-Latn-RS" altLang="en-US" dirty="0" smtClean="0"/>
              <a:t>ću</a:t>
            </a:r>
            <a:r>
              <a:rPr lang="de-DE" altLang="en-US" dirty="0" smtClean="0"/>
              <a:t> </a:t>
            </a:r>
            <a:r>
              <a:rPr lang="de-DE" altLang="en-US" dirty="0"/>
              <a:t>ref</a:t>
            </a:r>
          </a:p>
          <a:p>
            <a:pPr>
              <a:lnSpc>
                <a:spcPct val="90000"/>
              </a:lnSpc>
            </a:pPr>
            <a:r>
              <a:rPr lang="sr-Latn-RS" altLang="en-US" dirty="0" smtClean="0"/>
              <a:t>Deklaracije atributa su kompatibilne sa listom atributa u</a:t>
            </a:r>
            <a:r>
              <a:rPr lang="de-DE" altLang="en-US" dirty="0" smtClean="0"/>
              <a:t> DTD</a:t>
            </a:r>
            <a:endParaRPr lang="de-DE" altLang="en-US" dirty="0"/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Moguće je korišćenje podrazumevanih vrednosti</a:t>
            </a:r>
            <a:endParaRPr lang="de-DE" altLang="en-US" dirty="0"/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Moguće je atribute proglasiti zahtevanim ili opcionalnim</a:t>
            </a:r>
            <a:endParaRPr lang="de-DE" altLang="en-US" dirty="0"/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Postojanje fiksnih atributa</a:t>
            </a:r>
            <a:endParaRPr lang="de-DE" altLang="en-US" dirty="0"/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Kao dodatna osobina, postoje i „zabranjeni“ atributi</a:t>
            </a:r>
            <a:endParaRPr lang="de-DE" altLang="en-US" dirty="0"/>
          </a:p>
          <a:p>
            <a:pPr>
              <a:lnSpc>
                <a:spcPct val="90000"/>
              </a:lnSpc>
            </a:pPr>
            <a:endParaRPr lang="de-DE" altLang="en-US" dirty="0"/>
          </a:p>
        </p:txBody>
      </p:sp>
      <p:sp>
        <p:nvSpPr>
          <p:cNvPr id="1567748" name="Rectangle 4"/>
          <p:cNvSpPr>
            <a:spLocks noChangeArrowheads="1"/>
          </p:cNvSpPr>
          <p:nvPr/>
        </p:nvSpPr>
        <p:spPr bwMode="auto">
          <a:xfrm>
            <a:off x="7132638" y="1076325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endParaRPr lang="de-DE" altLang="en-US" b="0">
              <a:solidFill>
                <a:schemeClr val="tx1"/>
              </a:solidFill>
              <a:latin typeface="Times" pitchFamily="-8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5083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877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39552" y="1484784"/>
            <a:ext cx="8208912" cy="5373216"/>
          </a:xfrm>
        </p:spPr>
        <p:txBody>
          <a:bodyPr/>
          <a:lstStyle/>
          <a:p>
            <a:pPr marL="0" lvl="0" indent="0">
              <a:lnSpc>
                <a:spcPct val="90000"/>
              </a:lnSpc>
              <a:buNone/>
            </a:pPr>
            <a:r>
              <a:rPr lang="sr-Latn-RS" altLang="en-US" sz="2000" dirty="0">
                <a:solidFill>
                  <a:srgbClr val="000000"/>
                </a:solidFill>
              </a:rPr>
              <a:t>Primer</a:t>
            </a:r>
            <a:r>
              <a:rPr lang="en-US" altLang="en-US" sz="2000" dirty="0">
                <a:solidFill>
                  <a:srgbClr val="000000"/>
                </a:solidFill>
              </a:rPr>
              <a:t> </a:t>
            </a:r>
            <a:r>
              <a:rPr lang="sr-Latn-RS" altLang="en-US" sz="2000" dirty="0">
                <a:solidFill>
                  <a:srgbClr val="000000"/>
                </a:solidFill>
              </a:rPr>
              <a:t>dela </a:t>
            </a:r>
            <a:r>
              <a:rPr lang="sr-Latn-RS" altLang="en-US" sz="2000" dirty="0" smtClean="0">
                <a:solidFill>
                  <a:srgbClr val="000000"/>
                </a:solidFill>
              </a:rPr>
              <a:t>sheme </a:t>
            </a:r>
            <a:r>
              <a:rPr lang="sr-Latn-RS" altLang="en-US" sz="2000" dirty="0">
                <a:solidFill>
                  <a:srgbClr val="000000"/>
                </a:solidFill>
              </a:rPr>
              <a:t>koji opisuje strukturu knjige i indeksa</a:t>
            </a:r>
            <a:r>
              <a:rPr lang="en-US" altLang="en-US" sz="2000" dirty="0" smtClean="0">
                <a:solidFill>
                  <a:srgbClr val="000000"/>
                </a:solidFill>
              </a:rPr>
              <a:t>:</a:t>
            </a:r>
          </a:p>
          <a:p>
            <a:pPr marL="0" lvl="0" indent="0">
              <a:lnSpc>
                <a:spcPct val="90000"/>
              </a:lnSpc>
              <a:buNone/>
            </a:pPr>
            <a:endParaRPr lang="sr-Latn-RS" altLang="en-US" sz="2000" dirty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xsd:complexType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name=“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BookType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“&gt;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&lt;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xsd:sequence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... &lt;/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xsd:sequence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en-US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xsd:attribute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name=“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isbn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 type=“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xsd:string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 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use=“required“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99118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xsd:attribute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name=“price“ type=“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xsd:decimal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 </a:t>
            </a:r>
            <a:r>
              <a:rPr lang="en-US" altLang="en-US" sz="1800" dirty="0" smtClean="0">
                <a:solidFill>
                  <a:srgbClr val="99118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			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use=“optional“ 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99118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xsd:attribute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name=“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curr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 type=“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xsd:string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99118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fixed=“EUR</a:t>
            </a:r>
            <a:r>
              <a:rPr lang="en-US" altLang="en-US" sz="1800" dirty="0" smtClean="0">
                <a:solidFill>
                  <a:srgbClr val="7CFF5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</a:t>
            </a:r>
            <a:r>
              <a:rPr lang="en-US" altLang="en-US" sz="1800" dirty="0" smtClean="0">
                <a:solidFill>
                  <a:srgbClr val="99118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xsd:attribute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name=“index“ type=“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xsd:idrefs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99118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default=““ 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en-US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xsd:complexType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alt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907704" y="390525"/>
            <a:ext cx="7196336" cy="1143000"/>
          </a:xfrm>
        </p:spPr>
        <p:txBody>
          <a:bodyPr/>
          <a:lstStyle/>
          <a:p>
            <a:r>
              <a:rPr lang="de-DE" altLang="en-US" dirty="0" smtClean="0"/>
              <a:t>De</a:t>
            </a:r>
            <a:r>
              <a:rPr lang="sr-Latn-RS" altLang="en-US" dirty="0" smtClean="0"/>
              <a:t>k</a:t>
            </a:r>
            <a:r>
              <a:rPr lang="de-DE" altLang="en-US" dirty="0" smtClean="0"/>
              <a:t>laracije atributa</a:t>
            </a:r>
            <a:r>
              <a:rPr lang="sr-Latn-RS" altLang="en-US" dirty="0" smtClean="0"/>
              <a:t> (2)</a:t>
            </a:r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314501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979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979712" y="476672"/>
            <a:ext cx="7164288" cy="981075"/>
          </a:xfrm>
        </p:spPr>
        <p:txBody>
          <a:bodyPr/>
          <a:lstStyle/>
          <a:p>
            <a:r>
              <a:rPr lang="de-DE" altLang="en-US" dirty="0" smtClean="0"/>
              <a:t>Anonimni tipovi</a:t>
            </a:r>
            <a:endParaRPr lang="de-DE" altLang="en-US" dirty="0"/>
          </a:p>
        </p:txBody>
      </p:sp>
      <p:sp>
        <p:nvSpPr>
          <p:cNvPr id="156979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39552" y="1484784"/>
            <a:ext cx="8208912" cy="5058891"/>
          </a:xfrm>
        </p:spPr>
        <p:txBody>
          <a:bodyPr/>
          <a:lstStyle/>
          <a:p>
            <a:pPr marL="0" indent="0">
              <a:buNone/>
            </a:pPr>
            <a:r>
              <a:rPr lang="sr-Latn-RS" altLang="en-US" sz="2000" dirty="0">
                <a:solidFill>
                  <a:srgbClr val="000000"/>
                </a:solidFill>
              </a:rPr>
              <a:t>Primer</a:t>
            </a:r>
            <a:r>
              <a:rPr lang="en-US" altLang="en-US" sz="2000" dirty="0">
                <a:solidFill>
                  <a:srgbClr val="000000"/>
                </a:solidFill>
              </a:rPr>
              <a:t> </a:t>
            </a:r>
            <a:r>
              <a:rPr lang="sr-Latn-RS" altLang="en-US" sz="2000" dirty="0">
                <a:solidFill>
                  <a:srgbClr val="000000"/>
                </a:solidFill>
              </a:rPr>
              <a:t>dela sheme koji opisuje strukturu </a:t>
            </a:r>
            <a:r>
              <a:rPr lang="sr-Latn-RS" altLang="en-US" sz="2000" dirty="0" smtClean="0">
                <a:solidFill>
                  <a:srgbClr val="000000"/>
                </a:solidFill>
              </a:rPr>
              <a:t>knjige</a:t>
            </a:r>
            <a:r>
              <a:rPr lang="en-US" altLang="en-US" sz="2000" dirty="0" smtClean="0">
                <a:solidFill>
                  <a:srgbClr val="000000"/>
                </a:solidFill>
              </a:rPr>
              <a:t>, </a:t>
            </a:r>
            <a:r>
              <a:rPr lang="en-US" altLang="en-US" sz="2000" dirty="0" err="1" smtClean="0">
                <a:solidFill>
                  <a:srgbClr val="000000"/>
                </a:solidFill>
              </a:rPr>
              <a:t>gde</a:t>
            </a:r>
            <a:r>
              <a:rPr lang="en-US" altLang="en-US" sz="2000" dirty="0" smtClean="0">
                <a:solidFill>
                  <a:srgbClr val="000000"/>
                </a:solidFill>
              </a:rPr>
              <a:t> se tip </a:t>
            </a:r>
            <a:r>
              <a:rPr lang="en-US" altLang="en-US" sz="2000" dirty="0" err="1" smtClean="0">
                <a:solidFill>
                  <a:srgbClr val="000000"/>
                </a:solidFill>
              </a:rPr>
              <a:t>koji</a:t>
            </a:r>
            <a:r>
              <a:rPr lang="en-US" altLang="en-US" sz="2000" dirty="0" smtClean="0">
                <a:solidFill>
                  <a:srgbClr val="000000"/>
                </a:solidFill>
              </a:rPr>
              <a:t> </a:t>
            </a:r>
            <a:r>
              <a:rPr lang="en-US" altLang="en-US" sz="2000" dirty="0" err="1" smtClean="0">
                <a:solidFill>
                  <a:srgbClr val="000000"/>
                </a:solidFill>
              </a:rPr>
              <a:t>opisuje</a:t>
            </a:r>
            <a:r>
              <a:rPr lang="en-US" altLang="en-US" sz="2000" dirty="0" smtClean="0">
                <a:solidFill>
                  <a:srgbClr val="000000"/>
                </a:solidFill>
              </a:rPr>
              <a:t> </a:t>
            </a:r>
            <a:r>
              <a:rPr lang="en-US" altLang="en-US" sz="2000" dirty="0" err="1" smtClean="0">
                <a:solidFill>
                  <a:srgbClr val="000000"/>
                </a:solidFill>
              </a:rPr>
              <a:t>osobu</a:t>
            </a:r>
            <a:r>
              <a:rPr lang="en-US" altLang="en-US" sz="2000" dirty="0" smtClean="0">
                <a:solidFill>
                  <a:srgbClr val="000000"/>
                </a:solidFill>
              </a:rPr>
              <a:t> ne </a:t>
            </a:r>
            <a:r>
              <a:rPr lang="en-US" altLang="en-US" sz="2000" dirty="0" err="1" smtClean="0">
                <a:solidFill>
                  <a:srgbClr val="000000"/>
                </a:solidFill>
              </a:rPr>
              <a:t>imenuje</a:t>
            </a:r>
            <a:r>
              <a:rPr lang="en-US" altLang="en-US" sz="2000" dirty="0">
                <a:solidFill>
                  <a:srgbClr val="000000"/>
                </a:solidFill>
              </a:rPr>
              <a:t>:</a:t>
            </a:r>
            <a:endParaRPr lang="en-US" altLang="en-US" sz="2000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de-DE" altLang="en-US" dirty="0" smtClean="0"/>
          </a:p>
          <a:p>
            <a:pPr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xsd:complexType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name=“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BookType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“&gt;</a:t>
            </a:r>
          </a:p>
          <a:p>
            <a:pPr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...</a:t>
            </a:r>
          </a:p>
          <a:p>
            <a:pPr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xsd:element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name=“author“&gt;</a:t>
            </a:r>
          </a:p>
          <a:p>
            <a:pPr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&lt;</a:t>
            </a:r>
            <a:r>
              <a:rPr lang="en-US" altLang="en-US" sz="18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xsd:complexType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&lt;</a:t>
            </a:r>
            <a:r>
              <a:rPr lang="en-US" altLang="en-US" sz="18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xsd:sequence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&lt;</a:t>
            </a:r>
            <a:r>
              <a:rPr lang="en-US" altLang="en-US" sz="18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xsd:element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name=“first“ type=“</a:t>
            </a:r>
            <a:r>
              <a:rPr lang="en-US" altLang="en-US" sz="18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xsd:string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“/&gt;</a:t>
            </a:r>
          </a:p>
          <a:p>
            <a:pPr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&lt;</a:t>
            </a:r>
            <a:r>
              <a:rPr lang="en-US" altLang="en-US" sz="18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xsd:element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name=“last“ type=“</a:t>
            </a:r>
            <a:r>
              <a:rPr lang="en-US" altLang="en-US" sz="18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xsd:string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“/&gt;</a:t>
            </a:r>
          </a:p>
          <a:p>
            <a:pPr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&lt;/</a:t>
            </a:r>
            <a:r>
              <a:rPr lang="en-US" altLang="en-US" sz="18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xsd:sequence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</a:p>
          <a:p>
            <a:pPr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&lt;/</a:t>
            </a:r>
            <a:r>
              <a:rPr lang="en-US" altLang="en-US" sz="18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xsd:complexType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xsd:element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  <a:p>
            <a:pPr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...   </a:t>
            </a:r>
            <a:endParaRPr lang="en-US" alt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9654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081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403648" y="332656"/>
            <a:ext cx="7634238" cy="1143000"/>
          </a:xfrm>
        </p:spPr>
        <p:txBody>
          <a:bodyPr/>
          <a:lstStyle/>
          <a:p>
            <a:r>
              <a:rPr lang="de-DE" altLang="en-US" dirty="0" smtClean="0"/>
              <a:t>Elementi i </a:t>
            </a:r>
            <a:r>
              <a:rPr lang="sr-Latn-RS" altLang="en-US" dirty="0" smtClean="0"/>
              <a:t>a</a:t>
            </a:r>
            <a:r>
              <a:rPr lang="de-DE" altLang="en-US" dirty="0" smtClean="0"/>
              <a:t>tributi</a:t>
            </a:r>
            <a:endParaRPr lang="de-DE" altLang="en-US" dirty="0"/>
          </a:p>
        </p:txBody>
      </p:sp>
      <p:sp>
        <p:nvSpPr>
          <p:cNvPr id="157081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39552" y="1412776"/>
            <a:ext cx="7992888" cy="5064224"/>
          </a:xfrm>
        </p:spPr>
        <p:txBody>
          <a:bodyPr/>
          <a:lstStyle/>
          <a:p>
            <a:pPr marL="0" lvl="0" indent="0">
              <a:buNone/>
            </a:pPr>
            <a:r>
              <a:rPr lang="sr-Latn-RS" altLang="en-US" sz="2000" dirty="0">
                <a:solidFill>
                  <a:srgbClr val="000000"/>
                </a:solidFill>
              </a:rPr>
              <a:t>Primer</a:t>
            </a:r>
            <a:r>
              <a:rPr lang="en-US" altLang="en-US" sz="2000" dirty="0">
                <a:solidFill>
                  <a:srgbClr val="000000"/>
                </a:solidFill>
              </a:rPr>
              <a:t> </a:t>
            </a:r>
            <a:r>
              <a:rPr lang="sr-Latn-RS" altLang="en-US" sz="2000" dirty="0">
                <a:solidFill>
                  <a:srgbClr val="000000"/>
                </a:solidFill>
              </a:rPr>
              <a:t>dela sheme koji opisuje strukturu </a:t>
            </a:r>
            <a:r>
              <a:rPr lang="en-US" altLang="en-US" sz="2000" dirty="0" err="1" smtClean="0">
                <a:solidFill>
                  <a:srgbClr val="000000"/>
                </a:solidFill>
              </a:rPr>
              <a:t>cene</a:t>
            </a:r>
            <a:r>
              <a:rPr lang="en-US" altLang="en-US" sz="2000" dirty="0" smtClean="0">
                <a:solidFill>
                  <a:srgbClr val="000000"/>
                </a:solidFill>
              </a:rPr>
              <a:t>:</a:t>
            </a:r>
            <a:endParaRPr lang="en-US" altLang="en-US" sz="2000" dirty="0">
              <a:solidFill>
                <a:srgbClr val="000000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xsd:element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name=“price“&gt;</a:t>
            </a:r>
          </a:p>
          <a:p>
            <a:pPr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&lt;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xsd:complexType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xsd:simpleContent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buFont typeface="Wingdings" pitchFamily="2" charset="2"/>
              <a:buNone/>
            </a:pP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&lt;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xsd:extension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base= </a:t>
            </a:r>
            <a:r>
              <a:rPr lang="en-US" altLang="en-US" sz="1800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</a:t>
            </a:r>
            <a:r>
              <a:rPr lang="en-US" altLang="en-US" sz="1800" dirty="0" err="1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xsd:decimal</a:t>
            </a:r>
            <a:r>
              <a:rPr lang="en-US" altLang="en-US" sz="1800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&gt;</a:t>
            </a:r>
          </a:p>
          <a:p>
            <a:pPr>
              <a:buFont typeface="Wingdings" pitchFamily="2" charset="2"/>
              <a:buNone/>
            </a:pP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xsd:attribute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name=“</a:t>
            </a:r>
            <a:r>
              <a:rPr lang="en-US" altLang="en-US" sz="18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curr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 type=“</a:t>
            </a:r>
            <a:r>
              <a:rPr lang="en-US" altLang="en-US" sz="18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xsd:string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“/&gt;</a:t>
            </a:r>
          </a:p>
          <a:p>
            <a:pPr>
              <a:buFont typeface="Wingdings" pitchFamily="2" charset="2"/>
              <a:buNone/>
            </a:pP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&lt;/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xsd:extension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buFont typeface="Wingdings" pitchFamily="2" charset="2"/>
              <a:buNone/>
            </a:pP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&lt;/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xsd:simpleContent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&lt;/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xsd:complexType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  </a:t>
            </a:r>
          </a:p>
          <a:p>
            <a:pPr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xsd:element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de-DE" altLang="en-US" dirty="0"/>
              <a:t/>
            </a:r>
            <a:br>
              <a:rPr lang="de-DE" altLang="en-US" dirty="0"/>
            </a:br>
            <a:endParaRPr lang="de-DE" altLang="en-US" dirty="0" smtClean="0"/>
          </a:p>
          <a:p>
            <a:pPr marL="0" lvl="0" indent="0">
              <a:buNone/>
            </a:pPr>
            <a:r>
              <a:rPr lang="sr-Latn-RS" altLang="en-US" sz="2000" dirty="0">
                <a:solidFill>
                  <a:srgbClr val="000000"/>
                </a:solidFill>
              </a:rPr>
              <a:t>Primer</a:t>
            </a:r>
            <a:r>
              <a:rPr lang="en-US" altLang="en-US" sz="2000" dirty="0">
                <a:solidFill>
                  <a:srgbClr val="000000"/>
                </a:solidFill>
              </a:rPr>
              <a:t> </a:t>
            </a:r>
            <a:r>
              <a:rPr lang="en-US" altLang="en-US" sz="2000" dirty="0" err="1" smtClean="0">
                <a:solidFill>
                  <a:srgbClr val="000000"/>
                </a:solidFill>
              </a:rPr>
              <a:t>za</a:t>
            </a:r>
            <a:r>
              <a:rPr lang="en-US" altLang="en-US" sz="2000" dirty="0" smtClean="0">
                <a:solidFill>
                  <a:srgbClr val="000000"/>
                </a:solidFill>
              </a:rPr>
              <a:t> </a:t>
            </a:r>
            <a:r>
              <a:rPr lang="en-US" altLang="en-US" sz="2000" dirty="0" err="1" smtClean="0">
                <a:solidFill>
                  <a:srgbClr val="000000"/>
                </a:solidFill>
              </a:rPr>
              <a:t>validan</a:t>
            </a:r>
            <a:r>
              <a:rPr lang="en-US" altLang="en-US" sz="2000" dirty="0" smtClean="0">
                <a:solidFill>
                  <a:srgbClr val="000000"/>
                </a:solidFill>
              </a:rPr>
              <a:t> </a:t>
            </a:r>
            <a:r>
              <a:rPr lang="en-US" altLang="en-US" sz="2000" dirty="0" err="1" smtClean="0">
                <a:solidFill>
                  <a:srgbClr val="000000"/>
                </a:solidFill>
              </a:rPr>
              <a:t>primerak</a:t>
            </a:r>
            <a:r>
              <a:rPr lang="en-US" altLang="en-US" sz="2000" dirty="0" smtClean="0">
                <a:solidFill>
                  <a:srgbClr val="000000"/>
                </a:solidFill>
              </a:rPr>
              <a:t> </a:t>
            </a:r>
            <a:r>
              <a:rPr lang="en-US" altLang="en-US" sz="2000" dirty="0" err="1" smtClean="0">
                <a:solidFill>
                  <a:srgbClr val="000000"/>
                </a:solidFill>
              </a:rPr>
              <a:t>cene</a:t>
            </a:r>
            <a:r>
              <a:rPr lang="en-US" altLang="en-US" sz="2000" dirty="0" smtClean="0">
                <a:solidFill>
                  <a:srgbClr val="000000"/>
                </a:solidFill>
              </a:rPr>
              <a:t>:</a:t>
            </a:r>
            <a:r>
              <a:rPr lang="de-DE" altLang="en-US" dirty="0"/>
              <a:t/>
            </a:r>
            <a:br>
              <a:rPr lang="de-DE" altLang="en-US" dirty="0"/>
            </a:b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&lt;price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8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curr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=“USD“</a:t>
            </a:r>
            <a:r>
              <a:rPr lang="en-US" altLang="en-US" sz="1800" dirty="0" smtClean="0">
                <a:solidFill>
                  <a:srgbClr val="1D992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en-US" sz="1800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69.95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&lt;/price&gt;</a:t>
            </a:r>
            <a:endParaRPr lang="en-US" alt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1117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184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683568" y="1484784"/>
            <a:ext cx="8136904" cy="5095404"/>
          </a:xfrm>
        </p:spPr>
        <p:txBody>
          <a:bodyPr/>
          <a:lstStyle/>
          <a:p>
            <a:pPr marL="0" lvl="0" indent="0">
              <a:buNone/>
            </a:pPr>
            <a:r>
              <a:rPr lang="sr-Latn-RS" altLang="en-US" sz="2000" dirty="0">
                <a:solidFill>
                  <a:srgbClr val="000000"/>
                </a:solidFill>
              </a:rPr>
              <a:t>Primer</a:t>
            </a:r>
            <a:r>
              <a:rPr lang="en-US" altLang="en-US" sz="2000" dirty="0">
                <a:solidFill>
                  <a:srgbClr val="000000"/>
                </a:solidFill>
              </a:rPr>
              <a:t> </a:t>
            </a:r>
            <a:r>
              <a:rPr lang="sr-Latn-RS" altLang="en-US" sz="2000" dirty="0">
                <a:solidFill>
                  <a:srgbClr val="000000"/>
                </a:solidFill>
              </a:rPr>
              <a:t>dela sheme koji opisuje strukturu </a:t>
            </a:r>
            <a:r>
              <a:rPr lang="en-US" altLang="en-US" sz="2000" dirty="0" err="1">
                <a:solidFill>
                  <a:srgbClr val="000000"/>
                </a:solidFill>
              </a:rPr>
              <a:t>cene</a:t>
            </a:r>
            <a:r>
              <a:rPr lang="en-US" altLang="en-US" sz="2000" dirty="0">
                <a:solidFill>
                  <a:srgbClr val="000000"/>
                </a:solidFill>
              </a:rPr>
              <a:t>:</a:t>
            </a:r>
          </a:p>
          <a:p>
            <a:pPr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xsd:element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name=“price“&gt;</a:t>
            </a:r>
          </a:p>
          <a:p>
            <a:pPr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&lt;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xsd:complexType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&lt;</a:t>
            </a:r>
            <a:r>
              <a:rPr lang="en-US" altLang="en-US" sz="18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xsd:attribute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name=“</a:t>
            </a:r>
            <a:r>
              <a:rPr lang="en-US" altLang="en-US" sz="18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curr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 type=“</a:t>
            </a:r>
            <a:r>
              <a:rPr lang="en-US" altLang="en-US" sz="18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xsd:string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“/&gt;</a:t>
            </a:r>
          </a:p>
          <a:p>
            <a:pPr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altLang="en-US" sz="1800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xsd:attribute</a:t>
            </a:r>
            <a:r>
              <a:rPr lang="en-US" altLang="en-US" sz="1800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name=“</a:t>
            </a:r>
            <a:r>
              <a:rPr lang="en-US" altLang="en-US" sz="1800" dirty="0" err="1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altLang="en-US" sz="1800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 type=“</a:t>
            </a:r>
            <a:r>
              <a:rPr lang="en-US" altLang="en-US" sz="1800" dirty="0" err="1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xsd:decimal</a:t>
            </a:r>
            <a:r>
              <a:rPr lang="en-US" altLang="en-US" sz="1800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“/&gt;</a:t>
            </a:r>
          </a:p>
          <a:p>
            <a:pPr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&lt;/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xsd:complexType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xsd:element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de-DE" altLang="en-US" dirty="0"/>
              <a:t/>
            </a:r>
            <a:br>
              <a:rPr lang="de-DE" altLang="en-US" dirty="0"/>
            </a:br>
            <a:endParaRPr lang="de-DE" altLang="en-US" dirty="0"/>
          </a:p>
          <a:p>
            <a:pPr marL="0" indent="0">
              <a:buNone/>
            </a:pPr>
            <a:r>
              <a:rPr lang="sr-Latn-RS" altLang="en-US" sz="2000" dirty="0">
                <a:solidFill>
                  <a:srgbClr val="000000"/>
                </a:solidFill>
              </a:rPr>
              <a:t>Primer</a:t>
            </a:r>
            <a:r>
              <a:rPr lang="en-US" altLang="en-US" sz="2000" dirty="0">
                <a:solidFill>
                  <a:srgbClr val="000000"/>
                </a:solidFill>
              </a:rPr>
              <a:t> </a:t>
            </a:r>
            <a:r>
              <a:rPr lang="en-US" altLang="en-US" sz="2000" dirty="0" err="1">
                <a:solidFill>
                  <a:srgbClr val="000000"/>
                </a:solidFill>
              </a:rPr>
              <a:t>za</a:t>
            </a:r>
            <a:r>
              <a:rPr lang="en-US" altLang="en-US" sz="2000" dirty="0">
                <a:solidFill>
                  <a:srgbClr val="000000"/>
                </a:solidFill>
              </a:rPr>
              <a:t> </a:t>
            </a:r>
            <a:r>
              <a:rPr lang="en-US" altLang="en-US" sz="2000" dirty="0" err="1">
                <a:solidFill>
                  <a:srgbClr val="000000"/>
                </a:solidFill>
              </a:rPr>
              <a:t>validan</a:t>
            </a:r>
            <a:r>
              <a:rPr lang="en-US" altLang="en-US" sz="2000" dirty="0">
                <a:solidFill>
                  <a:srgbClr val="000000"/>
                </a:solidFill>
              </a:rPr>
              <a:t> </a:t>
            </a:r>
            <a:r>
              <a:rPr lang="en-US" altLang="en-US" sz="2000" dirty="0" err="1">
                <a:solidFill>
                  <a:srgbClr val="000000"/>
                </a:solidFill>
              </a:rPr>
              <a:t>primerak</a:t>
            </a:r>
            <a:r>
              <a:rPr lang="en-US" altLang="en-US" sz="2000" dirty="0">
                <a:solidFill>
                  <a:srgbClr val="000000"/>
                </a:solidFill>
              </a:rPr>
              <a:t> </a:t>
            </a:r>
            <a:r>
              <a:rPr lang="en-US" altLang="en-US" sz="2000" dirty="0" err="1">
                <a:solidFill>
                  <a:srgbClr val="000000"/>
                </a:solidFill>
              </a:rPr>
              <a:t>cene</a:t>
            </a:r>
            <a:r>
              <a:rPr lang="en-US" altLang="en-US" sz="2000" dirty="0">
                <a:solidFill>
                  <a:srgbClr val="000000"/>
                </a:solidFill>
              </a:rPr>
              <a:t>:</a:t>
            </a:r>
            <a:r>
              <a:rPr lang="de-DE" altLang="en-US" dirty="0">
                <a:solidFill>
                  <a:srgbClr val="000000"/>
                </a:solidFill>
              </a:rPr>
              <a:t/>
            </a:r>
            <a:br>
              <a:rPr lang="de-DE" altLang="en-US" dirty="0">
                <a:solidFill>
                  <a:srgbClr val="000000"/>
                </a:solidFill>
              </a:rPr>
            </a:b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&lt;price </a:t>
            </a:r>
            <a:r>
              <a:rPr lang="en-US" altLang="en-US" sz="18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curr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=“USD“ </a:t>
            </a:r>
            <a:r>
              <a:rPr lang="en-US" altLang="en-US" sz="1800" dirty="0" err="1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altLang="en-US" sz="1800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=“69.95“</a:t>
            </a:r>
            <a:r>
              <a:rPr lang="en-US" altLang="en-US" sz="1800" dirty="0" smtClean="0">
                <a:solidFill>
                  <a:srgbClr val="99118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endParaRPr lang="en-US" alt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403648" y="332656"/>
            <a:ext cx="7634238" cy="1143000"/>
          </a:xfrm>
        </p:spPr>
        <p:txBody>
          <a:bodyPr/>
          <a:lstStyle/>
          <a:p>
            <a:r>
              <a:rPr lang="de-DE" altLang="en-US" dirty="0" smtClean="0"/>
              <a:t>Elementi i </a:t>
            </a:r>
            <a:r>
              <a:rPr lang="sr-Latn-RS" altLang="en-US" dirty="0" smtClean="0"/>
              <a:t>a</a:t>
            </a:r>
            <a:r>
              <a:rPr lang="de-DE" altLang="en-US" dirty="0" smtClean="0"/>
              <a:t>tributi (2)</a:t>
            </a:r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2102134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286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371600" y="548680"/>
            <a:ext cx="7772400" cy="838200"/>
          </a:xfrm>
        </p:spPr>
        <p:txBody>
          <a:bodyPr/>
          <a:lstStyle/>
          <a:p>
            <a:r>
              <a:rPr lang="de-DE" altLang="en-US" dirty="0" smtClean="0"/>
              <a:t>Predefinisani prosti tipovi</a:t>
            </a:r>
            <a:endParaRPr lang="de-DE" altLang="en-US" dirty="0"/>
          </a:p>
        </p:txBody>
      </p:sp>
      <p:sp>
        <p:nvSpPr>
          <p:cNvPr id="157286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39552" y="1484784"/>
            <a:ext cx="7992888" cy="5144616"/>
          </a:xfrm>
        </p:spPr>
        <p:txBody>
          <a:bodyPr/>
          <a:lstStyle/>
          <a:p>
            <a:r>
              <a:rPr lang="de-DE" altLang="en-US" dirty="0" smtClean="0">
                <a:solidFill>
                  <a:schemeClr val="hlink"/>
                </a:solidFill>
              </a:rPr>
              <a:t>Numeri</a:t>
            </a:r>
            <a:r>
              <a:rPr lang="sr-Latn-RS" altLang="en-US" dirty="0" smtClean="0">
                <a:solidFill>
                  <a:schemeClr val="hlink"/>
                </a:solidFill>
              </a:rPr>
              <a:t>č</a:t>
            </a:r>
            <a:r>
              <a:rPr lang="de-DE" altLang="en-US" dirty="0" smtClean="0">
                <a:solidFill>
                  <a:schemeClr val="hlink"/>
                </a:solidFill>
              </a:rPr>
              <a:t>ki tipovi</a:t>
            </a:r>
            <a:endParaRPr lang="de-DE" altLang="en-US" dirty="0"/>
          </a:p>
          <a:p>
            <a:pPr lvl="1">
              <a:buFont typeface="Wingdings" pitchFamily="2" charset="2"/>
              <a:buNone/>
            </a:pPr>
            <a:r>
              <a:rPr lang="de-DE" altLang="en-US" dirty="0"/>
              <a:t>Integer, Short, Decimal, Float, Double, HexBinary, ...</a:t>
            </a:r>
          </a:p>
          <a:p>
            <a:r>
              <a:rPr lang="sr-Latn-RS" altLang="en-US" dirty="0" smtClean="0">
                <a:solidFill>
                  <a:schemeClr val="hlink"/>
                </a:solidFill>
              </a:rPr>
              <a:t>Tipovi za datume i periode</a:t>
            </a:r>
            <a:endParaRPr lang="de-DE" altLang="en-US" dirty="0"/>
          </a:p>
          <a:p>
            <a:pPr lvl="1">
              <a:buFont typeface="Wingdings" pitchFamily="2" charset="2"/>
              <a:buNone/>
            </a:pPr>
            <a:r>
              <a:rPr lang="de-DE" altLang="en-US" dirty="0"/>
              <a:t>Duration, DateTime, Time, </a:t>
            </a:r>
            <a:r>
              <a:rPr lang="de-DE" altLang="en-US" dirty="0" smtClean="0"/>
              <a:t>Date, </a:t>
            </a:r>
            <a:r>
              <a:rPr lang="de-DE" altLang="en-US" dirty="0"/>
              <a:t>...</a:t>
            </a:r>
          </a:p>
          <a:p>
            <a:r>
              <a:rPr lang="sr-Latn-RS" altLang="en-US" dirty="0" smtClean="0">
                <a:solidFill>
                  <a:schemeClr val="hlink"/>
                </a:solidFill>
              </a:rPr>
              <a:t>Tipovi za niske </a:t>
            </a:r>
            <a:endParaRPr lang="de-DE" altLang="en-US" dirty="0"/>
          </a:p>
          <a:p>
            <a:pPr lvl="1">
              <a:buFont typeface="Wingdings" pitchFamily="2" charset="2"/>
              <a:buNone/>
            </a:pPr>
            <a:r>
              <a:rPr lang="de-DE" altLang="en-US" dirty="0"/>
              <a:t>String, NMTOKEN, NMTOKENS, NormalizedString</a:t>
            </a:r>
          </a:p>
          <a:p>
            <a:r>
              <a:rPr lang="de-DE" altLang="en-US" dirty="0" smtClean="0">
                <a:solidFill>
                  <a:schemeClr val="hlink"/>
                </a:solidFill>
              </a:rPr>
              <a:t>O</a:t>
            </a:r>
            <a:r>
              <a:rPr lang="sr-Latn-RS" altLang="en-US" dirty="0" smtClean="0">
                <a:solidFill>
                  <a:schemeClr val="hlink"/>
                </a:solidFill>
              </a:rPr>
              <a:t>stali tipovi</a:t>
            </a:r>
            <a:endParaRPr lang="de-DE" altLang="en-US" dirty="0"/>
          </a:p>
          <a:p>
            <a:pPr lvl="1">
              <a:buFont typeface="Wingdings" pitchFamily="2" charset="2"/>
              <a:buNone/>
            </a:pPr>
            <a:r>
              <a:rPr lang="de-DE" altLang="en-US" dirty="0"/>
              <a:t>Qname, AnyURI, ID, IDREFS, Language, Entity, ...</a:t>
            </a:r>
          </a:p>
          <a:p>
            <a:r>
              <a:rPr lang="sr-Latn-RS" altLang="en-US" dirty="0" smtClean="0">
                <a:solidFill>
                  <a:schemeClr val="hlink"/>
                </a:solidFill>
              </a:rPr>
              <a:t>Kao zaključak</a:t>
            </a:r>
            <a:r>
              <a:rPr lang="de-DE" altLang="en-US" dirty="0" smtClean="0">
                <a:solidFill>
                  <a:schemeClr val="hlink"/>
                </a:solidFill>
              </a:rPr>
              <a:t>, </a:t>
            </a:r>
            <a:r>
              <a:rPr lang="sr-Latn-RS" altLang="en-US" dirty="0" smtClean="0">
                <a:solidFill>
                  <a:schemeClr val="hlink"/>
                </a:solidFill>
              </a:rPr>
              <a:t>postoje </a:t>
            </a:r>
            <a:r>
              <a:rPr lang="de-DE" altLang="en-US" dirty="0" smtClean="0">
                <a:solidFill>
                  <a:schemeClr val="hlink"/>
                </a:solidFill>
              </a:rPr>
              <a:t>44 predefin</a:t>
            </a:r>
            <a:r>
              <a:rPr lang="sr-Latn-RS" altLang="en-US" dirty="0" smtClean="0">
                <a:solidFill>
                  <a:schemeClr val="hlink"/>
                </a:solidFill>
              </a:rPr>
              <a:t>isana prosta tipa</a:t>
            </a:r>
            <a:endParaRPr lang="de-DE" altLang="en-US" dirty="0">
              <a:solidFill>
                <a:schemeClr val="hlin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5054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229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1036534" y="1629158"/>
            <a:ext cx="6703818" cy="198721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urier New" pitchFamily="49" charset="0"/>
              </a:rPr>
              <a:t>&lt;</a:t>
            </a:r>
            <a:r>
              <a:rPr lang="en-US" altLang="en-US" sz="1800" dirty="0" smtClean="0">
                <a:solidFill>
                  <a:schemeClr val="folHlink"/>
                </a:solidFill>
                <a:latin typeface="Courier New" pitchFamily="49" charset="0"/>
              </a:rPr>
              <a:t>book</a:t>
            </a:r>
            <a:r>
              <a:rPr lang="en-US" altLang="en-US" sz="1800" dirty="0" smtClean="0">
                <a:latin typeface="Courier New" pitchFamily="49" charset="0"/>
              </a:rPr>
              <a:t> </a:t>
            </a:r>
            <a:r>
              <a:rPr lang="en-US" altLang="en-US" sz="1800" dirty="0" smtClean="0">
                <a:solidFill>
                  <a:schemeClr val="folHlink"/>
                </a:solidFill>
                <a:latin typeface="Courier New" pitchFamily="49" charset="0"/>
              </a:rPr>
              <a:t>year</a:t>
            </a:r>
            <a:r>
              <a:rPr lang="en-US" altLang="en-US" sz="1800" dirty="0" smtClean="0">
                <a:latin typeface="Courier New" pitchFamily="49" charset="0"/>
              </a:rPr>
              <a:t>=“1967”&gt;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urier New" pitchFamily="49" charset="0"/>
              </a:rPr>
              <a:t>   &lt;</a:t>
            </a:r>
            <a:r>
              <a:rPr lang="en-US" altLang="en-US" sz="1800" dirty="0" smtClean="0">
                <a:solidFill>
                  <a:schemeClr val="folHlink"/>
                </a:solidFill>
                <a:latin typeface="Courier New" pitchFamily="49" charset="0"/>
              </a:rPr>
              <a:t>title</a:t>
            </a:r>
            <a:r>
              <a:rPr lang="en-US" altLang="en-US" sz="1800" dirty="0" smtClean="0">
                <a:latin typeface="Courier New" pitchFamily="49" charset="0"/>
              </a:rPr>
              <a:t>&gt;Politics of experience&lt;/</a:t>
            </a:r>
            <a:r>
              <a:rPr lang="en-US" altLang="en-US" sz="1800" dirty="0" smtClean="0">
                <a:solidFill>
                  <a:schemeClr val="folHlink"/>
                </a:solidFill>
                <a:latin typeface="Courier New" pitchFamily="49" charset="0"/>
              </a:rPr>
              <a:t>title</a:t>
            </a:r>
            <a:r>
              <a:rPr lang="en-US" altLang="en-US" sz="1800" dirty="0" smtClean="0">
                <a:latin typeface="Courier New" pitchFamily="49" charset="0"/>
              </a:rPr>
              <a:t>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urier New" pitchFamily="49" charset="0"/>
              </a:rPr>
              <a:t>	  &lt;</a:t>
            </a:r>
            <a:r>
              <a:rPr lang="en-US" altLang="en-US" sz="1800" dirty="0" smtClean="0">
                <a:solidFill>
                  <a:schemeClr val="folHlink"/>
                </a:solidFill>
                <a:latin typeface="Courier New" pitchFamily="49" charset="0"/>
              </a:rPr>
              <a:t>author</a:t>
            </a:r>
            <a:r>
              <a:rPr lang="en-US" altLang="en-US" sz="1800" dirty="0" smtClean="0">
                <a:latin typeface="Courier New" pitchFamily="49" charset="0"/>
              </a:rPr>
              <a:t>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urier New" pitchFamily="49" charset="0"/>
              </a:rPr>
              <a:t>			&lt;</a:t>
            </a:r>
            <a:r>
              <a:rPr lang="en-US" altLang="en-US" sz="1800" dirty="0" err="1" smtClean="0">
                <a:solidFill>
                  <a:schemeClr val="folHlink"/>
                </a:solidFill>
                <a:latin typeface="Courier New" pitchFamily="49" charset="0"/>
              </a:rPr>
              <a:t>firstname</a:t>
            </a:r>
            <a:r>
              <a:rPr lang="en-US" altLang="en-US" sz="1800" dirty="0" smtClean="0">
                <a:latin typeface="Courier New" pitchFamily="49" charset="0"/>
              </a:rPr>
              <a:t>&gt;Ronald&lt;/</a:t>
            </a:r>
            <a:r>
              <a:rPr lang="en-US" altLang="en-US" sz="1800" dirty="0" err="1" smtClean="0">
                <a:solidFill>
                  <a:schemeClr val="folHlink"/>
                </a:solidFill>
                <a:latin typeface="Courier New" pitchFamily="49" charset="0"/>
              </a:rPr>
              <a:t>firstname</a:t>
            </a:r>
            <a:r>
              <a:rPr lang="en-US" altLang="en-US" sz="1800" dirty="0" smtClean="0">
                <a:latin typeface="Courier New" pitchFamily="49" charset="0"/>
              </a:rPr>
              <a:t>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urier New" pitchFamily="49" charset="0"/>
              </a:rPr>
              <a:t>			&lt;</a:t>
            </a:r>
            <a:r>
              <a:rPr lang="en-US" altLang="en-US" sz="1800" dirty="0" err="1" smtClean="0">
                <a:solidFill>
                  <a:schemeClr val="folHlink"/>
                </a:solidFill>
                <a:latin typeface="Courier New" pitchFamily="49" charset="0"/>
              </a:rPr>
              <a:t>lastname</a:t>
            </a:r>
            <a:r>
              <a:rPr lang="en-US" altLang="en-US" sz="1800" dirty="0" smtClean="0">
                <a:latin typeface="Courier New" pitchFamily="49" charset="0"/>
              </a:rPr>
              <a:t>&gt;Laing&lt;/</a:t>
            </a:r>
            <a:r>
              <a:rPr lang="en-US" altLang="en-US" sz="1800" dirty="0" err="1" smtClean="0">
                <a:solidFill>
                  <a:schemeClr val="folHlink"/>
                </a:solidFill>
                <a:latin typeface="Courier New" pitchFamily="49" charset="0"/>
              </a:rPr>
              <a:t>lastname</a:t>
            </a:r>
            <a:r>
              <a:rPr lang="en-US" altLang="en-US" sz="1800" dirty="0" smtClean="0">
                <a:latin typeface="Courier New" pitchFamily="49" charset="0"/>
              </a:rPr>
              <a:t>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urier New" pitchFamily="49" charset="0"/>
              </a:rPr>
              <a:t>	  &lt;/</a:t>
            </a:r>
            <a:r>
              <a:rPr lang="en-US" altLang="en-US" sz="1800" dirty="0" smtClean="0">
                <a:solidFill>
                  <a:schemeClr val="folHlink"/>
                </a:solidFill>
                <a:latin typeface="Courier New" pitchFamily="49" charset="0"/>
              </a:rPr>
              <a:t>author</a:t>
            </a:r>
            <a:r>
              <a:rPr lang="en-US" altLang="en-US" sz="1800" dirty="0" smtClean="0">
                <a:latin typeface="Courier New" pitchFamily="49" charset="0"/>
              </a:rPr>
              <a:t>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urier New" pitchFamily="49" charset="0"/>
              </a:rPr>
              <a:t>&lt;/</a:t>
            </a:r>
            <a:r>
              <a:rPr lang="en-US" altLang="en-US" sz="1800" dirty="0" smtClean="0">
                <a:solidFill>
                  <a:schemeClr val="folHlink"/>
                </a:solidFill>
                <a:latin typeface="Courier New" pitchFamily="49" charset="0"/>
              </a:rPr>
              <a:t>book</a:t>
            </a:r>
            <a:r>
              <a:rPr lang="en-US" altLang="en-US" sz="1800" dirty="0" smtClean="0">
                <a:latin typeface="Courier New" pitchFamily="49" charset="0"/>
              </a:rPr>
              <a:t>&gt;</a:t>
            </a:r>
            <a:endParaRPr lang="en-US" altLang="en-US" sz="1800" dirty="0">
              <a:latin typeface="Courier New" pitchFamily="49" charset="0"/>
            </a:endParaRPr>
          </a:p>
        </p:txBody>
      </p:sp>
      <p:sp>
        <p:nvSpPr>
          <p:cNvPr id="1292292" name="Rectangle 4"/>
          <p:cNvSpPr>
            <a:spLocks noChangeArrowheads="1"/>
          </p:cNvSpPr>
          <p:nvPr/>
        </p:nvSpPr>
        <p:spPr bwMode="auto">
          <a:xfrm>
            <a:off x="770795" y="1268760"/>
            <a:ext cx="8229600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lvl="4" eaLnBrk="0" hangingPunct="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120000"/>
              <a:buFontTx/>
              <a:buChar char="•"/>
            </a:pPr>
            <a:endParaRPr lang="de-DE" altLang="en-US" sz="1800" b="0">
              <a:latin typeface="Comic Sans MS" pitchFamily="66" charset="0"/>
            </a:endParaRPr>
          </a:p>
        </p:txBody>
      </p:sp>
      <p:sp>
        <p:nvSpPr>
          <p:cNvPr id="1292293" name="Text Box 5"/>
          <p:cNvSpPr txBox="1">
            <a:spLocks noChangeArrowheads="1"/>
          </p:cNvSpPr>
          <p:nvPr/>
        </p:nvSpPr>
        <p:spPr bwMode="auto">
          <a:xfrm>
            <a:off x="795481" y="3506375"/>
            <a:ext cx="6934200" cy="33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5" tIns="45718" rIns="91435" bIns="45718" anchor="ctr">
            <a:spAutoFit/>
          </a:bodyPr>
          <a:lstStyle/>
          <a:p>
            <a:pPr algn="ctr"/>
            <a:r>
              <a:rPr lang="sr-Latn-RS" altLang="en-US" sz="1600" dirty="0" smtClean="0">
                <a:latin typeface="+mn-lt"/>
              </a:rPr>
              <a:t>Informacije o knjizi sačuvane u XML formatu</a:t>
            </a:r>
            <a:r>
              <a:rPr lang="en-US" altLang="en-US" sz="1600" dirty="0" smtClean="0">
                <a:latin typeface="+mn-lt"/>
              </a:rPr>
              <a:t> </a:t>
            </a:r>
            <a:endParaRPr lang="en-US" altLang="en-US" sz="1600" dirty="0">
              <a:latin typeface="+mn-lt"/>
            </a:endParaRPr>
          </a:p>
        </p:txBody>
      </p:sp>
      <p:sp>
        <p:nvSpPr>
          <p:cNvPr id="1292294" name="Text Box 6"/>
          <p:cNvSpPr txBox="1">
            <a:spLocks noChangeArrowheads="1"/>
          </p:cNvSpPr>
          <p:nvPr/>
        </p:nvSpPr>
        <p:spPr bwMode="auto">
          <a:xfrm>
            <a:off x="785287" y="3868597"/>
            <a:ext cx="8001000" cy="2800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5" tIns="45718" rIns="91435" bIns="45718" anchor="ctr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altLang="en-US" sz="2200" b="0" dirty="0" smtClean="0">
                <a:solidFill>
                  <a:schemeClr val="tx1"/>
                </a:solidFill>
                <a:latin typeface="+mn-lt"/>
              </a:rPr>
              <a:t>Informacija je:</a:t>
            </a:r>
          </a:p>
          <a:p>
            <a:pPr marL="1371600" lvl="2" indent="-457200">
              <a:buFont typeface="+mj-lt"/>
              <a:buAutoNum type="arabicPeriod"/>
            </a:pPr>
            <a:r>
              <a:rPr lang="sr-Latn-RS" altLang="en-US" sz="2200" b="0" dirty="0" smtClean="0">
                <a:solidFill>
                  <a:schemeClr val="tx1"/>
                </a:solidFill>
                <a:latin typeface="+mn-lt"/>
              </a:rPr>
              <a:t>razdvojena od prezentacije</a:t>
            </a:r>
            <a:r>
              <a:rPr lang="en-US" altLang="en-US" sz="2200" b="0" dirty="0" smtClean="0">
                <a:solidFill>
                  <a:schemeClr val="tx1"/>
                </a:solidFill>
                <a:latin typeface="+mn-lt"/>
              </a:rPr>
              <a:t>, </a:t>
            </a:r>
            <a:r>
              <a:rPr lang="sr-Latn-RS" altLang="en-US" sz="2200" b="0" dirty="0" smtClean="0">
                <a:solidFill>
                  <a:schemeClr val="tx1"/>
                </a:solidFill>
                <a:latin typeface="+mn-lt"/>
              </a:rPr>
              <a:t>pa</a:t>
            </a:r>
            <a:r>
              <a:rPr lang="en-US" altLang="en-US" sz="2200" b="0" dirty="0" smtClean="0">
                <a:solidFill>
                  <a:schemeClr val="tx1"/>
                </a:solidFill>
                <a:latin typeface="+mn-lt"/>
              </a:rPr>
              <a:t> </a:t>
            </a:r>
            <a:endParaRPr lang="sr-Latn-RS" altLang="en-US" sz="2200" b="0" dirty="0" smtClean="0">
              <a:solidFill>
                <a:schemeClr val="tx1"/>
              </a:solidFill>
              <a:latin typeface="+mn-lt"/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sr-Latn-RS" altLang="en-US" sz="2200" b="0" dirty="0" smtClean="0">
                <a:solidFill>
                  <a:schemeClr val="tx1"/>
                </a:solidFill>
                <a:latin typeface="+mn-lt"/>
              </a:rPr>
              <a:t>isečena u male delove</a:t>
            </a:r>
            <a:r>
              <a:rPr lang="en-US" altLang="en-US" sz="2200" b="0" dirty="0" smtClean="0">
                <a:solidFill>
                  <a:schemeClr val="tx1"/>
                </a:solidFill>
                <a:latin typeface="+mn-lt"/>
              </a:rPr>
              <a:t>, </a:t>
            </a:r>
            <a:r>
              <a:rPr lang="sr-Latn-RS" altLang="en-US" sz="2200" b="0" dirty="0" smtClean="0">
                <a:solidFill>
                  <a:schemeClr val="tx1"/>
                </a:solidFill>
                <a:latin typeface="+mn-lt"/>
              </a:rPr>
              <a:t>i na kraju</a:t>
            </a:r>
            <a:r>
              <a:rPr lang="en-US" altLang="en-US" sz="2200" b="0" dirty="0" smtClean="0">
                <a:solidFill>
                  <a:schemeClr val="tx1"/>
                </a:solidFill>
                <a:latin typeface="+mn-lt"/>
              </a:rPr>
              <a:t> </a:t>
            </a:r>
            <a:endParaRPr lang="sr-Latn-RS" altLang="en-US" sz="2200" b="0" dirty="0" smtClean="0">
              <a:solidFill>
                <a:schemeClr val="tx1"/>
              </a:solidFill>
              <a:latin typeface="+mn-lt"/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sr-Latn-RS" altLang="en-US" sz="2200" b="0" dirty="0" smtClean="0">
                <a:solidFill>
                  <a:schemeClr val="tx1"/>
                </a:solidFill>
                <a:latin typeface="+mn-lt"/>
              </a:rPr>
              <a:t>označena sa semantičkim značenjem</a:t>
            </a:r>
            <a:endParaRPr lang="en-US" altLang="en-US" sz="2200" b="0" dirty="0">
              <a:solidFill>
                <a:schemeClr val="tx1"/>
              </a:solidFill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altLang="en-US" sz="2200" b="0" dirty="0" smtClean="0">
                <a:solidFill>
                  <a:schemeClr val="tx1"/>
                </a:solidFill>
                <a:latin typeface="+mn-lt"/>
              </a:rPr>
              <a:t>Informacija u ovom formatu se lako može procesirati računarima</a:t>
            </a:r>
            <a:endParaRPr lang="sr-Latn-RS" altLang="en-US" sz="2200" dirty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altLang="en-US" sz="2200" b="0" dirty="0" smtClean="0">
                <a:solidFill>
                  <a:schemeClr val="tx1"/>
                </a:solidFill>
                <a:latin typeface="+mn-lt"/>
              </a:rPr>
              <a:t>XML opisuje samo sintaksu</a:t>
            </a:r>
            <a:r>
              <a:rPr lang="en-US" altLang="en-US" sz="2200" b="0" dirty="0" smtClean="0">
                <a:solidFill>
                  <a:schemeClr val="tx1"/>
                </a:solidFill>
                <a:latin typeface="+mn-lt"/>
              </a:rPr>
              <a:t>, </a:t>
            </a:r>
            <a:r>
              <a:rPr lang="sr-Latn-RS" altLang="en-US" sz="2200" b="0" dirty="0" smtClean="0">
                <a:solidFill>
                  <a:schemeClr val="tx1"/>
                </a:solidFill>
                <a:latin typeface="+mn-lt"/>
              </a:rPr>
              <a:t>a ne apstraktni logički model podataka</a:t>
            </a:r>
            <a:endParaRPr lang="en-US" altLang="en-US" sz="22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1979712" y="332656"/>
            <a:ext cx="7167736" cy="1044575"/>
          </a:xfrm>
        </p:spPr>
        <p:txBody>
          <a:bodyPr/>
          <a:lstStyle/>
          <a:p>
            <a:pPr>
              <a:defRPr/>
            </a:pPr>
            <a:r>
              <a:rPr lang="sr-Latn-RS" altLang="en-US" dirty="0"/>
              <a:t>Zašto </a:t>
            </a:r>
            <a:r>
              <a:rPr lang="en-US" altLang="en-US" dirty="0"/>
              <a:t>XML</a:t>
            </a:r>
            <a:r>
              <a:rPr lang="sr-Latn-RS" altLang="en-US" dirty="0"/>
              <a:t> (2)</a:t>
            </a:r>
            <a:r>
              <a:rPr lang="en-US" altLang="en-US" dirty="0"/>
              <a:t> </a:t>
            </a:r>
            <a:endParaRPr lang="en-US" sz="3200" dirty="0">
              <a:solidFill>
                <a:schemeClr val="hlin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68543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389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051720" y="404664"/>
            <a:ext cx="7092280" cy="1143000"/>
          </a:xfrm>
        </p:spPr>
        <p:txBody>
          <a:bodyPr/>
          <a:lstStyle/>
          <a:p>
            <a:r>
              <a:rPr lang="sr-Latn-RS" altLang="en-US" dirty="0" smtClean="0"/>
              <a:t>Izvedeni prosti tipovi</a:t>
            </a:r>
            <a:endParaRPr lang="de-DE" altLang="en-US" dirty="0"/>
          </a:p>
        </p:txBody>
      </p:sp>
      <p:sp>
        <p:nvSpPr>
          <p:cNvPr id="157389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67544" y="1484784"/>
            <a:ext cx="8447856" cy="4916016"/>
          </a:xfrm>
        </p:spPr>
        <p:txBody>
          <a:bodyPr/>
          <a:lstStyle/>
          <a:p>
            <a:pPr marL="0" indent="0">
              <a:buNone/>
            </a:pPr>
            <a:r>
              <a:rPr lang="sr-Latn-RS" altLang="en-US" sz="2000" dirty="0">
                <a:solidFill>
                  <a:srgbClr val="000000"/>
                </a:solidFill>
              </a:rPr>
              <a:t>Primer</a:t>
            </a:r>
            <a:r>
              <a:rPr lang="en-US" altLang="en-US" sz="2000" dirty="0">
                <a:solidFill>
                  <a:srgbClr val="000000"/>
                </a:solidFill>
              </a:rPr>
              <a:t> </a:t>
            </a:r>
            <a:r>
              <a:rPr lang="sr-Latn-RS" altLang="en-US" sz="2000" dirty="0">
                <a:solidFill>
                  <a:srgbClr val="000000"/>
                </a:solidFill>
              </a:rPr>
              <a:t>dela </a:t>
            </a:r>
            <a:r>
              <a:rPr lang="sr-Latn-RS" altLang="en-US" sz="2000" dirty="0" smtClean="0">
                <a:solidFill>
                  <a:srgbClr val="000000"/>
                </a:solidFill>
              </a:rPr>
              <a:t>sheme sa tipom gde je izvršeno ograničavanje domena:</a:t>
            </a:r>
            <a:r>
              <a:rPr lang="de-DE" altLang="en-US" dirty="0"/>
              <a:t/>
            </a:r>
            <a:br>
              <a:rPr lang="de-DE" altLang="en-US" dirty="0"/>
            </a:b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xsd:simpleType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name=“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MyInteger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“&gt;</a:t>
            </a:r>
          </a:p>
          <a:p>
            <a:pPr lvl="1">
              <a:buNone/>
            </a:pP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en-US" sz="1800" dirty="0" smtClean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xsd:restriction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base=“</a:t>
            </a:r>
            <a:r>
              <a:rPr lang="en-US" altLang="en-US" sz="18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xsd:integer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</a:t>
            </a:r>
            <a:r>
              <a:rPr lang="en-US" altLang="en-US" sz="1800" dirty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altLang="en-US" sz="1800" dirty="0" smtClean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sr-Latn-R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xsd:minInclusive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value=“10000“/&gt;</a:t>
            </a:r>
          </a:p>
          <a:p>
            <a:pPr lvl="1"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sr-Latn-R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xsd:maxInclusive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value=“99999“/&gt;</a:t>
            </a:r>
          </a:p>
          <a:p>
            <a:pPr lvl="1">
              <a:buFont typeface="Wingdings" pitchFamily="2" charset="2"/>
              <a:buNone/>
            </a:pP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en-US" sz="1800" dirty="0" smtClean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en-US" sz="1800" dirty="0" err="1" smtClean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xsd:restriction</a:t>
            </a:r>
            <a:r>
              <a:rPr lang="en-US" altLang="en-US" sz="1800" dirty="0" smtClean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lvl="1">
              <a:buFont typeface="Wingdings" pitchFamily="2" charset="2"/>
              <a:buNone/>
            </a:pP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xsd:simpleType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sr-Latn-RS" altLang="en-US" sz="1800" dirty="0" smtClean="0">
              <a:solidFill>
                <a:schemeClr val="hlin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buFont typeface="Wingdings" pitchFamily="2" charset="2"/>
              <a:buNone/>
            </a:pPr>
            <a:endParaRPr lang="sr-Latn-RS" altLang="en-US" sz="1800" dirty="0">
              <a:solidFill>
                <a:schemeClr val="hlin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sr-Latn-RS" altLang="en-US" sz="2000" dirty="0">
                <a:solidFill>
                  <a:srgbClr val="000000"/>
                </a:solidFill>
              </a:rPr>
              <a:t>Primer</a:t>
            </a:r>
            <a:r>
              <a:rPr lang="en-US" altLang="en-US" sz="2000" dirty="0">
                <a:solidFill>
                  <a:srgbClr val="000000"/>
                </a:solidFill>
              </a:rPr>
              <a:t> </a:t>
            </a:r>
            <a:r>
              <a:rPr lang="sr-Latn-RS" altLang="en-US" sz="2000" dirty="0">
                <a:solidFill>
                  <a:srgbClr val="000000"/>
                </a:solidFill>
              </a:rPr>
              <a:t>definicije tipa gde je izvršeno ograničavanje domena preko regularnih izraza, tako da valute može biti zapisana samo pomoću tri velika slova:</a:t>
            </a:r>
            <a:endParaRPr lang="de-DE" altLang="en-US" dirty="0">
              <a:solidFill>
                <a:schemeClr val="hlink"/>
              </a:solidFill>
            </a:endParaRPr>
          </a:p>
          <a:p>
            <a:pPr lvl="1">
              <a:lnSpc>
                <a:spcPct val="90000"/>
              </a:lnSpc>
              <a:buNone/>
            </a:pPr>
            <a:r>
              <a:rPr lang="en-US" altLang="en-US" sz="1800" dirty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xsd:simpleType</a:t>
            </a:r>
            <a:r>
              <a:rPr lang="en-US" altLang="en-US" sz="1800" dirty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name=“Currency“&gt;</a:t>
            </a:r>
          </a:p>
          <a:p>
            <a:pPr lvl="1">
              <a:lnSpc>
                <a:spcPct val="90000"/>
              </a:lnSpc>
              <a:buNone/>
            </a:pP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en-US" sz="1800" dirty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xsd:restriction</a:t>
            </a:r>
            <a:r>
              <a:rPr lang="en-US" altLang="en-US" sz="1800" dirty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base=“</a:t>
            </a:r>
            <a:r>
              <a:rPr lang="en-US" altLang="en-US" sz="18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xsd:string</a:t>
            </a:r>
            <a:r>
              <a:rPr lang="en-US" altLang="en-US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 </a:t>
            </a:r>
            <a:r>
              <a:rPr lang="en-US" altLang="en-US" sz="1800" dirty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lvl="1">
              <a:lnSpc>
                <a:spcPct val="90000"/>
              </a:lnSpc>
              <a:buNone/>
            </a:pP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en-US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xsd:pattern</a:t>
            </a:r>
            <a:r>
              <a:rPr lang="en-US" altLang="en-US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value=“[A-Z]{3}“/&gt;</a:t>
            </a:r>
          </a:p>
          <a:p>
            <a:pPr lvl="1">
              <a:lnSpc>
                <a:spcPct val="90000"/>
              </a:lnSpc>
              <a:buNone/>
            </a:pPr>
            <a:r>
              <a:rPr lang="en-US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en-US" sz="1800" dirty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en-US" sz="1800" dirty="0" err="1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xsd:restriction</a:t>
            </a:r>
            <a:r>
              <a:rPr lang="en-US" altLang="en-US" sz="1800" dirty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lvl="1">
              <a:lnSpc>
                <a:spcPct val="90000"/>
              </a:lnSpc>
              <a:buNone/>
            </a:pPr>
            <a:r>
              <a:rPr lang="en-US" altLang="en-US" sz="1800" dirty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en-US" sz="1800" dirty="0" err="1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xsd:simpleType</a:t>
            </a:r>
            <a:r>
              <a:rPr lang="en-US" altLang="en-US" sz="1800" dirty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lvl="1">
              <a:buFont typeface="Wingdings" pitchFamily="2" charset="2"/>
              <a:buNone/>
            </a:pPr>
            <a:endParaRPr lang="en-US" altLang="en-US" sz="1800" dirty="0" smtClean="0">
              <a:solidFill>
                <a:schemeClr val="hlin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85800" lvl="1"/>
            <a:endParaRPr lang="de-DE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98306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593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57200" y="1556792"/>
            <a:ext cx="8229600" cy="3384376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de-DE" altLang="en-US" sz="2000" dirty="0"/>
              <a:t>Primer definicije tipa gde je izvršeno ograničavanje domena preko </a:t>
            </a:r>
            <a:r>
              <a:rPr lang="de-DE" altLang="en-US" sz="2000" dirty="0" smtClean="0"/>
              <a:t>enumeracije: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de-DE" altLang="en-US" sz="20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xsd:simpleType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name=“Currency“&gt;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en-US" sz="1800" dirty="0" smtClean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xsd:restriction</a:t>
            </a:r>
            <a:r>
              <a:rPr lang="en-US" altLang="en-US" sz="1800" dirty="0" smtClean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base=“</a:t>
            </a:r>
            <a:r>
              <a:rPr lang="en-US" altLang="en-US" sz="18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xsd:string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 </a:t>
            </a:r>
            <a:r>
              <a:rPr lang="en-US" altLang="en-US" sz="1800" dirty="0" smtClean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xsd:enumeration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value=“ATS“/&gt;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&lt;</a:t>
            </a:r>
            <a:r>
              <a:rPr lang="en-US" altLang="en-US" sz="18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xsd:enumeration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value=“EUR“/&gt;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&lt;</a:t>
            </a:r>
            <a:r>
              <a:rPr lang="en-US" altLang="en-US" sz="18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xsd:enumeration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value=“GBP“/&gt;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&lt;</a:t>
            </a:r>
            <a:r>
              <a:rPr lang="en-US" altLang="en-US" sz="18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xsd:enumeration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value=“USD“/&gt;</a:t>
            </a:r>
            <a:r>
              <a:rPr lang="en-US" altLang="en-US" sz="1800" dirty="0" smtClean="0">
                <a:solidFill>
                  <a:srgbClr val="7CFF5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en-US" sz="1800" dirty="0" smtClean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en-US" sz="1800" dirty="0" err="1" smtClean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xsd:restriction</a:t>
            </a:r>
            <a:r>
              <a:rPr lang="en-US" altLang="en-US" sz="1800" dirty="0" smtClean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xsd:simpleType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sr-Latn-RS" altLang="en-US" sz="1800" dirty="0">
              <a:solidFill>
                <a:schemeClr val="hlin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/>
            <a:endParaRPr lang="sr-Latn-RS" altLang="en-US" dirty="0" smtClean="0"/>
          </a:p>
          <a:p>
            <a:pPr marL="285750"/>
            <a:r>
              <a:rPr lang="de-DE" altLang="en-US" dirty="0" smtClean="0"/>
              <a:t>Napomene</a:t>
            </a:r>
            <a:r>
              <a:rPr lang="de-DE" altLang="en-US" dirty="0"/>
              <a:t>: </a:t>
            </a:r>
          </a:p>
          <a:p>
            <a:pPr marL="685800" lvl="1"/>
            <a:r>
              <a:rPr lang="sr-Latn-RS" altLang="en-US" dirty="0"/>
              <a:t>Najveći broj predefinisanih tipova je izveden restrikcijom iz drugih predefinisanih tipova, npr</a:t>
            </a:r>
            <a:r>
              <a:rPr lang="en-US" altLang="en-US" dirty="0"/>
              <a:t> </a:t>
            </a:r>
            <a:r>
              <a:rPr lang="sr-Latn-RS" altLang="en-US" dirty="0"/>
              <a:t>tip </a:t>
            </a:r>
            <a:r>
              <a:rPr lang="en-US" altLang="en-US" dirty="0"/>
              <a:t>Integer </a:t>
            </a:r>
            <a:r>
              <a:rPr lang="sr-Latn-RS" altLang="en-US" dirty="0"/>
              <a:t>je izveden iz tipa</a:t>
            </a:r>
            <a:r>
              <a:rPr lang="en-US" altLang="en-US" dirty="0"/>
              <a:t> Decimal</a:t>
            </a:r>
          </a:p>
          <a:p>
            <a:pPr marL="685800" lvl="1"/>
            <a:r>
              <a:rPr lang="sr-Latn-RS" altLang="en-US" dirty="0"/>
              <a:t>Od 44 predefinisana tipa, samo njih </a:t>
            </a:r>
            <a:r>
              <a:rPr lang="en-US" altLang="en-US" dirty="0"/>
              <a:t>19 </a:t>
            </a:r>
            <a:r>
              <a:rPr lang="sr-Latn-RS" altLang="en-US" dirty="0"/>
              <a:t>su osnovni </a:t>
            </a:r>
            <a:r>
              <a:rPr lang="sr-Latn-RS" altLang="en-US" dirty="0" smtClean="0"/>
              <a:t>tipovi</a:t>
            </a:r>
            <a:endParaRPr lang="de-DE" altLang="en-US" dirty="0"/>
          </a:p>
        </p:txBody>
      </p:sp>
      <p:sp>
        <p:nvSpPr>
          <p:cNvPr id="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051720" y="404664"/>
            <a:ext cx="7092280" cy="1143000"/>
          </a:xfrm>
        </p:spPr>
        <p:txBody>
          <a:bodyPr/>
          <a:lstStyle/>
          <a:p>
            <a:r>
              <a:rPr lang="sr-Latn-RS" altLang="en-US" dirty="0" smtClean="0"/>
              <a:t>Izvedeni prosti tipovi</a:t>
            </a:r>
            <a:r>
              <a:rPr lang="en-US" altLang="en-US" dirty="0" smtClean="0"/>
              <a:t> (</a:t>
            </a:r>
            <a:r>
              <a:rPr lang="sr-Latn-RS" altLang="en-US" dirty="0" smtClean="0"/>
              <a:t>2</a:t>
            </a:r>
            <a:r>
              <a:rPr lang="en-US" altLang="en-US" dirty="0" smtClean="0"/>
              <a:t>)</a:t>
            </a:r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651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798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835696" y="548680"/>
            <a:ext cx="7295745" cy="914400"/>
          </a:xfrm>
        </p:spPr>
        <p:txBody>
          <a:bodyPr/>
          <a:lstStyle/>
          <a:p>
            <a:r>
              <a:rPr lang="sr-Latn-RS" altLang="en-US" dirty="0" smtClean="0"/>
              <a:t>Prosti tip listi</a:t>
            </a:r>
            <a:endParaRPr lang="de-DE" altLang="en-US" dirty="0"/>
          </a:p>
        </p:txBody>
      </p:sp>
      <p:sp>
        <p:nvSpPr>
          <p:cNvPr id="157798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611560" y="1459676"/>
            <a:ext cx="8208912" cy="5410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sr-Latn-RS" altLang="en-US" dirty="0" smtClean="0"/>
              <a:t>Postoji više vrsta prostih tipova za liste:</a:t>
            </a:r>
            <a:endParaRPr lang="de-DE" altLang="en-US" dirty="0"/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Predefinisani tipovi listi</a:t>
            </a:r>
            <a:r>
              <a:rPr lang="de-DE" altLang="en-US" dirty="0" smtClean="0"/>
              <a:t>:  </a:t>
            </a:r>
            <a:r>
              <a:rPr lang="de-DE" altLang="en-US" dirty="0"/>
              <a:t>IDREFS, NMTOKENS</a:t>
            </a:r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Korisnički definisani tipovi listi</a:t>
            </a:r>
            <a:br>
              <a:rPr lang="sr-Latn-RS" altLang="en-US" dirty="0" smtClean="0"/>
            </a:br>
            <a:r>
              <a:rPr lang="sr-Latn-RS" altLang="en-US" dirty="0" smtClean="0"/>
              <a:t>Primer sheme za korisnički definisan tip liste</a:t>
            </a:r>
            <a:endParaRPr lang="de-DE" altLang="en-US" dirty="0"/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xsd:simpleType</a:t>
            </a:r>
            <a:r>
              <a:rPr lang="en-US" altLang="en-US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 = ”</a:t>
            </a:r>
            <a:r>
              <a:rPr lang="en-US" altLang="en-US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intList</a:t>
            </a:r>
            <a:r>
              <a:rPr lang="en-US" altLang="en-US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 &gt;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en-US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dirty="0" err="1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xsd:list</a:t>
            </a:r>
            <a:r>
              <a:rPr lang="en-US" altLang="en-US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dirty="0" err="1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itemType</a:t>
            </a:r>
            <a:r>
              <a:rPr lang="en-US" altLang="en-US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“</a:t>
            </a:r>
            <a:r>
              <a:rPr lang="en-US" altLang="en-US" dirty="0" err="1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xsd:integer</a:t>
            </a:r>
            <a:r>
              <a:rPr lang="en-US" altLang="en-US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 /&gt;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en-US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xsd:simpleType</a:t>
            </a:r>
            <a:r>
              <a:rPr lang="en-US" altLang="en-US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90000"/>
              </a:lnSpc>
            </a:pPr>
            <a:r>
              <a:rPr lang="de-DE" altLang="en-US" dirty="0" smtClean="0"/>
              <a:t>Karakteristike:</a:t>
            </a:r>
          </a:p>
          <a:p>
            <a:pPr lvl="1">
              <a:lnSpc>
                <a:spcPct val="90000"/>
              </a:lnSpc>
            </a:pPr>
            <a:r>
              <a:rPr lang="de-DE" altLang="en-US" dirty="0" smtClean="0"/>
              <a:t>Elementi u primerku takve</a:t>
            </a:r>
            <a:r>
              <a:rPr lang="sr-Latn-RS" altLang="en-US" dirty="0" smtClean="0"/>
              <a:t> liste su razdvojeni belinama</a:t>
            </a:r>
            <a:endParaRPr lang="de-DE" altLang="en-US" dirty="0"/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“5  -10  7       -20“</a:t>
            </a:r>
            <a:endParaRPr lang="en-US" alt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Brušenja za restrikcije kod ovih listi su</a:t>
            </a:r>
            <a:r>
              <a:rPr lang="de-DE" altLang="en-US" dirty="0" smtClean="0"/>
              <a:t>:</a:t>
            </a:r>
            <a:r>
              <a:rPr lang="sr-Latn-RS" altLang="en-US" dirty="0" smtClean="0"/>
              <a:t> </a:t>
            </a:r>
            <a:r>
              <a:rPr lang="de-DE" altLang="en-US" dirty="0" smtClean="0"/>
              <a:t>length</a:t>
            </a:r>
            <a:r>
              <a:rPr lang="de-DE" altLang="en-US" dirty="0"/>
              <a:t>, minLength, maxLength, enumeration</a:t>
            </a:r>
          </a:p>
        </p:txBody>
      </p:sp>
    </p:spTree>
    <p:extLst>
      <p:ext uri="{BB962C8B-B14F-4D97-AF65-F5344CB8AC3E}">
        <p14:creationId xmlns:p14="http://schemas.microsoft.com/office/powerpoint/2010/main" val="4199291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901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685800" y="1484784"/>
            <a:ext cx="7772400" cy="4572000"/>
          </a:xfrm>
        </p:spPr>
        <p:txBody>
          <a:bodyPr/>
          <a:lstStyle/>
          <a:p>
            <a:pPr marL="457200" lvl="1" indent="0">
              <a:lnSpc>
                <a:spcPct val="90000"/>
              </a:lnSpc>
              <a:buNone/>
            </a:pPr>
            <a:r>
              <a:rPr lang="sr-Latn-RS" altLang="en-US" dirty="0">
                <a:solidFill>
                  <a:srgbClr val="000000"/>
                </a:solidFill>
              </a:rPr>
              <a:t>Primer sheme za korisnički definisan tip </a:t>
            </a:r>
            <a:r>
              <a:rPr lang="sr-Latn-RS" altLang="en-US" dirty="0" smtClean="0">
                <a:solidFill>
                  <a:srgbClr val="000000"/>
                </a:solidFill>
              </a:rPr>
              <a:t>liste sa restrikcijom:</a:t>
            </a:r>
            <a:endParaRPr lang="de-DE" altLang="en-US" dirty="0">
              <a:solidFill>
                <a:srgbClr val="000000"/>
              </a:solidFill>
            </a:endParaRP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endParaRPr lang="en-US" altLang="en-US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xsd:simpleType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 = “Participants“ &gt;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en-US" altLang="en-US" sz="18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xsd:list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8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itemType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“</a:t>
            </a:r>
            <a:r>
              <a:rPr lang="en-US" altLang="en-US" sz="18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xsd:string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 /&gt;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xsd:simpleType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endParaRPr lang="en-US" altLang="en-US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xsd:simpleType</a:t>
            </a:r>
            <a:r>
              <a:rPr lang="en-US" altLang="en-US" sz="18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 = “Medalists“ &gt;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xsd:restriction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base = “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Participants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 &gt;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r>
              <a:rPr lang="en-US" altLang="en-US" sz="1800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xsd:length</a:t>
            </a:r>
            <a:r>
              <a:rPr lang="en-US" altLang="en-US" sz="1800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value = “3“ /&gt;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&lt;/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xsd:restriction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en-US" sz="180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xsd:simpleType</a:t>
            </a:r>
            <a:r>
              <a:rPr lang="en-US" altLang="en-US" sz="18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altLang="en-US" sz="1800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835696" y="548680"/>
            <a:ext cx="7295745" cy="914400"/>
          </a:xfrm>
        </p:spPr>
        <p:txBody>
          <a:bodyPr/>
          <a:lstStyle/>
          <a:p>
            <a:r>
              <a:rPr lang="sr-Latn-RS" altLang="en-US" dirty="0" smtClean="0"/>
              <a:t>Prosti tip listi sa restrikcijom</a:t>
            </a:r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181355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003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051720" y="548680"/>
            <a:ext cx="7083635" cy="838200"/>
          </a:xfrm>
        </p:spPr>
        <p:txBody>
          <a:bodyPr/>
          <a:lstStyle/>
          <a:p>
            <a:r>
              <a:rPr lang="de-DE" altLang="en-US" dirty="0" smtClean="0"/>
              <a:t>Prosti tip unije</a:t>
            </a:r>
            <a:endParaRPr lang="de-DE" altLang="en-US" dirty="0"/>
          </a:p>
        </p:txBody>
      </p:sp>
      <p:sp>
        <p:nvSpPr>
          <p:cNvPr id="158003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67544" y="1484784"/>
            <a:ext cx="8064896" cy="4464496"/>
          </a:xfrm>
        </p:spPr>
        <p:txBody>
          <a:bodyPr/>
          <a:lstStyle/>
          <a:p>
            <a:r>
              <a:rPr lang="de-DE" altLang="en-US" dirty="0" smtClean="0"/>
              <a:t>Odgovara znaku </a:t>
            </a:r>
            <a:r>
              <a:rPr lang="de-DE" altLang="en-US" dirty="0" smtClean="0">
                <a:solidFill>
                  <a:srgbClr val="7030A0"/>
                </a:solidFill>
              </a:rPr>
              <a:t>|</a:t>
            </a:r>
            <a:r>
              <a:rPr lang="de-DE" altLang="en-US" dirty="0" smtClean="0"/>
              <a:t> kod DTD</a:t>
            </a:r>
          </a:p>
          <a:p>
            <a:r>
              <a:rPr lang="de-DE" altLang="en-US" dirty="0" smtClean="0"/>
              <a:t>Ima isto </a:t>
            </a:r>
            <a:r>
              <a:rPr lang="sr-Latn-RS" altLang="en-US" dirty="0"/>
              <a:t>z</a:t>
            </a:r>
            <a:r>
              <a:rPr lang="de-DE" altLang="en-US" dirty="0" smtClean="0"/>
              <a:t>na</a:t>
            </a:r>
            <a:r>
              <a:rPr lang="sr-Latn-RS" altLang="en-US" dirty="0" smtClean="0"/>
              <a:t>č</a:t>
            </a:r>
            <a:r>
              <a:rPr lang="de-DE" altLang="en-US" dirty="0" smtClean="0"/>
              <a:t>enje</a:t>
            </a:r>
            <a:r>
              <a:rPr lang="sr-Latn-RS" altLang="en-US" dirty="0" smtClean="0"/>
              <a:t> kao slogovi sa promenljivim delom u Pascal-u ili kao unije u C-u</a:t>
            </a:r>
            <a:r>
              <a:rPr lang="de-DE" altLang="en-US" dirty="0" smtClean="0"/>
              <a:t> </a:t>
            </a:r>
            <a:endParaRPr lang="de-DE" altLang="en-US" dirty="0"/>
          </a:p>
          <a:p>
            <a:r>
              <a:rPr lang="sr-Latn-RS" altLang="en-US" dirty="0" smtClean="0"/>
              <a:t>Instance su  validne ako su validne za jedan od pobrojanih tipova</a:t>
            </a:r>
            <a:br>
              <a:rPr lang="sr-Latn-RS" altLang="en-US" dirty="0" smtClean="0"/>
            </a:br>
            <a:r>
              <a:rPr lang="sr-Latn-RS" altLang="en-US" sz="2000" dirty="0" smtClean="0"/>
              <a:t>Primer sheme sa prostim tipom unije:</a:t>
            </a:r>
            <a:endParaRPr lang="de-DE" altLang="en-US" sz="2000" dirty="0"/>
          </a:p>
          <a:p>
            <a:pPr lvl="1">
              <a:buFont typeface="Wingdings" pitchFamily="2" charset="2"/>
              <a:buNone/>
            </a:pP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xsd:simpleType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 = “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Potpurri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 &gt;</a:t>
            </a:r>
          </a:p>
          <a:p>
            <a:pPr lvl="1">
              <a:buFont typeface="Wingdings" pitchFamily="2" charset="2"/>
              <a:buNone/>
            </a:pP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en-US" sz="1800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xsd:union</a:t>
            </a:r>
            <a:r>
              <a:rPr lang="en-US" altLang="en-US" sz="1800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800" dirty="0" err="1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memberTypes</a:t>
            </a:r>
            <a:r>
              <a:rPr lang="en-US" altLang="en-US" sz="1800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“</a:t>
            </a:r>
            <a:r>
              <a:rPr lang="en-US" altLang="en-US" sz="1800" dirty="0" err="1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xsd:string</a:t>
            </a:r>
            <a:r>
              <a:rPr lang="en-US" altLang="en-US" sz="1800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800" dirty="0" err="1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intList</a:t>
            </a:r>
            <a:r>
              <a:rPr lang="en-US" altLang="en-US" sz="1800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“/&gt;</a:t>
            </a:r>
          </a:p>
          <a:p>
            <a:pPr lvl="1">
              <a:buFont typeface="Wingdings" pitchFamily="2" charset="2"/>
              <a:buNone/>
            </a:pP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xsd:simpleType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lvl="1">
              <a:buFont typeface="Wingdings" pitchFamily="2" charset="2"/>
              <a:buNone/>
            </a:pPr>
            <a:r>
              <a:rPr lang="sr-Latn-RS" altLang="en-US" sz="2000" dirty="0" smtClean="0"/>
              <a:t>Primer </a:t>
            </a:r>
            <a:r>
              <a:rPr lang="en-US" altLang="en-US" sz="2000" dirty="0" smtClean="0"/>
              <a:t>XML </a:t>
            </a:r>
            <a:r>
              <a:rPr lang="sr-Latn-RS" altLang="en-US" sz="2000" dirty="0" smtClean="0"/>
              <a:t>instanc</a:t>
            </a:r>
            <a:r>
              <a:rPr lang="en-US" altLang="en-US" sz="2000" dirty="0" err="1" smtClean="0"/>
              <a:t>i</a:t>
            </a:r>
            <a:r>
              <a:rPr lang="sr-Latn-RS" altLang="en-US" sz="2000" dirty="0" smtClean="0"/>
              <a:t> validn</a:t>
            </a:r>
            <a:r>
              <a:rPr lang="en-US" altLang="en-US" sz="2000" dirty="0" err="1" smtClean="0"/>
              <a:t>ih</a:t>
            </a:r>
            <a:r>
              <a:rPr lang="sr-Latn-RS" altLang="en-US" sz="2000" dirty="0" smtClean="0"/>
              <a:t> za gornju shemu:</a:t>
            </a:r>
            <a:endParaRPr lang="de-DE" altLang="en-US" sz="2000" dirty="0"/>
          </a:p>
          <a:p>
            <a:pPr lvl="1"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</a:t>
            </a:r>
            <a:r>
              <a:rPr lang="en-US" altLang="en-US" sz="1800" dirty="0" err="1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fünfzig</a:t>
            </a:r>
            <a:r>
              <a:rPr lang="en-US" altLang="en-US" sz="1800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  “1 3 17“  “</a:t>
            </a:r>
            <a:r>
              <a:rPr lang="en-US" altLang="en-US" sz="1800" dirty="0" err="1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wunderbar</a:t>
            </a:r>
            <a:r>
              <a:rPr lang="en-US" altLang="en-US" sz="1800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   “15“</a:t>
            </a:r>
          </a:p>
          <a:p>
            <a:r>
              <a:rPr lang="sr-Latn-RS" altLang="en-US" dirty="0" smtClean="0"/>
              <a:t>Za prosti tip unije su podržana brušenja </a:t>
            </a:r>
            <a:r>
              <a:rPr lang="de-DE" altLang="en-US" dirty="0" smtClean="0">
                <a:solidFill>
                  <a:srgbClr val="002060"/>
                </a:solidFill>
              </a:rPr>
              <a:t>pattern</a:t>
            </a:r>
            <a:r>
              <a:rPr lang="sr-Latn-RS" altLang="en-US" dirty="0">
                <a:solidFill>
                  <a:srgbClr val="002060"/>
                </a:solidFill>
              </a:rPr>
              <a:t> </a:t>
            </a:r>
            <a:r>
              <a:rPr lang="sr-Latn-RS" altLang="en-US" dirty="0" smtClean="0"/>
              <a:t>i</a:t>
            </a:r>
            <a:r>
              <a:rPr lang="de-DE" altLang="en-US" dirty="0" smtClean="0"/>
              <a:t> </a:t>
            </a:r>
            <a:r>
              <a:rPr lang="de-DE" altLang="en-US" dirty="0">
                <a:solidFill>
                  <a:srgbClr val="002060"/>
                </a:solidFill>
              </a:rPr>
              <a:t>enumeration</a:t>
            </a:r>
          </a:p>
        </p:txBody>
      </p:sp>
    </p:spTree>
    <p:extLst>
      <p:ext uri="{BB962C8B-B14F-4D97-AF65-F5344CB8AC3E}">
        <p14:creationId xmlns:p14="http://schemas.microsoft.com/office/powerpoint/2010/main" val="3222384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105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979712" y="413792"/>
            <a:ext cx="7164288" cy="1143000"/>
          </a:xfrm>
        </p:spPr>
        <p:txBody>
          <a:bodyPr/>
          <a:lstStyle/>
          <a:p>
            <a:r>
              <a:rPr lang="sr-Latn-RS" altLang="en-US" dirty="0" smtClean="0"/>
              <a:t>Element c</a:t>
            </a:r>
            <a:r>
              <a:rPr lang="de-DE" altLang="en-US" dirty="0" smtClean="0"/>
              <a:t>hoice</a:t>
            </a:r>
            <a:endParaRPr lang="de-DE" altLang="en-US" dirty="0"/>
          </a:p>
        </p:txBody>
      </p:sp>
      <p:sp>
        <p:nvSpPr>
          <p:cNvPr id="158105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611560" y="1517104"/>
            <a:ext cx="7992888" cy="4648200"/>
          </a:xfrm>
        </p:spPr>
        <p:txBody>
          <a:bodyPr/>
          <a:lstStyle/>
          <a:p>
            <a:pPr marL="0" indent="0">
              <a:buNone/>
            </a:pPr>
            <a:r>
              <a:rPr lang="sr-Latn-RS" altLang="en-US" sz="2000" dirty="0" smtClean="0"/>
              <a:t>Primer sheme za knjigu koja ima ili element</a:t>
            </a:r>
            <a:r>
              <a:rPr lang="de-DE" altLang="en-US" sz="2000" dirty="0" smtClean="0"/>
              <a:t> </a:t>
            </a:r>
            <a:r>
              <a:rPr lang="de-DE" altLang="en-US" sz="2000" dirty="0" smtClean="0">
                <a:solidFill>
                  <a:srgbClr val="00B050"/>
                </a:solidFill>
              </a:rPr>
              <a:t>author</a:t>
            </a:r>
            <a:r>
              <a:rPr lang="de-DE" altLang="en-US" sz="2000" dirty="0" smtClean="0"/>
              <a:t> </a:t>
            </a:r>
            <a:r>
              <a:rPr lang="sr-Latn-RS" altLang="en-US" sz="2000" dirty="0" smtClean="0"/>
              <a:t>ili</a:t>
            </a:r>
            <a:r>
              <a:rPr lang="de-DE" altLang="en-US" sz="2000" dirty="0" smtClean="0"/>
              <a:t> </a:t>
            </a:r>
            <a:r>
              <a:rPr lang="sr-Latn-RS" altLang="en-US" sz="2000" dirty="0" smtClean="0"/>
              <a:t>element</a:t>
            </a:r>
            <a:r>
              <a:rPr lang="de-DE" altLang="en-US" sz="2000" dirty="0" smtClean="0"/>
              <a:t> </a:t>
            </a:r>
            <a:r>
              <a:rPr lang="de-DE" altLang="en-US" sz="2000" dirty="0" smtClean="0">
                <a:solidFill>
                  <a:schemeClr val="folHlink"/>
                </a:solidFill>
              </a:rPr>
              <a:t>editor</a:t>
            </a:r>
            <a:r>
              <a:rPr lang="sr-Latn-RS" altLang="en-US" sz="2000" dirty="0" smtClean="0"/>
              <a:t>:</a:t>
            </a:r>
            <a:endParaRPr lang="de-DE" altLang="en-US" sz="2000" dirty="0"/>
          </a:p>
          <a:p>
            <a:pPr lvl="1">
              <a:buFont typeface="Wingdings" pitchFamily="2" charset="2"/>
              <a:buNone/>
            </a:pP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xsd:complexType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 = “Book“ &gt; &lt;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xsd:sequence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lvl="1">
              <a:buFont typeface="Wingdings" pitchFamily="2" charset="2"/>
              <a:buNone/>
            </a:pP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en-US" sz="1800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xsd:choice</a:t>
            </a:r>
            <a:r>
              <a:rPr lang="en-US" altLang="en-US" sz="1800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lvl="1"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&lt;</a:t>
            </a:r>
            <a:r>
              <a:rPr lang="en-US" altLang="en-US" sz="18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xsd:element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 = “author“ type = “Person“</a:t>
            </a:r>
          </a:p>
          <a:p>
            <a:pPr lvl="1"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</a:t>
            </a:r>
            <a:r>
              <a:rPr lang="en-US" altLang="en-US" sz="18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maxOccurs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“unbounded“ /&gt;</a:t>
            </a:r>
          </a:p>
          <a:p>
            <a:pPr lvl="1"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99118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en-US" sz="1800" dirty="0" smtClean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xsd:element</a:t>
            </a:r>
            <a:r>
              <a:rPr lang="en-US" altLang="en-US" sz="1800" dirty="0" smtClean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 = “editor“ type = “Person“ /&gt;</a:t>
            </a:r>
          </a:p>
          <a:p>
            <a:pPr lvl="1">
              <a:buFont typeface="Wingdings" pitchFamily="2" charset="2"/>
              <a:buNone/>
            </a:pPr>
            <a:r>
              <a:rPr lang="en-US" altLang="en-US" sz="1800" dirty="0" smtClean="0">
                <a:solidFill>
                  <a:srgbClr val="99118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en-US" sz="1800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en-US" sz="1800" dirty="0" err="1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xsd:choice</a:t>
            </a:r>
            <a:r>
              <a:rPr lang="en-US" altLang="en-US" sz="1800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lvl="1">
              <a:buFont typeface="Wingdings" pitchFamily="2" charset="2"/>
              <a:buNone/>
            </a:pP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xsd:sequence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&lt;/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xsd:complexType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altLang="en-US" sz="1800" dirty="0">
              <a:solidFill>
                <a:schemeClr val="hlin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9040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208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835696" y="404664"/>
            <a:ext cx="7303573" cy="1143000"/>
          </a:xfrm>
        </p:spPr>
        <p:txBody>
          <a:bodyPr/>
          <a:lstStyle/>
          <a:p>
            <a:r>
              <a:rPr lang="de-DE" altLang="en-US" dirty="0" smtClean="0"/>
              <a:t>Gr</a:t>
            </a:r>
            <a:r>
              <a:rPr lang="sr-Latn-RS" altLang="en-US" dirty="0" smtClean="0"/>
              <a:t>u</a:t>
            </a:r>
            <a:r>
              <a:rPr lang="de-DE" altLang="en-US" dirty="0" smtClean="0"/>
              <a:t>pe elemenata</a:t>
            </a:r>
            <a:endParaRPr lang="de-DE" altLang="en-US" dirty="0"/>
          </a:p>
        </p:txBody>
      </p:sp>
      <p:sp>
        <p:nvSpPr>
          <p:cNvPr id="158208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611560" y="1484784"/>
            <a:ext cx="8064896" cy="4730080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de-DE" altLang="en-US" sz="2000" dirty="0" smtClean="0"/>
              <a:t>Opis sheme kada se tr</a:t>
            </a:r>
            <a:r>
              <a:rPr lang="sr-Latn-RS" altLang="en-US" sz="2000" dirty="0" smtClean="0"/>
              <a:t>e</a:t>
            </a:r>
            <a:r>
              <a:rPr lang="de-DE" altLang="en-US" sz="2000" dirty="0" smtClean="0"/>
              <a:t>ba posti</a:t>
            </a:r>
            <a:r>
              <a:rPr lang="sr-Latn-RS" altLang="en-US" sz="2000" dirty="0" smtClean="0"/>
              <a:t>ći</a:t>
            </a:r>
            <a:r>
              <a:rPr lang="de-DE" altLang="en-US" sz="2000" dirty="0" smtClean="0"/>
              <a:t> da </a:t>
            </a:r>
            <a:r>
              <a:rPr lang="sr-Latn-RS" altLang="en-US" sz="2000" dirty="0" smtClean="0"/>
              <a:t>ako element </a:t>
            </a:r>
            <a:r>
              <a:rPr lang="sr-Latn-RS" altLang="en-US" sz="2000" dirty="0" smtClean="0">
                <a:solidFill>
                  <a:schemeClr val="accent5">
                    <a:lumMod val="75000"/>
                  </a:schemeClr>
                </a:solidFill>
              </a:rPr>
              <a:t>book </a:t>
            </a:r>
            <a:r>
              <a:rPr lang="sr-Latn-RS" altLang="en-US" sz="2000" dirty="0" smtClean="0"/>
              <a:t>sadrži element </a:t>
            </a:r>
            <a:r>
              <a:rPr lang="de-DE" altLang="en-US" sz="2000" dirty="0" smtClean="0">
                <a:solidFill>
                  <a:srgbClr val="7030A0"/>
                </a:solidFill>
              </a:rPr>
              <a:t>editor</a:t>
            </a:r>
            <a:r>
              <a:rPr lang="de-DE" altLang="en-US" sz="2000" dirty="0" smtClean="0"/>
              <a:t>, t</a:t>
            </a:r>
            <a:r>
              <a:rPr lang="sr-Latn-RS" altLang="en-US" sz="2000" dirty="0" smtClean="0"/>
              <a:t>ada </a:t>
            </a:r>
            <a:r>
              <a:rPr lang="de-DE" altLang="en-US" sz="2000" dirty="0" smtClean="0">
                <a:solidFill>
                  <a:schemeClr val="accent5">
                    <a:lumMod val="75000"/>
                  </a:schemeClr>
                </a:solidFill>
              </a:rPr>
              <a:t>book </a:t>
            </a:r>
            <a:r>
              <a:rPr lang="sr-Latn-RS" altLang="en-US" sz="2000" dirty="0" smtClean="0"/>
              <a:t>takođe sadrži i element </a:t>
            </a:r>
            <a:r>
              <a:rPr lang="de-DE" altLang="en-US" sz="2000" dirty="0" smtClean="0">
                <a:solidFill>
                  <a:srgbClr val="7030A0"/>
                </a:solidFill>
              </a:rPr>
              <a:t>sponsor</a:t>
            </a:r>
            <a:r>
              <a:rPr lang="de-DE" altLang="en-US" sz="2000" dirty="0" smtClean="0"/>
              <a:t>:</a:t>
            </a:r>
            <a:endParaRPr lang="de-DE" altLang="en-US" sz="2000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de-DE" altLang="en-US" dirty="0">
              <a:solidFill>
                <a:schemeClr val="hlink"/>
              </a:solidFill>
            </a:endParaRP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de-DE" altLang="en-US" sz="1800" dirty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&lt;xsd:complexType name = „Book“ &gt; &lt;xsd:sequence&gt;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de-DE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en-US" sz="1800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&lt;xsd:choice&gt;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de-DE" altLang="en-US" sz="1800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  &lt;xsd:element name = „Author“ type = „Person“ .../&gt;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de-DE" altLang="en-US" sz="1800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&lt;xsd:group</a:t>
            </a:r>
            <a:r>
              <a:rPr lang="de-DE" altLang="en-US" sz="1800" dirty="0">
                <a:solidFill>
                  <a:srgbClr val="99118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en-US" sz="1800" dirty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ref = „EditorSponsor“</a:t>
            </a:r>
            <a:r>
              <a:rPr lang="de-DE" altLang="en-US" sz="1800" dirty="0">
                <a:solidFill>
                  <a:srgbClr val="99118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en-US" sz="1800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de-DE" altLang="en-US" sz="1800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sr-Latn-RS" altLang="en-US" sz="1800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de-DE" altLang="en-US" sz="1800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de-DE" altLang="en-US" sz="1800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xsd:choice&gt;</a:t>
            </a:r>
            <a:r>
              <a:rPr lang="de-DE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en-US" sz="1800" dirty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&lt;/xsd:sequence&gt; &lt;/xsd:complexType&gt;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endParaRPr lang="de-DE" altLang="en-US" sz="1800" dirty="0">
              <a:solidFill>
                <a:srgbClr val="1D9929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de-DE" altLang="en-US" sz="1800" dirty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&lt;xsd:group name = „EditorSponsor“ &gt; &lt;xsd:sequence&gt;  &lt;xsd:element name =„Editor“ type=„Person“ /&gt;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de-DE" altLang="en-US" sz="1800" dirty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&lt;xsd:element name = „Sponsor“ type = „Org“ /&gt;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de-DE" altLang="en-US" sz="1800" dirty="0">
                <a:solidFill>
                  <a:schemeClr val="fol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&lt;/xsd:sequence&gt; &lt;/xsd:group&gt;</a:t>
            </a:r>
            <a:endParaRPr lang="de-DE" alt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de-DE" altLang="en-US" sz="2200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194849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413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907704" y="332656"/>
            <a:ext cx="7236296" cy="1143000"/>
          </a:xfrm>
        </p:spPr>
        <p:txBody>
          <a:bodyPr/>
          <a:lstStyle/>
          <a:p>
            <a:r>
              <a:rPr lang="de-DE" altLang="en-US" dirty="0" smtClean="0"/>
              <a:t>Grup</a:t>
            </a:r>
            <a:r>
              <a:rPr lang="sr-Latn-RS" altLang="en-US" dirty="0" smtClean="0"/>
              <a:t>e atributa</a:t>
            </a:r>
            <a:endParaRPr lang="de-DE" altLang="en-US" dirty="0"/>
          </a:p>
        </p:txBody>
      </p:sp>
      <p:sp>
        <p:nvSpPr>
          <p:cNvPr id="158413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95536" y="1484784"/>
            <a:ext cx="8352928" cy="3888432"/>
          </a:xfrm>
        </p:spPr>
        <p:txBody>
          <a:bodyPr/>
          <a:lstStyle/>
          <a:p>
            <a:pPr marL="0" lvl="0" indent="0">
              <a:lnSpc>
                <a:spcPct val="90000"/>
              </a:lnSpc>
              <a:buNone/>
            </a:pPr>
            <a:r>
              <a:rPr lang="de-DE" altLang="en-US" sz="2000" dirty="0">
                <a:solidFill>
                  <a:srgbClr val="000000"/>
                </a:solidFill>
              </a:rPr>
              <a:t>Opis sheme </a:t>
            </a:r>
            <a:r>
              <a:rPr lang="sr-Latn-RS" altLang="en-US" sz="2000" dirty="0" smtClean="0">
                <a:solidFill>
                  <a:srgbClr val="000000"/>
                </a:solidFill>
              </a:rPr>
              <a:t>sa grupom atributa</a:t>
            </a:r>
            <a:r>
              <a:rPr lang="de-DE" altLang="en-US" sz="2000" dirty="0" smtClean="0">
                <a:solidFill>
                  <a:srgbClr val="000000"/>
                </a:solidFill>
              </a:rPr>
              <a:t>:</a:t>
            </a:r>
            <a:endParaRPr lang="sr-Latn-RS" altLang="en-US" sz="2000" dirty="0" smtClean="0">
              <a:solidFill>
                <a:srgbClr val="000000"/>
              </a:solidFill>
            </a:endParaRPr>
          </a:p>
          <a:p>
            <a:pPr marL="0" lvl="0" indent="0">
              <a:lnSpc>
                <a:spcPct val="90000"/>
              </a:lnSpc>
              <a:buNone/>
            </a:pPr>
            <a:endParaRPr lang="de-DE" altLang="en-US" sz="2000" dirty="0">
              <a:solidFill>
                <a:srgbClr val="000000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de-DE" altLang="en-US" sz="1800" dirty="0" smtClean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altLang="en-US" sz="1800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xsd:attributeGroup name = „PriceInfo“ &gt;</a:t>
            </a:r>
          </a:p>
          <a:p>
            <a:pPr>
              <a:buFont typeface="Wingdings" pitchFamily="2" charset="2"/>
              <a:buNone/>
            </a:pPr>
            <a:r>
              <a:rPr lang="de-DE" altLang="en-US" sz="1800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&lt;xsd:attribute name = „curr“ type = „xsd:string“ /&gt;</a:t>
            </a:r>
          </a:p>
          <a:p>
            <a:pPr>
              <a:buFont typeface="Wingdings" pitchFamily="2" charset="2"/>
              <a:buNone/>
            </a:pPr>
            <a:r>
              <a:rPr lang="de-DE" altLang="en-US" sz="1800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&lt;xsd:attribute name = „val“ type = „xsd:decimal“ /&gt;</a:t>
            </a:r>
          </a:p>
          <a:p>
            <a:pPr>
              <a:buFont typeface="Wingdings" pitchFamily="2" charset="2"/>
              <a:buNone/>
            </a:pPr>
            <a:r>
              <a:rPr lang="de-DE" altLang="en-US" sz="1800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&lt;/xsd:attributeGroup&gt;</a:t>
            </a:r>
          </a:p>
          <a:p>
            <a:pPr>
              <a:buFont typeface="Wingdings" pitchFamily="2" charset="2"/>
              <a:buNone/>
            </a:pPr>
            <a:endParaRPr lang="de-DE" altLang="en-US" sz="1800" dirty="0">
              <a:solidFill>
                <a:srgbClr val="FF33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de-DE" altLang="en-US" sz="1800" dirty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&lt;xsd:complexType name = „Book“ &gt;</a:t>
            </a:r>
          </a:p>
          <a:p>
            <a:pPr>
              <a:buFont typeface="Wingdings" pitchFamily="2" charset="2"/>
              <a:buNone/>
            </a:pPr>
            <a:r>
              <a:rPr lang="de-DE" altLang="en-US" sz="1800" dirty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...</a:t>
            </a:r>
          </a:p>
          <a:p>
            <a:pPr>
              <a:buFont typeface="Wingdings" pitchFamily="2" charset="2"/>
              <a:buNone/>
            </a:pPr>
            <a:r>
              <a:rPr lang="de-DE" altLang="en-US" sz="1800" dirty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&lt;xsd:attributeGroup </a:t>
            </a:r>
            <a:r>
              <a:rPr lang="de-DE" altLang="en-US" sz="1800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ref = „PriceInfo“</a:t>
            </a:r>
            <a:r>
              <a:rPr lang="de-DE" altLang="en-US" sz="1800" dirty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/&gt;</a:t>
            </a:r>
          </a:p>
          <a:p>
            <a:pPr>
              <a:buFont typeface="Wingdings" pitchFamily="2" charset="2"/>
              <a:buNone/>
            </a:pPr>
            <a:r>
              <a:rPr lang="de-DE" altLang="en-US" sz="1800" dirty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&lt;/xsd:complexType&gt;</a:t>
            </a:r>
          </a:p>
        </p:txBody>
      </p:sp>
    </p:spTree>
    <p:extLst>
      <p:ext uri="{BB962C8B-B14F-4D97-AF65-F5344CB8AC3E}">
        <p14:creationId xmlns:p14="http://schemas.microsoft.com/office/powerpoint/2010/main" val="707967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515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051720" y="476672"/>
            <a:ext cx="7099876" cy="1143000"/>
          </a:xfrm>
        </p:spPr>
        <p:txBody>
          <a:bodyPr/>
          <a:lstStyle/>
          <a:p>
            <a:r>
              <a:rPr lang="de-DE" altLang="en-US" dirty="0" smtClean="0"/>
              <a:t>Defini</a:t>
            </a:r>
            <a:r>
              <a:rPr lang="sr-Latn-RS" altLang="en-US" dirty="0" smtClean="0"/>
              <a:t>cija</a:t>
            </a:r>
            <a:r>
              <a:rPr lang="de-DE" altLang="en-US" dirty="0" smtClean="0"/>
              <a:t> </a:t>
            </a:r>
            <a:r>
              <a:rPr lang="sr-Latn-RS" altLang="en-US" dirty="0" smtClean="0"/>
              <a:t>ključeva</a:t>
            </a:r>
            <a:endParaRPr lang="de-DE" altLang="en-US" dirty="0"/>
          </a:p>
        </p:txBody>
      </p:sp>
      <p:sp>
        <p:nvSpPr>
          <p:cNvPr id="158515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67544" y="1484784"/>
            <a:ext cx="8136904" cy="4536504"/>
          </a:xfrm>
        </p:spPr>
        <p:txBody>
          <a:bodyPr/>
          <a:lstStyle/>
          <a:p>
            <a:r>
              <a:rPr lang="de-DE" altLang="en-US" dirty="0" smtClean="0"/>
              <a:t>K</a:t>
            </a:r>
            <a:r>
              <a:rPr lang="sr-Latn-RS" altLang="en-US" dirty="0" smtClean="0"/>
              <a:t>ljučevi jednoznačno identifikuju element</a:t>
            </a:r>
            <a:r>
              <a:rPr lang="de-DE" altLang="en-US" dirty="0" smtClean="0"/>
              <a:t> </a:t>
            </a:r>
            <a:r>
              <a:rPr lang="sr-Latn-RS" altLang="en-US" dirty="0" smtClean="0"/>
              <a:t>i definisani su kao deo elementa</a:t>
            </a:r>
            <a:endParaRPr lang="de-DE" altLang="en-US" dirty="0"/>
          </a:p>
          <a:p>
            <a:r>
              <a:rPr lang="sr-Latn-RS" altLang="en-US" dirty="0" smtClean="0"/>
              <a:t>Uveden je specijalni</a:t>
            </a:r>
            <a:r>
              <a:rPr lang="de-DE" altLang="en-US" dirty="0" smtClean="0"/>
              <a:t> element</a:t>
            </a:r>
            <a:r>
              <a:rPr lang="sr-Latn-RS" altLang="en-US" dirty="0" smtClean="0"/>
              <a:t> koji se ugnježdava, nazvan</a:t>
            </a:r>
            <a:r>
              <a:rPr lang="de-DE" altLang="en-US" dirty="0" smtClean="0"/>
              <a:t> </a:t>
            </a:r>
            <a:r>
              <a:rPr lang="de-DE" altLang="en-US" dirty="0" smtClean="0">
                <a:solidFill>
                  <a:srgbClr val="002060"/>
                </a:solidFill>
              </a:rPr>
              <a:t>key</a:t>
            </a:r>
            <a:endParaRPr lang="de-DE" altLang="en-US" dirty="0">
              <a:solidFill>
                <a:srgbClr val="002060"/>
              </a:solidFill>
            </a:endParaRPr>
          </a:p>
          <a:p>
            <a:pPr lvl="1"/>
            <a:r>
              <a:rPr lang="sr-Latn-RS" altLang="en-US" dirty="0" smtClean="0"/>
              <a:t>U okviru tog novog elementa uvedeni su:</a:t>
            </a:r>
          </a:p>
          <a:p>
            <a:pPr lvl="2"/>
            <a:r>
              <a:rPr lang="de-DE" altLang="en-US" dirty="0" smtClean="0">
                <a:solidFill>
                  <a:srgbClr val="C00000"/>
                </a:solidFill>
              </a:rPr>
              <a:t>selector</a:t>
            </a:r>
            <a:r>
              <a:rPr lang="de-DE" altLang="en-US" dirty="0">
                <a:solidFill>
                  <a:srgbClr val="C00000"/>
                </a:solidFill>
              </a:rPr>
              <a:t>: </a:t>
            </a:r>
            <a:r>
              <a:rPr lang="sr-Latn-RS" altLang="en-US" dirty="0" smtClean="0">
                <a:solidFill>
                  <a:srgbClr val="C00000"/>
                </a:solidFill>
              </a:rPr>
              <a:t>opisuje kontekst na koji se odnosi ključ</a:t>
            </a:r>
            <a:endParaRPr lang="de-DE" altLang="en-US" dirty="0">
              <a:solidFill>
                <a:srgbClr val="C00000"/>
              </a:solidFill>
            </a:endParaRPr>
          </a:p>
          <a:p>
            <a:pPr lvl="2"/>
            <a:r>
              <a:rPr lang="de-DE" altLang="en-US" dirty="0">
                <a:solidFill>
                  <a:srgbClr val="00B050"/>
                </a:solidFill>
              </a:rPr>
              <a:t>field: </a:t>
            </a:r>
            <a:r>
              <a:rPr lang="sr-Latn-RS" altLang="en-US" dirty="0" smtClean="0">
                <a:solidFill>
                  <a:srgbClr val="00B050"/>
                </a:solidFill>
              </a:rPr>
              <a:t>opisuje koje je polje ključ u kontekstu opisanim selektorom</a:t>
            </a:r>
            <a:endParaRPr lang="de-DE" altLang="en-US" dirty="0">
              <a:solidFill>
                <a:srgbClr val="00B050"/>
              </a:solidFill>
            </a:endParaRPr>
          </a:p>
          <a:p>
            <a:pPr lvl="1"/>
            <a:r>
              <a:rPr lang="sr-Latn-RS" altLang="en-US" dirty="0" smtClean="0"/>
              <a:t>Ako ima više elemenata </a:t>
            </a:r>
            <a:r>
              <a:rPr lang="de-DE" altLang="en-US" dirty="0" smtClean="0">
                <a:solidFill>
                  <a:srgbClr val="C00000"/>
                </a:solidFill>
              </a:rPr>
              <a:t>field</a:t>
            </a:r>
            <a:r>
              <a:rPr lang="sr-Latn-RS" altLang="en-US" dirty="0" smtClean="0">
                <a:solidFill>
                  <a:srgbClr val="C00000"/>
                </a:solidFill>
              </a:rPr>
              <a:t> </a:t>
            </a:r>
            <a:r>
              <a:rPr lang="sr-Latn-RS" altLang="en-US" dirty="0" smtClean="0"/>
              <a:t>u okviru ključa,</a:t>
            </a:r>
            <a:r>
              <a:rPr lang="de-DE" altLang="en-US" dirty="0" smtClean="0"/>
              <a:t> </a:t>
            </a:r>
            <a:r>
              <a:rPr lang="sr-Latn-RS" altLang="ja-JP" dirty="0" smtClean="0">
                <a:ea typeface="MS PGothic" pitchFamily="34" charset="-128"/>
              </a:rPr>
              <a:t>tada se radi o tzv. kompozitnom ključu</a:t>
            </a:r>
            <a:endParaRPr lang="de-DE" altLang="en-US" dirty="0"/>
          </a:p>
          <a:p>
            <a:r>
              <a:rPr lang="sr-Latn-RS" altLang="en-US" dirty="0" smtClean="0"/>
              <a:t>Vrednosti za </a:t>
            </a:r>
            <a:r>
              <a:rPr lang="de-DE" altLang="en-US" dirty="0" smtClean="0"/>
              <a:t>selector </a:t>
            </a:r>
            <a:r>
              <a:rPr lang="sr-Latn-RS" altLang="en-US" dirty="0" smtClean="0"/>
              <a:t>i za</a:t>
            </a:r>
            <a:r>
              <a:rPr lang="de-DE" altLang="en-US" dirty="0" smtClean="0"/>
              <a:t> field </a:t>
            </a:r>
            <a:r>
              <a:rPr lang="sr-Latn-RS" altLang="en-US" dirty="0" smtClean="0"/>
              <a:t>su</a:t>
            </a:r>
            <a:r>
              <a:rPr lang="de-DE" altLang="en-US" dirty="0" smtClean="0"/>
              <a:t> </a:t>
            </a:r>
            <a:r>
              <a:rPr lang="de-DE" altLang="en-US" dirty="0"/>
              <a:t>XPath </a:t>
            </a:r>
            <a:r>
              <a:rPr lang="sr-Latn-RS" altLang="en-US" dirty="0" smtClean="0"/>
              <a:t>izrazi</a:t>
            </a:r>
            <a:endParaRPr lang="de-DE" altLang="en-US" dirty="0"/>
          </a:p>
          <a:p>
            <a:r>
              <a:rPr lang="de-DE" altLang="en-US" dirty="0"/>
              <a:t> </a:t>
            </a:r>
            <a:r>
              <a:rPr lang="de-DE" altLang="en-US" dirty="0" smtClean="0"/>
              <a:t>Va</a:t>
            </a:r>
            <a:r>
              <a:rPr lang="sr-Latn-RS" altLang="en-US" dirty="0" smtClean="0"/>
              <a:t>lidacija ključa u XML-u se realizje na sledeći način:</a:t>
            </a:r>
            <a:endParaRPr lang="de-DE" altLang="en-US" dirty="0"/>
          </a:p>
          <a:p>
            <a:pPr marL="914400" lvl="1" indent="-457200">
              <a:buFont typeface="+mj-lt"/>
              <a:buAutoNum type="arabicPeriod"/>
            </a:pPr>
            <a:r>
              <a:rPr lang="de-DE" altLang="en-US" dirty="0" smtClean="0"/>
              <a:t>Eval</a:t>
            </a:r>
            <a:r>
              <a:rPr lang="sr-Latn-RS" altLang="en-US" dirty="0" smtClean="0"/>
              <a:t>uira se</a:t>
            </a:r>
            <a:r>
              <a:rPr lang="de-DE" altLang="en-US" dirty="0" smtClean="0"/>
              <a:t> </a:t>
            </a:r>
            <a:r>
              <a:rPr lang="de-DE" altLang="en-US" dirty="0" smtClean="0">
                <a:solidFill>
                  <a:srgbClr val="C00000"/>
                </a:solidFill>
              </a:rPr>
              <a:t>selector </a:t>
            </a:r>
            <a:r>
              <a:rPr lang="sr-Latn-RS" altLang="en-US" dirty="0" smtClean="0"/>
              <a:t>i dobije</a:t>
            </a:r>
            <a:r>
              <a:rPr lang="de-DE" altLang="en-US" dirty="0" smtClean="0"/>
              <a:t>  </a:t>
            </a:r>
            <a:r>
              <a:rPr lang="sr-Latn-RS" altLang="en-US" dirty="0">
                <a:solidFill>
                  <a:srgbClr val="C00000"/>
                </a:solidFill>
              </a:rPr>
              <a:t>s</a:t>
            </a:r>
            <a:r>
              <a:rPr lang="de-DE" altLang="en-US" dirty="0" smtClean="0">
                <a:solidFill>
                  <a:srgbClr val="C00000"/>
                </a:solidFill>
              </a:rPr>
              <a:t>e</a:t>
            </a:r>
            <a:r>
              <a:rPr lang="sr-Latn-RS" altLang="en-US" dirty="0" smtClean="0">
                <a:solidFill>
                  <a:srgbClr val="C00000"/>
                </a:solidFill>
              </a:rPr>
              <a:t>kvenca čvorova</a:t>
            </a:r>
            <a:endParaRPr lang="de-DE" altLang="en-US" dirty="0">
              <a:solidFill>
                <a:srgbClr val="C00000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de-DE" altLang="en-US" dirty="0" smtClean="0"/>
              <a:t>Eval</a:t>
            </a:r>
            <a:r>
              <a:rPr lang="sr-Latn-RS" altLang="en-US" dirty="0" smtClean="0"/>
              <a:t>iraju se vrednosti</a:t>
            </a:r>
            <a:r>
              <a:rPr lang="de-DE" altLang="en-US" dirty="0" smtClean="0"/>
              <a:t> </a:t>
            </a:r>
            <a:r>
              <a:rPr lang="sr-Latn-RS" altLang="en-US" dirty="0" smtClean="0"/>
              <a:t> za </a:t>
            </a:r>
            <a:r>
              <a:rPr lang="de-DE" altLang="en-US" dirty="0" smtClean="0">
                <a:solidFill>
                  <a:srgbClr val="00B050"/>
                </a:solidFill>
              </a:rPr>
              <a:t>field</a:t>
            </a:r>
            <a:r>
              <a:rPr lang="de-DE" altLang="en-US" dirty="0" smtClean="0"/>
              <a:t> n</a:t>
            </a:r>
            <a:r>
              <a:rPr lang="sr-Latn-RS" altLang="en-US" dirty="0" smtClean="0"/>
              <a:t>a</a:t>
            </a:r>
            <a:r>
              <a:rPr lang="de-DE" altLang="en-US" dirty="0" smtClean="0"/>
              <a:t> </a:t>
            </a:r>
            <a:r>
              <a:rPr lang="sr-Latn-RS" altLang="en-US" dirty="0">
                <a:solidFill>
                  <a:srgbClr val="C00000"/>
                </a:solidFill>
              </a:rPr>
              <a:t>s</a:t>
            </a:r>
            <a:r>
              <a:rPr lang="de-DE" altLang="en-US" dirty="0">
                <a:solidFill>
                  <a:srgbClr val="C00000"/>
                </a:solidFill>
              </a:rPr>
              <a:t>e</a:t>
            </a:r>
            <a:r>
              <a:rPr lang="sr-Latn-RS" altLang="en-US" dirty="0" smtClean="0">
                <a:solidFill>
                  <a:srgbClr val="C00000"/>
                </a:solidFill>
              </a:rPr>
              <a:t>kvenci </a:t>
            </a:r>
            <a:r>
              <a:rPr lang="sr-Latn-RS" altLang="en-US" dirty="0">
                <a:solidFill>
                  <a:srgbClr val="C00000"/>
                </a:solidFill>
              </a:rPr>
              <a:t>čvorova</a:t>
            </a:r>
            <a:r>
              <a:rPr lang="de-DE" altLang="en-US" dirty="0" smtClean="0"/>
              <a:t>  </a:t>
            </a:r>
            <a:r>
              <a:rPr lang="sr-Latn-RS" altLang="en-US" dirty="0" smtClean="0"/>
              <a:t>i dobije se </a:t>
            </a:r>
            <a:r>
              <a:rPr lang="de-DE" altLang="en-US" dirty="0" smtClean="0">
                <a:solidFill>
                  <a:srgbClr val="1D9929"/>
                </a:solidFill>
              </a:rPr>
              <a:t> </a:t>
            </a:r>
            <a:r>
              <a:rPr lang="sr-Latn-RS" altLang="en-US" dirty="0" smtClean="0">
                <a:solidFill>
                  <a:srgbClr val="00B050"/>
                </a:solidFill>
              </a:rPr>
              <a:t>skup uređenih n-torki vrednosti</a:t>
            </a:r>
            <a:endParaRPr lang="de-DE" altLang="en-US" dirty="0">
              <a:solidFill>
                <a:srgbClr val="00B050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sr-Latn-RS" altLang="en-US" dirty="0" smtClean="0"/>
              <a:t>Proverava se da li ima duplikata u </a:t>
            </a:r>
            <a:r>
              <a:rPr lang="de-DE" altLang="en-US" dirty="0">
                <a:solidFill>
                  <a:srgbClr val="1D9929"/>
                </a:solidFill>
              </a:rPr>
              <a:t> </a:t>
            </a:r>
            <a:r>
              <a:rPr lang="sr-Latn-RS" altLang="en-US" dirty="0" smtClean="0">
                <a:solidFill>
                  <a:srgbClr val="00B050"/>
                </a:solidFill>
              </a:rPr>
              <a:t>skupu </a:t>
            </a:r>
            <a:r>
              <a:rPr lang="sr-Latn-RS" altLang="en-US" dirty="0">
                <a:solidFill>
                  <a:srgbClr val="00B050"/>
                </a:solidFill>
              </a:rPr>
              <a:t>uređenih n-torki vrednosti</a:t>
            </a:r>
            <a:endParaRPr lang="de-DE" alt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7611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617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611560" y="1484784"/>
            <a:ext cx="8136904" cy="4320480"/>
          </a:xfrm>
        </p:spPr>
        <p:txBody>
          <a:bodyPr/>
          <a:lstStyle/>
          <a:p>
            <a:pPr marL="0" indent="0">
              <a:buNone/>
            </a:pPr>
            <a:r>
              <a:rPr lang="sr-Latn-RS" altLang="en-US" sz="2000" dirty="0" smtClean="0"/>
              <a:t>Primer sheme u kojoj je </a:t>
            </a:r>
            <a:r>
              <a:rPr lang="de-DE" altLang="en-US" sz="2000" dirty="0" smtClean="0">
                <a:solidFill>
                  <a:srgbClr val="00B050"/>
                </a:solidFill>
              </a:rPr>
              <a:t>isbn</a:t>
            </a:r>
            <a:r>
              <a:rPr lang="de-DE" altLang="en-US" sz="2000" dirty="0" smtClean="0"/>
              <a:t> </a:t>
            </a:r>
            <a:r>
              <a:rPr lang="sr-Latn-RS" altLang="en-US" sz="2000" dirty="0" smtClean="0"/>
              <a:t>definisano kao ključ</a:t>
            </a:r>
            <a:r>
              <a:rPr lang="de-DE" altLang="en-US" sz="2000" dirty="0" smtClean="0"/>
              <a:t> </a:t>
            </a:r>
            <a:r>
              <a:rPr lang="sr-Latn-RS" altLang="en-US" sz="2000" dirty="0" smtClean="0"/>
              <a:t>za </a:t>
            </a:r>
            <a:r>
              <a:rPr lang="de-DE" altLang="en-US" sz="2000" dirty="0" smtClean="0">
                <a:solidFill>
                  <a:srgbClr val="FF3300"/>
                </a:solidFill>
              </a:rPr>
              <a:t>books</a:t>
            </a:r>
            <a:r>
              <a:rPr lang="de-DE" altLang="en-US" sz="2000" dirty="0" smtClean="0"/>
              <a:t> </a:t>
            </a:r>
            <a:r>
              <a:rPr lang="sr-Latn-RS" altLang="en-US" sz="2000" dirty="0" smtClean="0"/>
              <a:t>u</a:t>
            </a:r>
            <a:r>
              <a:rPr lang="de-DE" altLang="en-US" sz="2000" dirty="0" smtClean="0"/>
              <a:t> </a:t>
            </a:r>
            <a:r>
              <a:rPr lang="de-DE" altLang="en-US" sz="2000" dirty="0" smtClean="0">
                <a:solidFill>
                  <a:srgbClr val="0070C0"/>
                </a:solidFill>
              </a:rPr>
              <a:t>bib</a:t>
            </a:r>
            <a:r>
              <a:rPr lang="sr-Latn-RS" altLang="en-US" sz="2000" dirty="0"/>
              <a:t>:</a:t>
            </a:r>
            <a:endParaRPr lang="de-DE" altLang="en-US" sz="2000" dirty="0">
              <a:solidFill>
                <a:srgbClr val="FF3300"/>
              </a:solidFill>
            </a:endParaRPr>
          </a:p>
          <a:p>
            <a:pPr lvl="1">
              <a:buFont typeface="Wingdings" pitchFamily="2" charset="2"/>
              <a:buNone/>
            </a:pPr>
            <a:r>
              <a:rPr lang="de-DE" altLang="en-US" dirty="0">
                <a:solidFill>
                  <a:srgbClr val="0070C0"/>
                </a:solidFill>
              </a:rPr>
              <a:t>&lt;element name = „bib“&gt; &lt;complexType&gt; &lt;sequence&gt;</a:t>
            </a:r>
          </a:p>
          <a:p>
            <a:pPr lvl="1">
              <a:buFont typeface="Wingdings" pitchFamily="2" charset="2"/>
              <a:buNone/>
            </a:pPr>
            <a:r>
              <a:rPr lang="de-DE" altLang="en-US" dirty="0"/>
              <a:t>    </a:t>
            </a:r>
            <a:r>
              <a:rPr lang="de-DE" altLang="en-US" dirty="0">
                <a:solidFill>
                  <a:schemeClr val="folHlink"/>
                </a:solidFill>
              </a:rPr>
              <a:t>&lt;element book maxOccurs = „unbounded&gt; </a:t>
            </a:r>
            <a:br>
              <a:rPr lang="de-DE" altLang="en-US" dirty="0">
                <a:solidFill>
                  <a:schemeClr val="folHlink"/>
                </a:solidFill>
              </a:rPr>
            </a:br>
            <a:r>
              <a:rPr lang="de-DE" altLang="en-US" dirty="0">
                <a:solidFill>
                  <a:schemeClr val="folHlink"/>
                </a:solidFill>
              </a:rPr>
              <a:t>   &lt;complexType&gt; &lt;sequence&gt; ... &lt;/sequence&gt;</a:t>
            </a:r>
          </a:p>
          <a:p>
            <a:pPr lvl="1">
              <a:buFont typeface="Wingdings" pitchFamily="2" charset="2"/>
              <a:buNone/>
            </a:pPr>
            <a:r>
              <a:rPr lang="de-DE" altLang="en-US" dirty="0">
                <a:solidFill>
                  <a:schemeClr val="folHlink"/>
                </a:solidFill>
              </a:rPr>
              <a:t>          &lt;attribute </a:t>
            </a:r>
            <a:r>
              <a:rPr lang="de-DE" altLang="en-US" dirty="0">
                <a:solidFill>
                  <a:srgbClr val="00B050"/>
                </a:solidFill>
              </a:rPr>
              <a:t>name = „isbn“ </a:t>
            </a:r>
            <a:r>
              <a:rPr lang="de-DE" altLang="en-US" dirty="0">
                <a:solidFill>
                  <a:schemeClr val="folHlink"/>
                </a:solidFill>
              </a:rPr>
              <a:t>type = „string“ /&gt;</a:t>
            </a:r>
          </a:p>
          <a:p>
            <a:pPr lvl="1">
              <a:buFont typeface="Wingdings" pitchFamily="2" charset="2"/>
              <a:buNone/>
            </a:pPr>
            <a:r>
              <a:rPr lang="de-DE" altLang="en-US" dirty="0">
                <a:solidFill>
                  <a:schemeClr val="folHlink"/>
                </a:solidFill>
              </a:rPr>
              <a:t>    &lt;/complexType&gt; &lt;/element&gt;</a:t>
            </a:r>
            <a:r>
              <a:rPr lang="de-DE" altLang="en-US" dirty="0"/>
              <a:t> </a:t>
            </a:r>
            <a:r>
              <a:rPr lang="de-DE" altLang="en-US" dirty="0">
                <a:solidFill>
                  <a:srgbClr val="0070C0"/>
                </a:solidFill>
              </a:rPr>
              <a:t>&lt;/sequence&gt;</a:t>
            </a:r>
          </a:p>
          <a:p>
            <a:pPr lvl="1">
              <a:buFont typeface="Wingdings" pitchFamily="2" charset="2"/>
              <a:buNone/>
            </a:pPr>
            <a:r>
              <a:rPr lang="de-DE" altLang="en-US" dirty="0">
                <a:solidFill>
                  <a:schemeClr val="accent1">
                    <a:lumMod val="75000"/>
                  </a:schemeClr>
                </a:solidFill>
              </a:rPr>
              <a:t>    &lt;key name = „constraintX“ &gt;</a:t>
            </a:r>
          </a:p>
          <a:p>
            <a:pPr lvl="1">
              <a:buFont typeface="Wingdings" pitchFamily="2" charset="2"/>
              <a:buNone/>
            </a:pPr>
            <a:r>
              <a:rPr lang="de-DE" altLang="en-US" dirty="0">
                <a:solidFill>
                  <a:srgbClr val="99118B"/>
                </a:solidFill>
              </a:rPr>
              <a:t>         </a:t>
            </a:r>
            <a:r>
              <a:rPr lang="de-DE" altLang="en-US" dirty="0">
                <a:solidFill>
                  <a:srgbClr val="FF3300"/>
                </a:solidFill>
              </a:rPr>
              <a:t>&lt;selector xpath = „book“ /&gt;  </a:t>
            </a:r>
            <a:br>
              <a:rPr lang="de-DE" altLang="en-US" dirty="0">
                <a:solidFill>
                  <a:srgbClr val="FF3300"/>
                </a:solidFill>
              </a:rPr>
            </a:br>
            <a:r>
              <a:rPr lang="de-DE" altLang="en-US" dirty="0">
                <a:solidFill>
                  <a:srgbClr val="00B050"/>
                </a:solidFill>
              </a:rPr>
              <a:t>     &lt;field xpath = „@isbn“ /&gt;      </a:t>
            </a:r>
            <a:r>
              <a:rPr lang="de-DE" altLang="en-US" dirty="0">
                <a:solidFill>
                  <a:srgbClr val="99118B"/>
                </a:solidFill>
              </a:rPr>
              <a:t>	</a:t>
            </a:r>
          </a:p>
          <a:p>
            <a:pPr lvl="1">
              <a:buFont typeface="Wingdings" pitchFamily="2" charset="2"/>
              <a:buNone/>
            </a:pPr>
            <a:r>
              <a:rPr lang="de-DE" altLang="en-US" dirty="0">
                <a:solidFill>
                  <a:schemeClr val="accent1">
                    <a:lumMod val="75000"/>
                  </a:schemeClr>
                </a:solidFill>
              </a:rPr>
              <a:t>    &lt;/key&gt;</a:t>
            </a:r>
          </a:p>
          <a:p>
            <a:pPr lvl="1">
              <a:buFont typeface="Wingdings" pitchFamily="2" charset="2"/>
              <a:buNone/>
            </a:pPr>
            <a:r>
              <a:rPr lang="de-DE" altLang="en-US" dirty="0">
                <a:solidFill>
                  <a:srgbClr val="0070C0"/>
                </a:solidFill>
              </a:rPr>
              <a:t>&lt;/complexType&gt; &lt;/element&gt;</a:t>
            </a:r>
          </a:p>
        </p:txBody>
      </p:sp>
      <p:sp>
        <p:nvSpPr>
          <p:cNvPr id="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051720" y="476672"/>
            <a:ext cx="7099876" cy="1143000"/>
          </a:xfrm>
        </p:spPr>
        <p:txBody>
          <a:bodyPr/>
          <a:lstStyle/>
          <a:p>
            <a:r>
              <a:rPr lang="de-DE" altLang="en-US" dirty="0" smtClean="0"/>
              <a:t>Defini</a:t>
            </a:r>
            <a:r>
              <a:rPr lang="sr-Latn-RS" altLang="en-US" dirty="0" smtClean="0"/>
              <a:t>cija</a:t>
            </a:r>
            <a:r>
              <a:rPr lang="de-DE" altLang="en-US" dirty="0" smtClean="0"/>
              <a:t> </a:t>
            </a:r>
            <a:r>
              <a:rPr lang="sr-Latn-RS" altLang="en-US" dirty="0" smtClean="0"/>
              <a:t>ključeva (2)</a:t>
            </a:r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3964761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867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907704" y="548680"/>
            <a:ext cx="7239394" cy="1143000"/>
          </a:xfrm>
        </p:spPr>
        <p:txBody>
          <a:bodyPr/>
          <a:lstStyle/>
          <a:p>
            <a:r>
              <a:rPr lang="de-DE" altLang="en-US" dirty="0" smtClean="0"/>
              <a:t>Kl</a:t>
            </a:r>
            <a:r>
              <a:rPr lang="sr-Latn-RS" altLang="en-US" dirty="0" smtClean="0"/>
              <a:t>jučni pojmovi </a:t>
            </a:r>
            <a:r>
              <a:rPr lang="de-DE" altLang="en-US" dirty="0" smtClean="0"/>
              <a:t>XML</a:t>
            </a:r>
            <a:r>
              <a:rPr lang="sr-Latn-RS" altLang="en-US" dirty="0" smtClean="0"/>
              <a:t>-a</a:t>
            </a:r>
            <a:endParaRPr lang="de-DE" altLang="en-US" dirty="0"/>
          </a:p>
        </p:txBody>
      </p:sp>
      <p:sp>
        <p:nvSpPr>
          <p:cNvPr id="130867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33400" y="1676400"/>
            <a:ext cx="7924800" cy="3984848"/>
          </a:xfrm>
        </p:spPr>
        <p:txBody>
          <a:bodyPr/>
          <a:lstStyle/>
          <a:p>
            <a:r>
              <a:rPr lang="sr-Latn-RS" altLang="en-US" dirty="0" smtClean="0"/>
              <a:t>To su:</a:t>
            </a:r>
          </a:p>
          <a:p>
            <a:pPr lvl="1"/>
            <a:r>
              <a:rPr lang="de-DE" altLang="en-US" dirty="0" smtClean="0"/>
              <a:t>D</a:t>
            </a:r>
            <a:r>
              <a:rPr lang="sr-Latn-RS" altLang="en-US" dirty="0" smtClean="0"/>
              <a:t>okumenti</a:t>
            </a:r>
            <a:endParaRPr lang="de-DE" altLang="en-US" dirty="0"/>
          </a:p>
          <a:p>
            <a:pPr lvl="1"/>
            <a:r>
              <a:rPr lang="de-DE" altLang="en-US" dirty="0" smtClean="0"/>
              <a:t>Element</a:t>
            </a:r>
            <a:r>
              <a:rPr lang="sr-Latn-RS" altLang="en-US" dirty="0" smtClean="0"/>
              <a:t>i</a:t>
            </a:r>
            <a:endParaRPr lang="de-DE" altLang="en-US" dirty="0"/>
          </a:p>
          <a:p>
            <a:pPr lvl="1"/>
            <a:r>
              <a:rPr lang="de-DE" altLang="en-US" dirty="0" smtClean="0"/>
              <a:t>Atribut</a:t>
            </a:r>
            <a:r>
              <a:rPr lang="sr-Latn-RS" altLang="en-US" dirty="0" smtClean="0"/>
              <a:t>i</a:t>
            </a:r>
            <a:endParaRPr lang="de-DE" altLang="en-US" dirty="0"/>
          </a:p>
          <a:p>
            <a:pPr lvl="1"/>
            <a:r>
              <a:rPr lang="sr-Latn-RS" altLang="en-US" dirty="0" smtClean="0"/>
              <a:t>Deklaracije prostora imena</a:t>
            </a:r>
            <a:endParaRPr lang="de-DE" altLang="en-US" dirty="0"/>
          </a:p>
          <a:p>
            <a:pPr lvl="1"/>
            <a:r>
              <a:rPr lang="de-DE" altLang="en-US" dirty="0" smtClean="0"/>
              <a:t>Te</a:t>
            </a:r>
            <a:r>
              <a:rPr lang="sr-Latn-RS" altLang="en-US" dirty="0" smtClean="0"/>
              <a:t>kst</a:t>
            </a:r>
            <a:endParaRPr lang="de-DE" altLang="en-US" dirty="0"/>
          </a:p>
          <a:p>
            <a:pPr lvl="1"/>
            <a:r>
              <a:rPr lang="sr-Latn-RS" altLang="en-US" dirty="0" smtClean="0"/>
              <a:t>Komentari</a:t>
            </a:r>
            <a:endParaRPr lang="de-DE" altLang="en-US" dirty="0"/>
          </a:p>
          <a:p>
            <a:pPr lvl="1"/>
            <a:r>
              <a:rPr lang="sr-Latn-RS" altLang="en-US" dirty="0" smtClean="0"/>
              <a:t>Instrukcije procesiranja</a:t>
            </a:r>
            <a:endParaRPr lang="de-DE" altLang="en-US" dirty="0"/>
          </a:p>
          <a:p>
            <a:r>
              <a:rPr lang="sr-Latn-RS" altLang="en-US" dirty="0" smtClean="0"/>
              <a:t>Svi ovi pojmovi su nasleđeni iz</a:t>
            </a:r>
            <a:r>
              <a:rPr lang="de-DE" altLang="en-US" dirty="0" smtClean="0"/>
              <a:t> SGML</a:t>
            </a:r>
            <a:r>
              <a:rPr lang="sr-Latn-RS" altLang="en-US" dirty="0" smtClean="0"/>
              <a:t>-a</a:t>
            </a:r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3898953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0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835696" y="620688"/>
            <a:ext cx="7308304" cy="692150"/>
          </a:xfrm>
        </p:spPr>
        <p:txBody>
          <a:bodyPr/>
          <a:lstStyle/>
          <a:p>
            <a:r>
              <a:rPr lang="de-DE" altLang="en-US" dirty="0" smtClean="0"/>
              <a:t>Reference (</a:t>
            </a:r>
            <a:r>
              <a:rPr lang="sr-Latn-RS" altLang="en-US" dirty="0" smtClean="0"/>
              <a:t>strani ključevi</a:t>
            </a:r>
            <a:r>
              <a:rPr lang="de-DE" altLang="en-US" dirty="0" smtClean="0"/>
              <a:t>)</a:t>
            </a:r>
            <a:endParaRPr lang="de-DE" altLang="en-US" dirty="0"/>
          </a:p>
        </p:txBody>
      </p:sp>
      <p:sp>
        <p:nvSpPr>
          <p:cNvPr id="158720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39552" y="1412776"/>
            <a:ext cx="8208912" cy="4752528"/>
          </a:xfrm>
        </p:spPr>
        <p:txBody>
          <a:bodyPr/>
          <a:lstStyle/>
          <a:p>
            <a:r>
              <a:rPr lang="sr-Latn-RS" altLang="en-US" dirty="0" smtClean="0"/>
              <a:t>Strani ključevi predstavljaju deo definicije</a:t>
            </a:r>
            <a:r>
              <a:rPr lang="de-DE" altLang="en-US" dirty="0" smtClean="0"/>
              <a:t> element</a:t>
            </a:r>
            <a:r>
              <a:rPr lang="sr-Latn-RS" altLang="en-US" dirty="0" smtClean="0"/>
              <a:t>a</a:t>
            </a:r>
            <a:endParaRPr lang="de-DE" altLang="en-US" dirty="0"/>
          </a:p>
          <a:p>
            <a:r>
              <a:rPr lang="sr-Latn-RS" altLang="en-US" dirty="0"/>
              <a:t>Uveden je specijalni</a:t>
            </a:r>
            <a:r>
              <a:rPr lang="de-DE" altLang="en-US" dirty="0"/>
              <a:t> element</a:t>
            </a:r>
            <a:r>
              <a:rPr lang="sr-Latn-RS" altLang="en-US" dirty="0"/>
              <a:t> koji se ugnježdava, nazvan</a:t>
            </a:r>
            <a:r>
              <a:rPr lang="de-DE" altLang="en-US" dirty="0"/>
              <a:t> </a:t>
            </a:r>
            <a:r>
              <a:rPr lang="de-DE" altLang="en-US" dirty="0" smtClean="0">
                <a:solidFill>
                  <a:srgbClr val="002060"/>
                </a:solidFill>
              </a:rPr>
              <a:t>key</a:t>
            </a:r>
            <a:r>
              <a:rPr lang="sr-Latn-RS" altLang="en-US" dirty="0" smtClean="0">
                <a:solidFill>
                  <a:srgbClr val="002060"/>
                </a:solidFill>
              </a:rPr>
              <a:t>ref</a:t>
            </a:r>
            <a:r>
              <a:rPr lang="sr-Latn-RS" altLang="en-US" dirty="0"/>
              <a:t> </a:t>
            </a:r>
            <a:r>
              <a:rPr lang="sr-Latn-RS" altLang="en-US" dirty="0" smtClean="0"/>
              <a:t>(sa </a:t>
            </a:r>
            <a:r>
              <a:rPr lang="sr-Latn-RS" altLang="en-US" dirty="0"/>
              <a:t>atributom </a:t>
            </a:r>
            <a:r>
              <a:rPr lang="sr-Latn-RS" altLang="en-US" dirty="0" smtClean="0">
                <a:solidFill>
                  <a:srgbClr val="002060"/>
                </a:solidFill>
              </a:rPr>
              <a:t>refer</a:t>
            </a:r>
            <a:r>
              <a:rPr lang="sr-Latn-RS" altLang="en-US" dirty="0" smtClean="0"/>
              <a:t>) i u okviru njega elementi</a:t>
            </a:r>
            <a:r>
              <a:rPr lang="de-DE" altLang="en-US" dirty="0" smtClean="0"/>
              <a:t> </a:t>
            </a:r>
            <a:r>
              <a:rPr lang="de-DE" altLang="en-US" dirty="0" smtClean="0">
                <a:solidFill>
                  <a:srgbClr val="FF3300"/>
                </a:solidFill>
              </a:rPr>
              <a:t>selector</a:t>
            </a:r>
            <a:r>
              <a:rPr lang="de-DE" altLang="en-US" dirty="0" smtClean="0">
                <a:solidFill>
                  <a:srgbClr val="99118B"/>
                </a:solidFill>
              </a:rPr>
              <a:t> </a:t>
            </a:r>
            <a:r>
              <a:rPr lang="sr-Latn-RS" altLang="en-US" dirty="0" smtClean="0"/>
              <a:t>i</a:t>
            </a:r>
            <a:r>
              <a:rPr lang="de-DE" altLang="en-US" dirty="0" smtClean="0"/>
              <a:t> </a:t>
            </a:r>
            <a:r>
              <a:rPr lang="de-DE" altLang="en-US" dirty="0" smtClean="0">
                <a:solidFill>
                  <a:srgbClr val="00B050"/>
                </a:solidFill>
              </a:rPr>
              <a:t>field</a:t>
            </a:r>
            <a:r>
              <a:rPr lang="sr-Latn-RS" altLang="en-US" dirty="0" smtClean="0"/>
              <a:t> (sa atributom </a:t>
            </a:r>
            <a:r>
              <a:rPr lang="sr-Latn-RS" altLang="en-US" dirty="0" smtClean="0">
                <a:solidFill>
                  <a:srgbClr val="002060"/>
                </a:solidFill>
              </a:rPr>
              <a:t>xpath</a:t>
            </a:r>
            <a:r>
              <a:rPr lang="sr-Latn-RS" altLang="en-US" dirty="0" smtClean="0"/>
              <a:t>)</a:t>
            </a:r>
            <a:r>
              <a:rPr lang="de-DE" altLang="en-US" dirty="0" smtClean="0">
                <a:solidFill>
                  <a:srgbClr val="002060"/>
                </a:solidFill>
              </a:rPr>
              <a:t> </a:t>
            </a:r>
            <a:endParaRPr lang="de-DE" altLang="en-US" dirty="0">
              <a:solidFill>
                <a:srgbClr val="002060"/>
              </a:solidFill>
            </a:endParaRPr>
          </a:p>
          <a:p>
            <a:pPr lvl="1"/>
            <a:r>
              <a:rPr lang="de-DE" altLang="en-US" dirty="0">
                <a:solidFill>
                  <a:srgbClr val="C00000"/>
                </a:solidFill>
              </a:rPr>
              <a:t>selector: </a:t>
            </a:r>
            <a:r>
              <a:rPr lang="de-DE" altLang="en-US" dirty="0" smtClean="0">
                <a:solidFill>
                  <a:srgbClr val="C00000"/>
                </a:solidFill>
              </a:rPr>
              <a:t>odre</a:t>
            </a:r>
            <a:r>
              <a:rPr lang="sr-Latn-RS" altLang="en-US" dirty="0" smtClean="0">
                <a:solidFill>
                  <a:srgbClr val="C00000"/>
                </a:solidFill>
              </a:rPr>
              <a:t>đ</a:t>
            </a:r>
            <a:r>
              <a:rPr lang="de-DE" altLang="en-US" dirty="0" smtClean="0">
                <a:solidFill>
                  <a:srgbClr val="C00000"/>
                </a:solidFill>
              </a:rPr>
              <a:t>uje kontekst stranih klju</a:t>
            </a:r>
            <a:r>
              <a:rPr lang="sr-Latn-RS" altLang="en-US" dirty="0" smtClean="0">
                <a:solidFill>
                  <a:srgbClr val="C00000"/>
                </a:solidFill>
              </a:rPr>
              <a:t>č</a:t>
            </a:r>
            <a:r>
              <a:rPr lang="de-DE" altLang="en-US" dirty="0" smtClean="0">
                <a:solidFill>
                  <a:srgbClr val="C00000"/>
                </a:solidFill>
              </a:rPr>
              <a:t>eva</a:t>
            </a:r>
            <a:endParaRPr lang="de-DE" altLang="en-US" dirty="0">
              <a:solidFill>
                <a:srgbClr val="C00000"/>
              </a:solidFill>
            </a:endParaRPr>
          </a:p>
          <a:p>
            <a:pPr lvl="1"/>
            <a:r>
              <a:rPr lang="de-DE" altLang="en-US" dirty="0">
                <a:solidFill>
                  <a:srgbClr val="00B050"/>
                </a:solidFill>
              </a:rPr>
              <a:t>field(s): </a:t>
            </a:r>
            <a:r>
              <a:rPr lang="sr-Latn-RS" altLang="en-US" dirty="0" smtClean="0">
                <a:solidFill>
                  <a:srgbClr val="00B050"/>
                </a:solidFill>
              </a:rPr>
              <a:t>specificira strani ključ</a:t>
            </a:r>
            <a:endParaRPr lang="de-DE" altLang="en-US" dirty="0">
              <a:solidFill>
                <a:srgbClr val="00B050"/>
              </a:solidFill>
            </a:endParaRPr>
          </a:p>
          <a:p>
            <a:pPr lvl="1"/>
            <a:r>
              <a:rPr lang="de-DE" altLang="en-US" dirty="0">
                <a:solidFill>
                  <a:schemeClr val="hlink"/>
                </a:solidFill>
              </a:rPr>
              <a:t>refer: </a:t>
            </a:r>
            <a:r>
              <a:rPr lang="sr-Latn-RS" altLang="en-US" dirty="0" smtClean="0">
                <a:solidFill>
                  <a:schemeClr val="hlink"/>
                </a:solidFill>
              </a:rPr>
              <a:t>daje opseg za reference </a:t>
            </a:r>
            <a:r>
              <a:rPr lang="de-DE" altLang="en-US" dirty="0" smtClean="0">
                <a:solidFill>
                  <a:schemeClr val="hlink"/>
                </a:solidFill>
              </a:rPr>
              <a:t>(</a:t>
            </a:r>
            <a:r>
              <a:rPr lang="sr-Latn-RS" altLang="en-US" dirty="0" smtClean="0">
                <a:solidFill>
                  <a:schemeClr val="hlink"/>
                </a:solidFill>
              </a:rPr>
              <a:t>ograničenja za ključ</a:t>
            </a:r>
            <a:r>
              <a:rPr lang="de-DE" altLang="en-US" dirty="0" smtClean="0">
                <a:solidFill>
                  <a:schemeClr val="hlink"/>
                </a:solidFill>
              </a:rPr>
              <a:t>)</a:t>
            </a:r>
            <a:endParaRPr lang="sr-Latn-RS" altLang="en-US" dirty="0" smtClean="0">
              <a:solidFill>
                <a:schemeClr val="hlink"/>
              </a:solidFill>
            </a:endParaRPr>
          </a:p>
          <a:p>
            <a:pPr lvl="1"/>
            <a:endParaRPr lang="de-DE" altLang="en-US" dirty="0">
              <a:solidFill>
                <a:srgbClr val="7CFF54"/>
              </a:solidFill>
            </a:endParaRPr>
          </a:p>
          <a:p>
            <a:pPr marL="0" indent="0">
              <a:buNone/>
            </a:pPr>
            <a:r>
              <a:rPr lang="sr-Latn-RS" altLang="en-US" dirty="0" smtClean="0"/>
              <a:t>Primer sheme za knj</a:t>
            </a:r>
            <a:r>
              <a:rPr lang="en-US" altLang="en-US" dirty="0" err="1" smtClean="0"/>
              <a:t>i</a:t>
            </a:r>
            <a:r>
              <a:rPr lang="sr-Latn-RS" altLang="en-US" dirty="0" smtClean="0"/>
              <a:t>ge koje referišu</a:t>
            </a:r>
            <a:r>
              <a:rPr lang="de-DE" altLang="en-US" dirty="0" smtClean="0"/>
              <a:t> </a:t>
            </a:r>
            <a:r>
              <a:rPr lang="sr-Latn-RS" altLang="en-US" dirty="0" smtClean="0"/>
              <a:t>prema drugim kn</a:t>
            </a:r>
            <a:r>
              <a:rPr lang="en-US" altLang="en-US" dirty="0" smtClean="0"/>
              <a:t>j</a:t>
            </a:r>
            <a:r>
              <a:rPr lang="sr-Latn-RS" altLang="en-US" dirty="0" smtClean="0"/>
              <a:t>igama</a:t>
            </a:r>
            <a:r>
              <a:rPr lang="de-DE" altLang="en-US" dirty="0" smtClean="0"/>
              <a:t>:</a:t>
            </a:r>
            <a:endParaRPr lang="de-DE" altLang="en-US" dirty="0"/>
          </a:p>
          <a:p>
            <a:pPr lvl="1">
              <a:buFont typeface="Wingdings" pitchFamily="2" charset="2"/>
              <a:buNone/>
            </a:pP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keyref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 = “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constraintY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 refer = “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constraintX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 &gt;</a:t>
            </a:r>
          </a:p>
          <a:p>
            <a:pPr lvl="1">
              <a:buFont typeface="Wingdings" pitchFamily="2" charset="2"/>
              <a:buNone/>
            </a:pP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en-US" sz="1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&lt;selector </a:t>
            </a:r>
            <a:r>
              <a:rPr lang="en-US" altLang="en-US" sz="18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xpath</a:t>
            </a:r>
            <a:r>
              <a:rPr lang="en-US" altLang="en-US" sz="1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“book/references“ /&gt; </a:t>
            </a:r>
          </a:p>
          <a:p>
            <a:pPr lvl="1">
              <a:buFont typeface="Wingdings" pitchFamily="2" charset="2"/>
              <a:buNone/>
            </a:pP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&lt;field </a:t>
            </a:r>
            <a:r>
              <a:rPr lang="en-US" altLang="en-US" sz="18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xpath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“@</a:t>
            </a:r>
            <a:r>
              <a:rPr lang="en-US" altLang="en-US" sz="18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isbn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 /&gt;</a:t>
            </a:r>
          </a:p>
          <a:p>
            <a:pPr lvl="1">
              <a:buFont typeface="Wingdings" pitchFamily="2" charset="2"/>
              <a:buNone/>
            </a:pP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en-US" sz="1800" dirty="0" err="1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keyref</a:t>
            </a:r>
            <a:r>
              <a:rPr lang="en-US" altLang="en-US" sz="1800" dirty="0" smtClean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altLang="en-US" sz="1800" dirty="0">
              <a:solidFill>
                <a:schemeClr val="hlin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4773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1196975"/>
            <a:ext cx="8364538" cy="2362200"/>
          </a:xfrm>
        </p:spPr>
        <p:txBody>
          <a:bodyPr/>
          <a:lstStyle/>
          <a:p>
            <a:pPr algn="r" eaLnBrk="1" hangingPunct="1"/>
            <a:r>
              <a:rPr lang="sr-Latn-RS" altLang="en-US" sz="5400" dirty="0" smtClean="0">
                <a:solidFill>
                  <a:schemeClr val="hlink"/>
                </a:solidFill>
              </a:rPr>
              <a:t>XML i programerske paradigme</a:t>
            </a:r>
            <a:endParaRPr lang="en-US" altLang="en-US" sz="5400" dirty="0" smtClean="0">
              <a:solidFill>
                <a:schemeClr val="hlink"/>
              </a:solidFill>
            </a:endParaRP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533400" y="3200400"/>
            <a:ext cx="8077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sr-Latn-CS" altLang="en-US" sz="3600">
              <a:solidFill>
                <a:srgbClr val="FF6600"/>
              </a:solidFill>
              <a:latin typeface="YUTms" pitchFamily="18" charset="0"/>
            </a:endParaRPr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1547813" y="4365625"/>
            <a:ext cx="6400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r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sr-Latn-CS" dirty="0">
              <a:latin typeface="+mj-lt"/>
              <a:cs typeface="Times New Roman" pitchFamily="18" charset="0"/>
            </a:endParaRPr>
          </a:p>
        </p:txBody>
      </p:sp>
      <p:pic>
        <p:nvPicPr>
          <p:cNvPr id="11269" name="Picture 6" descr="sl_fa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90" t="4137" r="8333" b="12408"/>
          <a:stretch>
            <a:fillRect/>
          </a:stretch>
        </p:blipFill>
        <p:spPr bwMode="auto">
          <a:xfrm>
            <a:off x="684213" y="3860800"/>
            <a:ext cx="2881312" cy="198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33548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177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403648" y="476672"/>
            <a:ext cx="7740352" cy="1143000"/>
          </a:xfrm>
        </p:spPr>
        <p:txBody>
          <a:bodyPr/>
          <a:lstStyle/>
          <a:p>
            <a:r>
              <a:rPr lang="de-DE" altLang="en-US" dirty="0"/>
              <a:t>XML </a:t>
            </a:r>
            <a:r>
              <a:rPr lang="sr-Latn-RS" altLang="en-US" dirty="0" smtClean="0"/>
              <a:t>i</a:t>
            </a:r>
            <a:r>
              <a:rPr lang="de-DE" altLang="en-US" dirty="0" smtClean="0"/>
              <a:t> </a:t>
            </a:r>
            <a:r>
              <a:rPr lang="de-DE" altLang="en-US" dirty="0"/>
              <a:t>OO</a:t>
            </a:r>
          </a:p>
        </p:txBody>
      </p:sp>
      <p:sp>
        <p:nvSpPr>
          <p:cNvPr id="161177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39552" y="1484784"/>
            <a:ext cx="7560840" cy="5111750"/>
          </a:xfrm>
        </p:spPr>
        <p:txBody>
          <a:bodyPr/>
          <a:lstStyle/>
          <a:p>
            <a:r>
              <a:rPr lang="de-DE" altLang="en-US" dirty="0" smtClean="0">
                <a:solidFill>
                  <a:schemeClr val="hlink"/>
                </a:solidFill>
              </a:rPr>
              <a:t>Encapsu</a:t>
            </a:r>
            <a:r>
              <a:rPr lang="sr-Latn-RS" altLang="en-US" dirty="0" smtClean="0">
                <a:solidFill>
                  <a:schemeClr val="hlink"/>
                </a:solidFill>
              </a:rPr>
              <a:t>lacija</a:t>
            </a:r>
            <a:endParaRPr lang="de-DE" altLang="en-US" dirty="0"/>
          </a:p>
          <a:p>
            <a:pPr lvl="1"/>
            <a:r>
              <a:rPr lang="de-DE" altLang="en-US" dirty="0"/>
              <a:t>OO </a:t>
            </a:r>
            <a:r>
              <a:rPr lang="sr-Latn-RS" altLang="en-US" dirty="0" smtClean="0"/>
              <a:t>sakriva podatke</a:t>
            </a:r>
            <a:endParaRPr lang="de-DE" altLang="en-US" dirty="0"/>
          </a:p>
          <a:p>
            <a:pPr lvl="1"/>
            <a:r>
              <a:rPr lang="de-DE" altLang="en-US" dirty="0"/>
              <a:t>XML </a:t>
            </a:r>
            <a:r>
              <a:rPr lang="sr-Latn-RS" altLang="en-US" dirty="0" smtClean="0"/>
              <a:t>čini da podaci budu eksplicitni</a:t>
            </a:r>
            <a:endParaRPr lang="de-DE" altLang="en-US" dirty="0"/>
          </a:p>
          <a:p>
            <a:r>
              <a:rPr lang="sr-Latn-RS" altLang="en-US" dirty="0" smtClean="0">
                <a:solidFill>
                  <a:schemeClr val="hlink"/>
                </a:solidFill>
              </a:rPr>
              <a:t>Hijerarhija tipova</a:t>
            </a:r>
            <a:endParaRPr lang="de-DE" altLang="en-US" dirty="0"/>
          </a:p>
          <a:p>
            <a:pPr lvl="1"/>
            <a:r>
              <a:rPr lang="de-DE" altLang="en-US" dirty="0"/>
              <a:t>OO </a:t>
            </a:r>
            <a:r>
              <a:rPr lang="sr-Latn-RS" altLang="en-US" dirty="0" smtClean="0"/>
              <a:t>definiše relacije podskup/nadskup</a:t>
            </a:r>
            <a:endParaRPr lang="de-DE" altLang="en-US" dirty="0"/>
          </a:p>
          <a:p>
            <a:pPr lvl="1"/>
            <a:r>
              <a:rPr lang="de-DE" altLang="en-US" dirty="0"/>
              <a:t>XML </a:t>
            </a:r>
            <a:r>
              <a:rPr lang="sr-Latn-RS" altLang="en-US" dirty="0" smtClean="0"/>
              <a:t>deli strukturu, pa skupovne relacije nemaju smisla</a:t>
            </a:r>
            <a:endParaRPr lang="de-DE" altLang="en-US" dirty="0"/>
          </a:p>
          <a:p>
            <a:r>
              <a:rPr lang="sr-Latn-RS" altLang="en-US" dirty="0" smtClean="0">
                <a:solidFill>
                  <a:schemeClr val="hlink"/>
                </a:solidFill>
              </a:rPr>
              <a:t>Podaci i ponašanje</a:t>
            </a:r>
            <a:endParaRPr lang="de-DE" altLang="en-US" dirty="0"/>
          </a:p>
          <a:p>
            <a:pPr lvl="1"/>
            <a:r>
              <a:rPr lang="de-DE" altLang="en-US" dirty="0"/>
              <a:t>OO </a:t>
            </a:r>
            <a:r>
              <a:rPr lang="sr-Latn-RS" altLang="en-US" dirty="0" smtClean="0"/>
              <a:t>ih pakuje zajedno u jednu celinu</a:t>
            </a:r>
            <a:endParaRPr lang="de-DE" altLang="en-US" dirty="0"/>
          </a:p>
          <a:p>
            <a:pPr lvl="1"/>
            <a:r>
              <a:rPr lang="de-DE" altLang="en-US" dirty="0"/>
              <a:t>XML </a:t>
            </a:r>
            <a:r>
              <a:rPr lang="sr-Latn-RS" altLang="en-US" dirty="0" smtClean="0"/>
              <a:t>razdvaja podatke od njihove interpretacije</a:t>
            </a:r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17651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280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 dirty="0"/>
              <a:t>XML </a:t>
            </a:r>
            <a:r>
              <a:rPr lang="sr-Latn-RS" altLang="en-US" dirty="0" smtClean="0"/>
              <a:t>i</a:t>
            </a:r>
            <a:r>
              <a:rPr lang="de-DE" altLang="en-US" dirty="0" smtClean="0"/>
              <a:t> </a:t>
            </a:r>
            <a:r>
              <a:rPr lang="sr-Latn-RS" altLang="en-US" dirty="0" smtClean="0"/>
              <a:t>r</a:t>
            </a:r>
            <a:r>
              <a:rPr lang="de-DE" altLang="en-US" dirty="0" smtClean="0"/>
              <a:t>ela</a:t>
            </a:r>
            <a:r>
              <a:rPr lang="sr-Latn-RS" altLang="en-US" dirty="0" smtClean="0"/>
              <a:t>c</a:t>
            </a:r>
            <a:r>
              <a:rPr lang="de-DE" altLang="en-US" dirty="0" smtClean="0"/>
              <a:t>ion</a:t>
            </a:r>
            <a:r>
              <a:rPr lang="sr-Latn-RS" altLang="en-US" dirty="0" smtClean="0"/>
              <a:t>e baze podataka</a:t>
            </a:r>
            <a:endParaRPr lang="de-DE" altLang="en-US" dirty="0"/>
          </a:p>
        </p:txBody>
      </p:sp>
      <p:sp>
        <p:nvSpPr>
          <p:cNvPr id="1612803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de-DE" altLang="en-US" dirty="0" smtClean="0">
                <a:solidFill>
                  <a:srgbClr val="002060"/>
                </a:solidFill>
              </a:rPr>
              <a:t>Stru</a:t>
            </a:r>
            <a:r>
              <a:rPr lang="sr-Latn-RS" altLang="en-US" dirty="0" smtClean="0">
                <a:solidFill>
                  <a:srgbClr val="002060"/>
                </a:solidFill>
              </a:rPr>
              <a:t>kturne razlike</a:t>
            </a:r>
            <a:endParaRPr lang="de-DE" altLang="en-US" dirty="0">
              <a:solidFill>
                <a:srgbClr val="002060"/>
              </a:solidFill>
            </a:endParaRPr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Drvo naspram tabele</a:t>
            </a:r>
            <a:endParaRPr lang="de-DE" altLang="en-US" dirty="0"/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Heterogene</a:t>
            </a:r>
            <a:r>
              <a:rPr lang="de-DE" altLang="en-US" dirty="0" smtClean="0"/>
              <a:t> </a:t>
            </a:r>
            <a:r>
              <a:rPr lang="sr-Latn-RS" altLang="en-US" dirty="0" smtClean="0"/>
              <a:t>naspram homogenih</a:t>
            </a:r>
            <a:endParaRPr lang="de-DE" altLang="en-US" dirty="0"/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Opcionalni tipovi naspram striktnog tipiziranja</a:t>
            </a:r>
            <a:endParaRPr lang="de-DE" altLang="en-US" dirty="0"/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Nenormalizovani podaci</a:t>
            </a:r>
            <a:r>
              <a:rPr lang="de-DE" altLang="en-US" dirty="0" smtClean="0"/>
              <a:t> </a:t>
            </a:r>
            <a:r>
              <a:rPr lang="sr-Latn-RS" altLang="en-US" dirty="0" smtClean="0"/>
              <a:t>naspram normalizovanih</a:t>
            </a:r>
            <a:endParaRPr lang="de-DE" altLang="en-US" dirty="0" smtClean="0"/>
          </a:p>
          <a:p>
            <a:pPr>
              <a:lnSpc>
                <a:spcPct val="90000"/>
              </a:lnSpc>
            </a:pPr>
            <a:r>
              <a:rPr lang="sr-Latn-RS" altLang="en-US" dirty="0" smtClean="0">
                <a:solidFill>
                  <a:srgbClr val="002060"/>
                </a:solidFill>
              </a:rPr>
              <a:t>Neke od sličnosti</a:t>
            </a:r>
            <a:endParaRPr lang="de-DE" altLang="en-US" dirty="0" smtClean="0">
              <a:solidFill>
                <a:srgbClr val="002060"/>
              </a:solidFill>
            </a:endParaRPr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Logička i fizička nezavisnost podataka</a:t>
            </a:r>
            <a:endParaRPr lang="de-DE" altLang="en-US" dirty="0"/>
          </a:p>
          <a:p>
            <a:pPr lvl="1">
              <a:lnSpc>
                <a:spcPct val="90000"/>
              </a:lnSpc>
            </a:pPr>
            <a:r>
              <a:rPr lang="de-DE" altLang="en-US" dirty="0" smtClean="0"/>
              <a:t>De</a:t>
            </a:r>
            <a:r>
              <a:rPr lang="sr-Latn-RS" altLang="en-US" dirty="0" smtClean="0"/>
              <a:t>k</a:t>
            </a:r>
            <a:r>
              <a:rPr lang="de-DE" altLang="en-US" dirty="0" smtClean="0"/>
              <a:t>larativ</a:t>
            </a:r>
            <a:r>
              <a:rPr lang="sr-Latn-RS" altLang="en-US" dirty="0" smtClean="0"/>
              <a:t>na</a:t>
            </a:r>
            <a:r>
              <a:rPr lang="de-DE" altLang="en-US" dirty="0" smtClean="0"/>
              <a:t> semanti</a:t>
            </a:r>
            <a:r>
              <a:rPr lang="sr-Latn-RS" altLang="en-US" dirty="0" smtClean="0"/>
              <a:t>ka</a:t>
            </a:r>
            <a:endParaRPr lang="de-DE" altLang="en-US" dirty="0"/>
          </a:p>
          <a:p>
            <a:pPr lvl="1">
              <a:lnSpc>
                <a:spcPct val="90000"/>
              </a:lnSpc>
            </a:pPr>
            <a:r>
              <a:rPr lang="de-DE" altLang="en-US" dirty="0" smtClean="0"/>
              <a:t>Generi</a:t>
            </a:r>
            <a:r>
              <a:rPr lang="sr-Latn-RS" altLang="en-US" dirty="0" smtClean="0"/>
              <a:t>čki model</a:t>
            </a:r>
            <a:r>
              <a:rPr lang="de-DE" altLang="en-US" dirty="0" smtClean="0"/>
              <a:t> </a:t>
            </a:r>
            <a:r>
              <a:rPr lang="sr-Latn-RS" altLang="en-US" dirty="0" smtClean="0"/>
              <a:t>podataka</a:t>
            </a:r>
            <a:r>
              <a:rPr lang="de-DE" altLang="en-US" dirty="0" smtClean="0"/>
              <a:t> </a:t>
            </a:r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3249624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1547664" y="404664"/>
            <a:ext cx="7596336" cy="1044575"/>
          </a:xfrm>
        </p:spPr>
        <p:txBody>
          <a:bodyPr/>
          <a:lstStyle/>
          <a:p>
            <a:pPr>
              <a:defRPr/>
            </a:pPr>
            <a:r>
              <a:rPr lang="sr-Latn-RS" dirty="0" smtClean="0"/>
              <a:t>Programerski modeli procesiranja XML-a</a:t>
            </a:r>
            <a:endParaRPr lang="en-US" dirty="0" smtClean="0"/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63675"/>
            <a:ext cx="8435280" cy="4594225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sr-Latn-RS" dirty="0" smtClean="0">
                <a:solidFill>
                  <a:schemeClr val="tx1"/>
                </a:solidFill>
              </a:rPr>
              <a:t>Ogromna korist od </a:t>
            </a:r>
            <a:r>
              <a:rPr lang="en-US" dirty="0" smtClean="0">
                <a:solidFill>
                  <a:schemeClr val="tx1"/>
                </a:solidFill>
              </a:rPr>
              <a:t>XML</a:t>
            </a:r>
            <a:r>
              <a:rPr lang="sr-Latn-RS" dirty="0" smtClean="0">
                <a:solidFill>
                  <a:schemeClr val="tx1"/>
                </a:solidFill>
              </a:rPr>
              <a:t>-a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sr-Latn-RS" dirty="0" smtClean="0">
                <a:solidFill>
                  <a:schemeClr val="tx1"/>
                </a:solidFill>
              </a:rPr>
              <a:t>su standardni parseri i</a:t>
            </a:r>
            <a:r>
              <a:rPr lang="en-US" dirty="0" smtClean="0">
                <a:solidFill>
                  <a:schemeClr val="tx1"/>
                </a:solidFill>
              </a:rPr>
              <a:t> standard</a:t>
            </a:r>
            <a:r>
              <a:rPr lang="sr-Latn-RS" dirty="0" smtClean="0">
                <a:solidFill>
                  <a:schemeClr val="tx1"/>
                </a:solidFill>
              </a:rPr>
              <a:t>ni</a:t>
            </a:r>
            <a:r>
              <a:rPr lang="en-US" dirty="0" smtClean="0">
                <a:solidFill>
                  <a:schemeClr val="tx1"/>
                </a:solidFill>
              </a:rPr>
              <a:t> API</a:t>
            </a:r>
            <a:r>
              <a:rPr lang="sr-Latn-RS" dirty="0" smtClean="0">
                <a:solidFill>
                  <a:schemeClr val="tx1"/>
                </a:solidFill>
              </a:rPr>
              <a:t>-ji (nezavisni od jezika)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sr-Latn-RS" dirty="0" smtClean="0">
                <a:solidFill>
                  <a:schemeClr val="tx1"/>
                </a:solidFill>
              </a:rPr>
              <a:t>za njihovo procesiranje</a:t>
            </a:r>
            <a:endParaRPr lang="en-US" dirty="0" smtClean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defRPr/>
            </a:pPr>
            <a:r>
              <a:rPr lang="en-US" dirty="0" smtClean="0">
                <a:solidFill>
                  <a:schemeClr val="tx1"/>
                </a:solidFill>
              </a:rPr>
              <a:t>DOM</a:t>
            </a:r>
            <a:r>
              <a:rPr lang="sr-Latn-RS" dirty="0"/>
              <a:t> </a:t>
            </a:r>
            <a:r>
              <a:rPr lang="sr-Latn-RS" dirty="0" smtClean="0"/>
              <a:t>je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sr-Latn-RS" dirty="0" smtClean="0">
                <a:solidFill>
                  <a:schemeClr val="tx1"/>
                </a:solidFill>
              </a:rPr>
              <a:t>objektno</a:t>
            </a:r>
            <a:r>
              <a:rPr lang="en-US" dirty="0" smtClean="0">
                <a:solidFill>
                  <a:schemeClr val="tx1"/>
                </a:solidFill>
              </a:rPr>
              <a:t>-or</a:t>
            </a:r>
            <a:r>
              <a:rPr lang="sr-Latn-RS" dirty="0" smtClean="0">
                <a:solidFill>
                  <a:schemeClr val="tx1"/>
                </a:solidFill>
              </a:rPr>
              <a:t>jentisana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sr-Latn-RS" dirty="0" smtClean="0">
                <a:solidFill>
                  <a:schemeClr val="tx1"/>
                </a:solidFill>
              </a:rPr>
              <a:t>reprezentacija</a:t>
            </a:r>
            <a:r>
              <a:rPr lang="en-US" dirty="0" smtClean="0">
                <a:solidFill>
                  <a:schemeClr val="tx1"/>
                </a:solidFill>
              </a:rPr>
              <a:t> XML </a:t>
            </a:r>
            <a:r>
              <a:rPr lang="sr-Latn-RS" dirty="0" smtClean="0">
                <a:solidFill>
                  <a:schemeClr val="tx1"/>
                </a:solidFill>
              </a:rPr>
              <a:t>drveta parsiranja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</a:p>
          <a:p>
            <a:pPr lvl="1">
              <a:lnSpc>
                <a:spcPct val="90000"/>
              </a:lnSpc>
              <a:defRPr/>
            </a:pPr>
            <a:r>
              <a:rPr lang="en-US" b="1" dirty="0" smtClean="0">
                <a:solidFill>
                  <a:schemeClr val="tx1"/>
                </a:solidFill>
              </a:rPr>
              <a:t>DOM </a:t>
            </a:r>
            <a:r>
              <a:rPr lang="en-US" b="1" dirty="0" err="1" smtClean="0">
                <a:solidFill>
                  <a:schemeClr val="tx1"/>
                </a:solidFill>
              </a:rPr>
              <a:t>obje</a:t>
            </a:r>
            <a:r>
              <a:rPr lang="sr-Latn-RS" b="1" dirty="0" smtClean="0">
                <a:solidFill>
                  <a:schemeClr val="tx1"/>
                </a:solidFill>
              </a:rPr>
              <a:t>kti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sr-Latn-RS" dirty="0" smtClean="0">
                <a:solidFill>
                  <a:schemeClr val="tx1"/>
                </a:solidFill>
              </a:rPr>
              <a:t>sadrže </a:t>
            </a:r>
          </a:p>
          <a:p>
            <a:pPr lvl="2">
              <a:lnSpc>
                <a:spcPct val="90000"/>
              </a:lnSpc>
              <a:defRPr/>
            </a:pPr>
            <a:r>
              <a:rPr lang="sr-Latn-RS" dirty="0" smtClean="0">
                <a:solidFill>
                  <a:schemeClr val="tx1"/>
                </a:solidFill>
              </a:rPr>
              <a:t>metode kao što su </a:t>
            </a:r>
            <a:r>
              <a:rPr lang="en-US" dirty="0" err="1" smtClean="0">
                <a:solidFill>
                  <a:schemeClr val="tx1"/>
                </a:solidFill>
              </a:rPr>
              <a:t>getFirstChild</a:t>
            </a:r>
            <a:r>
              <a:rPr lang="en-US" dirty="0" smtClean="0">
                <a:solidFill>
                  <a:schemeClr val="tx1"/>
                </a:solidFill>
              </a:rPr>
              <a:t>,</a:t>
            </a:r>
            <a:r>
              <a:rPr lang="sr-Latn-R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getNextSibling</a:t>
            </a:r>
            <a:r>
              <a:rPr lang="sr-Latn-RS" dirty="0" smtClean="0">
                <a:solidFill>
                  <a:schemeClr val="tx1"/>
                </a:solidFill>
              </a:rPr>
              <a:t>, koje predstavljaju uobičajen način prolaska kroz drvo</a:t>
            </a:r>
            <a:endParaRPr lang="en-US" dirty="0" smtClean="0">
              <a:solidFill>
                <a:schemeClr val="tx1"/>
              </a:solidFill>
            </a:endParaRPr>
          </a:p>
          <a:p>
            <a:pPr lvl="2">
              <a:lnSpc>
                <a:spcPct val="90000"/>
              </a:lnSpc>
              <a:defRPr/>
            </a:pPr>
            <a:r>
              <a:rPr lang="sr-Latn-RS" dirty="0" smtClean="0">
                <a:solidFill>
                  <a:schemeClr val="tx1"/>
                </a:solidFill>
              </a:rPr>
              <a:t>Takođe mogu da 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modif</a:t>
            </a:r>
            <a:r>
              <a:rPr lang="sr-Latn-R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ikuju</a:t>
            </a:r>
            <a:r>
              <a:rPr lang="en-US" dirty="0" smtClean="0">
                <a:solidFill>
                  <a:schemeClr val="accent5"/>
                </a:solidFill>
              </a:rPr>
              <a:t> </a:t>
            </a:r>
            <a:r>
              <a:rPr lang="sr-Latn-RS" dirty="0" smtClean="0">
                <a:solidFill>
                  <a:schemeClr val="tx1"/>
                </a:solidFill>
              </a:rPr>
              <a:t>samo</a:t>
            </a:r>
            <a:r>
              <a:rPr lang="en-US" dirty="0" smtClean="0">
                <a:solidFill>
                  <a:schemeClr val="tx1"/>
                </a:solidFill>
              </a:rPr>
              <a:t> DOM </a:t>
            </a:r>
            <a:r>
              <a:rPr lang="sr-Latn-RS" dirty="0" smtClean="0">
                <a:solidFill>
                  <a:schemeClr val="tx1"/>
                </a:solidFill>
              </a:rPr>
              <a:t>drvo, tj. da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sr-Latn-RS" dirty="0" smtClean="0">
                <a:solidFill>
                  <a:schemeClr val="tx1"/>
                </a:solidFill>
              </a:rPr>
              <a:t>izmene</a:t>
            </a:r>
            <a:r>
              <a:rPr lang="en-US" dirty="0" smtClean="0">
                <a:solidFill>
                  <a:schemeClr val="tx1"/>
                </a:solidFill>
              </a:rPr>
              <a:t> XML</a:t>
            </a:r>
            <a:r>
              <a:rPr lang="sr-Latn-RS" dirty="0" smtClean="0">
                <a:solidFill>
                  <a:schemeClr val="tx1"/>
                </a:solidFill>
              </a:rPr>
              <a:t>, korišćenjem metoda </a:t>
            </a:r>
            <a:r>
              <a:rPr lang="en-US" dirty="0" err="1" smtClean="0">
                <a:solidFill>
                  <a:schemeClr val="tx1"/>
                </a:solidFill>
              </a:rPr>
              <a:t>insertAfter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sr-Latn-RS" dirty="0" smtClean="0">
                <a:solidFill>
                  <a:schemeClr val="tx1"/>
                </a:solidFill>
              </a:rPr>
              <a:t>itd</a:t>
            </a:r>
            <a:endParaRPr lang="en-US" dirty="0" smtClean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defRPr/>
            </a:pPr>
            <a:r>
              <a:rPr lang="en-US" dirty="0" smtClean="0">
                <a:solidFill>
                  <a:schemeClr val="tx1"/>
                </a:solidFill>
              </a:rPr>
              <a:t>SAX</a:t>
            </a:r>
            <a:r>
              <a:rPr lang="sr-Latn-RS" dirty="0" smtClean="0">
                <a:solidFill>
                  <a:schemeClr val="tx1"/>
                </a:solidFill>
              </a:rPr>
              <a:t> se koristi u situacijama kada nisu potrebni svi podaci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</a:p>
          <a:p>
            <a:pPr lvl="1">
              <a:lnSpc>
                <a:spcPct val="90000"/>
              </a:lnSpc>
              <a:defRPr/>
            </a:pPr>
            <a:r>
              <a:rPr lang="sr-Latn-RS" b="1" dirty="0" smtClean="0">
                <a:solidFill>
                  <a:schemeClr val="tx1"/>
                </a:solidFill>
              </a:rPr>
              <a:t>Interfejs za p</a:t>
            </a:r>
            <a:r>
              <a:rPr lang="en-US" b="1" dirty="0" err="1" smtClean="0">
                <a:solidFill>
                  <a:schemeClr val="tx1"/>
                </a:solidFill>
              </a:rPr>
              <a:t>arser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sr-Latn-RS" dirty="0" smtClean="0">
                <a:solidFill>
                  <a:schemeClr val="tx1"/>
                </a:solidFill>
              </a:rPr>
              <a:t>je ključan u ovom pristupu:</a:t>
            </a:r>
          </a:p>
          <a:p>
            <a:pPr lvl="2">
              <a:lnSpc>
                <a:spcPct val="90000"/>
              </a:lnSpc>
              <a:defRPr/>
            </a:pPr>
            <a:r>
              <a:rPr lang="sr-Latn-RS" dirty="0" smtClean="0"/>
              <a:t>On poziva funkciju svaki put kada parsira instrukciju procesiranja, element itd.</a:t>
            </a:r>
            <a:endParaRPr lang="en-US" dirty="0" smtClean="0">
              <a:solidFill>
                <a:schemeClr val="tx1"/>
              </a:solidFill>
            </a:endParaRPr>
          </a:p>
          <a:p>
            <a:pPr lvl="2">
              <a:lnSpc>
                <a:spcPct val="90000"/>
              </a:lnSpc>
              <a:defRPr/>
            </a:pPr>
            <a:r>
              <a:rPr lang="sr-Latn-RS" dirty="0" smtClean="0"/>
              <a:t>Razvijeni kod može odrediti šta treba raditi u datom slučaju, npr. modifikovati strukturu podataka ili ukloniti dete delove podataka</a:t>
            </a:r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3655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1907704" y="476672"/>
            <a:ext cx="7236296" cy="104457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XML</a:t>
            </a:r>
            <a:r>
              <a:rPr lang="sr-Latn-RS" dirty="0" smtClean="0"/>
              <a:t> upiti</a:t>
            </a:r>
            <a:endParaRPr lang="en-US" dirty="0" smtClean="0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63675"/>
            <a:ext cx="8178800" cy="45942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sr-Latn-RS" altLang="en-US" i="1" dirty="0" smtClean="0">
                <a:solidFill>
                  <a:srgbClr val="C00000"/>
                </a:solidFill>
              </a:rPr>
              <a:t>Upitni jezik </a:t>
            </a:r>
            <a:r>
              <a:rPr lang="sr-Latn-RS" altLang="en-US" dirty="0" smtClean="0">
                <a:solidFill>
                  <a:schemeClr val="tx1"/>
                </a:solidFill>
              </a:rPr>
              <a:t>predstavlja alternativni pristup procesiranju XML podataka</a:t>
            </a:r>
            <a:endParaRPr lang="en-US" altLang="en-US" dirty="0" smtClean="0">
              <a:solidFill>
                <a:schemeClr val="tx1"/>
              </a:solidFill>
            </a:endParaRPr>
          </a:p>
          <a:p>
            <a:pPr lvl="1">
              <a:lnSpc>
                <a:spcPct val="90000"/>
              </a:lnSpc>
            </a:pPr>
            <a:r>
              <a:rPr lang="sr-Latn-RS" altLang="en-US" sz="2000" dirty="0" smtClean="0"/>
              <a:t>Definiše se neka vrsta </a:t>
            </a:r>
            <a:r>
              <a:rPr lang="sr-Latn-RS" altLang="en-US" sz="2000" i="1" dirty="0" smtClean="0">
                <a:solidFill>
                  <a:srgbClr val="990000"/>
                </a:solidFill>
              </a:rPr>
              <a:t>šablona</a:t>
            </a:r>
            <a:r>
              <a:rPr lang="en-US" altLang="en-US" sz="2000" dirty="0" smtClean="0"/>
              <a:t> </a:t>
            </a:r>
            <a:r>
              <a:rPr lang="sr-Latn-RS" altLang="en-US" sz="2000" dirty="0" smtClean="0"/>
              <a:t>koji opisuje prolaske (tj. putanje) od korenog čvora usmerenog grafa koji predstavlja XML</a:t>
            </a:r>
            <a:endParaRPr lang="en-US" altLang="en-US" sz="2000" dirty="0" smtClean="0"/>
          </a:p>
          <a:p>
            <a:pPr lvl="1">
              <a:lnSpc>
                <a:spcPct val="90000"/>
              </a:lnSpc>
            </a:pPr>
            <a:endParaRPr lang="en-US" altLang="en-US" sz="2000" dirty="0" smtClean="0"/>
          </a:p>
          <a:p>
            <a:pPr lvl="1">
              <a:lnSpc>
                <a:spcPct val="90000"/>
              </a:lnSpc>
            </a:pPr>
            <a:r>
              <a:rPr lang="en-US" altLang="en-US" sz="2000" dirty="0" err="1" smtClean="0"/>
              <a:t>Poten</a:t>
            </a:r>
            <a:r>
              <a:rPr lang="sr-Latn-RS" altLang="en-US" sz="2000" dirty="0" smtClean="0"/>
              <a:t>cijalna korist ovakvog pristupa ogleda se u eksploataciji par</a:t>
            </a:r>
            <a:r>
              <a:rPr lang="en-US" altLang="en-US" sz="2000" dirty="0" smtClean="0"/>
              <a:t>a</a:t>
            </a:r>
            <a:r>
              <a:rPr lang="sr-Latn-RS" altLang="en-US" sz="2000" dirty="0" smtClean="0"/>
              <a:t>l</a:t>
            </a:r>
            <a:r>
              <a:rPr lang="en-US" altLang="en-US" sz="2000" dirty="0" smtClean="0"/>
              <a:t>e</a:t>
            </a:r>
            <a:r>
              <a:rPr lang="sr-Latn-RS" altLang="en-US" sz="2000" dirty="0" err="1" smtClean="0"/>
              <a:t>lizma</a:t>
            </a:r>
            <a:r>
              <a:rPr lang="sr-Latn-RS" altLang="en-US" sz="2000" dirty="0" smtClean="0"/>
              <a:t>, pogleda, mapranja shema</a:t>
            </a:r>
            <a:r>
              <a:rPr lang="en-US" altLang="en-US" sz="2000" dirty="0" smtClean="0"/>
              <a:t> </a:t>
            </a:r>
            <a:r>
              <a:rPr lang="sr-Latn-RS" altLang="en-US" sz="2000" dirty="0" smtClean="0"/>
              <a:t>itd.</a:t>
            </a:r>
            <a:endParaRPr lang="en-US" altLang="en-US" sz="2000" dirty="0" smtClean="0"/>
          </a:p>
          <a:p>
            <a:pPr lvl="1">
              <a:lnSpc>
                <a:spcPct val="90000"/>
              </a:lnSpc>
            </a:pPr>
            <a:endParaRPr lang="en-US" altLang="en-US" sz="2000" dirty="0" smtClean="0"/>
          </a:p>
          <a:p>
            <a:pPr lvl="1">
              <a:lnSpc>
                <a:spcPct val="90000"/>
              </a:lnSpc>
            </a:pPr>
            <a:r>
              <a:rPr lang="sr-Latn-RS" altLang="en-US" dirty="0" smtClean="0"/>
              <a:t>Kod jezika</a:t>
            </a:r>
            <a:r>
              <a:rPr lang="en-US" altLang="en-US" sz="2000" dirty="0" smtClean="0"/>
              <a:t> XML, </a:t>
            </a:r>
            <a:r>
              <a:rPr lang="sr-Latn-RS" altLang="en-US" sz="2000" dirty="0" smtClean="0"/>
              <a:t>osnova za ovakve šablone se naziva</a:t>
            </a:r>
            <a:r>
              <a:rPr lang="en-US" altLang="en-US" sz="2000" dirty="0" smtClean="0"/>
              <a:t> XPath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XPath </a:t>
            </a:r>
            <a:r>
              <a:rPr lang="sr-Latn-RS" altLang="en-US" sz="1800" dirty="0" smtClean="0"/>
              <a:t>takođe može deklarisati neka </a:t>
            </a:r>
            <a:r>
              <a:rPr lang="sr-Latn-RS" altLang="en-US" sz="1800" dirty="0" err="1" smtClean="0"/>
              <a:t>ogr</a:t>
            </a:r>
            <a:r>
              <a:rPr lang="en-US" altLang="en-US" sz="1800" dirty="0" smtClean="0"/>
              <a:t>a</a:t>
            </a:r>
            <a:r>
              <a:rPr lang="sr-Latn-RS" altLang="en-US" sz="1800" dirty="0" smtClean="0"/>
              <a:t>n</a:t>
            </a:r>
            <a:r>
              <a:rPr lang="en-US" altLang="en-US" sz="1800" dirty="0" err="1" smtClean="0"/>
              <a:t>i</a:t>
            </a:r>
            <a:r>
              <a:rPr lang="sr-Latn-RS" altLang="en-US" sz="1800" dirty="0" err="1" smtClean="0"/>
              <a:t>čenja</a:t>
            </a:r>
            <a:r>
              <a:rPr lang="sr-Latn-RS" altLang="en-US" sz="1800" dirty="0" smtClean="0"/>
              <a:t> na vrednosti koje se traže</a:t>
            </a:r>
            <a:endParaRPr lang="en-US" altLang="en-US" sz="1800" dirty="0" smtClean="0"/>
          </a:p>
          <a:p>
            <a:pPr lvl="2">
              <a:lnSpc>
                <a:spcPct val="90000"/>
              </a:lnSpc>
            </a:pPr>
            <a:r>
              <a:rPr lang="en-US" altLang="en-US" sz="1800" dirty="0" smtClean="0"/>
              <a:t>XPath </a:t>
            </a:r>
            <a:r>
              <a:rPr lang="sr-Latn-RS" altLang="en-US" sz="1800" dirty="0" smtClean="0"/>
              <a:t>kao rezultat upita vraća</a:t>
            </a:r>
            <a:r>
              <a:rPr lang="en-US" altLang="en-US" sz="1800" dirty="0" smtClean="0"/>
              <a:t> </a:t>
            </a:r>
            <a:r>
              <a:rPr lang="sr-Latn-RS" altLang="en-US" sz="1800" i="1" dirty="0" smtClean="0">
                <a:solidFill>
                  <a:srgbClr val="990000"/>
                </a:solidFill>
              </a:rPr>
              <a:t>skup</a:t>
            </a:r>
            <a:r>
              <a:rPr lang="en-US" altLang="en-US" sz="1800" i="1" dirty="0" smtClean="0">
                <a:solidFill>
                  <a:srgbClr val="990000"/>
                </a:solidFill>
              </a:rPr>
              <a:t> </a:t>
            </a:r>
            <a:r>
              <a:rPr lang="sr-Latn-RS" altLang="en-US" sz="1800" i="1" dirty="0" smtClean="0">
                <a:solidFill>
                  <a:srgbClr val="990000"/>
                </a:solidFill>
              </a:rPr>
              <a:t>čvorova</a:t>
            </a:r>
            <a:r>
              <a:rPr lang="en-US" altLang="en-US" sz="1800" dirty="0" smtClean="0"/>
              <a:t> </a:t>
            </a:r>
            <a:r>
              <a:rPr lang="sr-Latn-RS" altLang="en-US" sz="1800" dirty="0" smtClean="0"/>
              <a:t>koji predstavlja poklapanja</a:t>
            </a:r>
            <a:endParaRPr lang="en-US" alt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3233983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2051719" y="476672"/>
            <a:ext cx="7069993" cy="104457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XPath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63675"/>
            <a:ext cx="8178800" cy="45942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sr-Latn-RS" altLang="en-US" dirty="0" smtClean="0"/>
              <a:t>U svom najprostijem obliku</a:t>
            </a:r>
            <a:r>
              <a:rPr lang="en-US" altLang="en-US" dirty="0" smtClean="0"/>
              <a:t>, X</a:t>
            </a:r>
            <a:r>
              <a:rPr lang="sr-Latn-RS" altLang="en-US" dirty="0" smtClean="0"/>
              <a:t>P</a:t>
            </a:r>
            <a:r>
              <a:rPr lang="en-US" altLang="en-US" dirty="0" err="1" smtClean="0"/>
              <a:t>ath</a:t>
            </a:r>
            <a:r>
              <a:rPr lang="en-US" altLang="en-US" dirty="0" smtClean="0"/>
              <a:t> </a:t>
            </a:r>
            <a:r>
              <a:rPr lang="sr-Latn-RS" altLang="en-US" dirty="0" smtClean="0"/>
              <a:t>liči na opis putanje u sistemu datoteka</a:t>
            </a:r>
            <a:r>
              <a:rPr lang="en-US" altLang="en-US" dirty="0" smtClean="0"/>
              <a:t>: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dirty="0" smtClean="0">
                <a:solidFill>
                  <a:srgbClr val="006699"/>
                </a:solidFill>
                <a:latin typeface="Consolas" pitchFamily="49" charset="0"/>
              </a:rPr>
              <a:t>/</a:t>
            </a:r>
            <a:r>
              <a:rPr lang="en-US" altLang="en-US" dirty="0" err="1" smtClean="0">
                <a:solidFill>
                  <a:srgbClr val="006699"/>
                </a:solidFill>
                <a:latin typeface="Consolas" pitchFamily="49" charset="0"/>
              </a:rPr>
              <a:t>mypath</a:t>
            </a:r>
            <a:r>
              <a:rPr lang="en-US" altLang="en-US" dirty="0" smtClean="0">
                <a:solidFill>
                  <a:srgbClr val="006699"/>
                </a:solidFill>
                <a:latin typeface="Consolas" pitchFamily="49" charset="0"/>
              </a:rPr>
              <a:t>/</a:t>
            </a:r>
            <a:r>
              <a:rPr lang="en-US" altLang="en-US" dirty="0" err="1" smtClean="0">
                <a:solidFill>
                  <a:srgbClr val="006699"/>
                </a:solidFill>
                <a:latin typeface="Consolas" pitchFamily="49" charset="0"/>
              </a:rPr>
              <a:t>subpath</a:t>
            </a:r>
            <a:r>
              <a:rPr lang="en-US" altLang="en-US" dirty="0" smtClean="0">
                <a:solidFill>
                  <a:srgbClr val="006699"/>
                </a:solidFill>
                <a:latin typeface="Consolas" pitchFamily="49" charset="0"/>
              </a:rPr>
              <a:t>/*/</a:t>
            </a:r>
            <a:r>
              <a:rPr lang="en-US" altLang="en-US" dirty="0" err="1" smtClean="0">
                <a:solidFill>
                  <a:srgbClr val="006699"/>
                </a:solidFill>
                <a:latin typeface="Consolas" pitchFamily="49" charset="0"/>
              </a:rPr>
              <a:t>morepath</a:t>
            </a:r>
            <a:endParaRPr lang="en-US" altLang="en-US" dirty="0" smtClean="0">
              <a:solidFill>
                <a:srgbClr val="006699"/>
              </a:solidFill>
            </a:endParaRPr>
          </a:p>
          <a:p>
            <a:pPr>
              <a:lnSpc>
                <a:spcPct val="90000"/>
              </a:lnSpc>
            </a:pPr>
            <a:r>
              <a:rPr lang="sr-Latn-RS" altLang="en-US" dirty="0" smtClean="0"/>
              <a:t>Međutim,</a:t>
            </a:r>
            <a:r>
              <a:rPr lang="en-US" altLang="en-US" dirty="0" smtClean="0"/>
              <a:t> XPath </a:t>
            </a:r>
            <a:r>
              <a:rPr lang="sr-Latn-RS" altLang="en-US" dirty="0" smtClean="0"/>
              <a:t>vraće </a:t>
            </a:r>
            <a:r>
              <a:rPr lang="sr-Latn-RS" altLang="en-US" i="1" dirty="0" smtClean="0">
                <a:solidFill>
                  <a:srgbClr val="C00000"/>
                </a:solidFill>
              </a:rPr>
              <a:t>skup čvorova</a:t>
            </a:r>
            <a:r>
              <a:rPr lang="sr-Latn-RS" altLang="en-US" dirty="0" smtClean="0"/>
              <a:t> koji predstavljaju </a:t>
            </a:r>
            <a:r>
              <a:rPr lang="en-US" altLang="en-US" dirty="0" smtClean="0"/>
              <a:t>XML </a:t>
            </a:r>
            <a:r>
              <a:rPr lang="sr-Latn-RS" altLang="en-US" dirty="0" smtClean="0"/>
              <a:t>čvorove</a:t>
            </a:r>
            <a:r>
              <a:rPr lang="en-US" altLang="en-US" dirty="0" smtClean="0"/>
              <a:t> (</a:t>
            </a:r>
            <a:r>
              <a:rPr lang="sr-Latn-RS" altLang="en-US" dirty="0" smtClean="0"/>
              <a:t>i njihova poddrveta</a:t>
            </a:r>
            <a:r>
              <a:rPr lang="en-US" altLang="en-US" dirty="0" smtClean="0"/>
              <a:t>) </a:t>
            </a:r>
            <a:r>
              <a:rPr lang="sr-Latn-RS" altLang="en-US" dirty="0" smtClean="0"/>
              <a:t>koji se nalaze na kraju zadate putanje</a:t>
            </a:r>
            <a:endParaRPr lang="en-US" altLang="en-US" dirty="0" smtClean="0"/>
          </a:p>
          <a:p>
            <a:pPr>
              <a:lnSpc>
                <a:spcPct val="90000"/>
              </a:lnSpc>
            </a:pPr>
            <a:r>
              <a:rPr lang="en-US" altLang="en-US" dirty="0" smtClean="0"/>
              <a:t>XPaths </a:t>
            </a:r>
            <a:r>
              <a:rPr lang="sr-Latn-RS" altLang="en-US" dirty="0" smtClean="0"/>
              <a:t>na samom kraju putanje može sadržavati </a:t>
            </a:r>
            <a:r>
              <a:rPr lang="sr-Latn-RS" altLang="en-US" i="1" dirty="0" smtClean="0"/>
              <a:t>testove za čvorove</a:t>
            </a:r>
            <a:r>
              <a:rPr lang="en-US" altLang="en-US" dirty="0" smtClean="0"/>
              <a:t>, </a:t>
            </a:r>
            <a:r>
              <a:rPr lang="sr-Latn-RS" altLang="en-US" dirty="0" smtClean="0"/>
              <a:t>i tako kreirati filter po tipu čvora metodama </a:t>
            </a:r>
            <a:r>
              <a:rPr lang="en-US" altLang="en-US" dirty="0" smtClean="0">
                <a:solidFill>
                  <a:srgbClr val="006699"/>
                </a:solidFill>
                <a:latin typeface="Consolas" pitchFamily="49" charset="0"/>
              </a:rPr>
              <a:t>text()</a:t>
            </a:r>
            <a:r>
              <a:rPr lang="en-US" altLang="en-US" dirty="0" smtClean="0">
                <a:solidFill>
                  <a:srgbClr val="006699"/>
                </a:solidFill>
              </a:rPr>
              <a:t>, </a:t>
            </a:r>
            <a:r>
              <a:rPr lang="en-US" altLang="en-US" dirty="0" smtClean="0">
                <a:solidFill>
                  <a:srgbClr val="006699"/>
                </a:solidFill>
                <a:latin typeface="Consolas" pitchFamily="49" charset="0"/>
              </a:rPr>
              <a:t>processing-instruction()</a:t>
            </a:r>
            <a:r>
              <a:rPr lang="en-US" altLang="en-US" dirty="0" smtClean="0">
                <a:solidFill>
                  <a:srgbClr val="006699"/>
                </a:solidFill>
              </a:rPr>
              <a:t>, </a:t>
            </a:r>
            <a:r>
              <a:rPr lang="en-US" altLang="en-US" dirty="0" smtClean="0">
                <a:solidFill>
                  <a:srgbClr val="006699"/>
                </a:solidFill>
                <a:latin typeface="Consolas" pitchFamily="49" charset="0"/>
              </a:rPr>
              <a:t>comment()</a:t>
            </a:r>
            <a:r>
              <a:rPr lang="en-US" altLang="en-US" dirty="0" smtClean="0">
                <a:solidFill>
                  <a:srgbClr val="006699"/>
                </a:solidFill>
              </a:rPr>
              <a:t>, </a:t>
            </a:r>
            <a:r>
              <a:rPr lang="en-US" altLang="en-US" dirty="0" smtClean="0">
                <a:solidFill>
                  <a:srgbClr val="006699"/>
                </a:solidFill>
                <a:latin typeface="Consolas" pitchFamily="49" charset="0"/>
              </a:rPr>
              <a:t>element()</a:t>
            </a:r>
            <a:r>
              <a:rPr lang="en-US" altLang="en-US" dirty="0" smtClean="0">
                <a:solidFill>
                  <a:srgbClr val="006699"/>
                </a:solidFill>
              </a:rPr>
              <a:t>, </a:t>
            </a:r>
            <a:r>
              <a:rPr lang="en-US" altLang="en-US" dirty="0" smtClean="0">
                <a:solidFill>
                  <a:srgbClr val="006699"/>
                </a:solidFill>
                <a:latin typeface="Consolas" pitchFamily="49" charset="0"/>
              </a:rPr>
              <a:t>attribute()</a:t>
            </a:r>
            <a:endParaRPr lang="en-US" altLang="en-US" dirty="0" smtClean="0">
              <a:solidFill>
                <a:schemeClr val="tx1"/>
              </a:solidFill>
              <a:latin typeface="Consolas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en-US" dirty="0" smtClean="0"/>
              <a:t>XPath </a:t>
            </a:r>
            <a:r>
              <a:rPr lang="sr-Latn-RS" altLang="en-US" dirty="0" smtClean="0"/>
              <a:t>vodi računa o uređenju, može se postaviti upit tako da se vodi računa o uređenju i dobiti odgovor koji poštuje dato uređenje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071268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RS" altLang="en-US" dirty="0" smtClean="0">
                <a:solidFill>
                  <a:srgbClr val="002060"/>
                </a:solidFill>
              </a:rPr>
              <a:t>Zahvalnica</a:t>
            </a:r>
            <a:endParaRPr lang="en-GB" altLang="en-US" dirty="0" smtClean="0">
              <a:solidFill>
                <a:srgbClr val="002060"/>
              </a:solidFill>
            </a:endParaRPr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391525" cy="5257800"/>
          </a:xfrm>
        </p:spPr>
        <p:txBody>
          <a:bodyPr/>
          <a:lstStyle/>
          <a:p>
            <a:pPr marL="0" indent="0">
              <a:buNone/>
            </a:pPr>
            <a:r>
              <a:rPr lang="it-IT" altLang="en-US" dirty="0"/>
              <a:t>Delovi materijala ove prezentacije su preuzeti </a:t>
            </a:r>
            <a:r>
              <a:rPr lang="it-IT" altLang="en-US" dirty="0" smtClean="0"/>
              <a:t>iz</a:t>
            </a:r>
            <a:r>
              <a:rPr lang="sr-Cyrl-RS" altLang="en-US" dirty="0" smtClean="0"/>
              <a:t>:</a:t>
            </a:r>
          </a:p>
          <a:p>
            <a:r>
              <a:rPr lang="sr-Latn-RS" altLang="en-US" dirty="0" smtClean="0"/>
              <a:t>Skripte iz predmeta Uvod u veb i internet tehnologije,</a:t>
            </a:r>
            <a:r>
              <a:rPr lang="sr-Cyrl-RS" altLang="en-US" dirty="0" smtClean="0"/>
              <a:t> </a:t>
            </a:r>
            <a:r>
              <a:rPr lang="sr-Latn-RS" altLang="en-US" dirty="0" smtClean="0"/>
              <a:t>na</a:t>
            </a:r>
            <a:r>
              <a:rPr lang="sr-Cyrl-RS" altLang="en-US" dirty="0" smtClean="0"/>
              <a:t> </a:t>
            </a:r>
            <a:r>
              <a:rPr lang="sr-Latn-RS" altLang="en-US" dirty="0" smtClean="0"/>
              <a:t>Matematičkom fakultetu Univeziteta u Beogradu</a:t>
            </a:r>
            <a:r>
              <a:rPr lang="sr-Cyrl-RS" altLang="en-US" dirty="0" smtClean="0"/>
              <a:t>, </a:t>
            </a:r>
            <a:r>
              <a:rPr lang="sr-Latn-RS" altLang="en-US" dirty="0" smtClean="0"/>
              <a:t>autor prof. dr Filip Marić</a:t>
            </a:r>
            <a:endParaRPr lang="sr-Cyrl-RS" altLang="en-US" dirty="0" smtClean="0"/>
          </a:p>
          <a:p>
            <a:r>
              <a:rPr lang="sr-Latn-RS" altLang="en-US" dirty="0"/>
              <a:t>Skripte iz </a:t>
            </a:r>
            <a:r>
              <a:rPr lang="sr-Latn-RS" altLang="en-US" dirty="0" smtClean="0"/>
              <a:t>predmeta Informatika</a:t>
            </a:r>
            <a:r>
              <a:rPr lang="sr-Cyrl-RS" altLang="en-US" dirty="0" smtClean="0"/>
              <a:t> </a:t>
            </a:r>
            <a:r>
              <a:rPr lang="sr-Latn-RS" altLang="en-US" dirty="0" smtClean="0"/>
              <a:t>na Univerzitetu</a:t>
            </a:r>
            <a:r>
              <a:rPr lang="sr-Cyrl-RS" altLang="en-US" dirty="0" smtClean="0"/>
              <a:t> </a:t>
            </a:r>
            <a:r>
              <a:rPr lang="en-US" altLang="en-US" dirty="0" smtClean="0"/>
              <a:t>Milano Bicocca</a:t>
            </a:r>
            <a:r>
              <a:rPr lang="sr-Cyrl-RS" altLang="en-US" dirty="0" smtClean="0"/>
              <a:t>,</a:t>
            </a:r>
            <a:r>
              <a:rPr lang="en-US" altLang="en-US" dirty="0" smtClean="0"/>
              <a:t> </a:t>
            </a:r>
            <a:r>
              <a:rPr lang="sr-Latn-RS" altLang="en-US" dirty="0" smtClean="0"/>
              <a:t>autor dr</a:t>
            </a:r>
            <a:r>
              <a:rPr lang="sr-Cyrl-RS" altLang="en-US" dirty="0" smtClean="0"/>
              <a:t> </a:t>
            </a:r>
            <a:r>
              <a:rPr lang="en-US" altLang="en-US" dirty="0"/>
              <a:t>Mirko </a:t>
            </a:r>
            <a:r>
              <a:rPr lang="en-US" altLang="en-US" dirty="0" err="1"/>
              <a:t>Cesarini</a:t>
            </a:r>
            <a:r>
              <a:rPr lang="sr-Cyrl-RS" altLang="en-US" dirty="0" smtClean="0"/>
              <a:t>  </a:t>
            </a:r>
            <a:endParaRPr lang="sr-Latn-RS" altLang="en-US" dirty="0" smtClean="0"/>
          </a:p>
          <a:p>
            <a:endParaRPr lang="en-US" altLang="en-US" dirty="0" smtClean="0"/>
          </a:p>
          <a:p>
            <a:pPr marL="0" indent="0">
              <a:buFont typeface="Wingdings" pitchFamily="2" charset="2"/>
              <a:buNone/>
            </a:pPr>
            <a:endParaRPr lang="sr-Cyrl-RS" altLang="en-US" sz="1200" dirty="0" smtClean="0"/>
          </a:p>
          <a:p>
            <a:pPr marL="0" indent="0">
              <a:buFont typeface="Wingdings" pitchFamily="2" charset="2"/>
              <a:buNone/>
            </a:pPr>
            <a:endParaRPr lang="sr-Latn-CS" altLang="en-US" sz="1200" dirty="0" smtClean="0"/>
          </a:p>
          <a:p>
            <a:pPr marL="0" indent="0">
              <a:buFont typeface="Wingdings" pitchFamily="2" charset="2"/>
              <a:buNone/>
            </a:pPr>
            <a:endParaRPr lang="sr-Latn-C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557345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731000" y="622935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8C9E4C5-B81A-4C61-BED1-87602EB12266}" type="slidenum">
              <a:rPr lang="en-US" altLang="en-US" sz="1000" smtClean="0">
                <a:solidFill>
                  <a:srgbClr val="969696"/>
                </a:solidFill>
                <a:latin typeface="Arial" pitchFamily="34" charset="0"/>
              </a:rPr>
              <a:pPr/>
              <a:t>8</a:t>
            </a:fld>
            <a:endParaRPr lang="en-US" altLang="en-US" sz="1000" smtClean="0">
              <a:solidFill>
                <a:srgbClr val="969696"/>
              </a:solidFill>
              <a:latin typeface="Arial" pitchFamily="34" charset="0"/>
            </a:endParaRP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1979712" y="332656"/>
            <a:ext cx="7167736" cy="1044575"/>
          </a:xfrm>
        </p:spPr>
        <p:txBody>
          <a:bodyPr/>
          <a:lstStyle/>
          <a:p>
            <a:pPr>
              <a:defRPr/>
            </a:pPr>
            <a:r>
              <a:rPr lang="en-US" sz="3200" dirty="0" err="1" smtClean="0">
                <a:solidFill>
                  <a:schemeClr val="hlink"/>
                </a:solidFill>
              </a:rPr>
              <a:t>Anatom</a:t>
            </a:r>
            <a:r>
              <a:rPr lang="sr-Latn-RS" sz="3200" dirty="0" smtClean="0">
                <a:solidFill>
                  <a:schemeClr val="hlink"/>
                </a:solidFill>
              </a:rPr>
              <a:t>ija </a:t>
            </a:r>
            <a:r>
              <a:rPr lang="en-US" sz="3200" dirty="0" smtClean="0">
                <a:solidFill>
                  <a:schemeClr val="hlink"/>
                </a:solidFill>
              </a:rPr>
              <a:t>XML</a:t>
            </a:r>
            <a:r>
              <a:rPr lang="sr-Latn-RS" sz="3200" dirty="0" smtClean="0">
                <a:solidFill>
                  <a:schemeClr val="hlink"/>
                </a:solidFill>
              </a:rPr>
              <a:t>-a </a:t>
            </a:r>
            <a:endParaRPr lang="en-US" sz="3200" dirty="0">
              <a:solidFill>
                <a:schemeClr val="hlink"/>
              </a:solidFill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5901" y="1463675"/>
            <a:ext cx="8562974" cy="4485605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&lt;?xml version="1.0" encoding="ISO-8859-1" ?&gt;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dblp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alt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mastersthesis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mdate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="2002-01-03" key="</a:t>
            </a:r>
            <a:r>
              <a:rPr lang="en-US" alt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/Brown92"&gt;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    &lt;author&gt;Kurt P. Brown&lt;/author&gt;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    &lt;title&gt;PRPL: A Database Workload Specification Language&lt;/title&gt;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    &lt;year&gt;1992&lt;/year&gt;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    &lt;school&gt;Univ. of Wisconsin-Madison&lt;/school&gt;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  &lt;/</a:t>
            </a:r>
            <a:r>
              <a:rPr lang="en-US" alt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mastersthesis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&lt;article </a:t>
            </a:r>
            <a:r>
              <a:rPr lang="en-US" alt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mdate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="2002-01-03" key="</a:t>
            </a:r>
            <a:r>
              <a:rPr lang="en-US" alt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dec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/SRC1997-018"&gt;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    &lt;editor&gt;Paul R. </a:t>
            </a:r>
            <a:r>
              <a:rPr lang="en-US" alt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McJones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&lt;/editor&gt;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    &lt;title&gt;The 1995 SQL Reunion&lt;/title&gt;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    &lt;journal&gt;Digital System Research Center Report&lt;/journal&gt;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    &lt;volume&gt;SRC1997-018&lt;/volume&gt;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    &lt;year&gt;1997&lt;/year&gt;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    &lt;</a:t>
            </a:r>
            <a:r>
              <a:rPr lang="en-US" alt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ee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alt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/labs/</a:t>
            </a:r>
            <a:r>
              <a:rPr lang="en-US" alt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dec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/SRC1997-018.html&lt;/</a:t>
            </a:r>
            <a:r>
              <a:rPr lang="en-US" alt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ee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    &lt;</a:t>
            </a:r>
            <a:r>
              <a:rPr lang="en-US" alt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ee</a:t>
            </a: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&gt;http://www.mcjones.org/System_R/SQL_Reunion_95/&lt;/ee&gt;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  &lt;/article&gt;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5828768" y="4121356"/>
            <a:ext cx="2275254" cy="484704"/>
            <a:chOff x="5828768" y="4121356"/>
            <a:chExt cx="2275254" cy="484704"/>
          </a:xfrm>
        </p:grpSpPr>
        <p:sp>
          <p:nvSpPr>
            <p:cNvPr id="20486" name="Text Box 6"/>
            <p:cNvSpPr txBox="1">
              <a:spLocks noChangeArrowheads="1"/>
            </p:cNvSpPr>
            <p:nvPr/>
          </p:nvSpPr>
          <p:spPr bwMode="auto">
            <a:xfrm>
              <a:off x="7270140" y="4236728"/>
              <a:ext cx="83388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r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algn="r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algn="r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algn="r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algn="r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sr-Latn-RS" altLang="en-US" sz="1800" i="1" dirty="0" smtClean="0">
                  <a:solidFill>
                    <a:srgbClr val="990000"/>
                  </a:solidFill>
                  <a:latin typeface="Calibri" pitchFamily="34" charset="0"/>
                </a:rPr>
                <a:t>Atribut</a:t>
              </a:r>
              <a:endParaRPr lang="en-US" altLang="en-US" sz="1800" i="1" dirty="0">
                <a:solidFill>
                  <a:srgbClr val="990000"/>
                </a:solidFill>
                <a:latin typeface="Calibri" pitchFamily="34" charset="0"/>
              </a:endParaRPr>
            </a:p>
          </p:txBody>
        </p:sp>
        <p:sp>
          <p:nvSpPr>
            <p:cNvPr id="20487" name="Line 7"/>
            <p:cNvSpPr>
              <a:spLocks noChangeShapeType="1"/>
            </p:cNvSpPr>
            <p:nvPr/>
          </p:nvSpPr>
          <p:spPr bwMode="auto">
            <a:xfrm flipH="1" flipV="1">
              <a:off x="5828768" y="4121356"/>
              <a:ext cx="1476627" cy="300037"/>
            </a:xfrm>
            <a:prstGeom prst="line">
              <a:avLst/>
            </a:prstGeom>
            <a:noFill/>
            <a:ln w="9525">
              <a:solidFill>
                <a:srgbClr val="99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754063" y="2541588"/>
            <a:ext cx="8024812" cy="1001314"/>
            <a:chOff x="754063" y="2541588"/>
            <a:chExt cx="8024812" cy="1001314"/>
          </a:xfrm>
        </p:grpSpPr>
        <p:sp>
          <p:nvSpPr>
            <p:cNvPr id="20485" name="Text Box 5"/>
            <p:cNvSpPr txBox="1">
              <a:spLocks noChangeArrowheads="1"/>
            </p:cNvSpPr>
            <p:nvPr/>
          </p:nvSpPr>
          <p:spPr bwMode="auto">
            <a:xfrm>
              <a:off x="7770592" y="3081237"/>
              <a:ext cx="97494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r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algn="r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algn="r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algn="r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algn="r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800" i="1" dirty="0">
                  <a:solidFill>
                    <a:srgbClr val="990000"/>
                  </a:solidFill>
                  <a:latin typeface="Calibri" pitchFamily="34" charset="0"/>
                </a:rPr>
                <a:t>Elemen</a:t>
              </a:r>
              <a:r>
                <a:rPr lang="en-US" altLang="en-US" i="1" dirty="0">
                  <a:solidFill>
                    <a:srgbClr val="990000"/>
                  </a:solidFill>
                  <a:latin typeface="Calibri" pitchFamily="34" charset="0"/>
                </a:rPr>
                <a:t>t</a:t>
              </a:r>
            </a:p>
          </p:txBody>
        </p:sp>
        <p:sp>
          <p:nvSpPr>
            <p:cNvPr id="20488" name="Line 8"/>
            <p:cNvSpPr>
              <a:spLocks noChangeShapeType="1"/>
            </p:cNvSpPr>
            <p:nvPr/>
          </p:nvSpPr>
          <p:spPr bwMode="auto">
            <a:xfrm flipH="1" flipV="1">
              <a:off x="5148062" y="2874963"/>
              <a:ext cx="2622529" cy="437106"/>
            </a:xfrm>
            <a:prstGeom prst="line">
              <a:avLst/>
            </a:prstGeom>
            <a:noFill/>
            <a:ln w="9525">
              <a:solidFill>
                <a:srgbClr val="99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89" name="Rectangle 9"/>
            <p:cNvSpPr>
              <a:spLocks noChangeArrowheads="1"/>
            </p:cNvSpPr>
            <p:nvPr/>
          </p:nvSpPr>
          <p:spPr bwMode="auto">
            <a:xfrm>
              <a:off x="754063" y="2541588"/>
              <a:ext cx="8024812" cy="330200"/>
            </a:xfrm>
            <a:prstGeom prst="rect">
              <a:avLst/>
            </a:prstGeom>
            <a:noFill/>
            <a:ln w="12700">
              <a:solidFill>
                <a:srgbClr val="99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r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algn="r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algn="r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algn="r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algn="r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GB" altLang="en-US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6997291" y="4941167"/>
            <a:ext cx="1980799" cy="637194"/>
            <a:chOff x="7007224" y="4820592"/>
            <a:chExt cx="1980799" cy="637194"/>
          </a:xfrm>
        </p:grpSpPr>
        <p:sp>
          <p:nvSpPr>
            <p:cNvPr id="20490" name="Text Box 10"/>
            <p:cNvSpPr txBox="1">
              <a:spLocks noChangeArrowheads="1"/>
            </p:cNvSpPr>
            <p:nvPr/>
          </p:nvSpPr>
          <p:spPr bwMode="auto">
            <a:xfrm>
              <a:off x="7007224" y="5088454"/>
              <a:ext cx="198079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r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algn="r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algn="r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algn="r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algn="r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sr-Latn-RS" altLang="en-US" sz="1800" i="1" dirty="0" smtClean="0">
                  <a:solidFill>
                    <a:srgbClr val="990000"/>
                  </a:solidFill>
                  <a:latin typeface="Calibri" pitchFamily="34" charset="0"/>
                </a:rPr>
                <a:t>Zatvarajuća etiketa</a:t>
              </a:r>
              <a:endParaRPr lang="en-US" altLang="en-US" sz="1800" i="1" dirty="0">
                <a:solidFill>
                  <a:srgbClr val="990000"/>
                </a:solidFill>
                <a:latin typeface="Calibri" pitchFamily="34" charset="0"/>
              </a:endParaRPr>
            </a:p>
          </p:txBody>
        </p:sp>
        <p:sp>
          <p:nvSpPr>
            <p:cNvPr id="20491" name="Line 11"/>
            <p:cNvSpPr>
              <a:spLocks noChangeShapeType="1"/>
            </p:cNvSpPr>
            <p:nvPr/>
          </p:nvSpPr>
          <p:spPr bwMode="auto">
            <a:xfrm flipV="1">
              <a:off x="7740351" y="4820592"/>
              <a:ext cx="40174" cy="361725"/>
            </a:xfrm>
            <a:prstGeom prst="line">
              <a:avLst/>
            </a:prstGeom>
            <a:noFill/>
            <a:ln w="9525">
              <a:solidFill>
                <a:srgbClr val="99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360488" y="1700808"/>
            <a:ext cx="3390893" cy="369332"/>
            <a:chOff x="1360488" y="1700808"/>
            <a:chExt cx="3390893" cy="369332"/>
          </a:xfrm>
        </p:grpSpPr>
        <p:sp>
          <p:nvSpPr>
            <p:cNvPr id="20492" name="Text Box 12"/>
            <p:cNvSpPr txBox="1">
              <a:spLocks noChangeArrowheads="1"/>
            </p:cNvSpPr>
            <p:nvPr/>
          </p:nvSpPr>
          <p:spPr bwMode="auto">
            <a:xfrm>
              <a:off x="2843808" y="1700808"/>
              <a:ext cx="190757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r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algn="r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algn="r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algn="r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algn="r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sr-Latn-RS" altLang="en-US" sz="1800" i="1" dirty="0" smtClean="0">
                  <a:solidFill>
                    <a:srgbClr val="990000"/>
                  </a:solidFill>
                  <a:latin typeface="Calibri" pitchFamily="34" charset="0"/>
                </a:rPr>
                <a:t>Otvarajuća etiketa</a:t>
              </a:r>
              <a:endParaRPr lang="en-US" altLang="en-US" i="1" dirty="0">
                <a:solidFill>
                  <a:srgbClr val="990000"/>
                </a:solidFill>
                <a:latin typeface="Calibri" pitchFamily="34" charset="0"/>
              </a:endParaRPr>
            </a:p>
          </p:txBody>
        </p:sp>
        <p:sp>
          <p:nvSpPr>
            <p:cNvPr id="20493" name="Line 13"/>
            <p:cNvSpPr>
              <a:spLocks noChangeShapeType="1"/>
            </p:cNvSpPr>
            <p:nvPr/>
          </p:nvSpPr>
          <p:spPr bwMode="auto">
            <a:xfrm flipH="1" flipV="1">
              <a:off x="1360488" y="1897063"/>
              <a:ext cx="1519237" cy="1587"/>
            </a:xfrm>
            <a:prstGeom prst="line">
              <a:avLst/>
            </a:prstGeom>
            <a:noFill/>
            <a:ln w="9525">
              <a:solidFill>
                <a:srgbClr val="99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5436096" y="997117"/>
            <a:ext cx="3283285" cy="487667"/>
            <a:chOff x="5436096" y="997117"/>
            <a:chExt cx="3283285" cy="487667"/>
          </a:xfrm>
        </p:grpSpPr>
        <p:sp>
          <p:nvSpPr>
            <p:cNvPr id="20484" name="Text Box 4"/>
            <p:cNvSpPr txBox="1">
              <a:spLocks noChangeArrowheads="1"/>
            </p:cNvSpPr>
            <p:nvPr/>
          </p:nvSpPr>
          <p:spPr bwMode="auto">
            <a:xfrm>
              <a:off x="6372200" y="997117"/>
              <a:ext cx="234718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r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algn="r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algn="r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algn="r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algn="r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sr-Latn-RS" altLang="en-US" sz="1800" i="1" dirty="0" smtClean="0">
                  <a:solidFill>
                    <a:srgbClr val="990000"/>
                  </a:solidFill>
                  <a:latin typeface="Calibri" pitchFamily="34" charset="0"/>
                </a:rPr>
                <a:t>Instrukcija procesiranja</a:t>
              </a:r>
              <a:endParaRPr lang="en-US" altLang="en-US" sz="1800" i="1" dirty="0">
                <a:solidFill>
                  <a:srgbClr val="990000"/>
                </a:solidFill>
                <a:latin typeface="Calibri" pitchFamily="34" charset="0"/>
              </a:endParaRPr>
            </a:p>
          </p:txBody>
        </p:sp>
        <p:sp>
          <p:nvSpPr>
            <p:cNvPr id="20494" name="Line 14"/>
            <p:cNvSpPr>
              <a:spLocks noChangeShapeType="1"/>
            </p:cNvSpPr>
            <p:nvPr/>
          </p:nvSpPr>
          <p:spPr bwMode="auto">
            <a:xfrm flipH="1">
              <a:off x="5436096" y="1196752"/>
              <a:ext cx="936104" cy="288032"/>
            </a:xfrm>
            <a:prstGeom prst="line">
              <a:avLst/>
            </a:prstGeom>
            <a:noFill/>
            <a:ln w="9525">
              <a:solidFill>
                <a:srgbClr val="99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" name="Text Box 4"/>
          <p:cNvSpPr txBox="1">
            <a:spLocks noChangeArrowheads="1"/>
          </p:cNvSpPr>
          <p:nvPr/>
        </p:nvSpPr>
        <p:spPr bwMode="auto">
          <a:xfrm>
            <a:off x="1751526" y="6381328"/>
            <a:ext cx="575490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sr-Latn-RS" altLang="en-US" sz="1800" dirty="0">
                <a:solidFill>
                  <a:srgbClr val="6767FF"/>
                </a:solidFill>
                <a:latin typeface="Calibri" pitchFamily="34" charset="0"/>
                <a:hlinkClick r:id="rId3"/>
              </a:rPr>
              <a:t>https://</a:t>
            </a:r>
            <a:r>
              <a:rPr lang="sr-Latn-RS" altLang="en-US" sz="1800" dirty="0" smtClean="0">
                <a:solidFill>
                  <a:srgbClr val="6767FF"/>
                </a:solidFill>
                <a:latin typeface="Calibri" pitchFamily="34" charset="0"/>
                <a:hlinkClick r:id="rId3"/>
              </a:rPr>
              <a:t>dblp.uni-trier.de/faq/How+to+parse+dblp+xml.html</a:t>
            </a:r>
            <a:r>
              <a:rPr lang="sr-Latn-RS" altLang="en-US" sz="1800" dirty="0" smtClean="0">
                <a:solidFill>
                  <a:srgbClr val="6767FF"/>
                </a:solidFill>
                <a:latin typeface="Calibri" pitchFamily="34" charset="0"/>
              </a:rPr>
              <a:t> </a:t>
            </a:r>
            <a:endParaRPr lang="en-US" altLang="en-US" sz="1800" dirty="0">
              <a:solidFill>
                <a:srgbClr val="6767FF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71595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4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4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04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048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048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48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048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731000" y="622935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56E01D2-F6CF-4D17-B719-9DBEC0687F4B}" type="slidenum">
              <a:rPr lang="en-US" altLang="en-US" sz="1000" smtClean="0">
                <a:solidFill>
                  <a:srgbClr val="969696"/>
                </a:solidFill>
                <a:latin typeface="Arial" pitchFamily="34" charset="0"/>
              </a:rPr>
              <a:pPr/>
              <a:t>9</a:t>
            </a:fld>
            <a:endParaRPr lang="en-US" altLang="en-US" sz="1000" smtClean="0">
              <a:solidFill>
                <a:srgbClr val="969696"/>
              </a:solidFill>
              <a:latin typeface="Arial" pitchFamily="34" charset="0"/>
            </a:endParaRPr>
          </a:p>
        </p:txBody>
      </p:sp>
      <p:sp>
        <p:nvSpPr>
          <p:cNvPr id="27651" name="Oval 3"/>
          <p:cNvSpPr>
            <a:spLocks noChangeArrowheads="1"/>
          </p:cNvSpPr>
          <p:nvPr/>
        </p:nvSpPr>
        <p:spPr bwMode="auto">
          <a:xfrm>
            <a:off x="2114550" y="1497013"/>
            <a:ext cx="628650" cy="400050"/>
          </a:xfrm>
          <a:prstGeom prst="ellipse">
            <a:avLst/>
          </a:prstGeom>
          <a:solidFill>
            <a:schemeClr val="tx1"/>
          </a:solidFill>
          <a:ln w="38100" cmpd="dbl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sr-Latn-RS" altLang="en-US" sz="2000" dirty="0" smtClean="0">
                <a:solidFill>
                  <a:schemeClr val="bg1"/>
                </a:solidFill>
              </a:rPr>
              <a:t>r</a:t>
            </a:r>
            <a:r>
              <a:rPr lang="en-US" altLang="en-US" sz="2000" dirty="0" err="1" smtClean="0">
                <a:solidFill>
                  <a:schemeClr val="bg1"/>
                </a:solidFill>
              </a:rPr>
              <a:t>oot</a:t>
            </a:r>
            <a:endParaRPr lang="en-US" altLang="en-US" sz="2000" dirty="0">
              <a:solidFill>
                <a:schemeClr val="bg1"/>
              </a:solidFill>
            </a:endParaRPr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1531938" y="2068513"/>
            <a:ext cx="560387" cy="4333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2000"/>
              <a:t>?xml</a:t>
            </a:r>
          </a:p>
        </p:txBody>
      </p:sp>
      <p:sp>
        <p:nvSpPr>
          <p:cNvPr id="27653" name="Oval 5"/>
          <p:cNvSpPr>
            <a:spLocks noChangeArrowheads="1"/>
          </p:cNvSpPr>
          <p:nvPr/>
        </p:nvSpPr>
        <p:spPr bwMode="auto">
          <a:xfrm>
            <a:off x="2982913" y="2046288"/>
            <a:ext cx="534987" cy="4095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2000"/>
              <a:t>dblp</a:t>
            </a:r>
          </a:p>
        </p:txBody>
      </p:sp>
      <p:sp>
        <p:nvSpPr>
          <p:cNvPr id="27654" name="Oval 6"/>
          <p:cNvSpPr>
            <a:spLocks noChangeArrowheads="1"/>
          </p:cNvSpPr>
          <p:nvPr/>
        </p:nvSpPr>
        <p:spPr bwMode="auto">
          <a:xfrm>
            <a:off x="1679575" y="2698750"/>
            <a:ext cx="1427163" cy="4556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2000"/>
              <a:t>mastersthesis</a:t>
            </a:r>
          </a:p>
        </p:txBody>
      </p:sp>
      <p:sp>
        <p:nvSpPr>
          <p:cNvPr id="27655" name="Oval 7"/>
          <p:cNvSpPr>
            <a:spLocks noChangeArrowheads="1"/>
          </p:cNvSpPr>
          <p:nvPr/>
        </p:nvSpPr>
        <p:spPr bwMode="auto">
          <a:xfrm>
            <a:off x="5695950" y="2779713"/>
            <a:ext cx="763588" cy="4556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2000"/>
              <a:t>article</a:t>
            </a:r>
          </a:p>
        </p:txBody>
      </p:sp>
      <p:sp>
        <p:nvSpPr>
          <p:cNvPr id="27656" name="Oval 8"/>
          <p:cNvSpPr>
            <a:spLocks noChangeArrowheads="1"/>
          </p:cNvSpPr>
          <p:nvPr/>
        </p:nvSpPr>
        <p:spPr bwMode="auto">
          <a:xfrm>
            <a:off x="307975" y="3325813"/>
            <a:ext cx="685800" cy="388937"/>
          </a:xfrm>
          <a:prstGeom prst="ellipse">
            <a:avLst/>
          </a:prstGeom>
          <a:solidFill>
            <a:srgbClr val="B2B2B2"/>
          </a:solidFill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2000"/>
              <a:t>mdate</a:t>
            </a:r>
          </a:p>
        </p:txBody>
      </p:sp>
      <p:sp>
        <p:nvSpPr>
          <p:cNvPr id="27657" name="Oval 9"/>
          <p:cNvSpPr>
            <a:spLocks noChangeArrowheads="1"/>
          </p:cNvSpPr>
          <p:nvPr/>
        </p:nvSpPr>
        <p:spPr bwMode="auto">
          <a:xfrm>
            <a:off x="1025525" y="3463925"/>
            <a:ext cx="425450" cy="388938"/>
          </a:xfrm>
          <a:prstGeom prst="ellipse">
            <a:avLst/>
          </a:prstGeom>
          <a:solidFill>
            <a:srgbClr val="B2B2B2"/>
          </a:solidFill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2000"/>
              <a:t>key</a:t>
            </a:r>
          </a:p>
        </p:txBody>
      </p:sp>
      <p:sp>
        <p:nvSpPr>
          <p:cNvPr id="27658" name="Oval 10"/>
          <p:cNvSpPr>
            <a:spLocks noChangeArrowheads="1"/>
          </p:cNvSpPr>
          <p:nvPr/>
        </p:nvSpPr>
        <p:spPr bwMode="auto">
          <a:xfrm>
            <a:off x="1231900" y="3829050"/>
            <a:ext cx="741363" cy="4556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2000"/>
              <a:t>author</a:t>
            </a:r>
          </a:p>
        </p:txBody>
      </p:sp>
      <p:sp>
        <p:nvSpPr>
          <p:cNvPr id="27659" name="Oval 11"/>
          <p:cNvSpPr>
            <a:spLocks noChangeArrowheads="1"/>
          </p:cNvSpPr>
          <p:nvPr/>
        </p:nvSpPr>
        <p:spPr bwMode="auto">
          <a:xfrm>
            <a:off x="2014538" y="3829050"/>
            <a:ext cx="465137" cy="4556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2000"/>
              <a:t>title</a:t>
            </a:r>
          </a:p>
        </p:txBody>
      </p:sp>
      <p:sp>
        <p:nvSpPr>
          <p:cNvPr id="27660" name="Oval 12"/>
          <p:cNvSpPr>
            <a:spLocks noChangeArrowheads="1"/>
          </p:cNvSpPr>
          <p:nvPr/>
        </p:nvSpPr>
        <p:spPr bwMode="auto">
          <a:xfrm>
            <a:off x="2543175" y="3829050"/>
            <a:ext cx="546100" cy="4556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2000"/>
              <a:t>year</a:t>
            </a:r>
          </a:p>
        </p:txBody>
      </p:sp>
      <p:sp>
        <p:nvSpPr>
          <p:cNvPr id="27661" name="Oval 13"/>
          <p:cNvSpPr>
            <a:spLocks noChangeArrowheads="1"/>
          </p:cNvSpPr>
          <p:nvPr/>
        </p:nvSpPr>
        <p:spPr bwMode="auto">
          <a:xfrm>
            <a:off x="3154363" y="3829050"/>
            <a:ext cx="704850" cy="4556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2000"/>
              <a:t>school</a:t>
            </a:r>
          </a:p>
        </p:txBody>
      </p:sp>
      <p:cxnSp>
        <p:nvCxnSpPr>
          <p:cNvPr id="27662" name="AutoShape 14"/>
          <p:cNvCxnSpPr>
            <a:cxnSpLocks noChangeShapeType="1"/>
            <a:stCxn id="27654" idx="3"/>
            <a:endCxn id="27658" idx="0"/>
          </p:cNvCxnSpPr>
          <p:nvPr/>
        </p:nvCxnSpPr>
        <p:spPr bwMode="auto">
          <a:xfrm rot="5400000">
            <a:off x="1375569" y="3315494"/>
            <a:ext cx="741362" cy="285750"/>
          </a:xfrm>
          <a:prstGeom prst="curvedConnector3">
            <a:avLst>
              <a:gd name="adj1" fmla="val 54389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63" name="AutoShape 15"/>
          <p:cNvCxnSpPr>
            <a:cxnSpLocks noChangeShapeType="1"/>
            <a:stCxn id="27653" idx="6"/>
            <a:endCxn id="27655" idx="2"/>
          </p:cNvCxnSpPr>
          <p:nvPr/>
        </p:nvCxnSpPr>
        <p:spPr bwMode="auto">
          <a:xfrm>
            <a:off x="3517900" y="2251075"/>
            <a:ext cx="2178050" cy="757238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664" name="Oval 16"/>
          <p:cNvSpPr>
            <a:spLocks noChangeArrowheads="1"/>
          </p:cNvSpPr>
          <p:nvPr/>
        </p:nvSpPr>
        <p:spPr bwMode="auto">
          <a:xfrm>
            <a:off x="4813300" y="3898900"/>
            <a:ext cx="682625" cy="4556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2000"/>
              <a:t>editor</a:t>
            </a:r>
          </a:p>
        </p:txBody>
      </p:sp>
      <p:sp>
        <p:nvSpPr>
          <p:cNvPr id="27665" name="Oval 17"/>
          <p:cNvSpPr>
            <a:spLocks noChangeArrowheads="1"/>
          </p:cNvSpPr>
          <p:nvPr/>
        </p:nvSpPr>
        <p:spPr bwMode="auto">
          <a:xfrm>
            <a:off x="5549900" y="3898900"/>
            <a:ext cx="500063" cy="4556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2000"/>
              <a:t>title</a:t>
            </a:r>
          </a:p>
        </p:txBody>
      </p:sp>
      <p:sp>
        <p:nvSpPr>
          <p:cNvPr id="27666" name="Oval 18"/>
          <p:cNvSpPr>
            <a:spLocks noChangeArrowheads="1"/>
          </p:cNvSpPr>
          <p:nvPr/>
        </p:nvSpPr>
        <p:spPr bwMode="auto">
          <a:xfrm>
            <a:off x="7777163" y="3898900"/>
            <a:ext cx="500062" cy="4556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2000"/>
              <a:t>year</a:t>
            </a:r>
          </a:p>
        </p:txBody>
      </p:sp>
      <p:sp>
        <p:nvSpPr>
          <p:cNvPr id="27667" name="Oval 19"/>
          <p:cNvSpPr>
            <a:spLocks noChangeArrowheads="1"/>
          </p:cNvSpPr>
          <p:nvPr/>
        </p:nvSpPr>
        <p:spPr bwMode="auto">
          <a:xfrm>
            <a:off x="6105525" y="3898900"/>
            <a:ext cx="787400" cy="4556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2000"/>
              <a:t>journal</a:t>
            </a:r>
          </a:p>
        </p:txBody>
      </p:sp>
      <p:sp>
        <p:nvSpPr>
          <p:cNvPr id="27668" name="Oval 20"/>
          <p:cNvSpPr>
            <a:spLocks noChangeArrowheads="1"/>
          </p:cNvSpPr>
          <p:nvPr/>
        </p:nvSpPr>
        <p:spPr bwMode="auto">
          <a:xfrm>
            <a:off x="6946900" y="3898900"/>
            <a:ext cx="774700" cy="4556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2000"/>
              <a:t>volume</a:t>
            </a:r>
          </a:p>
        </p:txBody>
      </p:sp>
      <p:sp>
        <p:nvSpPr>
          <p:cNvPr id="27669" name="Oval 21"/>
          <p:cNvSpPr>
            <a:spLocks noChangeArrowheads="1"/>
          </p:cNvSpPr>
          <p:nvPr/>
        </p:nvSpPr>
        <p:spPr bwMode="auto">
          <a:xfrm>
            <a:off x="8670925" y="3898900"/>
            <a:ext cx="295275" cy="4556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2000"/>
              <a:t>ee</a:t>
            </a:r>
          </a:p>
        </p:txBody>
      </p:sp>
      <p:sp>
        <p:nvSpPr>
          <p:cNvPr id="27670" name="Oval 22"/>
          <p:cNvSpPr>
            <a:spLocks noChangeArrowheads="1"/>
          </p:cNvSpPr>
          <p:nvPr/>
        </p:nvSpPr>
        <p:spPr bwMode="auto">
          <a:xfrm>
            <a:off x="8331200" y="3898900"/>
            <a:ext cx="284163" cy="4556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2000"/>
              <a:t>ee</a:t>
            </a:r>
          </a:p>
        </p:txBody>
      </p:sp>
      <p:sp>
        <p:nvSpPr>
          <p:cNvPr id="27671" name="Oval 23"/>
          <p:cNvSpPr>
            <a:spLocks noChangeArrowheads="1"/>
          </p:cNvSpPr>
          <p:nvPr/>
        </p:nvSpPr>
        <p:spPr bwMode="auto">
          <a:xfrm>
            <a:off x="3868738" y="3324225"/>
            <a:ext cx="685800" cy="388938"/>
          </a:xfrm>
          <a:prstGeom prst="ellipse">
            <a:avLst/>
          </a:prstGeom>
          <a:solidFill>
            <a:srgbClr val="B2B2B2"/>
          </a:solidFill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2000"/>
              <a:t>mdate</a:t>
            </a:r>
          </a:p>
        </p:txBody>
      </p:sp>
      <p:sp>
        <p:nvSpPr>
          <p:cNvPr id="27672" name="Oval 24"/>
          <p:cNvSpPr>
            <a:spLocks noChangeArrowheads="1"/>
          </p:cNvSpPr>
          <p:nvPr/>
        </p:nvSpPr>
        <p:spPr bwMode="auto">
          <a:xfrm>
            <a:off x="4575175" y="3521075"/>
            <a:ext cx="425450" cy="388938"/>
          </a:xfrm>
          <a:prstGeom prst="ellipse">
            <a:avLst/>
          </a:prstGeom>
          <a:solidFill>
            <a:srgbClr val="B2B2B2"/>
          </a:solidFill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2000"/>
              <a:t>key</a:t>
            </a:r>
          </a:p>
        </p:txBody>
      </p:sp>
      <p:cxnSp>
        <p:nvCxnSpPr>
          <p:cNvPr id="27673" name="AutoShape 25"/>
          <p:cNvCxnSpPr>
            <a:cxnSpLocks noChangeShapeType="1"/>
            <a:stCxn id="27651" idx="3"/>
            <a:endCxn id="27652" idx="0"/>
          </p:cNvCxnSpPr>
          <p:nvPr/>
        </p:nvCxnSpPr>
        <p:spPr bwMode="auto">
          <a:xfrm flipH="1">
            <a:off x="1812925" y="1857375"/>
            <a:ext cx="393700" cy="2111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74" name="AutoShape 26"/>
          <p:cNvCxnSpPr>
            <a:cxnSpLocks noChangeShapeType="1"/>
            <a:stCxn id="27651" idx="5"/>
            <a:endCxn id="27653" idx="1"/>
          </p:cNvCxnSpPr>
          <p:nvPr/>
        </p:nvCxnSpPr>
        <p:spPr bwMode="auto">
          <a:xfrm>
            <a:off x="2651125" y="1857375"/>
            <a:ext cx="409575" cy="2492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75" name="AutoShape 27"/>
          <p:cNvCxnSpPr>
            <a:cxnSpLocks noChangeShapeType="1"/>
            <a:stCxn id="27655" idx="3"/>
            <a:endCxn id="27671" idx="0"/>
          </p:cNvCxnSpPr>
          <p:nvPr/>
        </p:nvCxnSpPr>
        <p:spPr bwMode="auto">
          <a:xfrm rot="5400000">
            <a:off x="4931569" y="2448719"/>
            <a:ext cx="155575" cy="1595437"/>
          </a:xfrm>
          <a:prstGeom prst="curvedConnector3">
            <a:avLst>
              <a:gd name="adj1" fmla="val 71431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76" name="AutoShape 28"/>
          <p:cNvCxnSpPr>
            <a:cxnSpLocks noChangeShapeType="1"/>
            <a:stCxn id="27655" idx="3"/>
            <a:endCxn id="27672" idx="7"/>
          </p:cNvCxnSpPr>
          <p:nvPr/>
        </p:nvCxnSpPr>
        <p:spPr bwMode="auto">
          <a:xfrm rot="5400000">
            <a:off x="5168106" y="2939257"/>
            <a:ext cx="409575" cy="868362"/>
          </a:xfrm>
          <a:prstGeom prst="curvedConnector3">
            <a:avLst>
              <a:gd name="adj1" fmla="val 51162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77" name="AutoShape 29"/>
          <p:cNvCxnSpPr>
            <a:cxnSpLocks noChangeShapeType="1"/>
            <a:stCxn id="27654" idx="3"/>
            <a:endCxn id="27656" idx="0"/>
          </p:cNvCxnSpPr>
          <p:nvPr/>
        </p:nvCxnSpPr>
        <p:spPr bwMode="auto">
          <a:xfrm rot="5400000">
            <a:off x="1150937" y="2587626"/>
            <a:ext cx="238125" cy="1238250"/>
          </a:xfrm>
          <a:prstGeom prst="curvedConnector3">
            <a:avLst>
              <a:gd name="adj1" fmla="val 64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78" name="AutoShape 30"/>
          <p:cNvCxnSpPr>
            <a:cxnSpLocks noChangeShapeType="1"/>
            <a:stCxn id="27654" idx="3"/>
            <a:endCxn id="27657" idx="0"/>
          </p:cNvCxnSpPr>
          <p:nvPr/>
        </p:nvCxnSpPr>
        <p:spPr bwMode="auto">
          <a:xfrm rot="5400000">
            <a:off x="1375569" y="2950369"/>
            <a:ext cx="376237" cy="650875"/>
          </a:xfrm>
          <a:prstGeom prst="curvedConnector3">
            <a:avLst>
              <a:gd name="adj1" fmla="val 58648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79" name="AutoShape 31"/>
          <p:cNvCxnSpPr>
            <a:cxnSpLocks noChangeShapeType="1"/>
            <a:stCxn id="27655" idx="4"/>
            <a:endCxn id="27664" idx="0"/>
          </p:cNvCxnSpPr>
          <p:nvPr/>
        </p:nvCxnSpPr>
        <p:spPr bwMode="auto">
          <a:xfrm rot="5400000">
            <a:off x="5284788" y="3105150"/>
            <a:ext cx="663575" cy="923925"/>
          </a:xfrm>
          <a:prstGeom prst="curvedConnector3">
            <a:avLst>
              <a:gd name="adj1" fmla="val 24162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80" name="AutoShape 32"/>
          <p:cNvCxnSpPr>
            <a:cxnSpLocks noChangeShapeType="1"/>
            <a:stCxn id="27654" idx="4"/>
            <a:endCxn id="27659" idx="0"/>
          </p:cNvCxnSpPr>
          <p:nvPr/>
        </p:nvCxnSpPr>
        <p:spPr bwMode="auto">
          <a:xfrm flipH="1">
            <a:off x="2247900" y="3154363"/>
            <a:ext cx="146050" cy="6746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81" name="AutoShape 33"/>
          <p:cNvCxnSpPr>
            <a:cxnSpLocks noChangeShapeType="1"/>
            <a:stCxn id="27654" idx="4"/>
            <a:endCxn id="27660" idx="0"/>
          </p:cNvCxnSpPr>
          <p:nvPr/>
        </p:nvCxnSpPr>
        <p:spPr bwMode="auto">
          <a:xfrm>
            <a:off x="2393950" y="3154363"/>
            <a:ext cx="422275" cy="6746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82" name="AutoShape 34"/>
          <p:cNvCxnSpPr>
            <a:cxnSpLocks noChangeShapeType="1"/>
            <a:stCxn id="27654" idx="5"/>
            <a:endCxn id="27661" idx="0"/>
          </p:cNvCxnSpPr>
          <p:nvPr/>
        </p:nvCxnSpPr>
        <p:spPr bwMode="auto">
          <a:xfrm>
            <a:off x="2897188" y="3087688"/>
            <a:ext cx="609600" cy="7413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83" name="AutoShape 35"/>
          <p:cNvCxnSpPr>
            <a:cxnSpLocks noChangeShapeType="1"/>
            <a:stCxn id="27655" idx="4"/>
          </p:cNvCxnSpPr>
          <p:nvPr/>
        </p:nvCxnSpPr>
        <p:spPr bwMode="auto">
          <a:xfrm flipH="1">
            <a:off x="5822950" y="3235325"/>
            <a:ext cx="255588" cy="639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84" name="AutoShape 36"/>
          <p:cNvCxnSpPr>
            <a:cxnSpLocks noChangeShapeType="1"/>
            <a:stCxn id="27655" idx="5"/>
            <a:endCxn id="27668" idx="0"/>
          </p:cNvCxnSpPr>
          <p:nvPr/>
        </p:nvCxnSpPr>
        <p:spPr bwMode="auto">
          <a:xfrm>
            <a:off x="6348413" y="3168650"/>
            <a:ext cx="985837" cy="7302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85" name="AutoShape 37"/>
          <p:cNvCxnSpPr>
            <a:cxnSpLocks noChangeShapeType="1"/>
            <a:stCxn id="27655" idx="5"/>
            <a:endCxn id="27667" idx="0"/>
          </p:cNvCxnSpPr>
          <p:nvPr/>
        </p:nvCxnSpPr>
        <p:spPr bwMode="auto">
          <a:xfrm>
            <a:off x="6348413" y="3168650"/>
            <a:ext cx="150812" cy="7302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86" name="AutoShape 38"/>
          <p:cNvCxnSpPr>
            <a:cxnSpLocks noChangeShapeType="1"/>
            <a:stCxn id="27655" idx="5"/>
            <a:endCxn id="27666" idx="0"/>
          </p:cNvCxnSpPr>
          <p:nvPr/>
        </p:nvCxnSpPr>
        <p:spPr bwMode="auto">
          <a:xfrm>
            <a:off x="6348413" y="3168650"/>
            <a:ext cx="1679575" cy="7302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87" name="AutoShape 39"/>
          <p:cNvCxnSpPr>
            <a:cxnSpLocks noChangeShapeType="1"/>
            <a:stCxn id="27655" idx="5"/>
            <a:endCxn id="27670" idx="0"/>
          </p:cNvCxnSpPr>
          <p:nvPr/>
        </p:nvCxnSpPr>
        <p:spPr bwMode="auto">
          <a:xfrm rot="16200000" flipH="1">
            <a:off x="7046119" y="2470944"/>
            <a:ext cx="730250" cy="2125662"/>
          </a:xfrm>
          <a:prstGeom prst="curvedConnector3">
            <a:avLst>
              <a:gd name="adj1" fmla="val 13694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88" name="AutoShape 40"/>
          <p:cNvCxnSpPr>
            <a:cxnSpLocks noChangeShapeType="1"/>
            <a:stCxn id="27655" idx="6"/>
            <a:endCxn id="27669" idx="0"/>
          </p:cNvCxnSpPr>
          <p:nvPr/>
        </p:nvCxnSpPr>
        <p:spPr bwMode="auto">
          <a:xfrm>
            <a:off x="6459538" y="3008313"/>
            <a:ext cx="2359025" cy="890587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89" name="AutoShape 41"/>
          <p:cNvCxnSpPr>
            <a:cxnSpLocks noChangeShapeType="1"/>
            <a:stCxn id="27653" idx="3"/>
            <a:endCxn id="27654" idx="0"/>
          </p:cNvCxnSpPr>
          <p:nvPr/>
        </p:nvCxnSpPr>
        <p:spPr bwMode="auto">
          <a:xfrm flipH="1">
            <a:off x="2393950" y="2395538"/>
            <a:ext cx="666750" cy="3032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690" name="Rectangle 42"/>
          <p:cNvSpPr>
            <a:spLocks noChangeArrowheads="1"/>
          </p:cNvSpPr>
          <p:nvPr/>
        </p:nvSpPr>
        <p:spPr bwMode="auto">
          <a:xfrm>
            <a:off x="138113" y="3879850"/>
            <a:ext cx="879475" cy="376238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6699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kumimoji="1" lang="en-US" altLang="en-US" sz="1800">
                <a:solidFill>
                  <a:srgbClr val="003366"/>
                </a:solidFill>
              </a:rPr>
              <a:t>2002…</a:t>
            </a:r>
          </a:p>
        </p:txBody>
      </p:sp>
      <p:sp>
        <p:nvSpPr>
          <p:cNvPr id="27691" name="Rectangle 43"/>
          <p:cNvSpPr>
            <a:spLocks noChangeArrowheads="1"/>
          </p:cNvSpPr>
          <p:nvPr/>
        </p:nvSpPr>
        <p:spPr bwMode="auto">
          <a:xfrm>
            <a:off x="185738" y="4635500"/>
            <a:ext cx="1374775" cy="376238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6699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kumimoji="1" lang="en-US" altLang="en-US" sz="1800">
                <a:solidFill>
                  <a:srgbClr val="003366"/>
                </a:solidFill>
              </a:rPr>
              <a:t>ms/Brown92</a:t>
            </a:r>
          </a:p>
        </p:txBody>
      </p:sp>
      <p:sp>
        <p:nvSpPr>
          <p:cNvPr id="27692" name="Rectangle 44"/>
          <p:cNvSpPr>
            <a:spLocks noChangeArrowheads="1"/>
          </p:cNvSpPr>
          <p:nvPr/>
        </p:nvSpPr>
        <p:spPr bwMode="auto">
          <a:xfrm>
            <a:off x="1122363" y="5386388"/>
            <a:ext cx="1082675" cy="376237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6699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kumimoji="1" lang="en-US" altLang="en-US" sz="1800">
                <a:solidFill>
                  <a:srgbClr val="003366"/>
                </a:solidFill>
              </a:rPr>
              <a:t>Kurt P….</a:t>
            </a:r>
          </a:p>
        </p:txBody>
      </p:sp>
      <p:sp>
        <p:nvSpPr>
          <p:cNvPr id="27693" name="Rectangle 45"/>
          <p:cNvSpPr>
            <a:spLocks noChangeArrowheads="1"/>
          </p:cNvSpPr>
          <p:nvPr/>
        </p:nvSpPr>
        <p:spPr bwMode="auto">
          <a:xfrm>
            <a:off x="1804988" y="4916488"/>
            <a:ext cx="968375" cy="376237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6699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kumimoji="1" lang="en-US" altLang="en-US" sz="1800">
                <a:solidFill>
                  <a:srgbClr val="003366"/>
                </a:solidFill>
              </a:rPr>
              <a:t>PRPL…</a:t>
            </a:r>
          </a:p>
        </p:txBody>
      </p:sp>
      <p:sp>
        <p:nvSpPr>
          <p:cNvPr id="27694" name="Rectangle 46"/>
          <p:cNvSpPr>
            <a:spLocks noChangeArrowheads="1"/>
          </p:cNvSpPr>
          <p:nvPr/>
        </p:nvSpPr>
        <p:spPr bwMode="auto">
          <a:xfrm>
            <a:off x="2584450" y="4416425"/>
            <a:ext cx="650875" cy="376238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6699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kumimoji="1" lang="en-US" altLang="en-US" sz="1800">
                <a:solidFill>
                  <a:srgbClr val="003366"/>
                </a:solidFill>
              </a:rPr>
              <a:t>1992</a:t>
            </a:r>
          </a:p>
        </p:txBody>
      </p:sp>
      <p:sp>
        <p:nvSpPr>
          <p:cNvPr id="27695" name="Rectangle 47"/>
          <p:cNvSpPr>
            <a:spLocks noChangeArrowheads="1"/>
          </p:cNvSpPr>
          <p:nvPr/>
        </p:nvSpPr>
        <p:spPr bwMode="auto">
          <a:xfrm>
            <a:off x="2703513" y="5341938"/>
            <a:ext cx="936625" cy="376237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6699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kumimoji="1" lang="en-US" altLang="en-US" sz="1800">
                <a:solidFill>
                  <a:srgbClr val="003366"/>
                </a:solidFill>
              </a:rPr>
              <a:t>Univ….</a:t>
            </a:r>
            <a:endParaRPr kumimoji="1" lang="en-US" altLang="en-US" sz="1800"/>
          </a:p>
        </p:txBody>
      </p:sp>
      <p:sp>
        <p:nvSpPr>
          <p:cNvPr id="27696" name="Rectangle 48"/>
          <p:cNvSpPr>
            <a:spLocks noChangeArrowheads="1"/>
          </p:cNvSpPr>
          <p:nvPr/>
        </p:nvSpPr>
        <p:spPr bwMode="auto">
          <a:xfrm>
            <a:off x="3668713" y="4311650"/>
            <a:ext cx="879475" cy="376238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6699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kumimoji="1" lang="en-US" altLang="en-US" sz="1800">
                <a:solidFill>
                  <a:srgbClr val="003366"/>
                </a:solidFill>
              </a:rPr>
              <a:t>2002…</a:t>
            </a:r>
          </a:p>
        </p:txBody>
      </p:sp>
      <p:sp>
        <p:nvSpPr>
          <p:cNvPr id="27697" name="Rectangle 49"/>
          <p:cNvSpPr>
            <a:spLocks noChangeArrowheads="1"/>
          </p:cNvSpPr>
          <p:nvPr/>
        </p:nvSpPr>
        <p:spPr bwMode="auto">
          <a:xfrm>
            <a:off x="4084638" y="4760913"/>
            <a:ext cx="1006475" cy="376237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6699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kumimoji="1" lang="en-US" altLang="en-US" sz="1800">
                <a:solidFill>
                  <a:srgbClr val="003366"/>
                </a:solidFill>
              </a:rPr>
              <a:t>tr/dec/…</a:t>
            </a:r>
          </a:p>
        </p:txBody>
      </p:sp>
      <p:sp>
        <p:nvSpPr>
          <p:cNvPr id="27698" name="Rectangle 50"/>
          <p:cNvSpPr>
            <a:spLocks noChangeArrowheads="1"/>
          </p:cNvSpPr>
          <p:nvPr/>
        </p:nvSpPr>
        <p:spPr bwMode="auto">
          <a:xfrm>
            <a:off x="4676775" y="5375275"/>
            <a:ext cx="923925" cy="376238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6699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kumimoji="1" lang="en-US" altLang="en-US" sz="1800">
                <a:solidFill>
                  <a:srgbClr val="003366"/>
                </a:solidFill>
              </a:rPr>
              <a:t>Paul R.</a:t>
            </a:r>
            <a:r>
              <a:rPr kumimoji="1" lang="en-US" altLang="en-US" sz="1800"/>
              <a:t> </a:t>
            </a:r>
          </a:p>
        </p:txBody>
      </p:sp>
      <p:sp>
        <p:nvSpPr>
          <p:cNvPr id="27699" name="Rectangle 51"/>
          <p:cNvSpPr>
            <a:spLocks noChangeArrowheads="1"/>
          </p:cNvSpPr>
          <p:nvPr/>
        </p:nvSpPr>
        <p:spPr bwMode="auto">
          <a:xfrm>
            <a:off x="5170488" y="4633913"/>
            <a:ext cx="777875" cy="376237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6699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kumimoji="1" lang="en-US" altLang="en-US" sz="1800">
                <a:solidFill>
                  <a:srgbClr val="003366"/>
                </a:solidFill>
              </a:rPr>
              <a:t>The</a:t>
            </a:r>
            <a:r>
              <a:rPr kumimoji="1" lang="en-US" altLang="en-US" sz="1800"/>
              <a:t>…</a:t>
            </a:r>
          </a:p>
        </p:txBody>
      </p:sp>
      <p:sp>
        <p:nvSpPr>
          <p:cNvPr id="27700" name="Rectangle 52"/>
          <p:cNvSpPr>
            <a:spLocks noChangeArrowheads="1"/>
          </p:cNvSpPr>
          <p:nvPr/>
        </p:nvSpPr>
        <p:spPr bwMode="auto">
          <a:xfrm>
            <a:off x="5629275" y="5068888"/>
            <a:ext cx="1057275" cy="376237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6699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kumimoji="1" lang="en-US" altLang="en-US" sz="1800">
                <a:solidFill>
                  <a:srgbClr val="003366"/>
                </a:solidFill>
              </a:rPr>
              <a:t>Digital…</a:t>
            </a:r>
          </a:p>
        </p:txBody>
      </p:sp>
      <p:sp>
        <p:nvSpPr>
          <p:cNvPr id="27701" name="Rectangle 53"/>
          <p:cNvSpPr>
            <a:spLocks noChangeArrowheads="1"/>
          </p:cNvSpPr>
          <p:nvPr/>
        </p:nvSpPr>
        <p:spPr bwMode="auto">
          <a:xfrm>
            <a:off x="6527800" y="5573713"/>
            <a:ext cx="854075" cy="376237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6699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kumimoji="1" lang="en-US" altLang="en-US" sz="1800">
                <a:solidFill>
                  <a:srgbClr val="003366"/>
                </a:solidFill>
              </a:rPr>
              <a:t>SRC…</a:t>
            </a:r>
          </a:p>
        </p:txBody>
      </p:sp>
      <p:sp>
        <p:nvSpPr>
          <p:cNvPr id="27702" name="Rectangle 54"/>
          <p:cNvSpPr>
            <a:spLocks noChangeArrowheads="1"/>
          </p:cNvSpPr>
          <p:nvPr/>
        </p:nvSpPr>
        <p:spPr bwMode="auto">
          <a:xfrm>
            <a:off x="7229475" y="4552950"/>
            <a:ext cx="650875" cy="376238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6699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kumimoji="1" lang="en-US" altLang="en-US" sz="1800">
                <a:solidFill>
                  <a:srgbClr val="003366"/>
                </a:solidFill>
              </a:rPr>
              <a:t>1997</a:t>
            </a:r>
          </a:p>
        </p:txBody>
      </p:sp>
      <p:sp>
        <p:nvSpPr>
          <p:cNvPr id="27703" name="Rectangle 55"/>
          <p:cNvSpPr>
            <a:spLocks noChangeArrowheads="1"/>
          </p:cNvSpPr>
          <p:nvPr/>
        </p:nvSpPr>
        <p:spPr bwMode="auto">
          <a:xfrm>
            <a:off x="7124700" y="5116513"/>
            <a:ext cx="1235075" cy="376237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6699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kumimoji="1" lang="en-US" altLang="en-US" sz="1800">
                <a:solidFill>
                  <a:srgbClr val="003366"/>
                </a:solidFill>
              </a:rPr>
              <a:t>db/labs/dec</a:t>
            </a:r>
          </a:p>
        </p:txBody>
      </p:sp>
      <p:sp>
        <p:nvSpPr>
          <p:cNvPr id="27704" name="Rectangle 56"/>
          <p:cNvSpPr>
            <a:spLocks noChangeArrowheads="1"/>
          </p:cNvSpPr>
          <p:nvPr/>
        </p:nvSpPr>
        <p:spPr bwMode="auto">
          <a:xfrm>
            <a:off x="7770813" y="5581650"/>
            <a:ext cx="1292225" cy="376238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6699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kumimoji="1" lang="en-US" altLang="en-US" sz="1800">
                <a:solidFill>
                  <a:srgbClr val="003366"/>
                </a:solidFill>
              </a:rPr>
              <a:t>http://www.</a:t>
            </a:r>
          </a:p>
        </p:txBody>
      </p:sp>
      <p:cxnSp>
        <p:nvCxnSpPr>
          <p:cNvPr id="27705" name="AutoShape 57"/>
          <p:cNvCxnSpPr>
            <a:cxnSpLocks noChangeShapeType="1"/>
            <a:stCxn id="27656" idx="4"/>
            <a:endCxn id="27690" idx="0"/>
          </p:cNvCxnSpPr>
          <p:nvPr/>
        </p:nvCxnSpPr>
        <p:spPr bwMode="auto">
          <a:xfrm rot="5400000">
            <a:off x="531813" y="3760787"/>
            <a:ext cx="165100" cy="73025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706" name="AutoShape 58"/>
          <p:cNvCxnSpPr>
            <a:cxnSpLocks noChangeShapeType="1"/>
            <a:stCxn id="27657" idx="4"/>
            <a:endCxn id="27691" idx="0"/>
          </p:cNvCxnSpPr>
          <p:nvPr/>
        </p:nvCxnSpPr>
        <p:spPr bwMode="auto">
          <a:xfrm rot="5400000">
            <a:off x="664369" y="4061619"/>
            <a:ext cx="782637" cy="365125"/>
          </a:xfrm>
          <a:prstGeom prst="curvedConnector3">
            <a:avLst>
              <a:gd name="adj1" fmla="val 49898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707" name="AutoShape 59"/>
          <p:cNvCxnSpPr>
            <a:cxnSpLocks noChangeShapeType="1"/>
            <a:stCxn id="27658" idx="4"/>
            <a:endCxn id="27692" idx="0"/>
          </p:cNvCxnSpPr>
          <p:nvPr/>
        </p:nvCxnSpPr>
        <p:spPr bwMode="auto">
          <a:xfrm rot="16200000" flipH="1">
            <a:off x="1082675" y="4805363"/>
            <a:ext cx="1101725" cy="60325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708" name="AutoShape 60"/>
          <p:cNvCxnSpPr>
            <a:cxnSpLocks noChangeShapeType="1"/>
            <a:stCxn id="27659" idx="4"/>
            <a:endCxn id="27693" idx="0"/>
          </p:cNvCxnSpPr>
          <p:nvPr/>
        </p:nvCxnSpPr>
        <p:spPr bwMode="auto">
          <a:xfrm rot="16200000" flipH="1">
            <a:off x="1952625" y="4579938"/>
            <a:ext cx="631825" cy="41275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709" name="AutoShape 61"/>
          <p:cNvCxnSpPr>
            <a:cxnSpLocks noChangeShapeType="1"/>
            <a:stCxn id="27660" idx="4"/>
            <a:endCxn id="27694" idx="0"/>
          </p:cNvCxnSpPr>
          <p:nvPr/>
        </p:nvCxnSpPr>
        <p:spPr bwMode="auto">
          <a:xfrm rot="16200000" flipH="1">
            <a:off x="2797176" y="4303712"/>
            <a:ext cx="131762" cy="93663"/>
          </a:xfrm>
          <a:prstGeom prst="curvedConnector3">
            <a:avLst>
              <a:gd name="adj1" fmla="val 49398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710" name="AutoShape 62"/>
          <p:cNvCxnSpPr>
            <a:cxnSpLocks noChangeShapeType="1"/>
            <a:stCxn id="27661" idx="4"/>
            <a:endCxn id="27695" idx="0"/>
          </p:cNvCxnSpPr>
          <p:nvPr/>
        </p:nvCxnSpPr>
        <p:spPr bwMode="auto">
          <a:xfrm rot="5400000">
            <a:off x="2810669" y="4645819"/>
            <a:ext cx="1057275" cy="334963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711" name="AutoShape 63"/>
          <p:cNvCxnSpPr>
            <a:cxnSpLocks noChangeShapeType="1"/>
            <a:stCxn id="27671" idx="4"/>
            <a:endCxn id="27696" idx="0"/>
          </p:cNvCxnSpPr>
          <p:nvPr/>
        </p:nvCxnSpPr>
        <p:spPr bwMode="auto">
          <a:xfrm rot="5400000">
            <a:off x="3860800" y="3960813"/>
            <a:ext cx="598487" cy="103188"/>
          </a:xfrm>
          <a:prstGeom prst="curvedConnector3">
            <a:avLst>
              <a:gd name="adj1" fmla="val 49866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712" name="AutoShape 64"/>
          <p:cNvCxnSpPr>
            <a:cxnSpLocks noChangeShapeType="1"/>
            <a:stCxn id="27672" idx="4"/>
            <a:endCxn id="27697" idx="0"/>
          </p:cNvCxnSpPr>
          <p:nvPr/>
        </p:nvCxnSpPr>
        <p:spPr bwMode="auto">
          <a:xfrm rot="5400000">
            <a:off x="4262438" y="4235450"/>
            <a:ext cx="850900" cy="200025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713" name="AutoShape 65"/>
          <p:cNvCxnSpPr>
            <a:cxnSpLocks noChangeShapeType="1"/>
            <a:stCxn id="27664" idx="4"/>
            <a:endCxn id="27698" idx="0"/>
          </p:cNvCxnSpPr>
          <p:nvPr/>
        </p:nvCxnSpPr>
        <p:spPr bwMode="auto">
          <a:xfrm rot="5400000">
            <a:off x="4636295" y="4856956"/>
            <a:ext cx="1020762" cy="15875"/>
          </a:xfrm>
          <a:prstGeom prst="curvedConnector3">
            <a:avLst>
              <a:gd name="adj1" fmla="val 49921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714" name="AutoShape 66"/>
          <p:cNvCxnSpPr>
            <a:cxnSpLocks noChangeShapeType="1"/>
            <a:stCxn id="27665" idx="4"/>
            <a:endCxn id="27699" idx="0"/>
          </p:cNvCxnSpPr>
          <p:nvPr/>
        </p:nvCxnSpPr>
        <p:spPr bwMode="auto">
          <a:xfrm rot="5400000">
            <a:off x="5540375" y="4373563"/>
            <a:ext cx="279400" cy="2413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715" name="AutoShape 67"/>
          <p:cNvCxnSpPr>
            <a:cxnSpLocks noChangeShapeType="1"/>
            <a:stCxn id="27667" idx="4"/>
            <a:endCxn id="27700" idx="0"/>
          </p:cNvCxnSpPr>
          <p:nvPr/>
        </p:nvCxnSpPr>
        <p:spPr bwMode="auto">
          <a:xfrm rot="5400000">
            <a:off x="5971381" y="4541045"/>
            <a:ext cx="714375" cy="341312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716" name="AutoShape 68"/>
          <p:cNvCxnSpPr>
            <a:cxnSpLocks noChangeShapeType="1"/>
            <a:stCxn id="27668" idx="4"/>
            <a:endCxn id="27701" idx="0"/>
          </p:cNvCxnSpPr>
          <p:nvPr/>
        </p:nvCxnSpPr>
        <p:spPr bwMode="auto">
          <a:xfrm rot="5400000">
            <a:off x="6534944" y="4774407"/>
            <a:ext cx="1219200" cy="379412"/>
          </a:xfrm>
          <a:prstGeom prst="curvedConnector3">
            <a:avLst>
              <a:gd name="adj1" fmla="val 1263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717" name="AutoShape 69"/>
          <p:cNvCxnSpPr>
            <a:cxnSpLocks noChangeShapeType="1"/>
            <a:stCxn id="27666" idx="4"/>
            <a:endCxn id="27702" idx="0"/>
          </p:cNvCxnSpPr>
          <p:nvPr/>
        </p:nvCxnSpPr>
        <p:spPr bwMode="auto">
          <a:xfrm rot="5400000">
            <a:off x="7692232" y="4217194"/>
            <a:ext cx="198437" cy="473075"/>
          </a:xfrm>
          <a:prstGeom prst="curvedConnector3">
            <a:avLst>
              <a:gd name="adj1" fmla="val 49602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718" name="AutoShape 70"/>
          <p:cNvCxnSpPr>
            <a:cxnSpLocks noChangeShapeType="1"/>
            <a:stCxn id="27670" idx="4"/>
            <a:endCxn id="27703" idx="0"/>
          </p:cNvCxnSpPr>
          <p:nvPr/>
        </p:nvCxnSpPr>
        <p:spPr bwMode="auto">
          <a:xfrm rot="5400000">
            <a:off x="7727157" y="4369594"/>
            <a:ext cx="762000" cy="731837"/>
          </a:xfrm>
          <a:prstGeom prst="curvedConnector3">
            <a:avLst>
              <a:gd name="adj1" fmla="val 77287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719" name="AutoShape 71"/>
          <p:cNvCxnSpPr>
            <a:cxnSpLocks noChangeShapeType="1"/>
            <a:stCxn id="27669" idx="4"/>
            <a:endCxn id="27704" idx="0"/>
          </p:cNvCxnSpPr>
          <p:nvPr/>
        </p:nvCxnSpPr>
        <p:spPr bwMode="auto">
          <a:xfrm rot="5400000">
            <a:off x="8004175" y="4767263"/>
            <a:ext cx="1227137" cy="401638"/>
          </a:xfrm>
          <a:prstGeom prst="curvedConnector3">
            <a:avLst>
              <a:gd name="adj1" fmla="val 49935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720" name="Oval 72"/>
          <p:cNvSpPr>
            <a:spLocks noChangeArrowheads="1"/>
          </p:cNvSpPr>
          <p:nvPr/>
        </p:nvSpPr>
        <p:spPr bwMode="auto">
          <a:xfrm>
            <a:off x="7839075" y="663575"/>
            <a:ext cx="971550" cy="388938"/>
          </a:xfrm>
          <a:prstGeom prst="ellipse">
            <a:avLst/>
          </a:prstGeom>
          <a:solidFill>
            <a:srgbClr val="B2B2B2"/>
          </a:solidFill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2000"/>
              <a:t>attribute</a:t>
            </a:r>
          </a:p>
        </p:txBody>
      </p:sp>
      <p:sp>
        <p:nvSpPr>
          <p:cNvPr id="27721" name="Oval 73"/>
          <p:cNvSpPr>
            <a:spLocks noChangeArrowheads="1"/>
          </p:cNvSpPr>
          <p:nvPr/>
        </p:nvSpPr>
        <p:spPr bwMode="auto">
          <a:xfrm>
            <a:off x="6983413" y="676275"/>
            <a:ext cx="628650" cy="400050"/>
          </a:xfrm>
          <a:prstGeom prst="ellipse">
            <a:avLst/>
          </a:prstGeom>
          <a:solidFill>
            <a:schemeClr val="tx1"/>
          </a:solidFill>
          <a:ln w="38100" cmpd="dbl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2000">
                <a:solidFill>
                  <a:schemeClr val="bg1"/>
                </a:solidFill>
              </a:rPr>
              <a:t>root</a:t>
            </a:r>
          </a:p>
        </p:txBody>
      </p:sp>
      <p:sp>
        <p:nvSpPr>
          <p:cNvPr id="27722" name="Rectangle 74"/>
          <p:cNvSpPr>
            <a:spLocks noChangeArrowheads="1"/>
          </p:cNvSpPr>
          <p:nvPr/>
        </p:nvSpPr>
        <p:spPr bwMode="auto">
          <a:xfrm>
            <a:off x="7029450" y="1279525"/>
            <a:ext cx="560388" cy="433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2000"/>
              <a:t>p-i</a:t>
            </a:r>
          </a:p>
        </p:txBody>
      </p:sp>
      <p:sp>
        <p:nvSpPr>
          <p:cNvPr id="27723" name="Oval 75"/>
          <p:cNvSpPr>
            <a:spLocks noChangeArrowheads="1"/>
          </p:cNvSpPr>
          <p:nvPr/>
        </p:nvSpPr>
        <p:spPr bwMode="auto">
          <a:xfrm>
            <a:off x="7862888" y="1281113"/>
            <a:ext cx="979487" cy="3857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2000"/>
              <a:t>element</a:t>
            </a:r>
          </a:p>
        </p:txBody>
      </p:sp>
      <p:sp>
        <p:nvSpPr>
          <p:cNvPr id="27724" name="Rectangle 76"/>
          <p:cNvSpPr>
            <a:spLocks noChangeArrowheads="1"/>
          </p:cNvSpPr>
          <p:nvPr/>
        </p:nvSpPr>
        <p:spPr bwMode="auto">
          <a:xfrm>
            <a:off x="7599363" y="1889125"/>
            <a:ext cx="536575" cy="376238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6699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r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kumimoji="1" lang="en-US" altLang="en-US" sz="1800">
                <a:solidFill>
                  <a:srgbClr val="003366"/>
                </a:solidFill>
              </a:rPr>
              <a:t>text</a:t>
            </a:r>
          </a:p>
        </p:txBody>
      </p:sp>
      <p:sp>
        <p:nvSpPr>
          <p:cNvPr id="79" name="Rectangle 2"/>
          <p:cNvSpPr>
            <a:spLocks noGrp="1" noChangeArrowheads="1"/>
          </p:cNvSpPr>
          <p:nvPr>
            <p:ph type="title"/>
          </p:nvPr>
        </p:nvSpPr>
        <p:spPr>
          <a:xfrm>
            <a:off x="1979712" y="332656"/>
            <a:ext cx="7167736" cy="1044575"/>
          </a:xfrm>
        </p:spPr>
        <p:txBody>
          <a:bodyPr/>
          <a:lstStyle/>
          <a:p>
            <a:pPr>
              <a:defRPr/>
            </a:pPr>
            <a:r>
              <a:rPr lang="en-US" sz="3200" dirty="0" err="1" smtClean="0">
                <a:solidFill>
                  <a:schemeClr val="hlink"/>
                </a:solidFill>
              </a:rPr>
              <a:t>Anatom</a:t>
            </a:r>
            <a:r>
              <a:rPr lang="sr-Latn-RS" sz="3200" dirty="0" smtClean="0">
                <a:solidFill>
                  <a:schemeClr val="hlink"/>
                </a:solidFill>
              </a:rPr>
              <a:t>ija </a:t>
            </a:r>
            <a:r>
              <a:rPr lang="en-US" sz="3200" dirty="0" smtClean="0">
                <a:solidFill>
                  <a:schemeClr val="hlink"/>
                </a:solidFill>
              </a:rPr>
              <a:t>XML</a:t>
            </a:r>
            <a:r>
              <a:rPr lang="sr-Latn-RS" sz="3200" dirty="0" smtClean="0">
                <a:solidFill>
                  <a:schemeClr val="hlink"/>
                </a:solidFill>
              </a:rPr>
              <a:t>-a (2)</a:t>
            </a:r>
            <a:endParaRPr lang="en-US" sz="3200" dirty="0">
              <a:solidFill>
                <a:schemeClr val="hlin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2156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4_Watermark">
  <a:themeElements>
    <a:clrScheme name="2_Watermar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D9D8EC"/>
      </a:accent2>
      <a:accent3>
        <a:srgbClr val="FFFFFF"/>
      </a:accent3>
      <a:accent4>
        <a:srgbClr val="000000"/>
      </a:accent4>
      <a:accent5>
        <a:srgbClr val="E2E2FF"/>
      </a:accent5>
      <a:accent6>
        <a:srgbClr val="C4C4D6"/>
      </a:accent6>
      <a:hlink>
        <a:srgbClr val="6767FF"/>
      </a:hlink>
      <a:folHlink>
        <a:srgbClr val="9933FF"/>
      </a:folHlink>
    </a:clrScheme>
    <a:fontScheme name="2_Waterma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11136</TotalTime>
  <Words>4518</Words>
  <Application>Microsoft Office PowerPoint</Application>
  <PresentationFormat>On-screen Show (4:3)</PresentationFormat>
  <Paragraphs>907</Paragraphs>
  <Slides>77</Slides>
  <Notes>34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77</vt:i4>
      </vt:variant>
    </vt:vector>
  </HeadingPairs>
  <TitlesOfParts>
    <vt:vector size="78" baseType="lpstr">
      <vt:lpstr>4_Watermark</vt:lpstr>
      <vt:lpstr>Uvod u veb i internet tehnologije</vt:lpstr>
      <vt:lpstr>Jezici za obeležavanje XML </vt:lpstr>
      <vt:lpstr>Šta je XML?</vt:lpstr>
      <vt:lpstr>Istorija: SGML vs. HTML vs. XML</vt:lpstr>
      <vt:lpstr>Zašto XML </vt:lpstr>
      <vt:lpstr>Zašto XML (2) </vt:lpstr>
      <vt:lpstr>Ključni pojmovi XML-a</vt:lpstr>
      <vt:lpstr>Anatomija XML-a </vt:lpstr>
      <vt:lpstr>Anatomija XML-a (2)</vt:lpstr>
      <vt:lpstr>Anatomija XML-a (3)</vt:lpstr>
      <vt:lpstr>Elementi</vt:lpstr>
      <vt:lpstr>Elementi (2)</vt:lpstr>
      <vt:lpstr>Atributi</vt:lpstr>
      <vt:lpstr>Tekst i izmešani sadržaj</vt:lpstr>
      <vt:lpstr>Prelaz između prirodnog jezika, polu-struktuiranih i struktuiranih podataka</vt:lpstr>
      <vt:lpstr>Sekcija CDATA</vt:lpstr>
      <vt:lpstr>Komentari, instrukcije za procesiranje i prolog</vt:lpstr>
      <vt:lpstr>Deklaracija korišćenja belina</vt:lpstr>
      <vt:lpstr>Prostori imena</vt:lpstr>
      <vt:lpstr>Prostori imena (2)</vt:lpstr>
      <vt:lpstr>Podrazumevani prostori imena </vt:lpstr>
      <vt:lpstr>Primer rada sa prostorima imena </vt:lpstr>
      <vt:lpstr>Primer rada sa prostorima imena (2) </vt:lpstr>
      <vt:lpstr>Primer rada sa prostorima imena (3) </vt:lpstr>
      <vt:lpstr>Primer rada sa prostorima imena (4) </vt:lpstr>
      <vt:lpstr>Primeri XML podataka</vt:lpstr>
      <vt:lpstr>Struktuiranje XML-a</vt:lpstr>
      <vt:lpstr>Struktuiranje XML-a (2)</vt:lpstr>
      <vt:lpstr>Istorija i uloga jezika za opis strukture XML-a</vt:lpstr>
      <vt:lpstr>Korektnost XML dokumenata</vt:lpstr>
      <vt:lpstr>XML i DTD</vt:lpstr>
      <vt:lpstr>DTD</vt:lpstr>
      <vt:lpstr>Referisanje na DTD u okviru XML-a</vt:lpstr>
      <vt:lpstr>Primeri XML validacije sa DTD</vt:lpstr>
      <vt:lpstr>Primeri XML validacije sa DTD (2)</vt:lpstr>
      <vt:lpstr>Primeri XML validacije sa DTD (3)</vt:lpstr>
      <vt:lpstr>XML Sheme</vt:lpstr>
      <vt:lpstr>Ograničenja DTD-ova</vt:lpstr>
      <vt:lpstr>Principi dizajna za sheme</vt:lpstr>
      <vt:lpstr>Osnove XML sheme</vt:lpstr>
      <vt:lpstr>Osnove XML sheme (2)</vt:lpstr>
      <vt:lpstr>Struktura sheme</vt:lpstr>
      <vt:lpstr>Prolog sheme</vt:lpstr>
      <vt:lpstr>Globalne deklaracije</vt:lpstr>
      <vt:lpstr>Deklaracija globalnog elementa</vt:lpstr>
      <vt:lpstr>Deklaracija globalnog tipa</vt:lpstr>
      <vt:lpstr>Lokalni elemenat</vt:lpstr>
      <vt:lpstr>Deklaracija lokalnog elementa</vt:lpstr>
      <vt:lpstr>Definicija lokalnog tipa</vt:lpstr>
      <vt:lpstr>Definicija lokalnog elementa</vt:lpstr>
      <vt:lpstr>Primer sheme</vt:lpstr>
      <vt:lpstr>Primer sheme (2)</vt:lpstr>
      <vt:lpstr>Primer sheme (3)</vt:lpstr>
      <vt:lpstr>Deklaracije atributa</vt:lpstr>
      <vt:lpstr>Deklaracije atributa (2)</vt:lpstr>
      <vt:lpstr>Anonimni tipovi</vt:lpstr>
      <vt:lpstr>Elementi i atributi</vt:lpstr>
      <vt:lpstr>Elementi i atributi (2)</vt:lpstr>
      <vt:lpstr>Predefinisani prosti tipovi</vt:lpstr>
      <vt:lpstr>Izvedeni prosti tipovi</vt:lpstr>
      <vt:lpstr>Izvedeni prosti tipovi (2)</vt:lpstr>
      <vt:lpstr>Prosti tip listi</vt:lpstr>
      <vt:lpstr>Prosti tip listi sa restrikcijom</vt:lpstr>
      <vt:lpstr>Prosti tip unije</vt:lpstr>
      <vt:lpstr>Element choice</vt:lpstr>
      <vt:lpstr>Grupe elemenata</vt:lpstr>
      <vt:lpstr>Grupe atributa</vt:lpstr>
      <vt:lpstr>Definicija ključeva</vt:lpstr>
      <vt:lpstr>Definicija ključeva (2)</vt:lpstr>
      <vt:lpstr>Reference (strani ključevi)</vt:lpstr>
      <vt:lpstr>XML i programerske paradigme</vt:lpstr>
      <vt:lpstr>XML i OO</vt:lpstr>
      <vt:lpstr>XML i relacione baze podataka</vt:lpstr>
      <vt:lpstr>Programerski modeli procesiranja XML-a</vt:lpstr>
      <vt:lpstr>XML upiti</vt:lpstr>
      <vt:lpstr>XPath</vt:lpstr>
      <vt:lpstr>Zahvalnica</vt:lpstr>
    </vt:vector>
  </TitlesOfParts>
  <Company>Matf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OOP</dc:subject>
  <dc:creator>Vladimir Filipovic</dc:creator>
  <cp:lastModifiedBy>Vlado Filipovic</cp:lastModifiedBy>
  <cp:revision>769</cp:revision>
  <dcterms:created xsi:type="dcterms:W3CDTF">1601-01-01T00:00:00Z</dcterms:created>
  <dcterms:modified xsi:type="dcterms:W3CDTF">2021-02-27T14:35:03Z</dcterms:modified>
</cp:coreProperties>
</file>