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59" r:id="rId4"/>
    <p:sldId id="260"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87E"/>
    <a:srgbClr val="44CCFE"/>
    <a:srgbClr val="8CCCF2"/>
    <a:srgbClr val="A09C9F"/>
    <a:srgbClr val="43C0F8"/>
    <a:srgbClr val="FFFFFF"/>
    <a:srgbClr val="2381B4"/>
    <a:srgbClr val="DA6544"/>
    <a:srgbClr val="C5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BAD3-0F00-4E05-A607-75F70F9433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5B8B22-5E0D-4257-B18C-9AA3938E3E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E156D1-FD2F-4F8C-99D5-B777608C1B32}"/>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5" name="Footer Placeholder 4">
            <a:extLst>
              <a:ext uri="{FF2B5EF4-FFF2-40B4-BE49-F238E27FC236}">
                <a16:creationId xmlns:a16="http://schemas.microsoft.com/office/drawing/2014/main" id="{0BFC4FDD-5015-4AB8-BF50-E7D0EF7EF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CE161-8B27-42F4-9171-C33CF778E602}"/>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162027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3B595-5D3D-4C88-A67E-E1B4B2EE3D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D89A9-AB9B-4124-94C4-606F45A01E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E38B9-3837-417E-A955-FE0563DBFD7F}"/>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5" name="Footer Placeholder 4">
            <a:extLst>
              <a:ext uri="{FF2B5EF4-FFF2-40B4-BE49-F238E27FC236}">
                <a16:creationId xmlns:a16="http://schemas.microsoft.com/office/drawing/2014/main" id="{C36DC887-3201-4B9C-8B0F-EE65FE30C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4E059-13B6-4729-8612-5CC0CA6FE9B8}"/>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240941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0A8839-FC06-428D-BAB9-0C106A98B8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24A459-75B7-49B6-AE0C-B6F8A5789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EAE62-FC78-4EBC-A45A-C98AABEC694A}"/>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5" name="Footer Placeholder 4">
            <a:extLst>
              <a:ext uri="{FF2B5EF4-FFF2-40B4-BE49-F238E27FC236}">
                <a16:creationId xmlns:a16="http://schemas.microsoft.com/office/drawing/2014/main" id="{96B2B20A-FD7F-4C25-BE5E-63C828A1E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90E96-EFD9-4187-94BC-984696D9AB53}"/>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321863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FABD-5067-408A-9F33-AE9475EF0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87CB2-F24B-423B-A4F5-173796D366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750C1-87CE-4CA2-A533-E2FD4CB11FF5}"/>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5" name="Footer Placeholder 4">
            <a:extLst>
              <a:ext uri="{FF2B5EF4-FFF2-40B4-BE49-F238E27FC236}">
                <a16:creationId xmlns:a16="http://schemas.microsoft.com/office/drawing/2014/main" id="{7D509E41-B12E-41F6-BBB2-E0705E2C5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30ACD-6C28-462C-B0D9-DC910A5629E7}"/>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92733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CEC8-BCF3-4118-90C5-E065257A0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05603D-19F9-45D1-AE51-4C23F948E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5DB617-07CF-4673-A562-C62B23853EB0}"/>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5" name="Footer Placeholder 4">
            <a:extLst>
              <a:ext uri="{FF2B5EF4-FFF2-40B4-BE49-F238E27FC236}">
                <a16:creationId xmlns:a16="http://schemas.microsoft.com/office/drawing/2014/main" id="{F04FAEB4-897D-45AC-98BD-B0D9BE65C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67D43-F5FA-471F-BF21-FE157BD0904E}"/>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90158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431A-6072-4DC6-8C62-CFDD27BF2C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31EDFA-844E-444A-9026-ECC524F8EB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A15D5-F2BC-4BF5-AC8B-BDFCC5A093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00B9E2-0D93-46BD-ADFD-8795B1A71050}"/>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6" name="Footer Placeholder 5">
            <a:extLst>
              <a:ext uri="{FF2B5EF4-FFF2-40B4-BE49-F238E27FC236}">
                <a16:creationId xmlns:a16="http://schemas.microsoft.com/office/drawing/2014/main" id="{C7444E7A-B439-43AE-B1E8-78E152851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30648-DDE9-4A2F-B388-634ECB04F515}"/>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68069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AA98-D97E-42EF-9BCA-EF650CA815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99ADE9-54AA-4BC5-810B-C5EBBD0A5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44576C-D52A-41C8-BAFB-F3BDCFD07A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6F4AB4-EB5B-4ED1-9587-6CDE718C7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685E1-A3E8-42A1-A8EA-D79C69906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2A917B-9876-477D-9EC9-C9BB79311247}"/>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8" name="Footer Placeholder 7">
            <a:extLst>
              <a:ext uri="{FF2B5EF4-FFF2-40B4-BE49-F238E27FC236}">
                <a16:creationId xmlns:a16="http://schemas.microsoft.com/office/drawing/2014/main" id="{B0BAA156-5A91-4521-9FC8-F26F70251A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72741A-3988-4470-A24B-4637E4ECEF6E}"/>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14842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9696-B0DB-4675-8762-DA240AF07A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0185BF-F8A3-4BB8-BC93-B3D4B54565A5}"/>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4" name="Footer Placeholder 3">
            <a:extLst>
              <a:ext uri="{FF2B5EF4-FFF2-40B4-BE49-F238E27FC236}">
                <a16:creationId xmlns:a16="http://schemas.microsoft.com/office/drawing/2014/main" id="{BB7C9598-7948-4D51-A447-F0336B3B49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185F6A-748F-419E-8B97-481A6AB1CFBA}"/>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90285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DBE52-7FD8-4FD7-9068-71ED5CEF1A1B}"/>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3" name="Footer Placeholder 2">
            <a:extLst>
              <a:ext uri="{FF2B5EF4-FFF2-40B4-BE49-F238E27FC236}">
                <a16:creationId xmlns:a16="http://schemas.microsoft.com/office/drawing/2014/main" id="{BA3779A9-22BD-4CA4-BCC1-D0CDDFAD0F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69958B-D9CB-4A74-B3E6-B02EC016C7D5}"/>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323291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3CC8-4534-4897-BB0A-EBC5158BD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F0A22F-9AD2-421B-90FC-039EB4F90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FC503E-F04D-498F-A918-1D0924459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A8977-4BA6-47B7-9183-843998EB4314}"/>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6" name="Footer Placeholder 5">
            <a:extLst>
              <a:ext uri="{FF2B5EF4-FFF2-40B4-BE49-F238E27FC236}">
                <a16:creationId xmlns:a16="http://schemas.microsoft.com/office/drawing/2014/main" id="{F906896D-87DB-4703-98A0-6707EFB8B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FA316-01AD-4896-AF2F-601C275636BA}"/>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53829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8BCE-B689-452C-BB65-C0899F6BB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53B805-93E7-474E-BABB-8FF27295A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05CDB-491C-4F6E-A0B6-25A75AF7C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36721-70CE-4915-84C6-D1A443052441}"/>
              </a:ext>
            </a:extLst>
          </p:cNvPr>
          <p:cNvSpPr>
            <a:spLocks noGrp="1"/>
          </p:cNvSpPr>
          <p:nvPr>
            <p:ph type="dt" sz="half" idx="10"/>
          </p:nvPr>
        </p:nvSpPr>
        <p:spPr/>
        <p:txBody>
          <a:bodyPr/>
          <a:lstStyle/>
          <a:p>
            <a:fld id="{5E7610A9-8648-40DD-8532-356281B2340E}" type="datetimeFigureOut">
              <a:rPr lang="en-US" smtClean="0"/>
              <a:t>12/18/2021</a:t>
            </a:fld>
            <a:endParaRPr lang="en-US"/>
          </a:p>
        </p:txBody>
      </p:sp>
      <p:sp>
        <p:nvSpPr>
          <p:cNvPr id="6" name="Footer Placeholder 5">
            <a:extLst>
              <a:ext uri="{FF2B5EF4-FFF2-40B4-BE49-F238E27FC236}">
                <a16:creationId xmlns:a16="http://schemas.microsoft.com/office/drawing/2014/main" id="{EC23D268-1464-444A-8DB3-139C811E7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78780-E3D2-4A6F-AF84-880116270036}"/>
              </a:ext>
            </a:extLst>
          </p:cNvPr>
          <p:cNvSpPr>
            <a:spLocks noGrp="1"/>
          </p:cNvSpPr>
          <p:nvPr>
            <p:ph type="sldNum" sz="quarter" idx="12"/>
          </p:nvPr>
        </p:nvSpPr>
        <p:spPr/>
        <p:txBody>
          <a:bodyPr/>
          <a:lstStyle/>
          <a:p>
            <a:fld id="{B86060E8-C814-44B8-B7B8-58FF271D5EFE}" type="slidenum">
              <a:rPr lang="en-US" smtClean="0"/>
              <a:t>‹#›</a:t>
            </a:fld>
            <a:endParaRPr lang="en-US"/>
          </a:p>
        </p:txBody>
      </p:sp>
    </p:spTree>
    <p:extLst>
      <p:ext uri="{BB962C8B-B14F-4D97-AF65-F5344CB8AC3E}">
        <p14:creationId xmlns:p14="http://schemas.microsoft.com/office/powerpoint/2010/main" val="29245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256E1D-E885-423B-B4A4-5A0A753B15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624A7-3C23-48C7-A85B-E9B807E3B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AFE49-AF88-4063-AB68-49CF5A2725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610A9-8648-40DD-8532-356281B2340E}" type="datetimeFigureOut">
              <a:rPr lang="en-US" smtClean="0"/>
              <a:t>12/18/2021</a:t>
            </a:fld>
            <a:endParaRPr lang="en-US"/>
          </a:p>
        </p:txBody>
      </p:sp>
      <p:sp>
        <p:nvSpPr>
          <p:cNvPr id="5" name="Footer Placeholder 4">
            <a:extLst>
              <a:ext uri="{FF2B5EF4-FFF2-40B4-BE49-F238E27FC236}">
                <a16:creationId xmlns:a16="http://schemas.microsoft.com/office/drawing/2014/main" id="{DDF396EB-D306-4871-A95F-4A11C1267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1A7684-150B-4BB4-9334-7CCD9CEB3B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060E8-C814-44B8-B7B8-58FF271D5EFE}" type="slidenum">
              <a:rPr lang="en-US" smtClean="0"/>
              <a:t>‹#›</a:t>
            </a:fld>
            <a:endParaRPr lang="en-US"/>
          </a:p>
        </p:txBody>
      </p:sp>
    </p:spTree>
    <p:extLst>
      <p:ext uri="{BB962C8B-B14F-4D97-AF65-F5344CB8AC3E}">
        <p14:creationId xmlns:p14="http://schemas.microsoft.com/office/powerpoint/2010/main" val="210732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5EFFF"/>
        </a:solidFill>
        <a:effectLst/>
      </p:bgPr>
    </p:bg>
    <p:spTree>
      <p:nvGrpSpPr>
        <p:cNvPr id="1" name=""/>
        <p:cNvGrpSpPr/>
        <p:nvPr/>
      </p:nvGrpSpPr>
      <p:grpSpPr>
        <a:xfrm>
          <a:off x="0" y="0"/>
          <a:ext cx="0" cy="0"/>
          <a:chOff x="0" y="0"/>
          <a:chExt cx="0" cy="0"/>
        </a:xfrm>
      </p:grpSpPr>
      <p:pic>
        <p:nvPicPr>
          <p:cNvPr id="3076" name="Picture 4" descr="Free Icon | Nlp neurolinguistic programation">
            <a:extLst>
              <a:ext uri="{FF2B5EF4-FFF2-40B4-BE49-F238E27FC236}">
                <a16:creationId xmlns:a16="http://schemas.microsoft.com/office/drawing/2014/main" id="{83505C32-2AF4-4C2E-AAF8-00739B0B7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724" y="776219"/>
            <a:ext cx="596265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AF1A81E-61A8-4F2C-9159-BB323BF9D509}"/>
              </a:ext>
            </a:extLst>
          </p:cNvPr>
          <p:cNvSpPr>
            <a:spLocks noGrp="1"/>
          </p:cNvSpPr>
          <p:nvPr>
            <p:ph type="title"/>
          </p:nvPr>
        </p:nvSpPr>
        <p:spPr>
          <a:xfrm>
            <a:off x="811283" y="890744"/>
            <a:ext cx="10515600" cy="2708690"/>
          </a:xfrm>
        </p:spPr>
        <p:txBody>
          <a:bodyPr>
            <a:noAutofit/>
          </a:bodyPr>
          <a:lstStyle/>
          <a:p>
            <a:pPr>
              <a:lnSpc>
                <a:spcPct val="150000"/>
              </a:lnSpc>
            </a:pPr>
            <a:r>
              <a:rPr lang="en-US" sz="5400" b="1" dirty="0">
                <a:solidFill>
                  <a:srgbClr val="2381B4"/>
                </a:solidFill>
                <a:latin typeface="Arial Black" panose="020B0A04020102020204" pitchFamily="34" charset="0"/>
              </a:rPr>
              <a:t>CSE431 </a:t>
            </a:r>
            <a:br>
              <a:rPr lang="en-US" sz="4000" b="1" dirty="0">
                <a:solidFill>
                  <a:srgbClr val="2381B4"/>
                </a:solidFill>
                <a:latin typeface="Arial Black" panose="020B0A04020102020204" pitchFamily="34" charset="0"/>
              </a:rPr>
            </a:br>
            <a:r>
              <a:rPr lang="en-US" sz="4000" b="1" dirty="0">
                <a:solidFill>
                  <a:srgbClr val="2381B4"/>
                </a:solidFill>
                <a:latin typeface="Arial Black" panose="020B0A04020102020204" pitchFamily="34" charset="0"/>
              </a:rPr>
              <a:t>Group Paper </a:t>
            </a:r>
            <a:br>
              <a:rPr lang="en-US" sz="4000" b="1" dirty="0">
                <a:solidFill>
                  <a:srgbClr val="2381B4"/>
                </a:solidFill>
                <a:latin typeface="Arial Black" panose="020B0A04020102020204" pitchFamily="34" charset="0"/>
              </a:rPr>
            </a:br>
            <a:r>
              <a:rPr lang="en-US" sz="4000" b="1" dirty="0">
                <a:solidFill>
                  <a:srgbClr val="2381B4"/>
                </a:solidFill>
                <a:latin typeface="Arial Black" panose="020B0A04020102020204" pitchFamily="34" charset="0"/>
              </a:rPr>
              <a:t>Presentation </a:t>
            </a:r>
          </a:p>
        </p:txBody>
      </p:sp>
      <p:sp>
        <p:nvSpPr>
          <p:cNvPr id="9" name="Title 3">
            <a:extLst>
              <a:ext uri="{FF2B5EF4-FFF2-40B4-BE49-F238E27FC236}">
                <a16:creationId xmlns:a16="http://schemas.microsoft.com/office/drawing/2014/main" id="{D4597069-4DBC-4207-8942-D6B348181FC3}"/>
              </a:ext>
            </a:extLst>
          </p:cNvPr>
          <p:cNvSpPr txBox="1">
            <a:spLocks/>
          </p:cNvSpPr>
          <p:nvPr/>
        </p:nvSpPr>
        <p:spPr>
          <a:xfrm>
            <a:off x="811283" y="4456508"/>
            <a:ext cx="3919740" cy="15107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2381B4"/>
                </a:solidFill>
                <a:latin typeface="Gadugi" panose="020B0502040204020203" pitchFamily="34" charset="0"/>
                <a:ea typeface="Gadugi" panose="020B0502040204020203" pitchFamily="34" charset="0"/>
              </a:rPr>
              <a:t>Khaled </a:t>
            </a:r>
            <a:r>
              <a:rPr lang="en-US" sz="2800" b="1" dirty="0" err="1">
                <a:solidFill>
                  <a:srgbClr val="2381B4"/>
                </a:solidFill>
                <a:latin typeface="Gadugi" panose="020B0502040204020203" pitchFamily="34" charset="0"/>
                <a:ea typeface="Gadugi" panose="020B0502040204020203" pitchFamily="34" charset="0"/>
              </a:rPr>
              <a:t>Ahmmed</a:t>
            </a:r>
            <a:r>
              <a:rPr lang="en-US" sz="2800" b="1" dirty="0">
                <a:solidFill>
                  <a:srgbClr val="2381B4"/>
                </a:solidFill>
                <a:latin typeface="Gadugi" panose="020B0502040204020203" pitchFamily="34" charset="0"/>
                <a:ea typeface="Gadugi" panose="020B0502040204020203" pitchFamily="34" charset="0"/>
              </a:rPr>
              <a:t> </a:t>
            </a:r>
            <a:r>
              <a:rPr lang="en-US" sz="2800" b="1" dirty="0" err="1">
                <a:solidFill>
                  <a:srgbClr val="2381B4"/>
                </a:solidFill>
                <a:latin typeface="Gadugi" panose="020B0502040204020203" pitchFamily="34" charset="0"/>
                <a:ea typeface="Gadugi" panose="020B0502040204020203" pitchFamily="34" charset="0"/>
              </a:rPr>
              <a:t>Anik</a:t>
            </a:r>
            <a:endParaRPr lang="en-US" sz="2800" b="1" dirty="0">
              <a:solidFill>
                <a:srgbClr val="2381B4"/>
              </a:solidFill>
              <a:latin typeface="Gadugi" panose="020B0502040204020203" pitchFamily="34" charset="0"/>
              <a:ea typeface="Gadugi" panose="020B0502040204020203" pitchFamily="34" charset="0"/>
            </a:endParaRPr>
          </a:p>
          <a:p>
            <a:r>
              <a:rPr lang="en-US" sz="2800" b="1" dirty="0">
                <a:solidFill>
                  <a:srgbClr val="2381B4"/>
                </a:solidFill>
                <a:latin typeface="Gadugi" panose="020B0502040204020203" pitchFamily="34" charset="0"/>
                <a:ea typeface="Gadugi" panose="020B0502040204020203" pitchFamily="34" charset="0"/>
              </a:rPr>
              <a:t>ID: 18301083</a:t>
            </a:r>
          </a:p>
        </p:txBody>
      </p:sp>
      <p:sp>
        <p:nvSpPr>
          <p:cNvPr id="10" name="Title 3">
            <a:extLst>
              <a:ext uri="{FF2B5EF4-FFF2-40B4-BE49-F238E27FC236}">
                <a16:creationId xmlns:a16="http://schemas.microsoft.com/office/drawing/2014/main" id="{5A24D610-D277-4411-A6EA-ADCB6B1E5E2D}"/>
              </a:ext>
            </a:extLst>
          </p:cNvPr>
          <p:cNvSpPr txBox="1">
            <a:spLocks/>
          </p:cNvSpPr>
          <p:nvPr/>
        </p:nvSpPr>
        <p:spPr>
          <a:xfrm>
            <a:off x="5410201" y="4456508"/>
            <a:ext cx="3508511" cy="15107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2381B4"/>
                </a:solidFill>
                <a:latin typeface="Gadugi" panose="020B0502040204020203" pitchFamily="34" charset="0"/>
                <a:ea typeface="Gadugi" panose="020B0502040204020203" pitchFamily="34" charset="0"/>
              </a:rPr>
              <a:t>Zisanur</a:t>
            </a:r>
            <a:r>
              <a:rPr lang="en-US" sz="2800" b="1" dirty="0">
                <a:solidFill>
                  <a:srgbClr val="2381B4"/>
                </a:solidFill>
                <a:latin typeface="Gadugi" panose="020B0502040204020203" pitchFamily="34" charset="0"/>
                <a:ea typeface="Gadugi" panose="020B0502040204020203" pitchFamily="34" charset="0"/>
              </a:rPr>
              <a:t> Rahman</a:t>
            </a:r>
          </a:p>
          <a:p>
            <a:r>
              <a:rPr lang="en-US" sz="2800" b="1" dirty="0">
                <a:solidFill>
                  <a:srgbClr val="2381B4"/>
                </a:solidFill>
                <a:latin typeface="Gadugi" panose="020B0502040204020203" pitchFamily="34" charset="0"/>
                <a:ea typeface="Gadugi" panose="020B0502040204020203" pitchFamily="34" charset="0"/>
              </a:rPr>
              <a:t>ID: 18301025</a:t>
            </a:r>
          </a:p>
        </p:txBody>
      </p:sp>
      <p:cxnSp>
        <p:nvCxnSpPr>
          <p:cNvPr id="8" name="Straight Connector 7">
            <a:extLst>
              <a:ext uri="{FF2B5EF4-FFF2-40B4-BE49-F238E27FC236}">
                <a16:creationId xmlns:a16="http://schemas.microsoft.com/office/drawing/2014/main" id="{357CB034-1387-410A-9642-0B8B50BB3EF7}"/>
              </a:ext>
            </a:extLst>
          </p:cNvPr>
          <p:cNvCxnSpPr/>
          <p:nvPr/>
        </p:nvCxnSpPr>
        <p:spPr>
          <a:xfrm>
            <a:off x="4943060" y="4833732"/>
            <a:ext cx="0" cy="758687"/>
          </a:xfrm>
          <a:prstGeom prst="line">
            <a:avLst/>
          </a:prstGeom>
          <a:ln>
            <a:solidFill>
              <a:srgbClr val="2381B4"/>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88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87E"/>
        </a:solidFill>
        <a:effectLst/>
      </p:bgPr>
    </p:bg>
    <p:spTree>
      <p:nvGrpSpPr>
        <p:cNvPr id="1" name=""/>
        <p:cNvGrpSpPr/>
        <p:nvPr/>
      </p:nvGrpSpPr>
      <p:grpSpPr>
        <a:xfrm>
          <a:off x="0" y="0"/>
          <a:ext cx="0" cy="0"/>
          <a:chOff x="0" y="0"/>
          <a:chExt cx="0" cy="0"/>
        </a:xfrm>
      </p:grpSpPr>
      <p:pic>
        <p:nvPicPr>
          <p:cNvPr id="4102" name="Picture 6" descr="Natural Language Processing | MTA-SZTE Research Group on Artificial  Intelligence">
            <a:extLst>
              <a:ext uri="{FF2B5EF4-FFF2-40B4-BE49-F238E27FC236}">
                <a16:creationId xmlns:a16="http://schemas.microsoft.com/office/drawing/2014/main" id="{D85F2CCD-EED0-4517-852F-B571E5512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194255" y="416997"/>
            <a:ext cx="4167833" cy="372475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0D610EDB-8544-4EBB-B873-0BABB9B4CE0F}"/>
              </a:ext>
            </a:extLst>
          </p:cNvPr>
          <p:cNvSpPr>
            <a:spLocks noGrp="1"/>
          </p:cNvSpPr>
          <p:nvPr>
            <p:ph type="title"/>
          </p:nvPr>
        </p:nvSpPr>
        <p:spPr>
          <a:xfrm>
            <a:off x="0" y="4558748"/>
            <a:ext cx="12192000" cy="2734403"/>
          </a:xfrm>
          <a:noFill/>
          <a:ln w="19050">
            <a:solidFill>
              <a:schemeClr val="tx1"/>
            </a:solidFill>
          </a:ln>
        </p:spPr>
        <p:txBody>
          <a:bodyPr>
            <a:noAutofit/>
          </a:bodyPr>
          <a:lstStyle/>
          <a:p>
            <a:pPr algn="ctr"/>
            <a:r>
              <a:rPr lang="en-US" sz="6000" b="1" i="0" u="none" strike="noStrike" baseline="0" dirty="0">
                <a:solidFill>
                  <a:schemeClr val="accent1">
                    <a:lumMod val="50000"/>
                  </a:schemeClr>
                </a:solidFill>
                <a:latin typeface="TimesNewRomanPS-BoldMT"/>
              </a:rPr>
              <a:t>Assessing Emoji </a:t>
            </a:r>
            <a:br>
              <a:rPr lang="en-US" sz="6000" b="1" i="0" u="none" strike="noStrike" baseline="0" dirty="0">
                <a:latin typeface="TimesNewRomanPS-BoldMT"/>
              </a:rPr>
            </a:br>
            <a:r>
              <a:rPr lang="en-US" sz="6000" b="1" i="0" u="none" strike="noStrike" baseline="0" dirty="0">
                <a:solidFill>
                  <a:schemeClr val="accent1">
                    <a:lumMod val="50000"/>
                  </a:schemeClr>
                </a:solidFill>
                <a:latin typeface="TimesNewRomanPS-BoldMT"/>
              </a:rPr>
              <a:t>Use in </a:t>
            </a:r>
            <a:r>
              <a:rPr lang="en-US" sz="6000" b="1" dirty="0">
                <a:solidFill>
                  <a:schemeClr val="accent1">
                    <a:lumMod val="50000"/>
                  </a:schemeClr>
                </a:solidFill>
                <a:latin typeface="TimesNewRomanPS-BoldMT"/>
              </a:rPr>
              <a:t>Modern Text Processing Tools</a:t>
            </a:r>
            <a:r>
              <a:rPr lang="en-US" sz="6000" b="1" i="0" u="none" strike="noStrike" baseline="0" dirty="0">
                <a:solidFill>
                  <a:schemeClr val="accent1">
                    <a:lumMod val="50000"/>
                  </a:schemeClr>
                </a:solidFill>
                <a:latin typeface="TimesNewRomanPS-BoldMT"/>
              </a:rPr>
              <a:t> </a:t>
            </a:r>
            <a:br>
              <a:rPr lang="en-US" sz="6000" b="1" i="0" u="none" strike="noStrike" baseline="0" dirty="0">
                <a:latin typeface="TimesNewRomanPS-BoldMT"/>
              </a:rPr>
            </a:br>
            <a:endParaRPr lang="en-US" sz="6000" b="1" dirty="0">
              <a:latin typeface="Arial Black" panose="020B0A04020102020204" pitchFamily="34" charset="0"/>
            </a:endParaRPr>
          </a:p>
        </p:txBody>
      </p:sp>
      <p:pic>
        <p:nvPicPr>
          <p:cNvPr id="6146" name="Picture 2" descr="Emojis in messages Free Vector">
            <a:extLst>
              <a:ext uri="{FF2B5EF4-FFF2-40B4-BE49-F238E27FC236}">
                <a16:creationId xmlns:a16="http://schemas.microsoft.com/office/drawing/2014/main" id="{42D1145A-9430-4963-ABF0-B47DC1C05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16394" cy="455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33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C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2454-C80B-47AD-8BDF-36CDC28E9C10}"/>
              </a:ext>
            </a:extLst>
          </p:cNvPr>
          <p:cNvSpPr>
            <a:spLocks noGrp="1"/>
          </p:cNvSpPr>
          <p:nvPr>
            <p:ph type="title"/>
          </p:nvPr>
        </p:nvSpPr>
        <p:spPr/>
        <p:txBody>
          <a:bodyPr/>
          <a:lstStyle/>
          <a:p>
            <a:r>
              <a:rPr lang="en-US" sz="4400" dirty="0">
                <a:solidFill>
                  <a:schemeClr val="bg2">
                    <a:lumMod val="50000"/>
                  </a:schemeClr>
                </a:solidFill>
                <a:latin typeface="Arial Rounded MT Bold" panose="020F0704030504030204" pitchFamily="34" charset="0"/>
              </a:rPr>
              <a:t>ABSTRACT &amp; INTRODUCTION</a:t>
            </a:r>
            <a:endParaRPr lang="en-US" dirty="0"/>
          </a:p>
        </p:txBody>
      </p:sp>
      <p:pic>
        <p:nvPicPr>
          <p:cNvPr id="5122" name="Picture 2" descr="Twitter Sentiment Analysis. Using Text mining techniques and NLP to… | by  Saket Garodia | Analytics Vidhya | Medium">
            <a:extLst>
              <a:ext uri="{FF2B5EF4-FFF2-40B4-BE49-F238E27FC236}">
                <a16:creationId xmlns:a16="http://schemas.microsoft.com/office/drawing/2014/main" id="{21742D94-4608-419D-9DC3-1E6044B88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749248"/>
            <a:ext cx="12191999" cy="21087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47E22F-EDE1-4F20-B1C8-7AF0EF128A27}"/>
              </a:ext>
            </a:extLst>
          </p:cNvPr>
          <p:cNvSpPr txBox="1"/>
          <p:nvPr/>
        </p:nvSpPr>
        <p:spPr>
          <a:xfrm>
            <a:off x="838200" y="1505141"/>
            <a:ext cx="10515600" cy="3345147"/>
          </a:xfrm>
          <a:prstGeom prst="rect">
            <a:avLst/>
          </a:prstGeom>
          <a:noFill/>
        </p:spPr>
        <p:txBody>
          <a:bodyPr wrap="square" rtlCol="0">
            <a:spAutoFit/>
          </a:bodyPr>
          <a:lstStyle/>
          <a:p>
            <a:pPr algn="just">
              <a:lnSpc>
                <a:spcPct val="150000"/>
              </a:lnSpc>
            </a:pPr>
            <a:r>
              <a:rPr lang="en-US" sz="2400" dirty="0">
                <a:latin typeface="Arial Rounded MT Bold" panose="020F0704030504030204" pitchFamily="34" charset="0"/>
                <a:cs typeface="Times New Roman" panose="02020603050405020304" pitchFamily="18" charset="0"/>
              </a:rPr>
              <a:t>This study assess systems and tools to operate on text containing emojis by considering test sets of tweets with emojis, based on performing a series of experiments investigating the ability of prominent NLP and text processing tools those consider tokenization, part-of-speech tagging, dependency parsing, as well as sentiment analysis</a:t>
            </a:r>
          </a:p>
        </p:txBody>
      </p:sp>
    </p:spTree>
    <p:extLst>
      <p:ext uri="{BB962C8B-B14F-4D97-AF65-F5344CB8AC3E}">
        <p14:creationId xmlns:p14="http://schemas.microsoft.com/office/powerpoint/2010/main" val="291649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BD00-6596-4854-AC6D-D7E80391D0C8}"/>
              </a:ext>
            </a:extLst>
          </p:cNvPr>
          <p:cNvSpPr>
            <a:spLocks noGrp="1"/>
          </p:cNvSpPr>
          <p:nvPr>
            <p:ph type="title"/>
          </p:nvPr>
        </p:nvSpPr>
        <p:spPr>
          <a:xfrm>
            <a:off x="838201" y="365125"/>
            <a:ext cx="3170382" cy="604693"/>
          </a:xfrm>
        </p:spPr>
        <p:txBody>
          <a:bodyPr>
            <a:normAutofit fontScale="90000"/>
          </a:bodyPr>
          <a:lstStyle/>
          <a:p>
            <a:r>
              <a:rPr lang="en-US" u="sng" dirty="0"/>
              <a:t>Related work</a:t>
            </a:r>
          </a:p>
        </p:txBody>
      </p:sp>
      <p:sp>
        <p:nvSpPr>
          <p:cNvPr id="3" name="Content Placeholder 2">
            <a:extLst>
              <a:ext uri="{FF2B5EF4-FFF2-40B4-BE49-F238E27FC236}">
                <a16:creationId xmlns:a16="http://schemas.microsoft.com/office/drawing/2014/main" id="{1758AE56-9C05-431B-8BB2-52EF919DCEC9}"/>
              </a:ext>
            </a:extLst>
          </p:cNvPr>
          <p:cNvSpPr>
            <a:spLocks noGrp="1"/>
          </p:cNvSpPr>
          <p:nvPr>
            <p:ph sz="half" idx="1"/>
          </p:nvPr>
        </p:nvSpPr>
        <p:spPr>
          <a:xfrm>
            <a:off x="838201" y="1154545"/>
            <a:ext cx="5479473" cy="3131127"/>
          </a:xfrm>
        </p:spPr>
        <p:txBody>
          <a:bodyPr>
            <a:normAutofit fontScale="92500" lnSpcReduction="20000"/>
          </a:bodyPr>
          <a:lstStyle/>
          <a:p>
            <a:r>
              <a:rPr lang="en-US" dirty="0"/>
              <a:t>Emoji Prediction Model for Tweets </a:t>
            </a:r>
            <a:r>
              <a:rPr lang="en-US" sz="1700" b="1" dirty="0" err="1">
                <a:solidFill>
                  <a:schemeClr val="accent1">
                    <a:lumMod val="75000"/>
                  </a:schemeClr>
                </a:solidFill>
              </a:rPr>
              <a:t>Felbo</a:t>
            </a:r>
            <a:r>
              <a:rPr lang="en-US" sz="1700" b="1" dirty="0">
                <a:solidFill>
                  <a:schemeClr val="accent1">
                    <a:lumMod val="75000"/>
                  </a:schemeClr>
                </a:solidFill>
              </a:rPr>
              <a:t> et al. (2017</a:t>
            </a:r>
            <a:r>
              <a:rPr lang="en-US" sz="1700" dirty="0">
                <a:solidFill>
                  <a:schemeClr val="accent1">
                    <a:lumMod val="75000"/>
                  </a:schemeClr>
                </a:solidFill>
              </a:rPr>
              <a:t>)</a:t>
            </a:r>
          </a:p>
          <a:p>
            <a:r>
              <a:rPr lang="en-US" dirty="0"/>
              <a:t>Parts of Speech Tagger &amp; Dependency Parser </a:t>
            </a:r>
            <a:r>
              <a:rPr lang="en-US" sz="1700" b="1" dirty="0" err="1">
                <a:solidFill>
                  <a:schemeClr val="accent1">
                    <a:lumMod val="75000"/>
                  </a:schemeClr>
                </a:solidFill>
              </a:rPr>
              <a:t>Proisl</a:t>
            </a:r>
            <a:r>
              <a:rPr lang="en-US" sz="1700" b="1" dirty="0">
                <a:solidFill>
                  <a:schemeClr val="accent1">
                    <a:lumMod val="75000"/>
                  </a:schemeClr>
                </a:solidFill>
              </a:rPr>
              <a:t> (2018)</a:t>
            </a:r>
          </a:p>
          <a:p>
            <a:r>
              <a:rPr lang="en-US" dirty="0"/>
              <a:t>Extraction of Keywords from a Tweet using NLP Tools</a:t>
            </a:r>
            <a:r>
              <a:rPr lang="nl-NL" dirty="0"/>
              <a:t> </a:t>
            </a:r>
            <a:r>
              <a:rPr lang="nl-NL" sz="1700" b="1" dirty="0">
                <a:solidFill>
                  <a:schemeClr val="accent1">
                    <a:lumMod val="75000"/>
                  </a:schemeClr>
                </a:solidFill>
              </a:rPr>
              <a:t>Weerasooriya et al. (2016)</a:t>
            </a:r>
            <a:endParaRPr lang="en-US" b="1" dirty="0">
              <a:solidFill>
                <a:schemeClr val="accent1">
                  <a:lumMod val="75000"/>
                </a:schemeClr>
              </a:solidFill>
            </a:endParaRPr>
          </a:p>
          <a:p>
            <a:r>
              <a:rPr lang="en-US" dirty="0"/>
              <a:t>Understanding the Use of Emojis from a Grammatical Perspective </a:t>
            </a:r>
            <a:r>
              <a:rPr lang="en-US" sz="1700" b="1" dirty="0">
                <a:solidFill>
                  <a:schemeClr val="accent1">
                    <a:lumMod val="75000"/>
                  </a:schemeClr>
                </a:solidFill>
              </a:rPr>
              <a:t>Cohn et al. (2019)</a:t>
            </a:r>
            <a:r>
              <a:rPr lang="en-US" dirty="0">
                <a:solidFill>
                  <a:schemeClr val="accent1">
                    <a:lumMod val="75000"/>
                  </a:schemeClr>
                </a:solidFill>
              </a:rPr>
              <a:t> </a:t>
            </a:r>
          </a:p>
        </p:txBody>
      </p:sp>
      <p:sp>
        <p:nvSpPr>
          <p:cNvPr id="5" name="Title 1">
            <a:extLst>
              <a:ext uri="{FF2B5EF4-FFF2-40B4-BE49-F238E27FC236}">
                <a16:creationId xmlns:a16="http://schemas.microsoft.com/office/drawing/2014/main" id="{5C782761-45EF-41CB-A8EA-D337C77C1D0F}"/>
              </a:ext>
            </a:extLst>
          </p:cNvPr>
          <p:cNvSpPr txBox="1">
            <a:spLocks/>
          </p:cNvSpPr>
          <p:nvPr/>
        </p:nvSpPr>
        <p:spPr>
          <a:xfrm>
            <a:off x="6804892" y="365125"/>
            <a:ext cx="3170382" cy="60469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Dataset</a:t>
            </a:r>
          </a:p>
        </p:txBody>
      </p:sp>
      <p:cxnSp>
        <p:nvCxnSpPr>
          <p:cNvPr id="7" name="Straight Connector 6">
            <a:extLst>
              <a:ext uri="{FF2B5EF4-FFF2-40B4-BE49-F238E27FC236}">
                <a16:creationId xmlns:a16="http://schemas.microsoft.com/office/drawing/2014/main" id="{F795A929-3479-4651-B4FF-8146AA70E29F}"/>
              </a:ext>
            </a:extLst>
          </p:cNvPr>
          <p:cNvCxnSpPr/>
          <p:nvPr/>
        </p:nvCxnSpPr>
        <p:spPr>
          <a:xfrm>
            <a:off x="6483927" y="748145"/>
            <a:ext cx="0" cy="4692073"/>
          </a:xfrm>
          <a:prstGeom prst="line">
            <a:avLst/>
          </a:prstGeom>
          <a:ln w="34925">
            <a:solidFill>
              <a:schemeClr val="tx1">
                <a:alpha val="54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1C2B6709-6FFB-49C1-A6F1-67AEB170817D}"/>
              </a:ext>
            </a:extLst>
          </p:cNvPr>
          <p:cNvSpPr txBox="1">
            <a:spLocks/>
          </p:cNvSpPr>
          <p:nvPr/>
        </p:nvSpPr>
        <p:spPr>
          <a:xfrm>
            <a:off x="6567054" y="1154544"/>
            <a:ext cx="5479473" cy="951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Tweets containing at least a single emoji</a:t>
            </a:r>
          </a:p>
        </p:txBody>
      </p:sp>
      <p:pic>
        <p:nvPicPr>
          <p:cNvPr id="10" name="Picture 9">
            <a:extLst>
              <a:ext uri="{FF2B5EF4-FFF2-40B4-BE49-F238E27FC236}">
                <a16:creationId xmlns:a16="http://schemas.microsoft.com/office/drawing/2014/main" id="{C1A34B5A-D984-4FC3-9CAD-A629DD26868E}"/>
              </a:ext>
            </a:extLst>
          </p:cNvPr>
          <p:cNvPicPr>
            <a:picLocks noChangeAspect="1"/>
          </p:cNvPicPr>
          <p:nvPr/>
        </p:nvPicPr>
        <p:blipFill>
          <a:blip r:embed="rId3"/>
          <a:stretch>
            <a:fillRect/>
          </a:stretch>
        </p:blipFill>
        <p:spPr>
          <a:xfrm>
            <a:off x="6804892" y="2170546"/>
            <a:ext cx="4585589" cy="2800927"/>
          </a:xfrm>
          <a:prstGeom prst="rect">
            <a:avLst/>
          </a:prstGeom>
        </p:spPr>
      </p:pic>
      <p:sp>
        <p:nvSpPr>
          <p:cNvPr id="12" name="TextBox 11">
            <a:extLst>
              <a:ext uri="{FF2B5EF4-FFF2-40B4-BE49-F238E27FC236}">
                <a16:creationId xmlns:a16="http://schemas.microsoft.com/office/drawing/2014/main" id="{1E94F7D2-0A3E-4606-B7D6-636DB8992D8B}"/>
              </a:ext>
            </a:extLst>
          </p:cNvPr>
          <p:cNvSpPr txBox="1"/>
          <p:nvPr/>
        </p:nvSpPr>
        <p:spPr>
          <a:xfrm>
            <a:off x="6733310" y="5070886"/>
            <a:ext cx="6096000" cy="369332"/>
          </a:xfrm>
          <a:prstGeom prst="rect">
            <a:avLst/>
          </a:prstGeom>
          <a:noFill/>
        </p:spPr>
        <p:txBody>
          <a:bodyPr wrap="square">
            <a:spAutoFit/>
          </a:bodyPr>
          <a:lstStyle/>
          <a:p>
            <a:r>
              <a:rPr lang="en-US" dirty="0"/>
              <a:t>http://emoji.nlproc.org/</a:t>
            </a:r>
          </a:p>
        </p:txBody>
      </p:sp>
      <p:sp>
        <p:nvSpPr>
          <p:cNvPr id="13" name="Title 1">
            <a:extLst>
              <a:ext uri="{FF2B5EF4-FFF2-40B4-BE49-F238E27FC236}">
                <a16:creationId xmlns:a16="http://schemas.microsoft.com/office/drawing/2014/main" id="{12462B5E-C206-46E2-84FB-C02E47F26400}"/>
              </a:ext>
            </a:extLst>
          </p:cNvPr>
          <p:cNvSpPr txBox="1">
            <a:spLocks/>
          </p:cNvSpPr>
          <p:nvPr/>
        </p:nvSpPr>
        <p:spPr>
          <a:xfrm>
            <a:off x="838201" y="4553526"/>
            <a:ext cx="3170382" cy="6046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u="sng" dirty="0"/>
              <a:t>Tools</a:t>
            </a:r>
          </a:p>
        </p:txBody>
      </p:sp>
      <p:sp>
        <p:nvSpPr>
          <p:cNvPr id="14" name="Content Placeholder 2">
            <a:extLst>
              <a:ext uri="{FF2B5EF4-FFF2-40B4-BE49-F238E27FC236}">
                <a16:creationId xmlns:a16="http://schemas.microsoft.com/office/drawing/2014/main" id="{C5F37BD5-696D-49E9-9FEE-B5829BE3C580}"/>
              </a:ext>
            </a:extLst>
          </p:cNvPr>
          <p:cNvSpPr txBox="1">
            <a:spLocks/>
          </p:cNvSpPr>
          <p:nvPr/>
        </p:nvSpPr>
        <p:spPr>
          <a:xfrm>
            <a:off x="838201" y="5070886"/>
            <a:ext cx="1286163" cy="142198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Gensim</a:t>
            </a:r>
            <a:r>
              <a:rPr lang="en-US" dirty="0"/>
              <a:t>                 </a:t>
            </a:r>
          </a:p>
          <a:p>
            <a:r>
              <a:rPr lang="en-US" dirty="0"/>
              <a:t>NLTK</a:t>
            </a:r>
          </a:p>
          <a:p>
            <a:r>
              <a:rPr lang="en-US" dirty="0" err="1"/>
              <a:t>PyNLPI</a:t>
            </a:r>
            <a:endParaRPr lang="en-US" dirty="0"/>
          </a:p>
          <a:p>
            <a:r>
              <a:rPr lang="en-US" dirty="0"/>
              <a:t>Stanza</a:t>
            </a:r>
          </a:p>
          <a:p>
            <a:r>
              <a:rPr lang="en-US" dirty="0" err="1"/>
              <a:t>TextBlob</a:t>
            </a:r>
            <a:endParaRPr lang="en-US" dirty="0"/>
          </a:p>
        </p:txBody>
      </p:sp>
      <p:sp>
        <p:nvSpPr>
          <p:cNvPr id="16" name="TextBox 15">
            <a:extLst>
              <a:ext uri="{FF2B5EF4-FFF2-40B4-BE49-F238E27FC236}">
                <a16:creationId xmlns:a16="http://schemas.microsoft.com/office/drawing/2014/main" id="{1337E2D0-92F3-4D7C-BB80-1B9FD13C8C7E}"/>
              </a:ext>
            </a:extLst>
          </p:cNvPr>
          <p:cNvSpPr txBox="1"/>
          <p:nvPr/>
        </p:nvSpPr>
        <p:spPr>
          <a:xfrm>
            <a:off x="2042393" y="5070886"/>
            <a:ext cx="1535544" cy="1015663"/>
          </a:xfrm>
          <a:prstGeom prst="rect">
            <a:avLst/>
          </a:prstGeom>
          <a:noFill/>
        </p:spPr>
        <p:txBody>
          <a:bodyPr wrap="square">
            <a:spAutoFit/>
          </a:bodyPr>
          <a:lstStyle/>
          <a:p>
            <a:pPr marL="285750" indent="-285750">
              <a:buFont typeface="Arial" panose="020B0604020202020204" pitchFamily="34" charset="0"/>
              <a:buChar char="•"/>
            </a:pPr>
            <a:r>
              <a:rPr lang="en-US" sz="1500" dirty="0" err="1"/>
              <a:t>AllenNLP</a:t>
            </a:r>
            <a:endParaRPr lang="en-US" sz="1500" dirty="0"/>
          </a:p>
          <a:p>
            <a:pPr marL="285750" indent="-285750">
              <a:buFont typeface="Arial" panose="020B0604020202020204" pitchFamily="34" charset="0"/>
              <a:buChar char="•"/>
            </a:pPr>
            <a:r>
              <a:rPr lang="en-US" sz="1500" dirty="0"/>
              <a:t>NLTK-TT</a:t>
            </a:r>
          </a:p>
          <a:p>
            <a:pPr marL="285750" indent="-285750">
              <a:buFont typeface="Arial" panose="020B0604020202020204" pitchFamily="34" charset="0"/>
              <a:buChar char="•"/>
            </a:pPr>
            <a:r>
              <a:rPr lang="en-US" sz="1500" dirty="0" err="1"/>
              <a:t>SpaCy</a:t>
            </a:r>
            <a:endParaRPr lang="en-US" sz="1500" dirty="0"/>
          </a:p>
          <a:p>
            <a:pPr marL="285750" indent="-285750">
              <a:buFont typeface="Arial" panose="020B0604020202020204" pitchFamily="34" charset="0"/>
              <a:buChar char="•"/>
            </a:pPr>
            <a:r>
              <a:rPr lang="en-US" sz="1500" dirty="0" err="1"/>
              <a:t>SpaCyMoji</a:t>
            </a:r>
            <a:endParaRPr lang="en-US" sz="1500" dirty="0"/>
          </a:p>
        </p:txBody>
      </p:sp>
    </p:spTree>
    <p:extLst>
      <p:ext uri="{BB962C8B-B14F-4D97-AF65-F5344CB8AC3E}">
        <p14:creationId xmlns:p14="http://schemas.microsoft.com/office/powerpoint/2010/main" val="88503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alpha val="5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6A76-6808-4D31-8007-78D9717D4B59}"/>
              </a:ext>
            </a:extLst>
          </p:cNvPr>
          <p:cNvSpPr>
            <a:spLocks noGrp="1"/>
          </p:cNvSpPr>
          <p:nvPr>
            <p:ph type="title"/>
          </p:nvPr>
        </p:nvSpPr>
        <p:spPr>
          <a:xfrm>
            <a:off x="838200" y="365125"/>
            <a:ext cx="1258455" cy="604693"/>
          </a:xfrm>
        </p:spPr>
        <p:txBody>
          <a:bodyPr>
            <a:normAutofit fontScale="90000"/>
          </a:bodyPr>
          <a:lstStyle/>
          <a:p>
            <a:r>
              <a:rPr lang="en-US" sz="4000" u="sng" dirty="0"/>
              <a:t>Tasks</a:t>
            </a:r>
          </a:p>
        </p:txBody>
      </p:sp>
      <p:sp>
        <p:nvSpPr>
          <p:cNvPr id="5" name="Title 1">
            <a:extLst>
              <a:ext uri="{FF2B5EF4-FFF2-40B4-BE49-F238E27FC236}">
                <a16:creationId xmlns:a16="http://schemas.microsoft.com/office/drawing/2014/main" id="{8B6DC11B-BEBE-423C-9C0A-1463B3ADBE0E}"/>
              </a:ext>
            </a:extLst>
          </p:cNvPr>
          <p:cNvSpPr txBox="1">
            <a:spLocks/>
          </p:cNvSpPr>
          <p:nvPr/>
        </p:nvSpPr>
        <p:spPr>
          <a:xfrm>
            <a:off x="838200" y="1100859"/>
            <a:ext cx="1780309" cy="60469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u="sng" dirty="0"/>
              <a:t>Tokenization</a:t>
            </a:r>
          </a:p>
        </p:txBody>
      </p:sp>
      <p:pic>
        <p:nvPicPr>
          <p:cNvPr id="12" name="Picture 11">
            <a:extLst>
              <a:ext uri="{FF2B5EF4-FFF2-40B4-BE49-F238E27FC236}">
                <a16:creationId xmlns:a16="http://schemas.microsoft.com/office/drawing/2014/main" id="{DE100E38-AB0C-40F5-A21E-ABBEC58B4F81}"/>
              </a:ext>
            </a:extLst>
          </p:cNvPr>
          <p:cNvPicPr>
            <a:picLocks noChangeAspect="1"/>
          </p:cNvPicPr>
          <p:nvPr/>
        </p:nvPicPr>
        <p:blipFill>
          <a:blip r:embed="rId2"/>
          <a:stretch>
            <a:fillRect/>
          </a:stretch>
        </p:blipFill>
        <p:spPr>
          <a:xfrm>
            <a:off x="838200" y="1822450"/>
            <a:ext cx="4611255" cy="1935588"/>
          </a:xfrm>
          <a:prstGeom prst="rect">
            <a:avLst/>
          </a:prstGeom>
        </p:spPr>
      </p:pic>
      <p:sp>
        <p:nvSpPr>
          <p:cNvPr id="16" name="TextBox 15">
            <a:extLst>
              <a:ext uri="{FF2B5EF4-FFF2-40B4-BE49-F238E27FC236}">
                <a16:creationId xmlns:a16="http://schemas.microsoft.com/office/drawing/2014/main" id="{ED2526D3-3A55-4945-819A-1DCCFAD9F722}"/>
              </a:ext>
            </a:extLst>
          </p:cNvPr>
          <p:cNvSpPr txBox="1"/>
          <p:nvPr/>
        </p:nvSpPr>
        <p:spPr>
          <a:xfrm>
            <a:off x="711202" y="3952119"/>
            <a:ext cx="5093853" cy="1077218"/>
          </a:xfrm>
          <a:prstGeom prst="rect">
            <a:avLst/>
          </a:prstGeom>
          <a:noFill/>
        </p:spPr>
        <p:txBody>
          <a:bodyPr wrap="square">
            <a:spAutoFit/>
          </a:bodyPr>
          <a:lstStyle/>
          <a:p>
            <a:r>
              <a:rPr lang="en-US" sz="1600" dirty="0"/>
              <a:t>Tokenization accuracy (%) of tools for different test set subsets. SE: single emoji, ME: multiple, STE: skin tone emojis, BMP: Basic Multilingual Plane, NB: Non-BMP, ZWJ: zero width joiner emojis.</a:t>
            </a:r>
          </a:p>
        </p:txBody>
      </p:sp>
      <p:grpSp>
        <p:nvGrpSpPr>
          <p:cNvPr id="3" name="Group 2">
            <a:extLst>
              <a:ext uri="{FF2B5EF4-FFF2-40B4-BE49-F238E27FC236}">
                <a16:creationId xmlns:a16="http://schemas.microsoft.com/office/drawing/2014/main" id="{7B7B3726-3114-457A-A9CE-3D8B5769C0AA}"/>
              </a:ext>
            </a:extLst>
          </p:cNvPr>
          <p:cNvGrpSpPr/>
          <p:nvPr/>
        </p:nvGrpSpPr>
        <p:grpSpPr>
          <a:xfrm>
            <a:off x="6022109" y="1100859"/>
            <a:ext cx="6096000" cy="3682257"/>
            <a:chOff x="6022109" y="1100859"/>
            <a:chExt cx="6096000" cy="3682257"/>
          </a:xfrm>
        </p:grpSpPr>
        <p:sp>
          <p:nvSpPr>
            <p:cNvPr id="6" name="Title 1">
              <a:extLst>
                <a:ext uri="{FF2B5EF4-FFF2-40B4-BE49-F238E27FC236}">
                  <a16:creationId xmlns:a16="http://schemas.microsoft.com/office/drawing/2014/main" id="{9932C536-4DBC-4FAC-93D1-3CC5DF06B359}"/>
                </a:ext>
              </a:extLst>
            </p:cNvPr>
            <p:cNvSpPr txBox="1">
              <a:spLocks/>
            </p:cNvSpPr>
            <p:nvPr/>
          </p:nvSpPr>
          <p:spPr>
            <a:xfrm>
              <a:off x="6096000" y="1100859"/>
              <a:ext cx="3454400" cy="6046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u="sng" dirty="0"/>
                <a:t>Part-of-Speech Tagging</a:t>
              </a:r>
            </a:p>
          </p:txBody>
        </p:sp>
        <p:pic>
          <p:nvPicPr>
            <p:cNvPr id="18" name="Picture 17">
              <a:extLst>
                <a:ext uri="{FF2B5EF4-FFF2-40B4-BE49-F238E27FC236}">
                  <a16:creationId xmlns:a16="http://schemas.microsoft.com/office/drawing/2014/main" id="{98B56D84-A74F-4781-8B70-380FE4D5FBE6}"/>
                </a:ext>
              </a:extLst>
            </p:cNvPr>
            <p:cNvPicPr>
              <a:picLocks noChangeAspect="1"/>
            </p:cNvPicPr>
            <p:nvPr/>
          </p:nvPicPr>
          <p:blipFill>
            <a:blip r:embed="rId3"/>
            <a:stretch>
              <a:fillRect/>
            </a:stretch>
          </p:blipFill>
          <p:spPr>
            <a:xfrm>
              <a:off x="6096000" y="1822450"/>
              <a:ext cx="5634183" cy="1742541"/>
            </a:xfrm>
            <a:prstGeom prst="rect">
              <a:avLst/>
            </a:prstGeom>
          </p:spPr>
        </p:pic>
        <p:sp>
          <p:nvSpPr>
            <p:cNvPr id="20" name="TextBox 19">
              <a:extLst>
                <a:ext uri="{FF2B5EF4-FFF2-40B4-BE49-F238E27FC236}">
                  <a16:creationId xmlns:a16="http://schemas.microsoft.com/office/drawing/2014/main" id="{DBD8C720-5E24-4F1D-875B-EFAFA85F3D73}"/>
                </a:ext>
              </a:extLst>
            </p:cNvPr>
            <p:cNvSpPr txBox="1"/>
            <p:nvPr/>
          </p:nvSpPr>
          <p:spPr>
            <a:xfrm>
              <a:off x="6022109" y="3952119"/>
              <a:ext cx="6096000" cy="830997"/>
            </a:xfrm>
            <a:prstGeom prst="rect">
              <a:avLst/>
            </a:prstGeom>
            <a:noFill/>
          </p:spPr>
          <p:txBody>
            <a:bodyPr wrap="square">
              <a:spAutoFit/>
            </a:bodyPr>
            <a:lstStyle/>
            <a:p>
              <a:r>
                <a:rPr lang="en-US" sz="1600" dirty="0"/>
                <a:t>The percentage of success of tools at labeling emojis with different parts-of-speech. The last column reports the average percentage of success when a modified tokenizer is used.</a:t>
              </a:r>
            </a:p>
          </p:txBody>
        </p:sp>
      </p:grpSp>
    </p:spTree>
    <p:extLst>
      <p:ext uri="{BB962C8B-B14F-4D97-AF65-F5344CB8AC3E}">
        <p14:creationId xmlns:p14="http://schemas.microsoft.com/office/powerpoint/2010/main" val="379850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alpha val="5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6A76-6808-4D31-8007-78D9717D4B59}"/>
              </a:ext>
            </a:extLst>
          </p:cNvPr>
          <p:cNvSpPr>
            <a:spLocks noGrp="1"/>
          </p:cNvSpPr>
          <p:nvPr>
            <p:ph type="title"/>
          </p:nvPr>
        </p:nvSpPr>
        <p:spPr>
          <a:xfrm>
            <a:off x="838200" y="365125"/>
            <a:ext cx="1258455" cy="604693"/>
          </a:xfrm>
        </p:spPr>
        <p:txBody>
          <a:bodyPr>
            <a:normAutofit fontScale="90000"/>
          </a:bodyPr>
          <a:lstStyle/>
          <a:p>
            <a:r>
              <a:rPr lang="en-US" sz="4000" u="sng" dirty="0"/>
              <a:t>Tasks</a:t>
            </a:r>
          </a:p>
        </p:txBody>
      </p:sp>
      <p:sp>
        <p:nvSpPr>
          <p:cNvPr id="5" name="Title 1">
            <a:extLst>
              <a:ext uri="{FF2B5EF4-FFF2-40B4-BE49-F238E27FC236}">
                <a16:creationId xmlns:a16="http://schemas.microsoft.com/office/drawing/2014/main" id="{8B6DC11B-BEBE-423C-9C0A-1463B3ADBE0E}"/>
              </a:ext>
            </a:extLst>
          </p:cNvPr>
          <p:cNvSpPr txBox="1">
            <a:spLocks/>
          </p:cNvSpPr>
          <p:nvPr/>
        </p:nvSpPr>
        <p:spPr>
          <a:xfrm>
            <a:off x="838200" y="1100859"/>
            <a:ext cx="3068782" cy="6046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u="sng" dirty="0"/>
              <a:t> Dependency Parsing</a:t>
            </a:r>
          </a:p>
        </p:txBody>
      </p:sp>
      <p:sp>
        <p:nvSpPr>
          <p:cNvPr id="11" name="TextBox 10">
            <a:extLst>
              <a:ext uri="{FF2B5EF4-FFF2-40B4-BE49-F238E27FC236}">
                <a16:creationId xmlns:a16="http://schemas.microsoft.com/office/drawing/2014/main" id="{197CC7E4-0CA7-48EF-AE47-C8F67FAEF6A5}"/>
              </a:ext>
            </a:extLst>
          </p:cNvPr>
          <p:cNvSpPr txBox="1"/>
          <p:nvPr/>
        </p:nvSpPr>
        <p:spPr>
          <a:xfrm>
            <a:off x="899390" y="1705552"/>
            <a:ext cx="2946401" cy="923330"/>
          </a:xfrm>
          <a:prstGeom prst="rect">
            <a:avLst/>
          </a:prstGeom>
          <a:noFill/>
        </p:spPr>
        <p:txBody>
          <a:bodyPr wrap="square">
            <a:spAutoFit/>
          </a:bodyPr>
          <a:lstStyle/>
          <a:p>
            <a:r>
              <a:rPr lang="en-US" dirty="0"/>
              <a:t>change in the syntactic   structure of a sentence</a:t>
            </a:r>
          </a:p>
          <a:p>
            <a:r>
              <a:rPr lang="en-US" dirty="0"/>
              <a:t>given the insertion of emoji</a:t>
            </a:r>
          </a:p>
        </p:txBody>
      </p:sp>
      <p:grpSp>
        <p:nvGrpSpPr>
          <p:cNvPr id="3" name="Group 2">
            <a:extLst>
              <a:ext uri="{FF2B5EF4-FFF2-40B4-BE49-F238E27FC236}">
                <a16:creationId xmlns:a16="http://schemas.microsoft.com/office/drawing/2014/main" id="{14BC46B3-E1FC-4D8C-B989-817EBE05E09C}"/>
              </a:ext>
            </a:extLst>
          </p:cNvPr>
          <p:cNvGrpSpPr/>
          <p:nvPr/>
        </p:nvGrpSpPr>
        <p:grpSpPr>
          <a:xfrm>
            <a:off x="6666319" y="1100858"/>
            <a:ext cx="5525681" cy="3983668"/>
            <a:chOff x="6666319" y="1100858"/>
            <a:chExt cx="5525681" cy="3983668"/>
          </a:xfrm>
        </p:grpSpPr>
        <p:sp>
          <p:nvSpPr>
            <p:cNvPr id="9" name="Title 1">
              <a:extLst>
                <a:ext uri="{FF2B5EF4-FFF2-40B4-BE49-F238E27FC236}">
                  <a16:creationId xmlns:a16="http://schemas.microsoft.com/office/drawing/2014/main" id="{8340BDFB-5854-4E40-A941-C78EA33ECA55}"/>
                </a:ext>
              </a:extLst>
            </p:cNvPr>
            <p:cNvSpPr txBox="1">
              <a:spLocks/>
            </p:cNvSpPr>
            <p:nvPr/>
          </p:nvSpPr>
          <p:spPr>
            <a:xfrm>
              <a:off x="6742546" y="1100858"/>
              <a:ext cx="3275446" cy="6046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u="sng" dirty="0"/>
                <a:t>Sentiment Analysis</a:t>
              </a:r>
            </a:p>
          </p:txBody>
        </p:sp>
        <p:sp>
          <p:nvSpPr>
            <p:cNvPr id="13" name="TextBox 12">
              <a:extLst>
                <a:ext uri="{FF2B5EF4-FFF2-40B4-BE49-F238E27FC236}">
                  <a16:creationId xmlns:a16="http://schemas.microsoft.com/office/drawing/2014/main" id="{2375FA0C-3C86-4CB9-B079-41D7A7A15A36}"/>
                </a:ext>
              </a:extLst>
            </p:cNvPr>
            <p:cNvSpPr txBox="1"/>
            <p:nvPr/>
          </p:nvSpPr>
          <p:spPr>
            <a:xfrm>
              <a:off x="6742546" y="1705551"/>
              <a:ext cx="4747490" cy="646331"/>
            </a:xfrm>
            <a:prstGeom prst="rect">
              <a:avLst/>
            </a:prstGeom>
            <a:noFill/>
          </p:spPr>
          <p:txBody>
            <a:bodyPr wrap="square">
              <a:spAutoFit/>
            </a:bodyPr>
            <a:lstStyle/>
            <a:p>
              <a:r>
                <a:rPr lang="en-US" dirty="0"/>
                <a:t>task of predicting the sentiment polarity of a text harboring emojis.</a:t>
              </a:r>
            </a:p>
          </p:txBody>
        </p:sp>
        <p:pic>
          <p:nvPicPr>
            <p:cNvPr id="8" name="Picture 7">
              <a:extLst>
                <a:ext uri="{FF2B5EF4-FFF2-40B4-BE49-F238E27FC236}">
                  <a16:creationId xmlns:a16="http://schemas.microsoft.com/office/drawing/2014/main" id="{3D0CF671-1283-4D6B-8A1E-8C96DA08A522}"/>
                </a:ext>
              </a:extLst>
            </p:cNvPr>
            <p:cNvPicPr>
              <a:picLocks noChangeAspect="1"/>
            </p:cNvPicPr>
            <p:nvPr/>
          </p:nvPicPr>
          <p:blipFill>
            <a:blip r:embed="rId2"/>
            <a:stretch>
              <a:fillRect/>
            </a:stretch>
          </p:blipFill>
          <p:spPr>
            <a:xfrm>
              <a:off x="6742546" y="2600209"/>
              <a:ext cx="5278528" cy="1602903"/>
            </a:xfrm>
            <a:prstGeom prst="rect">
              <a:avLst/>
            </a:prstGeom>
          </p:spPr>
        </p:pic>
        <p:sp>
          <p:nvSpPr>
            <p:cNvPr id="17" name="TextBox 16">
              <a:extLst>
                <a:ext uri="{FF2B5EF4-FFF2-40B4-BE49-F238E27FC236}">
                  <a16:creationId xmlns:a16="http://schemas.microsoft.com/office/drawing/2014/main" id="{A04A1AEE-F047-429D-9110-5E97E127391E}"/>
                </a:ext>
              </a:extLst>
            </p:cNvPr>
            <p:cNvSpPr txBox="1"/>
            <p:nvPr/>
          </p:nvSpPr>
          <p:spPr>
            <a:xfrm>
              <a:off x="6666319" y="4345862"/>
              <a:ext cx="5525681" cy="738664"/>
            </a:xfrm>
            <a:prstGeom prst="rect">
              <a:avLst/>
            </a:prstGeom>
            <a:noFill/>
          </p:spPr>
          <p:txBody>
            <a:bodyPr wrap="square">
              <a:spAutoFit/>
            </a:bodyPr>
            <a:lstStyle/>
            <a:p>
              <a:r>
                <a:rPr lang="en-US" sz="1400" dirty="0"/>
                <a:t>Accuracy (in %) of different tools at predicting sentiment scores of neutral text alone (NT) or neutral text along with positive (+</a:t>
              </a:r>
              <a:r>
                <a:rPr lang="en-US" sz="1400" dirty="0" err="1"/>
                <a:t>ve</a:t>
              </a:r>
              <a:r>
                <a:rPr lang="en-US" sz="1400" dirty="0"/>
                <a:t>) or negative (-</a:t>
              </a:r>
              <a:r>
                <a:rPr lang="en-US" sz="1400" dirty="0" err="1"/>
                <a:t>ve</a:t>
              </a:r>
              <a:r>
                <a:rPr lang="en-US" sz="1400" dirty="0"/>
                <a:t>) emojis</a:t>
              </a:r>
            </a:p>
          </p:txBody>
        </p:sp>
      </p:grpSp>
    </p:spTree>
    <p:extLst>
      <p:ext uri="{BB962C8B-B14F-4D97-AF65-F5344CB8AC3E}">
        <p14:creationId xmlns:p14="http://schemas.microsoft.com/office/powerpoint/2010/main" val="17388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alpha val="5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6A76-6808-4D31-8007-78D9717D4B59}"/>
              </a:ext>
            </a:extLst>
          </p:cNvPr>
          <p:cNvSpPr>
            <a:spLocks noGrp="1"/>
          </p:cNvSpPr>
          <p:nvPr>
            <p:ph type="title"/>
          </p:nvPr>
        </p:nvSpPr>
        <p:spPr>
          <a:xfrm>
            <a:off x="838200" y="365125"/>
            <a:ext cx="2597727" cy="604693"/>
          </a:xfrm>
        </p:spPr>
        <p:txBody>
          <a:bodyPr>
            <a:normAutofit fontScale="90000"/>
          </a:bodyPr>
          <a:lstStyle/>
          <a:p>
            <a:r>
              <a:rPr lang="en-US" sz="4000" u="sng" dirty="0"/>
              <a:t>Conclusion</a:t>
            </a:r>
          </a:p>
        </p:txBody>
      </p:sp>
      <p:sp>
        <p:nvSpPr>
          <p:cNvPr id="11" name="TextBox 10">
            <a:extLst>
              <a:ext uri="{FF2B5EF4-FFF2-40B4-BE49-F238E27FC236}">
                <a16:creationId xmlns:a16="http://schemas.microsoft.com/office/drawing/2014/main" id="{197CC7E4-0CA7-48EF-AE47-C8F67FAEF6A5}"/>
              </a:ext>
            </a:extLst>
          </p:cNvPr>
          <p:cNvSpPr txBox="1"/>
          <p:nvPr/>
        </p:nvSpPr>
        <p:spPr>
          <a:xfrm>
            <a:off x="837622" y="1137250"/>
            <a:ext cx="5196610" cy="2246769"/>
          </a:xfrm>
          <a:prstGeom prst="rect">
            <a:avLst/>
          </a:prstGeom>
          <a:noFill/>
        </p:spPr>
        <p:txBody>
          <a:bodyPr wrap="square">
            <a:spAutoFit/>
          </a:bodyPr>
          <a:lstStyle/>
          <a:p>
            <a:r>
              <a:rPr lang="en-US" sz="2000" dirty="0"/>
              <a:t>A collection of tools has been tested on three separate tasks over a variety of difficult test sets capturing certain phenomena and encodings. Despite the fact that several tools are only partially capable of working with emojis, one of them showed to be entirely capable of dealing with the whole range of issues we examined.</a:t>
            </a:r>
          </a:p>
        </p:txBody>
      </p:sp>
      <p:pic>
        <p:nvPicPr>
          <p:cNvPr id="4" name="Picture 3">
            <a:extLst>
              <a:ext uri="{FF2B5EF4-FFF2-40B4-BE49-F238E27FC236}">
                <a16:creationId xmlns:a16="http://schemas.microsoft.com/office/drawing/2014/main" id="{A5683865-6CF8-4E10-9CF9-910C166A4B62}"/>
              </a:ext>
            </a:extLst>
          </p:cNvPr>
          <p:cNvPicPr>
            <a:picLocks noChangeAspect="1"/>
          </p:cNvPicPr>
          <p:nvPr/>
        </p:nvPicPr>
        <p:blipFill>
          <a:blip r:embed="rId2"/>
          <a:stretch>
            <a:fillRect/>
          </a:stretch>
        </p:blipFill>
        <p:spPr>
          <a:xfrm>
            <a:off x="6562056" y="969818"/>
            <a:ext cx="4791744" cy="2581635"/>
          </a:xfrm>
          <a:prstGeom prst="rect">
            <a:avLst/>
          </a:prstGeom>
        </p:spPr>
      </p:pic>
      <p:sp>
        <p:nvSpPr>
          <p:cNvPr id="12" name="TextBox 11">
            <a:extLst>
              <a:ext uri="{FF2B5EF4-FFF2-40B4-BE49-F238E27FC236}">
                <a16:creationId xmlns:a16="http://schemas.microsoft.com/office/drawing/2014/main" id="{265C6A5E-7C0A-498E-A408-107187485F8E}"/>
              </a:ext>
            </a:extLst>
          </p:cNvPr>
          <p:cNvSpPr txBox="1"/>
          <p:nvPr/>
        </p:nvSpPr>
        <p:spPr>
          <a:xfrm>
            <a:off x="6446982" y="3634709"/>
            <a:ext cx="5745018" cy="1077218"/>
          </a:xfrm>
          <a:prstGeom prst="rect">
            <a:avLst/>
          </a:prstGeom>
          <a:noFill/>
        </p:spPr>
        <p:txBody>
          <a:bodyPr wrap="square">
            <a:spAutoFit/>
          </a:bodyPr>
          <a:lstStyle/>
          <a:p>
            <a:r>
              <a:rPr lang="en-US" sz="1600" dirty="0"/>
              <a:t>An overview of popular text processing NLP tools and their emoji support. SE: single emoji, GE: groups of emojis, STE: skin tone emojis, BMP: Basic Multilingual Plane, ZWJ: zero width joiner emojis</a:t>
            </a:r>
          </a:p>
        </p:txBody>
      </p:sp>
    </p:spTree>
    <p:extLst>
      <p:ext uri="{BB962C8B-B14F-4D97-AF65-F5344CB8AC3E}">
        <p14:creationId xmlns:p14="http://schemas.microsoft.com/office/powerpoint/2010/main" val="268899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2779</TotalTime>
  <Words>407</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Arial Rounded MT Bold</vt:lpstr>
      <vt:lpstr>Calibri</vt:lpstr>
      <vt:lpstr>Calibri Light</vt:lpstr>
      <vt:lpstr>Gadugi</vt:lpstr>
      <vt:lpstr>TimesNewRomanPS-BoldMT</vt:lpstr>
      <vt:lpstr>Office Theme</vt:lpstr>
      <vt:lpstr>CSE431  Group Paper  Presentation </vt:lpstr>
      <vt:lpstr>Assessing Emoji  Use in Modern Text Processing Tools  </vt:lpstr>
      <vt:lpstr>ABSTRACT &amp; INTRODUCTION</vt:lpstr>
      <vt:lpstr>Related work</vt:lpstr>
      <vt:lpstr>Tasks</vt:lpstr>
      <vt:lpstr>Tasks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KHALED AHMMED ANIK</dc:creator>
  <cp:lastModifiedBy>KHALED AHMMED ANIK</cp:lastModifiedBy>
  <cp:revision>18</cp:revision>
  <dcterms:created xsi:type="dcterms:W3CDTF">2021-12-12T17:32:41Z</dcterms:created>
  <dcterms:modified xsi:type="dcterms:W3CDTF">2021-12-18T18:48:37Z</dcterms:modified>
</cp:coreProperties>
</file>