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  <p:sldId id="265" r:id="rId11"/>
    <p:sldId id="266" r:id="rId12"/>
    <p:sldId id="270" r:id="rId13"/>
    <p:sldId id="269" r:id="rId14"/>
    <p:sldId id="271" r:id="rId15"/>
    <p:sldId id="272" r:id="rId16"/>
    <p:sldId id="267" r:id="rId17"/>
    <p:sldId id="268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7F96-7816-478C-B6A4-B061BD6EFD71}" type="datetimeFigureOut">
              <a:rPr lang="en-CA" smtClean="0"/>
              <a:t>02/12/2023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05956770-D7A1-47F6-8286-A46B60BDF6E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38406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7F96-7816-478C-B6A4-B061BD6EFD71}" type="datetimeFigureOut">
              <a:rPr lang="en-CA" smtClean="0"/>
              <a:t>02/12/2023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56770-D7A1-47F6-8286-A46B60BDF6E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01130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7F96-7816-478C-B6A4-B061BD6EFD71}" type="datetimeFigureOut">
              <a:rPr lang="en-CA" smtClean="0"/>
              <a:t>02/12/2023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56770-D7A1-47F6-8286-A46B60BDF6E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1502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7F96-7816-478C-B6A4-B061BD6EFD71}" type="datetimeFigureOut">
              <a:rPr lang="en-CA" smtClean="0"/>
              <a:t>02/12/2023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56770-D7A1-47F6-8286-A46B60BDF6E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91416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5FF17F96-7816-478C-B6A4-B061BD6EFD71}" type="datetimeFigureOut">
              <a:rPr lang="en-CA" smtClean="0"/>
              <a:t>02/12/2023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CA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05956770-D7A1-47F6-8286-A46B60BDF6E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90496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7F96-7816-478C-B6A4-B061BD6EFD71}" type="datetimeFigureOut">
              <a:rPr lang="en-CA" smtClean="0"/>
              <a:t>02/12/2023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56770-D7A1-47F6-8286-A46B60BDF6E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22258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7F96-7816-478C-B6A4-B061BD6EFD71}" type="datetimeFigureOut">
              <a:rPr lang="en-CA" smtClean="0"/>
              <a:t>02/12/2023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56770-D7A1-47F6-8286-A46B60BDF6E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3193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7F96-7816-478C-B6A4-B061BD6EFD71}" type="datetimeFigureOut">
              <a:rPr lang="en-CA" smtClean="0"/>
              <a:t>02/12/2023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56770-D7A1-47F6-8286-A46B60BDF6E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93061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7F96-7816-478C-B6A4-B061BD6EFD71}" type="datetimeFigureOut">
              <a:rPr lang="en-CA" smtClean="0"/>
              <a:t>02/12/2023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56770-D7A1-47F6-8286-A46B60BDF6E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4006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7F96-7816-478C-B6A4-B061BD6EFD71}" type="datetimeFigureOut">
              <a:rPr lang="en-CA" smtClean="0"/>
              <a:t>02/12/2023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56770-D7A1-47F6-8286-A46B60BDF6E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5527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7F96-7816-478C-B6A4-B061BD6EFD71}" type="datetimeFigureOut">
              <a:rPr lang="en-CA" smtClean="0"/>
              <a:t>02/12/2023</a:t>
            </a:fld>
            <a:endParaRPr lang="en-CA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56770-D7A1-47F6-8286-A46B60BDF6E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46989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5FF17F96-7816-478C-B6A4-B061BD6EFD71}" type="datetimeFigureOut">
              <a:rPr lang="en-CA" smtClean="0"/>
              <a:t>02/12/2023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05956770-D7A1-47F6-8286-A46B60BDF6E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82800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Genetic algorithm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Terminologies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19802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Comments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population has a fixed size. </a:t>
            </a:r>
            <a:endParaRPr lang="en-US" dirty="0" smtClean="0"/>
          </a:p>
          <a:p>
            <a:r>
              <a:rPr lang="en-US" dirty="0" smtClean="0"/>
              <a:t>As </a:t>
            </a:r>
            <a:r>
              <a:rPr lang="en-US" dirty="0"/>
              <a:t>new generations are formed, individuals with least fitness die, providing space for new offspring.</a:t>
            </a:r>
          </a:p>
          <a:p>
            <a:r>
              <a:rPr lang="en-US" dirty="0"/>
              <a:t>The sequence of phases is repeated to produce individuals in each new generation which are better than the previous generation.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893869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Pseudocode</a:t>
            </a:r>
            <a:br>
              <a:rPr lang="en-CA" b="1" dirty="0"/>
            </a:b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6102" y="1400254"/>
            <a:ext cx="10729508" cy="4557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411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2212" y="2267250"/>
            <a:ext cx="10058400" cy="1609344"/>
          </a:xfrm>
        </p:spPr>
        <p:txBody>
          <a:bodyPr/>
          <a:lstStyle/>
          <a:p>
            <a:pPr algn="ctr"/>
            <a:r>
              <a:rPr lang="en-US" dirty="0" smtClean="0"/>
              <a:t>Crossover types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703708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Single Point Crossover: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crossover point on the parent organism string is selected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All data beyond that point in the organism string is swapped between the two parent organisms</a:t>
            </a:r>
            <a:r>
              <a:rPr lang="en-US" dirty="0" smtClean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6879" t="11289" r="16017" b="14208"/>
          <a:stretch/>
        </p:blipFill>
        <p:spPr>
          <a:xfrm>
            <a:off x="1069848" y="3491346"/>
            <a:ext cx="3823855" cy="22536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0630" t="13743" r="11642" b="5168"/>
          <a:stretch/>
        </p:blipFill>
        <p:spPr>
          <a:xfrm>
            <a:off x="5080000" y="3108038"/>
            <a:ext cx="5597237" cy="3491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0353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Two-Point Crossover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a specific case of a N-point Crossover technique. Two random points are chosen on the individual chromosomes (strings) and the genetic material is exchanged at these points.  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6174" t="3778" r="11160" b="11316"/>
          <a:stretch/>
        </p:blipFill>
        <p:spPr>
          <a:xfrm>
            <a:off x="1338478" y="3445164"/>
            <a:ext cx="4074031" cy="23668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1861" t="13289" r="11726" b="6363"/>
          <a:stretch/>
        </p:blipFill>
        <p:spPr>
          <a:xfrm>
            <a:off x="6099048" y="3075708"/>
            <a:ext cx="5218546" cy="3482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1772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Uniform Crossover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 Each gene (bit) is selected randomly from one of the corresponding genes of the parent chromosomes. </a:t>
            </a:r>
            <a:endParaRPr lang="en-US" dirty="0" smtClean="0"/>
          </a:p>
          <a:p>
            <a:r>
              <a:rPr lang="en-US" dirty="0" smtClean="0"/>
              <a:t>Use </a:t>
            </a:r>
            <a:r>
              <a:rPr lang="en-US" dirty="0"/>
              <a:t>tossing of a coin as an example technique. 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4081" t="10687" r="13817" b="9077"/>
          <a:stretch/>
        </p:blipFill>
        <p:spPr>
          <a:xfrm>
            <a:off x="2392218" y="3218873"/>
            <a:ext cx="5763491" cy="345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3393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648" y="1620704"/>
            <a:ext cx="10058400" cy="2932823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Example problem and solution using Genetic Algorithms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821777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target string, the goal is to produce target string starting from a random string of the same length. In the following implementation, following analogies are </a:t>
            </a:r>
            <a:r>
              <a:rPr lang="en-US" dirty="0" smtClean="0"/>
              <a:t>made</a:t>
            </a:r>
          </a:p>
          <a:p>
            <a:pPr fontAlgn="base"/>
            <a:r>
              <a:rPr lang="en-US" dirty="0"/>
              <a:t>Characters A-Z, a-z, 0-9, and other special symbols are considered as genes</a:t>
            </a:r>
          </a:p>
          <a:p>
            <a:pPr fontAlgn="base"/>
            <a:r>
              <a:rPr lang="en-US" dirty="0"/>
              <a:t>A string generated by these characters is considered as chromosome/solution/Individual</a:t>
            </a:r>
          </a:p>
          <a:p>
            <a:r>
              <a:rPr lang="en-US" b="1" dirty="0"/>
              <a:t>Fitness score</a:t>
            </a:r>
            <a:r>
              <a:rPr lang="en-US" dirty="0"/>
              <a:t> is the number of characters which differ from characters in target string at a particular index. So individual having lower fitness value is given more preference.  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34575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721" y="124414"/>
            <a:ext cx="10058400" cy="8078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introduction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418" y="932226"/>
            <a:ext cx="10564830" cy="5239974"/>
          </a:xfrm>
        </p:spPr>
        <p:txBody>
          <a:bodyPr/>
          <a:lstStyle/>
          <a:p>
            <a:r>
              <a:rPr lang="en-US" dirty="0"/>
              <a:t>A </a:t>
            </a:r>
            <a:r>
              <a:rPr lang="en-US" b="1" dirty="0"/>
              <a:t>genetic algorithm</a:t>
            </a:r>
            <a:r>
              <a:rPr lang="en-US" dirty="0"/>
              <a:t> </a:t>
            </a:r>
            <a:endParaRPr lang="en-US" dirty="0" smtClean="0"/>
          </a:p>
          <a:p>
            <a:pPr lvl="1"/>
            <a:r>
              <a:rPr lang="en-US" dirty="0" smtClean="0"/>
              <a:t>is </a:t>
            </a:r>
            <a:r>
              <a:rPr lang="en-US" dirty="0"/>
              <a:t>a search heuristic that is inspired by Charles Darwin’s theory of natural evolution. </a:t>
            </a:r>
            <a:endParaRPr lang="en-US" dirty="0" smtClean="0"/>
          </a:p>
          <a:p>
            <a:pPr lvl="1"/>
            <a:r>
              <a:rPr lang="en-US" dirty="0" smtClean="0"/>
              <a:t>This </a:t>
            </a:r>
            <a:r>
              <a:rPr lang="en-US" dirty="0"/>
              <a:t>algorithm reflects the process of natural selection where the fittest individuals are selected for reproduction in order to produce offspring of the next generation</a:t>
            </a:r>
            <a:r>
              <a:rPr lang="en-US" dirty="0" smtClean="0"/>
              <a:t>.</a:t>
            </a:r>
          </a:p>
          <a:p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556" t="10512" r="5825" b="11832"/>
          <a:stretch/>
        </p:blipFill>
        <p:spPr>
          <a:xfrm>
            <a:off x="1791855" y="2521527"/>
            <a:ext cx="6077528" cy="3528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081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520" y="179832"/>
            <a:ext cx="10058400" cy="586786"/>
          </a:xfrm>
        </p:spPr>
        <p:txBody>
          <a:bodyPr>
            <a:normAutofit fontScale="90000"/>
          </a:bodyPr>
          <a:lstStyle/>
          <a:p>
            <a:r>
              <a:rPr lang="en-CA" b="1" dirty="0"/>
              <a:t>Notion of Natural </a:t>
            </a:r>
            <a:r>
              <a:rPr lang="en-CA" b="1" dirty="0" smtClean="0"/>
              <a:t>Selection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520" y="766618"/>
            <a:ext cx="11251462" cy="540558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process of natural selection starts with the selection of fittest individuals from a population. </a:t>
            </a:r>
            <a:endParaRPr lang="en-US" dirty="0" smtClean="0"/>
          </a:p>
          <a:p>
            <a:r>
              <a:rPr lang="en-US" dirty="0" smtClean="0"/>
              <a:t>They </a:t>
            </a:r>
            <a:r>
              <a:rPr lang="en-US" dirty="0"/>
              <a:t>produce offspring which inherit the characteristics of the parents and will be added to the next generation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If </a:t>
            </a:r>
            <a:r>
              <a:rPr lang="en-US" dirty="0"/>
              <a:t>parents have better fitness, their offspring will be better than parents and have a better chance at surviving.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process keeps on iterating and at the end, a generation with the fittest individuals will be found.</a:t>
            </a:r>
          </a:p>
          <a:p>
            <a:r>
              <a:rPr lang="en-US" dirty="0"/>
              <a:t>This notion can be applied for a search problem. </a:t>
            </a:r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/>
              <a:t>consider a set of solutions for a problem and select the set of best ones out of them</a:t>
            </a:r>
            <a:r>
              <a:rPr lang="en-US" dirty="0" smtClean="0"/>
              <a:t>.</a:t>
            </a:r>
          </a:p>
          <a:p>
            <a:r>
              <a:rPr lang="en-US" dirty="0"/>
              <a:t>Five phases are considered in a genetic algorithm.</a:t>
            </a:r>
          </a:p>
          <a:p>
            <a:pPr lvl="1"/>
            <a:r>
              <a:rPr lang="en-US" dirty="0"/>
              <a:t>Initial population</a:t>
            </a:r>
          </a:p>
          <a:p>
            <a:pPr lvl="1"/>
            <a:r>
              <a:rPr lang="en-US" dirty="0"/>
              <a:t>Fitness function</a:t>
            </a:r>
          </a:p>
          <a:p>
            <a:pPr lvl="1"/>
            <a:r>
              <a:rPr lang="en-US" dirty="0"/>
              <a:t>Selection</a:t>
            </a:r>
          </a:p>
          <a:p>
            <a:pPr lvl="1"/>
            <a:r>
              <a:rPr lang="en-US" dirty="0"/>
              <a:t>Crossover</a:t>
            </a:r>
          </a:p>
          <a:p>
            <a:pPr lvl="1"/>
            <a:r>
              <a:rPr lang="en-US" dirty="0"/>
              <a:t>Mutation</a:t>
            </a:r>
          </a:p>
          <a:p>
            <a:endParaRPr lang="en-US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11081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867" y="115177"/>
            <a:ext cx="10058400" cy="789986"/>
          </a:xfrm>
        </p:spPr>
        <p:txBody>
          <a:bodyPr>
            <a:normAutofit fontScale="90000"/>
          </a:bodyPr>
          <a:lstStyle/>
          <a:p>
            <a:r>
              <a:rPr lang="en-CA" b="1" dirty="0"/>
              <a:t>Initial </a:t>
            </a:r>
            <a:r>
              <a:rPr lang="en-CA" b="1" dirty="0" smtClean="0"/>
              <a:t>Population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7091" y="905163"/>
            <a:ext cx="10851157" cy="5267037"/>
          </a:xfrm>
        </p:spPr>
        <p:txBody>
          <a:bodyPr/>
          <a:lstStyle/>
          <a:p>
            <a:r>
              <a:rPr lang="en-US" dirty="0"/>
              <a:t>The process begins with a set of individuals which is called a </a:t>
            </a:r>
            <a:r>
              <a:rPr lang="en-US" b="1" dirty="0"/>
              <a:t>Population</a:t>
            </a:r>
            <a:r>
              <a:rPr lang="en-US" dirty="0"/>
              <a:t>. Each individual is a solution to the problem you want to solve.</a:t>
            </a:r>
          </a:p>
          <a:p>
            <a:r>
              <a:rPr lang="en-US" dirty="0"/>
              <a:t>An individual is characterized by a set of parameters (variables) known as </a:t>
            </a:r>
            <a:r>
              <a:rPr lang="en-US" b="1" dirty="0"/>
              <a:t>Genes</a:t>
            </a:r>
            <a:r>
              <a:rPr lang="en-US" dirty="0"/>
              <a:t>. Genes are joined into a string to form a </a:t>
            </a:r>
            <a:r>
              <a:rPr lang="en-US" b="1" dirty="0"/>
              <a:t>Chromosome</a:t>
            </a:r>
            <a:r>
              <a:rPr lang="en-US" dirty="0"/>
              <a:t> (solution).</a:t>
            </a:r>
          </a:p>
          <a:p>
            <a:r>
              <a:rPr lang="en-US" dirty="0"/>
              <a:t>In a genetic algorithm, the set of genes of an individual is represented using a string, in terms of an alphabet. </a:t>
            </a:r>
            <a:endParaRPr lang="en-US" dirty="0" smtClean="0"/>
          </a:p>
          <a:p>
            <a:r>
              <a:rPr lang="en-US" dirty="0" smtClean="0"/>
              <a:t>Usually</a:t>
            </a:r>
            <a:r>
              <a:rPr lang="en-US" dirty="0"/>
              <a:t>, binary values are used (string of 1s and 0s). We say that we encode the genes in a chromosome.</a:t>
            </a:r>
          </a:p>
          <a:p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5322" y="3731490"/>
            <a:ext cx="6388677" cy="2813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918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Fitness </a:t>
            </a:r>
            <a:r>
              <a:rPr lang="en-CA" b="1" dirty="0" smtClean="0"/>
              <a:t>Function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b="1" dirty="0"/>
              <a:t>fitness function</a:t>
            </a:r>
            <a:r>
              <a:rPr lang="en-US" dirty="0"/>
              <a:t> determines how fit an individual is (the ability of an individual to compete with other individuals).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gives a </a:t>
            </a:r>
            <a:r>
              <a:rPr lang="en-US" b="1" dirty="0"/>
              <a:t>fitness score</a:t>
            </a:r>
            <a:r>
              <a:rPr lang="en-US" dirty="0"/>
              <a:t> to each individual.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probability that an individual will be selected for reproduction is based on its fitness score.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90987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Selection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idea of </a:t>
            </a:r>
            <a:r>
              <a:rPr lang="en-US" b="1" dirty="0"/>
              <a:t>selection</a:t>
            </a:r>
            <a:r>
              <a:rPr lang="en-US" dirty="0"/>
              <a:t> phase is to select the fittest individuals and let them pass their genes to the next generation.</a:t>
            </a:r>
          </a:p>
          <a:p>
            <a:r>
              <a:rPr lang="en-US" dirty="0"/>
              <a:t>Two pairs of individuals (</a:t>
            </a:r>
            <a:r>
              <a:rPr lang="en-US" b="1" dirty="0"/>
              <a:t>parents</a:t>
            </a:r>
            <a:r>
              <a:rPr lang="en-US" dirty="0"/>
              <a:t>) are selected based on their fitness scores. Individuals with high fitness have more chance to be selected for reproduction.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398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/>
              <a:t>Crossover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Crossover</a:t>
            </a:r>
            <a:r>
              <a:rPr lang="en-US" dirty="0"/>
              <a:t> is the most significant phase in a genetic algorithm. For each pair of parents to be mated, a </a:t>
            </a:r>
            <a:r>
              <a:rPr lang="en-US" b="1" dirty="0"/>
              <a:t>crossover point</a:t>
            </a:r>
            <a:r>
              <a:rPr lang="en-US" dirty="0"/>
              <a:t> is chosen at random from within the genes.</a:t>
            </a:r>
          </a:p>
          <a:p>
            <a:r>
              <a:rPr lang="en-US" dirty="0"/>
              <a:t>For example, consider the crossover point to be 3 as shown below</a:t>
            </a:r>
            <a:r>
              <a:rPr lang="en-US" dirty="0" smtClean="0"/>
              <a:t>.</a:t>
            </a:r>
          </a:p>
          <a:p>
            <a:r>
              <a:rPr lang="en-US" b="1" dirty="0"/>
              <a:t>Offspring</a:t>
            </a:r>
            <a:r>
              <a:rPr lang="en-US" dirty="0"/>
              <a:t> are created by exchanging the genes of parents among themselves until the crossover point is reached.</a:t>
            </a:r>
          </a:p>
          <a:p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545" y="3870326"/>
            <a:ext cx="3857193" cy="28860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7443" y="4146804"/>
            <a:ext cx="2962275" cy="17621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3678" y="4451603"/>
            <a:ext cx="2962275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040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certain new offspring formed, some of their genes can be subjected to a </a:t>
            </a:r>
            <a:r>
              <a:rPr lang="en-US" b="1" dirty="0"/>
              <a:t>mutation</a:t>
            </a:r>
            <a:r>
              <a:rPr lang="en-US" dirty="0"/>
              <a:t> with a low random probability.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implies that some of the bits in the bit string can be flipped</a:t>
            </a:r>
            <a:r>
              <a:rPr lang="en-US" dirty="0" smtClean="0"/>
              <a:t>.</a:t>
            </a:r>
          </a:p>
          <a:p>
            <a:r>
              <a:rPr lang="en-US" dirty="0"/>
              <a:t>Mutation occurs to maintain diversity within the population and prevent premature convergence.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9925" y="4276725"/>
            <a:ext cx="3343275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691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/>
              <a:t>Termination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algorithm terminates if the population has converged (does not produce offspring which are significantly different from the previous generation). </a:t>
            </a:r>
            <a:endParaRPr lang="en-US" dirty="0" smtClean="0"/>
          </a:p>
          <a:p>
            <a:r>
              <a:rPr lang="en-US" dirty="0" smtClean="0"/>
              <a:t>Then </a:t>
            </a:r>
            <a:r>
              <a:rPr lang="en-US" dirty="0"/>
              <a:t>it is said that the genetic algorithm has provided a set of solutions to our problem.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868100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531</TotalTime>
  <Words>807</Words>
  <Application>Microsoft Office PowerPoint</Application>
  <PresentationFormat>Widescreen</PresentationFormat>
  <Paragraphs>62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Rockwell</vt:lpstr>
      <vt:lpstr>Rockwell Condensed</vt:lpstr>
      <vt:lpstr>Wingdings</vt:lpstr>
      <vt:lpstr>Wood Type</vt:lpstr>
      <vt:lpstr>Genetic algorithm</vt:lpstr>
      <vt:lpstr>introduction</vt:lpstr>
      <vt:lpstr>Notion of Natural Selection</vt:lpstr>
      <vt:lpstr>Initial Population</vt:lpstr>
      <vt:lpstr>Fitness Function</vt:lpstr>
      <vt:lpstr>Selection</vt:lpstr>
      <vt:lpstr>Crossover</vt:lpstr>
      <vt:lpstr>mutation</vt:lpstr>
      <vt:lpstr>Termination</vt:lpstr>
      <vt:lpstr>Comments</vt:lpstr>
      <vt:lpstr>Pseudocode </vt:lpstr>
      <vt:lpstr>Crossover types</vt:lpstr>
      <vt:lpstr>Single Point Crossover:</vt:lpstr>
      <vt:lpstr>Two-Point Crossover</vt:lpstr>
      <vt:lpstr>Uniform Crossover</vt:lpstr>
      <vt:lpstr>Example problem and solution using Genetic Algorithms</vt:lpstr>
      <vt:lpstr>task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Genetic algorithm</dc:title>
  <dc:creator>Khalid</dc:creator>
  <cp:lastModifiedBy>Khalid</cp:lastModifiedBy>
  <cp:revision>5</cp:revision>
  <dcterms:created xsi:type="dcterms:W3CDTF">2023-12-02T06:30:35Z</dcterms:created>
  <dcterms:modified xsi:type="dcterms:W3CDTF">2023-12-03T05:31:54Z</dcterms:modified>
</cp:coreProperties>
</file>