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1" r:id="rId4"/>
  </p:sldMasterIdLst>
  <p:notesMasterIdLst>
    <p:notesMasterId r:id="rId42"/>
  </p:notesMasterIdLst>
  <p:sldIdLst>
    <p:sldId id="256" r:id="rId5"/>
    <p:sldId id="278" r:id="rId6"/>
    <p:sldId id="279" r:id="rId7"/>
    <p:sldId id="283" r:id="rId8"/>
    <p:sldId id="280" r:id="rId9"/>
    <p:sldId id="281" r:id="rId10"/>
    <p:sldId id="282" r:id="rId11"/>
    <p:sldId id="284" r:id="rId12"/>
    <p:sldId id="286" r:id="rId13"/>
    <p:sldId id="287" r:id="rId14"/>
    <p:sldId id="289" r:id="rId15"/>
    <p:sldId id="288" r:id="rId16"/>
    <p:sldId id="290" r:id="rId17"/>
    <p:sldId id="291" r:id="rId18"/>
    <p:sldId id="292" r:id="rId19"/>
    <p:sldId id="294" r:id="rId20"/>
    <p:sldId id="293" r:id="rId21"/>
    <p:sldId id="297" r:id="rId22"/>
    <p:sldId id="315" r:id="rId23"/>
    <p:sldId id="298" r:id="rId24"/>
    <p:sldId id="299" r:id="rId25"/>
    <p:sldId id="300" r:id="rId26"/>
    <p:sldId id="301" r:id="rId27"/>
    <p:sldId id="303" r:id="rId28"/>
    <p:sldId id="302" r:id="rId29"/>
    <p:sldId id="304" r:id="rId30"/>
    <p:sldId id="305" r:id="rId31"/>
    <p:sldId id="306" r:id="rId32"/>
    <p:sldId id="296" r:id="rId33"/>
    <p:sldId id="308" r:id="rId34"/>
    <p:sldId id="307" r:id="rId35"/>
    <p:sldId id="314" r:id="rId36"/>
    <p:sldId id="309" r:id="rId37"/>
    <p:sldId id="310" r:id="rId38"/>
    <p:sldId id="311" r:id="rId39"/>
    <p:sldId id="312" r:id="rId40"/>
    <p:sldId id="31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05E26E-BCB2-4FD5-8FD5-81A5EAE94C21}"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609045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767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018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009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7F85C43C-50D9-4F49-A136-0EFF292F93ED}" type="datetime1">
              <a:rPr lang="en-US" smtClean="0"/>
              <a:t>4/15/2024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23473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762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593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4427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6672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7390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4/15/2024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59097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7EE424C-FCA3-4EDD-B274-8E055D649B7D}" type="datetime1">
              <a:rPr lang="en-US" smtClean="0"/>
              <a:t>4/15/2024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251114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backtracking-set-1-the-knights-tour-probl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builtin.com/software-engineering-perspectives/tree-travers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travelling-salesman-problem-set-1/" TargetMode="External"/><Relationship Id="rId2" Type="http://schemas.openxmlformats.org/officeDocument/2006/relationships/hyperlink" Target="https://www.geeksforgeeks.org/search-algorithms-in-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934721" y="3190240"/>
            <a:ext cx="10876280" cy="1329698"/>
          </a:xfrm>
        </p:spPr>
        <p:txBody>
          <a:bodyPr anchor="b">
            <a:normAutofit/>
          </a:bodyPr>
          <a:lstStyle/>
          <a:p>
            <a:pPr algn="l"/>
            <a:r>
              <a:rPr lang="en-US" sz="7200" dirty="0" smtClean="0">
                <a:solidFill>
                  <a:srgbClr val="C00000"/>
                </a:solidFill>
              </a:rPr>
              <a:t>Informed search </a:t>
            </a:r>
            <a:r>
              <a:rPr lang="en-US" sz="7200" dirty="0">
                <a:solidFill>
                  <a:srgbClr val="C00000"/>
                </a:solidFill>
              </a:rPr>
              <a:t>algorithm</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6898641" y="5391336"/>
            <a:ext cx="5293360" cy="799440"/>
          </a:xfrm>
        </p:spPr>
        <p:txBody>
          <a:bodyPr anchor="t">
            <a:normAutofit fontScale="62500" lnSpcReduction="20000"/>
          </a:bodyPr>
          <a:lstStyle/>
          <a:p>
            <a:r>
              <a:rPr lang="en-US" sz="3700" dirty="0" smtClean="0"/>
              <a:t>Eng. Khaled Mohammed </a:t>
            </a:r>
            <a:r>
              <a:rPr lang="en-US" sz="3700" dirty="0" err="1" smtClean="0"/>
              <a:t>Abd-Elgaber</a:t>
            </a:r>
            <a:endParaRPr lang="en-US" sz="3700" dirty="0" smtClean="0"/>
          </a:p>
          <a:p>
            <a:r>
              <a:rPr lang="en-US" sz="3700" dirty="0" smtClean="0"/>
              <a:t>Khaled.edu.engineer@gmail.com</a:t>
            </a:r>
          </a:p>
          <a:p>
            <a:endParaRPr lang="en-US" dirty="0">
              <a:solidFill>
                <a:srgbClr val="FFFFFF"/>
              </a:solidFill>
            </a:endParaRPr>
          </a:p>
        </p:txBody>
      </p:sp>
    </p:spTree>
    <p:extLst>
      <p:ext uri="{BB962C8B-B14F-4D97-AF65-F5344CB8AC3E}">
        <p14:creationId xmlns:p14="http://schemas.microsoft.com/office/powerpoint/2010/main" val="280625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632968"/>
          </a:xfrm>
        </p:spPr>
        <p:txBody>
          <a:bodyPr>
            <a:normAutofit fontScale="90000"/>
          </a:bodyPr>
          <a:lstStyle/>
          <a:p>
            <a:r>
              <a:rPr lang="en-US" dirty="0" smtClean="0"/>
              <a:t>Cont.</a:t>
            </a:r>
            <a:endParaRPr lang="en-CA" dirty="0"/>
          </a:p>
        </p:txBody>
      </p:sp>
      <p:sp>
        <p:nvSpPr>
          <p:cNvPr id="3" name="Content Placeholder 2"/>
          <p:cNvSpPr>
            <a:spLocks noGrp="1"/>
          </p:cNvSpPr>
          <p:nvPr>
            <p:ph idx="1"/>
          </p:nvPr>
        </p:nvSpPr>
        <p:spPr>
          <a:xfrm>
            <a:off x="111760" y="632968"/>
            <a:ext cx="11016488" cy="5539232"/>
          </a:xfrm>
        </p:spPr>
        <p:txBody>
          <a:bodyPr>
            <a:noAutofit/>
          </a:bodyPr>
          <a:lstStyle/>
          <a:p>
            <a:r>
              <a:rPr lang="en-CA" sz="2800" b="1" dirty="0"/>
              <a:t>2. Steepest-Ascent Hill climbing: </a:t>
            </a:r>
          </a:p>
          <a:p>
            <a:pPr lvl="1"/>
            <a:r>
              <a:rPr lang="en-US" sz="2400" i="1" dirty="0"/>
              <a:t>It first examines all the neighboring nodes and then selects the node closest to the solution state as of the next node. </a:t>
            </a:r>
            <a:endParaRPr lang="en-US" sz="2400" i="1" dirty="0" smtClean="0"/>
          </a:p>
          <a:p>
            <a:pPr lvl="1"/>
            <a:r>
              <a:rPr lang="en-US" sz="2400" dirty="0"/>
              <a:t>Algorithm for Steepest Ascent Hill climbing </a:t>
            </a:r>
            <a:r>
              <a:rPr lang="en-US" sz="2400" dirty="0" smtClean="0"/>
              <a:t>:</a:t>
            </a:r>
          </a:p>
          <a:p>
            <a:pPr lvl="2" fontAlgn="base"/>
            <a:r>
              <a:rPr lang="en-US" sz="2000" dirty="0"/>
              <a:t>Evaluate the initial state. If it is a goal state then stop and return success. Otherwise, make the initial state as the current state. </a:t>
            </a:r>
          </a:p>
          <a:p>
            <a:pPr lvl="2" fontAlgn="base"/>
            <a:r>
              <a:rPr lang="en-US" sz="2000" dirty="0"/>
              <a:t>Repeat these steps until a solution is found or the current state does not change </a:t>
            </a:r>
          </a:p>
          <a:p>
            <a:pPr lvl="3" fontAlgn="base"/>
            <a:r>
              <a:rPr lang="en-US" sz="2000" dirty="0"/>
              <a:t>Select a state that has not been yet applied to the current state.</a:t>
            </a:r>
          </a:p>
          <a:p>
            <a:pPr lvl="3" fontAlgn="base"/>
            <a:r>
              <a:rPr lang="en-US" sz="2000" dirty="0"/>
              <a:t>Initialize a new ‘best state’ equal to the current state and apply it to produce a new state.</a:t>
            </a:r>
          </a:p>
          <a:p>
            <a:pPr lvl="3" fontAlgn="base"/>
            <a:r>
              <a:rPr lang="en-US" sz="2000" dirty="0"/>
              <a:t>Perform these to evaluate the new state</a:t>
            </a:r>
          </a:p>
          <a:p>
            <a:pPr lvl="4" fontAlgn="base"/>
            <a:r>
              <a:rPr lang="en-US" sz="2000" dirty="0"/>
              <a:t>If the current state is a goal state, then stop and return success.</a:t>
            </a:r>
          </a:p>
          <a:p>
            <a:pPr lvl="4" fontAlgn="base"/>
            <a:r>
              <a:rPr lang="en-US" sz="2000" dirty="0"/>
              <a:t>If it is better than the best state, then make it the best state else continue the loop with another new state.</a:t>
            </a:r>
          </a:p>
          <a:p>
            <a:pPr lvl="3" fontAlgn="base"/>
            <a:r>
              <a:rPr lang="en-US" sz="2000" dirty="0"/>
              <a:t>Make the best state as the current state and go to Step 2 of the second point.</a:t>
            </a:r>
          </a:p>
          <a:p>
            <a:pPr lvl="2" fontAlgn="base"/>
            <a:r>
              <a:rPr lang="en-US" sz="2000" dirty="0"/>
              <a:t>Exit from the function</a:t>
            </a:r>
            <a:r>
              <a:rPr lang="en-US" sz="2000" dirty="0" smtClean="0"/>
              <a:t>.</a:t>
            </a:r>
            <a:endParaRPr lang="en-US" sz="2000" dirty="0"/>
          </a:p>
        </p:txBody>
      </p:sp>
    </p:spTree>
    <p:extLst>
      <p:ext uri="{BB962C8B-B14F-4D97-AF65-F5344CB8AC3E}">
        <p14:creationId xmlns:p14="http://schemas.microsoft.com/office/powerpoint/2010/main" val="2125991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8" y="78232"/>
            <a:ext cx="10058400" cy="744728"/>
          </a:xfrm>
        </p:spPr>
        <p:txBody>
          <a:bodyPr>
            <a:normAutofit fontScale="90000"/>
          </a:bodyPr>
          <a:lstStyle/>
          <a:p>
            <a:r>
              <a:rPr lang="en-US" dirty="0" smtClean="0"/>
              <a:t>Cont.</a:t>
            </a:r>
            <a:endParaRPr lang="en-CA" dirty="0"/>
          </a:p>
        </p:txBody>
      </p:sp>
      <p:sp>
        <p:nvSpPr>
          <p:cNvPr id="3" name="Content Placeholder 2"/>
          <p:cNvSpPr>
            <a:spLocks noGrp="1"/>
          </p:cNvSpPr>
          <p:nvPr>
            <p:ph idx="1"/>
          </p:nvPr>
        </p:nvSpPr>
        <p:spPr>
          <a:xfrm>
            <a:off x="277368" y="822960"/>
            <a:ext cx="11589512" cy="5313680"/>
          </a:xfrm>
        </p:spPr>
        <p:txBody>
          <a:bodyPr>
            <a:noAutofit/>
          </a:bodyPr>
          <a:lstStyle/>
          <a:p>
            <a:r>
              <a:rPr lang="en-CA" sz="2400" dirty="0"/>
              <a:t>3. Stochastic hill climbing: </a:t>
            </a:r>
            <a:endParaRPr lang="en-CA" sz="2400" dirty="0" smtClean="0"/>
          </a:p>
          <a:p>
            <a:pPr lvl="1"/>
            <a:r>
              <a:rPr lang="en-US" sz="2000" i="1" dirty="0"/>
              <a:t>It does not examine all the neighboring nodes before deciding which node to select. </a:t>
            </a:r>
            <a:endParaRPr lang="en-US" sz="2000" i="1" dirty="0" smtClean="0"/>
          </a:p>
          <a:p>
            <a:pPr lvl="1"/>
            <a:r>
              <a:rPr lang="en-US" sz="2000" i="1" dirty="0" smtClean="0"/>
              <a:t>It </a:t>
            </a:r>
            <a:r>
              <a:rPr lang="en-US" sz="2000" i="1" dirty="0"/>
              <a:t>just selects a neighboring node at random and decides (based on the amount of improvement in that neighbor) whether to move to that neighbor or to examine another. </a:t>
            </a:r>
            <a:endParaRPr lang="en-US" sz="2000" i="1" dirty="0" smtClean="0"/>
          </a:p>
          <a:p>
            <a:pPr lvl="1"/>
            <a:r>
              <a:rPr lang="en-US" sz="2000" i="1" dirty="0" smtClean="0"/>
              <a:t>Algorithm for </a:t>
            </a:r>
            <a:r>
              <a:rPr lang="en-CA" sz="2000" dirty="0"/>
              <a:t>Stochastic hill climbing </a:t>
            </a:r>
            <a:r>
              <a:rPr lang="en-US" sz="2000" i="1" dirty="0" smtClean="0"/>
              <a:t>:</a:t>
            </a:r>
          </a:p>
          <a:p>
            <a:pPr lvl="2" fontAlgn="base"/>
            <a:r>
              <a:rPr lang="en-US" sz="1800" dirty="0"/>
              <a:t>Evaluate the initial state. If it is a goal state then stop and return success. Otherwise, make the initial state the current state. </a:t>
            </a:r>
          </a:p>
          <a:p>
            <a:pPr lvl="2" fontAlgn="base"/>
            <a:r>
              <a:rPr lang="en-US" sz="1800" dirty="0"/>
              <a:t>Repeat these steps until a solution is found or the current state does not change.</a:t>
            </a:r>
          </a:p>
          <a:p>
            <a:pPr lvl="3" fontAlgn="base"/>
            <a:r>
              <a:rPr lang="en-US" sz="1800" dirty="0"/>
              <a:t>Select a state that has not been yet applied to the current state.</a:t>
            </a:r>
          </a:p>
          <a:p>
            <a:pPr lvl="3" fontAlgn="base"/>
            <a:r>
              <a:rPr lang="en-US" sz="1800" dirty="0"/>
              <a:t>Apply the successor function to the current state and generate all the neighbor states.</a:t>
            </a:r>
          </a:p>
          <a:p>
            <a:pPr lvl="3" fontAlgn="base"/>
            <a:r>
              <a:rPr lang="en-US" sz="1800" dirty="0"/>
              <a:t>Among the generated neighbor states </a:t>
            </a:r>
            <a:r>
              <a:rPr lang="en-US" sz="1800" dirty="0" smtClean="0"/>
              <a:t>that </a:t>
            </a:r>
            <a:r>
              <a:rPr lang="en-US" sz="1800" dirty="0"/>
              <a:t>are better than the current state choose a state randomly (or based on some probability function). </a:t>
            </a:r>
          </a:p>
          <a:p>
            <a:pPr lvl="3" fontAlgn="base"/>
            <a:r>
              <a:rPr lang="en-US" sz="1800" dirty="0"/>
              <a:t>If the chosen state is the goal state, then return success, else make it the current state and repeat step 2 of the second point.</a:t>
            </a:r>
          </a:p>
          <a:p>
            <a:pPr lvl="2" fontAlgn="base"/>
            <a:r>
              <a:rPr lang="en-US" sz="1800" dirty="0"/>
              <a:t>Exit from the function</a:t>
            </a:r>
            <a:r>
              <a:rPr lang="en-US" sz="1800" dirty="0" smtClean="0"/>
              <a:t>.</a:t>
            </a:r>
            <a:endParaRPr lang="en-US" sz="1800" dirty="0"/>
          </a:p>
        </p:txBody>
      </p:sp>
    </p:spTree>
    <p:extLst>
      <p:ext uri="{BB962C8B-B14F-4D97-AF65-F5344CB8AC3E}">
        <p14:creationId xmlns:p14="http://schemas.microsoft.com/office/powerpoint/2010/main" val="324782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653288"/>
          </a:xfrm>
        </p:spPr>
        <p:txBody>
          <a:bodyPr>
            <a:normAutofit/>
          </a:bodyPr>
          <a:lstStyle/>
          <a:p>
            <a:r>
              <a:rPr lang="en-US" sz="4000" b="1" u="sng" dirty="0"/>
              <a:t>State Space diagram for Hill </a:t>
            </a:r>
            <a:r>
              <a:rPr lang="en-US" sz="4000" b="1" u="sng" dirty="0" smtClean="0"/>
              <a:t>Climbing</a:t>
            </a:r>
            <a:endParaRPr lang="en-CA" sz="4000" dirty="0"/>
          </a:p>
        </p:txBody>
      </p:sp>
      <p:sp>
        <p:nvSpPr>
          <p:cNvPr id="3" name="Content Placeholder 2"/>
          <p:cNvSpPr>
            <a:spLocks noGrp="1"/>
          </p:cNvSpPr>
          <p:nvPr>
            <p:ph idx="1"/>
          </p:nvPr>
        </p:nvSpPr>
        <p:spPr>
          <a:xfrm>
            <a:off x="132080" y="863600"/>
            <a:ext cx="10996168" cy="5308600"/>
          </a:xfrm>
        </p:spPr>
        <p:txBody>
          <a:bodyPr/>
          <a:lstStyle/>
          <a:p>
            <a:r>
              <a:rPr lang="en-US" i="1" dirty="0"/>
              <a:t>The state-space diagram is a graphical representation of the set of states our search algorithm can reach vs the value of our objective function(the function </a:t>
            </a:r>
            <a:r>
              <a:rPr lang="en-US" i="1" dirty="0" smtClean="0"/>
              <a:t>that </a:t>
            </a:r>
            <a:r>
              <a:rPr lang="en-US" i="1" dirty="0"/>
              <a:t>we wish to maximize). </a:t>
            </a:r>
            <a:endParaRPr lang="en-US" i="1" dirty="0" smtClean="0"/>
          </a:p>
          <a:p>
            <a:pPr fontAlgn="base"/>
            <a:r>
              <a:rPr lang="en-US" b="1" dirty="0"/>
              <a:t>X-axis:</a:t>
            </a:r>
            <a:r>
              <a:rPr lang="en-US" dirty="0"/>
              <a:t> denotes the state space </a:t>
            </a:r>
            <a:r>
              <a:rPr lang="en-US" dirty="0" smtClean="0"/>
              <a:t>i.e. </a:t>
            </a:r>
            <a:r>
              <a:rPr lang="en-US" dirty="0"/>
              <a:t>states or </a:t>
            </a:r>
            <a:r>
              <a:rPr lang="en-US" dirty="0" smtClean="0"/>
              <a:t>configurations </a:t>
            </a:r>
            <a:r>
              <a:rPr lang="en-US" dirty="0"/>
              <a:t>our algorithm may reach. </a:t>
            </a:r>
          </a:p>
          <a:p>
            <a:pPr fontAlgn="base"/>
            <a:r>
              <a:rPr lang="en-US" b="1" dirty="0"/>
              <a:t>Y-axis:</a:t>
            </a:r>
            <a:r>
              <a:rPr lang="en-US" dirty="0"/>
              <a:t> denotes the values of objective function corresponding to a particular state. </a:t>
            </a:r>
          </a:p>
          <a:p>
            <a:r>
              <a:rPr lang="en-US" dirty="0"/>
              <a:t>The best solution will be a state space where the objective function has a maximum value(global maximum</a:t>
            </a:r>
            <a:r>
              <a:rPr lang="en-US" dirty="0" smtClean="0"/>
              <a:t>).</a:t>
            </a:r>
          </a:p>
          <a:p>
            <a:endParaRPr lang="en-CA" dirty="0"/>
          </a:p>
        </p:txBody>
      </p:sp>
      <p:pic>
        <p:nvPicPr>
          <p:cNvPr id="5" name="Picture 4"/>
          <p:cNvPicPr>
            <a:picLocks noChangeAspect="1"/>
          </p:cNvPicPr>
          <p:nvPr/>
        </p:nvPicPr>
        <p:blipFill>
          <a:blip r:embed="rId2"/>
          <a:stretch>
            <a:fillRect/>
          </a:stretch>
        </p:blipFill>
        <p:spPr>
          <a:xfrm>
            <a:off x="3445691" y="2822122"/>
            <a:ext cx="8128000" cy="3234690"/>
          </a:xfrm>
          <a:prstGeom prst="rect">
            <a:avLst/>
          </a:prstGeom>
        </p:spPr>
      </p:pic>
    </p:spTree>
    <p:extLst>
      <p:ext uri="{BB962C8B-B14F-4D97-AF65-F5344CB8AC3E}">
        <p14:creationId xmlns:p14="http://schemas.microsoft.com/office/powerpoint/2010/main" val="2052753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 y="132080"/>
            <a:ext cx="10986008" cy="985520"/>
          </a:xfrm>
        </p:spPr>
        <p:txBody>
          <a:bodyPr>
            <a:noAutofit/>
          </a:bodyPr>
          <a:lstStyle/>
          <a:p>
            <a:r>
              <a:rPr lang="en-US" sz="3600" b="1" dirty="0"/>
              <a:t>Different regions in the State Space Diagram: </a:t>
            </a:r>
            <a:endParaRPr lang="en-CA" sz="3600" dirty="0"/>
          </a:p>
        </p:txBody>
      </p:sp>
      <p:sp>
        <p:nvSpPr>
          <p:cNvPr id="3" name="Content Placeholder 2"/>
          <p:cNvSpPr>
            <a:spLocks noGrp="1"/>
          </p:cNvSpPr>
          <p:nvPr>
            <p:ph idx="1"/>
          </p:nvPr>
        </p:nvSpPr>
        <p:spPr>
          <a:xfrm>
            <a:off x="142240" y="1026160"/>
            <a:ext cx="11165840" cy="5146040"/>
          </a:xfrm>
        </p:spPr>
        <p:txBody>
          <a:bodyPr>
            <a:normAutofit/>
          </a:bodyPr>
          <a:lstStyle/>
          <a:p>
            <a:pPr fontAlgn="base"/>
            <a:r>
              <a:rPr lang="en-US" sz="1600" b="1" dirty="0" smtClean="0"/>
              <a:t>Local </a:t>
            </a:r>
            <a:r>
              <a:rPr lang="en-US" sz="1600" b="1" dirty="0"/>
              <a:t>maximum: </a:t>
            </a:r>
            <a:r>
              <a:rPr lang="en-US" sz="1600" dirty="0"/>
              <a:t>It is a state which is better than its neighboring state however there exists a state which is better than it(global maximum). This state is better because here the value of the objective function is higher than its neighbors. </a:t>
            </a:r>
            <a:br>
              <a:rPr lang="en-US" sz="1600" dirty="0"/>
            </a:br>
            <a:r>
              <a:rPr lang="en-US" sz="1600" dirty="0"/>
              <a:t> </a:t>
            </a:r>
          </a:p>
          <a:p>
            <a:pPr fontAlgn="base"/>
            <a:r>
              <a:rPr lang="en-US" sz="1600" b="1" dirty="0"/>
              <a:t>Global maximum: </a:t>
            </a:r>
            <a:r>
              <a:rPr lang="en-US" sz="1600" dirty="0"/>
              <a:t>It is the best possible state in the state space diagram. This is because, at this stage, the objective function has the highest value.</a:t>
            </a:r>
          </a:p>
          <a:p>
            <a:pPr fontAlgn="base"/>
            <a:r>
              <a:rPr lang="en-US" sz="1600" b="1" dirty="0"/>
              <a:t>Plateau/flat local maximum: </a:t>
            </a:r>
            <a:r>
              <a:rPr lang="en-US" sz="1600" dirty="0"/>
              <a:t>It is a flat region of state space where neighboring states have the same value.</a:t>
            </a:r>
          </a:p>
          <a:p>
            <a:pPr fontAlgn="base"/>
            <a:r>
              <a:rPr lang="en-US" sz="1600" b="1" dirty="0"/>
              <a:t>Ridge: </a:t>
            </a:r>
            <a:r>
              <a:rPr lang="en-US" sz="1600" dirty="0"/>
              <a:t>It is a region that is higher than its neighbors but itself has a slope. It is a special kind of local maximum.</a:t>
            </a:r>
          </a:p>
          <a:p>
            <a:pPr fontAlgn="base"/>
            <a:r>
              <a:rPr lang="en-US" sz="1600" b="1" dirty="0"/>
              <a:t>Current state: </a:t>
            </a:r>
            <a:r>
              <a:rPr lang="en-US" sz="1600" dirty="0"/>
              <a:t>The region of the state space diagram where we are currently present during the search.</a:t>
            </a:r>
          </a:p>
          <a:p>
            <a:pPr fontAlgn="base"/>
            <a:r>
              <a:rPr lang="en-US" sz="1600" b="1" dirty="0"/>
              <a:t>Shoulder: </a:t>
            </a:r>
            <a:r>
              <a:rPr lang="en-US" sz="1600" dirty="0"/>
              <a:t>It is a plateau that has an uphill edge.</a:t>
            </a:r>
          </a:p>
        </p:txBody>
      </p:sp>
      <p:pic>
        <p:nvPicPr>
          <p:cNvPr id="4" name="Picture 3"/>
          <p:cNvPicPr>
            <a:picLocks noChangeAspect="1"/>
          </p:cNvPicPr>
          <p:nvPr/>
        </p:nvPicPr>
        <p:blipFill>
          <a:blip r:embed="rId2"/>
          <a:stretch>
            <a:fillRect/>
          </a:stretch>
        </p:blipFill>
        <p:spPr>
          <a:xfrm>
            <a:off x="3886200" y="4372021"/>
            <a:ext cx="2326640" cy="1845619"/>
          </a:xfrm>
          <a:prstGeom prst="rect">
            <a:avLst/>
          </a:prstGeom>
        </p:spPr>
      </p:pic>
      <p:pic>
        <p:nvPicPr>
          <p:cNvPr id="5" name="Picture 4"/>
          <p:cNvPicPr>
            <a:picLocks noChangeAspect="1"/>
          </p:cNvPicPr>
          <p:nvPr/>
        </p:nvPicPr>
        <p:blipFill>
          <a:blip r:embed="rId3"/>
          <a:stretch>
            <a:fillRect/>
          </a:stretch>
        </p:blipFill>
        <p:spPr>
          <a:xfrm>
            <a:off x="6999860" y="4574170"/>
            <a:ext cx="2327020" cy="1441322"/>
          </a:xfrm>
          <a:prstGeom prst="rect">
            <a:avLst/>
          </a:prstGeom>
        </p:spPr>
      </p:pic>
      <p:pic>
        <p:nvPicPr>
          <p:cNvPr id="6" name="Picture 5"/>
          <p:cNvPicPr>
            <a:picLocks noChangeAspect="1"/>
          </p:cNvPicPr>
          <p:nvPr/>
        </p:nvPicPr>
        <p:blipFill>
          <a:blip r:embed="rId4"/>
          <a:stretch>
            <a:fillRect/>
          </a:stretch>
        </p:blipFill>
        <p:spPr>
          <a:xfrm>
            <a:off x="434720" y="4356735"/>
            <a:ext cx="2664460" cy="1658757"/>
          </a:xfrm>
          <a:prstGeom prst="rect">
            <a:avLst/>
          </a:prstGeom>
        </p:spPr>
      </p:pic>
    </p:spTree>
    <p:extLst>
      <p:ext uri="{BB962C8B-B14F-4D97-AF65-F5344CB8AC3E}">
        <p14:creationId xmlns:p14="http://schemas.microsoft.com/office/powerpoint/2010/main" val="2239923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928" y="88392"/>
            <a:ext cx="10058400" cy="866648"/>
          </a:xfrm>
        </p:spPr>
        <p:txBody>
          <a:bodyPr>
            <a:normAutofit/>
          </a:bodyPr>
          <a:lstStyle/>
          <a:p>
            <a:pPr fontAlgn="base"/>
            <a:r>
              <a:rPr lang="en-US" sz="3200" b="1" dirty="0"/>
              <a:t>Problems in different regions in Hill </a:t>
            </a:r>
            <a:r>
              <a:rPr lang="en-US" sz="3200" b="1" dirty="0" smtClean="0"/>
              <a:t>climbing</a:t>
            </a:r>
            <a:endParaRPr lang="en-CA" sz="3200" dirty="0"/>
          </a:p>
        </p:txBody>
      </p:sp>
      <p:sp>
        <p:nvSpPr>
          <p:cNvPr id="3" name="Content Placeholder 2"/>
          <p:cNvSpPr>
            <a:spLocks noGrp="1"/>
          </p:cNvSpPr>
          <p:nvPr>
            <p:ph idx="1"/>
          </p:nvPr>
        </p:nvSpPr>
        <p:spPr>
          <a:xfrm>
            <a:off x="314960" y="812800"/>
            <a:ext cx="11623040" cy="5781040"/>
          </a:xfrm>
        </p:spPr>
        <p:txBody>
          <a:bodyPr>
            <a:normAutofit lnSpcReduction="10000"/>
          </a:bodyPr>
          <a:lstStyle/>
          <a:p>
            <a:pPr fontAlgn="base"/>
            <a:r>
              <a:rPr lang="en-US" dirty="0"/>
              <a:t>Hill climbing cannot reach the optimal/best state(global maximum) if it enters any of the following regions :  </a:t>
            </a:r>
          </a:p>
          <a:p>
            <a:pPr lvl="1" fontAlgn="base"/>
            <a:r>
              <a:rPr lang="en-US" b="1" dirty="0"/>
              <a:t>Local maximum: </a:t>
            </a:r>
            <a:endParaRPr lang="en-US" b="1" dirty="0" smtClean="0"/>
          </a:p>
          <a:p>
            <a:pPr lvl="2" fontAlgn="base"/>
            <a:r>
              <a:rPr lang="en-US" dirty="0" smtClean="0"/>
              <a:t>At </a:t>
            </a:r>
            <a:r>
              <a:rPr lang="en-US" dirty="0"/>
              <a:t>a local </a:t>
            </a:r>
            <a:r>
              <a:rPr lang="en-US" dirty="0" smtClean="0"/>
              <a:t>maximum, </a:t>
            </a:r>
            <a:r>
              <a:rPr lang="en-US" dirty="0"/>
              <a:t>all neighboring states have a value that is worse than the current state. Since hill-climbing uses a greedy approach, it will not move to the worse state and terminate itself. The process will end even though a better solution may exist</a:t>
            </a:r>
            <a:r>
              <a:rPr lang="en-US" dirty="0" smtClean="0"/>
              <a:t>.</a:t>
            </a:r>
          </a:p>
          <a:p>
            <a:pPr lvl="2" fontAlgn="base"/>
            <a:r>
              <a:rPr lang="en-US" b="1" dirty="0" smtClean="0"/>
              <a:t>To </a:t>
            </a:r>
            <a:r>
              <a:rPr lang="en-US" b="1" dirty="0"/>
              <a:t>overcome the local maximum problem: </a:t>
            </a:r>
            <a:endParaRPr lang="en-US" b="1" dirty="0" smtClean="0"/>
          </a:p>
          <a:p>
            <a:pPr lvl="3" fontAlgn="base"/>
            <a:r>
              <a:rPr lang="en-US" dirty="0" smtClean="0"/>
              <a:t>Utilize </a:t>
            </a:r>
            <a:r>
              <a:rPr lang="en-US" dirty="0"/>
              <a:t>the </a:t>
            </a:r>
            <a:r>
              <a:rPr lang="en-US" u="sng" dirty="0">
                <a:hlinkClick r:id="rId2"/>
              </a:rPr>
              <a:t>backtracking technique</a:t>
            </a:r>
            <a:r>
              <a:rPr lang="en-US" dirty="0"/>
              <a:t>. Maintain a list of visited states. </a:t>
            </a:r>
            <a:endParaRPr lang="en-US" dirty="0" smtClean="0"/>
          </a:p>
          <a:p>
            <a:pPr lvl="3" fontAlgn="base"/>
            <a:r>
              <a:rPr lang="en-US" dirty="0" smtClean="0"/>
              <a:t>If </a:t>
            </a:r>
            <a:r>
              <a:rPr lang="en-US" dirty="0"/>
              <a:t>the search reaches an undesirable state, it can backtrack to the previous configuration and explore a new path.</a:t>
            </a:r>
          </a:p>
          <a:p>
            <a:pPr lvl="1" fontAlgn="base"/>
            <a:r>
              <a:rPr lang="en-US" b="1" dirty="0"/>
              <a:t>Plateau: </a:t>
            </a:r>
            <a:endParaRPr lang="en-US" b="1" dirty="0" smtClean="0"/>
          </a:p>
          <a:p>
            <a:pPr lvl="2" fontAlgn="base"/>
            <a:r>
              <a:rPr lang="en-US" dirty="0" smtClean="0"/>
              <a:t>On </a:t>
            </a:r>
            <a:r>
              <a:rPr lang="en-US" dirty="0"/>
              <a:t>the plateau, all neighbors have the same value. Hence, it is not possible to select the best direction</a:t>
            </a:r>
            <a:r>
              <a:rPr lang="en-US" dirty="0" smtClean="0"/>
              <a:t>.</a:t>
            </a:r>
          </a:p>
          <a:p>
            <a:pPr lvl="2" fontAlgn="base"/>
            <a:r>
              <a:rPr lang="en-US" b="1" dirty="0" smtClean="0"/>
              <a:t>To </a:t>
            </a:r>
            <a:r>
              <a:rPr lang="en-US" b="1" dirty="0"/>
              <a:t>overcome plateaus</a:t>
            </a:r>
            <a:r>
              <a:rPr lang="en-US" b="1" dirty="0" smtClean="0"/>
              <a:t>:</a:t>
            </a:r>
          </a:p>
          <a:p>
            <a:pPr lvl="3" fontAlgn="base"/>
            <a:r>
              <a:rPr lang="en-US" dirty="0" smtClean="0"/>
              <a:t>Make </a:t>
            </a:r>
            <a:r>
              <a:rPr lang="en-US" dirty="0"/>
              <a:t>a big jump. Randomly select a state far away from the current state. </a:t>
            </a:r>
            <a:endParaRPr lang="en-US" dirty="0" smtClean="0"/>
          </a:p>
          <a:p>
            <a:pPr lvl="3" fontAlgn="base"/>
            <a:r>
              <a:rPr lang="en-US" dirty="0" smtClean="0"/>
              <a:t>Chances </a:t>
            </a:r>
            <a:r>
              <a:rPr lang="en-US" dirty="0"/>
              <a:t>are that we will land in a non-plateau region.</a:t>
            </a:r>
          </a:p>
          <a:p>
            <a:pPr lvl="1" fontAlgn="base"/>
            <a:r>
              <a:rPr lang="en-US" b="1" dirty="0"/>
              <a:t>Ridge: </a:t>
            </a:r>
            <a:endParaRPr lang="en-US" b="1" dirty="0" smtClean="0"/>
          </a:p>
          <a:p>
            <a:pPr lvl="2" fontAlgn="base"/>
            <a:r>
              <a:rPr lang="en-US" dirty="0" smtClean="0"/>
              <a:t>Any </a:t>
            </a:r>
            <a:r>
              <a:rPr lang="en-US" dirty="0"/>
              <a:t>point on a ridge can look like a peak because movement in all possible directions is downward. </a:t>
            </a:r>
            <a:endParaRPr lang="en-US" dirty="0" smtClean="0"/>
          </a:p>
          <a:p>
            <a:pPr lvl="2" fontAlgn="base"/>
            <a:r>
              <a:rPr lang="en-US" dirty="0" smtClean="0"/>
              <a:t>Hence </a:t>
            </a:r>
            <a:r>
              <a:rPr lang="en-US" dirty="0"/>
              <a:t>the algorithm stops when it reaches this state</a:t>
            </a:r>
            <a:r>
              <a:rPr lang="en-US" dirty="0" smtClean="0"/>
              <a:t>.</a:t>
            </a:r>
          </a:p>
          <a:p>
            <a:pPr lvl="2" fontAlgn="base"/>
            <a:r>
              <a:rPr lang="en-US" b="1" dirty="0" smtClean="0"/>
              <a:t>To </a:t>
            </a:r>
            <a:r>
              <a:rPr lang="en-US" b="1" dirty="0"/>
              <a:t>overcome Ridge</a:t>
            </a:r>
            <a:r>
              <a:rPr lang="en-US" b="1" dirty="0" smtClean="0"/>
              <a:t>:</a:t>
            </a:r>
          </a:p>
          <a:p>
            <a:pPr lvl="3" fontAlgn="base"/>
            <a:r>
              <a:rPr lang="en-US" dirty="0"/>
              <a:t> In this kind of obstacle, use two or more rules before testing. </a:t>
            </a:r>
            <a:endParaRPr lang="en-US" dirty="0" smtClean="0"/>
          </a:p>
          <a:p>
            <a:pPr lvl="3" fontAlgn="base"/>
            <a:r>
              <a:rPr lang="en-US" dirty="0" smtClean="0"/>
              <a:t>It </a:t>
            </a:r>
            <a:r>
              <a:rPr lang="en-US" dirty="0"/>
              <a:t>implies moving in several directions at once.</a:t>
            </a:r>
          </a:p>
          <a:p>
            <a:endParaRPr lang="en-CA" dirty="0"/>
          </a:p>
        </p:txBody>
      </p:sp>
    </p:spTree>
    <p:extLst>
      <p:ext uri="{BB962C8B-B14F-4D97-AF65-F5344CB8AC3E}">
        <p14:creationId xmlns:p14="http://schemas.microsoft.com/office/powerpoint/2010/main" val="132021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a:t>
            </a:r>
            <a:endParaRPr lang="en-CA" dirty="0"/>
          </a:p>
        </p:txBody>
      </p:sp>
      <p:sp>
        <p:nvSpPr>
          <p:cNvPr id="3" name="Content Placeholder 2"/>
          <p:cNvSpPr>
            <a:spLocks noGrp="1"/>
          </p:cNvSpPr>
          <p:nvPr>
            <p:ph idx="1"/>
          </p:nvPr>
        </p:nvSpPr>
        <p:spPr>
          <a:xfrm>
            <a:off x="1069848" y="2121408"/>
            <a:ext cx="10664952" cy="4050792"/>
          </a:xfrm>
        </p:spPr>
        <p:txBody>
          <a:bodyPr>
            <a:normAutofit/>
          </a:bodyPr>
          <a:lstStyle/>
          <a:p>
            <a:pPr marL="0" indent="0">
              <a:buNone/>
            </a:pPr>
            <a:r>
              <a:rPr lang="en-US" dirty="0" err="1"/>
              <a:t>def</a:t>
            </a:r>
            <a:r>
              <a:rPr lang="en-US" dirty="0"/>
              <a:t> </a:t>
            </a:r>
            <a:r>
              <a:rPr lang="en-US" dirty="0" err="1"/>
              <a:t>hill_climbing</a:t>
            </a:r>
            <a:r>
              <a:rPr lang="en-US" dirty="0"/>
              <a:t>(f, x0):</a:t>
            </a:r>
          </a:p>
          <a:p>
            <a:pPr marL="0" indent="0">
              <a:buNone/>
            </a:pPr>
            <a:r>
              <a:rPr lang="en-US" dirty="0"/>
              <a:t>	x = x0 # initial solution</a:t>
            </a:r>
          </a:p>
          <a:p>
            <a:pPr marL="0" indent="0">
              <a:buNone/>
            </a:pPr>
            <a:r>
              <a:rPr lang="en-US" dirty="0"/>
              <a:t>	while True:</a:t>
            </a:r>
          </a:p>
          <a:p>
            <a:pPr marL="0" indent="0">
              <a:buNone/>
            </a:pPr>
            <a:r>
              <a:rPr lang="en-US" dirty="0"/>
              <a:t>		neighbors = </a:t>
            </a:r>
            <a:r>
              <a:rPr lang="en-US" dirty="0" err="1"/>
              <a:t>generate_neighbors</a:t>
            </a:r>
            <a:r>
              <a:rPr lang="en-US" dirty="0"/>
              <a:t>(x) # generate neighbors of x</a:t>
            </a:r>
          </a:p>
          <a:p>
            <a:pPr marL="0" indent="0">
              <a:buNone/>
            </a:pPr>
            <a:r>
              <a:rPr lang="en-US" dirty="0"/>
              <a:t>		# find the neighbor with the highest function value</a:t>
            </a:r>
          </a:p>
          <a:p>
            <a:pPr marL="0" indent="0">
              <a:buNone/>
            </a:pPr>
            <a:r>
              <a:rPr lang="en-US" dirty="0"/>
              <a:t>		</a:t>
            </a:r>
            <a:r>
              <a:rPr lang="en-US" dirty="0" err="1"/>
              <a:t>best_neighbor</a:t>
            </a:r>
            <a:r>
              <a:rPr lang="en-US" dirty="0"/>
              <a:t> = max(neighbors, key=f)</a:t>
            </a:r>
          </a:p>
          <a:p>
            <a:pPr marL="0" indent="0">
              <a:buNone/>
            </a:pPr>
            <a:r>
              <a:rPr lang="en-US" dirty="0"/>
              <a:t>		if f(</a:t>
            </a:r>
            <a:r>
              <a:rPr lang="en-US" dirty="0" err="1"/>
              <a:t>best_neighbor</a:t>
            </a:r>
            <a:r>
              <a:rPr lang="en-US" dirty="0"/>
              <a:t>) &lt;= f(x): # if the best neighbor is not better than x, stop</a:t>
            </a:r>
          </a:p>
          <a:p>
            <a:pPr marL="0" indent="0">
              <a:buNone/>
            </a:pPr>
            <a:r>
              <a:rPr lang="en-US" dirty="0"/>
              <a:t>			return x</a:t>
            </a:r>
          </a:p>
          <a:p>
            <a:pPr marL="0" indent="0">
              <a:buNone/>
            </a:pPr>
            <a:r>
              <a:rPr lang="en-US" dirty="0"/>
              <a:t>		x = </a:t>
            </a:r>
            <a:r>
              <a:rPr lang="en-US" dirty="0" err="1"/>
              <a:t>best_neighbor</a:t>
            </a:r>
            <a:r>
              <a:rPr lang="en-US" dirty="0"/>
              <a:t> # otherwise, continue with the best neighbor</a:t>
            </a:r>
          </a:p>
          <a:p>
            <a:endParaRPr lang="en-CA" dirty="0"/>
          </a:p>
        </p:txBody>
      </p:sp>
    </p:spTree>
    <p:extLst>
      <p:ext uri="{BB962C8B-B14F-4D97-AF65-F5344CB8AC3E}">
        <p14:creationId xmlns:p14="http://schemas.microsoft.com/office/powerpoint/2010/main" val="2429995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888" y="2455672"/>
            <a:ext cx="10058400" cy="1609344"/>
          </a:xfrm>
        </p:spPr>
        <p:txBody>
          <a:bodyPr/>
          <a:lstStyle/>
          <a:p>
            <a:pPr algn="ctr"/>
            <a:r>
              <a:rPr lang="en-CA" b="1" dirty="0"/>
              <a:t>Simulated </a:t>
            </a:r>
            <a:r>
              <a:rPr lang="en-CA" b="1" dirty="0" smtClean="0"/>
              <a:t>Annealing</a:t>
            </a:r>
            <a:endParaRPr lang="en-CA" dirty="0"/>
          </a:p>
        </p:txBody>
      </p:sp>
    </p:spTree>
    <p:extLst>
      <p:ext uri="{BB962C8B-B14F-4D97-AF65-F5344CB8AC3E}">
        <p14:creationId xmlns:p14="http://schemas.microsoft.com/office/powerpoint/2010/main" val="1127479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48" y="271272"/>
            <a:ext cx="10058400" cy="666496"/>
          </a:xfrm>
        </p:spPr>
        <p:txBody>
          <a:bodyPr>
            <a:normAutofit fontScale="90000"/>
          </a:bodyPr>
          <a:lstStyle/>
          <a:p>
            <a:r>
              <a:rPr lang="en-CA" sz="4400" dirty="0"/>
              <a:t>What is Physical Annealing?</a:t>
            </a:r>
          </a:p>
        </p:txBody>
      </p:sp>
      <p:sp>
        <p:nvSpPr>
          <p:cNvPr id="3" name="Content Placeholder 2"/>
          <p:cNvSpPr>
            <a:spLocks noGrp="1"/>
          </p:cNvSpPr>
          <p:nvPr>
            <p:ph idx="1"/>
          </p:nvPr>
        </p:nvSpPr>
        <p:spPr>
          <a:xfrm>
            <a:off x="409448" y="937768"/>
            <a:ext cx="10718800" cy="6214872"/>
          </a:xfrm>
        </p:spPr>
        <p:txBody>
          <a:bodyPr>
            <a:normAutofit/>
          </a:bodyPr>
          <a:lstStyle/>
          <a:p>
            <a:r>
              <a:rPr lang="en-US" dirty="0"/>
              <a:t>The Simulated Annealing algorithm is based upon Physical Annealing in real life. </a:t>
            </a:r>
            <a:endParaRPr lang="en-US" dirty="0" smtClean="0"/>
          </a:p>
          <a:p>
            <a:r>
              <a:rPr lang="en-US" dirty="0" smtClean="0"/>
              <a:t>Physical </a:t>
            </a:r>
            <a:r>
              <a:rPr lang="en-US" dirty="0"/>
              <a:t>Annealing is the process of heating up a material until it reaches an </a:t>
            </a:r>
            <a:r>
              <a:rPr lang="en-US" b="1" dirty="0"/>
              <a:t>annealing temperature</a:t>
            </a:r>
            <a:r>
              <a:rPr lang="en-US" dirty="0"/>
              <a:t> and then it will be </a:t>
            </a:r>
            <a:r>
              <a:rPr lang="en-US" b="1" dirty="0"/>
              <a:t>cooled down</a:t>
            </a:r>
            <a:r>
              <a:rPr lang="en-US" dirty="0"/>
              <a:t> slowly in order to change the material to a desired structure. </a:t>
            </a:r>
            <a:endParaRPr lang="en-US" dirty="0" smtClean="0"/>
          </a:p>
          <a:p>
            <a:r>
              <a:rPr lang="en-US" dirty="0" smtClean="0"/>
              <a:t>When </a:t>
            </a:r>
            <a:r>
              <a:rPr lang="en-US" dirty="0"/>
              <a:t>the material is hot, the molecular structure is weaker and is more susceptible to change. When the material cools down, the molecular structure is harder and is less susceptible to change</a:t>
            </a:r>
            <a:r>
              <a:rPr lang="en-US" dirty="0" smtClean="0"/>
              <a:t>.</a:t>
            </a:r>
          </a:p>
          <a:p>
            <a:r>
              <a:rPr lang="en-US" dirty="0"/>
              <a:t>Another important part of this analogy is the following equation from Thermal Dynamics:</a:t>
            </a:r>
          </a:p>
          <a:p>
            <a:endParaRPr lang="en-US" dirty="0"/>
          </a:p>
          <a:p>
            <a:r>
              <a:rPr lang="en-US" dirty="0"/>
              <a:t>This equation calculates the probability that the Energy Magnitude will increase. We can calculate this value given some Energy Magnitude and some temperature t along with the Boltzmann constant k</a:t>
            </a:r>
            <a:r>
              <a:rPr lang="en-US" dirty="0" smtClean="0"/>
              <a:t>.</a:t>
            </a:r>
          </a:p>
          <a:p>
            <a:r>
              <a:rPr lang="en-US" dirty="0"/>
              <a:t>This equation calculates the probability that the Energy Magnitude will increase. </a:t>
            </a:r>
            <a:endParaRPr lang="en-US" dirty="0" smtClean="0"/>
          </a:p>
          <a:p>
            <a:r>
              <a:rPr lang="en-US" dirty="0" smtClean="0"/>
              <a:t>We </a:t>
            </a:r>
            <a:r>
              <a:rPr lang="en-US" dirty="0"/>
              <a:t>can calculate this value given some Energy Magnitude and some temperature </a:t>
            </a:r>
            <a:r>
              <a:rPr lang="en-US" i="1" dirty="0"/>
              <a:t>t </a:t>
            </a:r>
            <a:r>
              <a:rPr lang="en-US" dirty="0"/>
              <a:t>along with the Boltzmann constant </a:t>
            </a:r>
            <a:r>
              <a:rPr lang="en-US" i="1" dirty="0"/>
              <a:t>k</a:t>
            </a:r>
            <a:r>
              <a:rPr lang="en-US" dirty="0" smtClean="0"/>
              <a:t>.</a:t>
            </a:r>
          </a:p>
          <a:p>
            <a:r>
              <a:rPr lang="en-US" dirty="0"/>
              <a:t>As per the equation, higher temperatures or smaller energy differences </a:t>
            </a:r>
            <a:r>
              <a:rPr lang="en-US" dirty="0" smtClean="0"/>
              <a:t>(Δ</a:t>
            </a:r>
            <a:r>
              <a:rPr lang="en-US" i="1" dirty="0" smtClean="0"/>
              <a:t>E</a:t>
            </a:r>
            <a:r>
              <a:rPr lang="en-US" dirty="0"/>
              <a:t>) result in higher probabilities of observing an increase in energy magnitude.</a:t>
            </a:r>
            <a:endParaRPr lang="en-CA" dirty="0"/>
          </a:p>
        </p:txBody>
      </p:sp>
      <p:pic>
        <p:nvPicPr>
          <p:cNvPr id="6" name="Picture 5"/>
          <p:cNvPicPr>
            <a:picLocks noChangeAspect="1"/>
          </p:cNvPicPr>
          <p:nvPr/>
        </p:nvPicPr>
        <p:blipFill rotWithShape="1">
          <a:blip r:embed="rId2"/>
          <a:srcRect t="14886" b="27774"/>
          <a:stretch/>
        </p:blipFill>
        <p:spPr>
          <a:xfrm>
            <a:off x="2845117" y="3657600"/>
            <a:ext cx="4429125" cy="528320"/>
          </a:xfrm>
          <a:prstGeom prst="rect">
            <a:avLst/>
          </a:prstGeom>
        </p:spPr>
      </p:pic>
    </p:spTree>
    <p:extLst>
      <p:ext uri="{BB962C8B-B14F-4D97-AF65-F5344CB8AC3E}">
        <p14:creationId xmlns:p14="http://schemas.microsoft.com/office/powerpoint/2010/main" val="3900489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Simulated </a:t>
            </a:r>
            <a:r>
              <a:rPr lang="en-CA" dirty="0" smtClean="0"/>
              <a:t>Annealing</a:t>
            </a:r>
            <a:endParaRPr lang="en-CA" dirty="0"/>
          </a:p>
        </p:txBody>
      </p:sp>
      <p:sp>
        <p:nvSpPr>
          <p:cNvPr id="3" name="Content Placeholder 2"/>
          <p:cNvSpPr>
            <a:spLocks noGrp="1"/>
          </p:cNvSpPr>
          <p:nvPr>
            <p:ph idx="1"/>
          </p:nvPr>
        </p:nvSpPr>
        <p:spPr/>
        <p:txBody>
          <a:bodyPr/>
          <a:lstStyle/>
          <a:p>
            <a:r>
              <a:rPr lang="en-US" dirty="0"/>
              <a:t>Simulated Annealing (SA) mimics the Physical Annealing process but is used for optimizing parameters in a model. This process is very useful for situations where there are a lot of local minima such that algorithms like Gradient Descent would be stuck at</a:t>
            </a:r>
            <a:r>
              <a:rPr lang="en-US" dirty="0" smtClean="0"/>
              <a:t>.</a:t>
            </a:r>
          </a:p>
          <a:p>
            <a:endParaRPr lang="en-US" dirty="0"/>
          </a:p>
          <a:p>
            <a:endParaRPr lang="en-US" dirty="0" smtClean="0"/>
          </a:p>
          <a:p>
            <a:endParaRPr lang="en-US" dirty="0"/>
          </a:p>
          <a:p>
            <a:endParaRPr lang="en-US" dirty="0" smtClean="0"/>
          </a:p>
          <a:p>
            <a:r>
              <a:rPr lang="en-US" dirty="0"/>
              <a:t>In problems like the one above, if Gradient Descent started at the starting point indicated, it would be stuck at the local minima and not be able to reach the global minima</a:t>
            </a:r>
            <a:r>
              <a:rPr lang="en-US" dirty="0" smtClean="0"/>
              <a:t>.</a:t>
            </a:r>
          </a:p>
        </p:txBody>
      </p:sp>
      <p:pic>
        <p:nvPicPr>
          <p:cNvPr id="4" name="Picture 3"/>
          <p:cNvPicPr>
            <a:picLocks noChangeAspect="1"/>
          </p:cNvPicPr>
          <p:nvPr/>
        </p:nvPicPr>
        <p:blipFill rotWithShape="1">
          <a:blip r:embed="rId2"/>
          <a:srcRect l="13886" r="10076"/>
          <a:stretch/>
        </p:blipFill>
        <p:spPr>
          <a:xfrm>
            <a:off x="3525520" y="3078734"/>
            <a:ext cx="5069840" cy="1838706"/>
          </a:xfrm>
          <a:prstGeom prst="rect">
            <a:avLst/>
          </a:prstGeom>
          <a:ln>
            <a:solidFill>
              <a:schemeClr val="tx1"/>
            </a:solidFill>
          </a:ln>
        </p:spPr>
      </p:pic>
    </p:spTree>
    <p:extLst>
      <p:ext uri="{BB962C8B-B14F-4D97-AF65-F5344CB8AC3E}">
        <p14:creationId xmlns:p14="http://schemas.microsoft.com/office/powerpoint/2010/main" val="2997946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CA" dirty="0"/>
          </a:p>
        </p:txBody>
      </p:sp>
      <p:pic>
        <p:nvPicPr>
          <p:cNvPr id="4" name="Content Placeholder 3"/>
          <p:cNvPicPr>
            <a:picLocks noGrp="1" noChangeAspect="1"/>
          </p:cNvPicPr>
          <p:nvPr>
            <p:ph idx="1"/>
          </p:nvPr>
        </p:nvPicPr>
        <p:blipFill>
          <a:blip r:embed="rId2"/>
          <a:stretch>
            <a:fillRect/>
          </a:stretch>
        </p:blipFill>
        <p:spPr>
          <a:xfrm>
            <a:off x="1069848" y="2181860"/>
            <a:ext cx="8950372" cy="4051300"/>
          </a:xfrm>
          <a:prstGeom prst="rect">
            <a:avLst/>
          </a:prstGeom>
        </p:spPr>
      </p:pic>
    </p:spTree>
    <p:extLst>
      <p:ext uri="{BB962C8B-B14F-4D97-AF65-F5344CB8AC3E}">
        <p14:creationId xmlns:p14="http://schemas.microsoft.com/office/powerpoint/2010/main" val="203840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025870"/>
          </a:xfrm>
        </p:spPr>
        <p:txBody>
          <a:bodyPr/>
          <a:lstStyle/>
          <a:p>
            <a:r>
              <a:rPr lang="en-US" dirty="0" smtClean="0"/>
              <a:t>introduction</a:t>
            </a:r>
            <a:endParaRPr lang="en-CA" dirty="0"/>
          </a:p>
        </p:txBody>
      </p:sp>
      <p:pic>
        <p:nvPicPr>
          <p:cNvPr id="1026" name="Picture 2" descr="https://miro.medium.com/v2/resize:fit:875/0*dAQ91OCWf_tPPdgh.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95704" y="1724298"/>
            <a:ext cx="5146764" cy="35182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9896" y="2238103"/>
            <a:ext cx="4232365" cy="3693319"/>
          </a:xfrm>
          <a:prstGeom prst="rect">
            <a:avLst/>
          </a:prstGeom>
          <a:noFill/>
        </p:spPr>
        <p:txBody>
          <a:bodyPr wrap="square" rtlCol="0">
            <a:spAutoFit/>
          </a:bodyPr>
          <a:lstStyle/>
          <a:p>
            <a:r>
              <a:rPr lang="en-US" b="1" dirty="0"/>
              <a:t>Informed search</a:t>
            </a:r>
          </a:p>
          <a:p>
            <a:pPr marL="742950" lvl="1" indent="-285750">
              <a:buFont typeface="Arial" panose="020B0604020202020204" pitchFamily="34" charset="0"/>
              <a:buChar char="•"/>
            </a:pPr>
            <a:r>
              <a:rPr lang="en-US" dirty="0"/>
              <a:t> tries to reduce the amount of </a:t>
            </a:r>
            <a:r>
              <a:rPr lang="en-US" b="1" dirty="0"/>
              <a:t>search</a:t>
            </a:r>
            <a:r>
              <a:rPr lang="en-US" dirty="0"/>
              <a:t> that must be done by making intelligent choices for the nodes that are selected for expansion.</a:t>
            </a:r>
          </a:p>
          <a:p>
            <a:pPr marL="742950" lvl="1" indent="-285750">
              <a:buFont typeface="Arial" panose="020B0604020202020204" pitchFamily="34" charset="0"/>
              <a:buChar char="•"/>
            </a:pPr>
            <a:r>
              <a:rPr lang="en-US" dirty="0"/>
              <a:t> This implies the existence of some way of evaluating the likelihood that a given node is on the solution path</a:t>
            </a:r>
            <a:r>
              <a:rPr lang="en-US" dirty="0" smtClean="0"/>
              <a:t>.</a:t>
            </a:r>
          </a:p>
          <a:p>
            <a:pPr marL="742950" lvl="1" indent="-285750">
              <a:buFont typeface="Arial" panose="020B0604020202020204" pitchFamily="34" charset="0"/>
              <a:buChar char="•"/>
            </a:pPr>
            <a:r>
              <a:rPr lang="en-US" dirty="0" smtClean="0"/>
              <a:t> </a:t>
            </a:r>
            <a:r>
              <a:rPr lang="en-US" dirty="0"/>
              <a:t>In general, this is done using a heuristic function.</a:t>
            </a:r>
          </a:p>
          <a:p>
            <a:endParaRPr lang="en-CA" dirty="0"/>
          </a:p>
        </p:txBody>
      </p:sp>
    </p:spTree>
    <p:extLst>
      <p:ext uri="{BB962C8B-B14F-4D97-AF65-F5344CB8AC3E}">
        <p14:creationId xmlns:p14="http://schemas.microsoft.com/office/powerpoint/2010/main" val="4231694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6568" y="78232"/>
            <a:ext cx="10058400" cy="795528"/>
          </a:xfrm>
        </p:spPr>
        <p:txBody>
          <a:bodyPr/>
          <a:lstStyle/>
          <a:p>
            <a:r>
              <a:rPr lang="en-CA" sz="4400" dirty="0" smtClean="0"/>
              <a:t>Algorithm</a:t>
            </a:r>
            <a:endParaRPr lang="en-CA" dirty="0"/>
          </a:p>
        </p:txBody>
      </p:sp>
      <p:sp>
        <p:nvSpPr>
          <p:cNvPr id="3" name="Content Placeholder 2"/>
          <p:cNvSpPr>
            <a:spLocks noGrp="1"/>
          </p:cNvSpPr>
          <p:nvPr>
            <p:ph idx="1"/>
          </p:nvPr>
        </p:nvSpPr>
        <p:spPr>
          <a:xfrm>
            <a:off x="226568" y="873759"/>
            <a:ext cx="10901680" cy="5788297"/>
          </a:xfrm>
        </p:spPr>
        <p:txBody>
          <a:bodyPr>
            <a:normAutofit lnSpcReduction="10000"/>
          </a:bodyPr>
          <a:lstStyle/>
          <a:p>
            <a:r>
              <a:rPr lang="en-US" b="1" dirty="0"/>
              <a:t>Step 1: </a:t>
            </a:r>
            <a:r>
              <a:rPr lang="en-US" dirty="0"/>
              <a:t>We first start with an initial solution </a:t>
            </a:r>
            <a:r>
              <a:rPr lang="en-US" b="1" dirty="0"/>
              <a:t>s = S₀</a:t>
            </a:r>
            <a:r>
              <a:rPr lang="en-US" dirty="0"/>
              <a:t>. This can be any solution that fits the criteria for an acceptable solution. We also start with an initial temperature </a:t>
            </a:r>
            <a:r>
              <a:rPr lang="en-US" b="1" dirty="0"/>
              <a:t>t = t₀</a:t>
            </a:r>
            <a:r>
              <a:rPr lang="en-US" dirty="0" smtClean="0"/>
              <a:t>.</a:t>
            </a:r>
          </a:p>
          <a:p>
            <a:r>
              <a:rPr lang="en-US" b="1" dirty="0"/>
              <a:t>Step 2: </a:t>
            </a:r>
            <a:r>
              <a:rPr lang="en-US" dirty="0"/>
              <a:t>Setup a temperature reduction function </a:t>
            </a:r>
            <a:r>
              <a:rPr lang="en-US" i="1" dirty="0"/>
              <a:t>alpha</a:t>
            </a:r>
            <a:r>
              <a:rPr lang="en-US" dirty="0"/>
              <a:t>. There are usually 3 main types of temperature reduction rules</a:t>
            </a:r>
            <a:r>
              <a:rPr lang="en-US" dirty="0" smtClean="0"/>
              <a:t>:</a:t>
            </a:r>
          </a:p>
          <a:p>
            <a:endParaRPr lang="en-US" dirty="0"/>
          </a:p>
          <a:p>
            <a:endParaRPr lang="en-US" dirty="0" smtClean="0"/>
          </a:p>
          <a:p>
            <a:endParaRPr lang="en-US" dirty="0"/>
          </a:p>
          <a:p>
            <a:r>
              <a:rPr lang="en-US" dirty="0"/>
              <a:t>Each reduction rule reduces the temperature at a different rate and each method is better at optimizing a different type of model. For the 3rd rule, </a:t>
            </a:r>
            <a:r>
              <a:rPr lang="en-US" i="1" dirty="0"/>
              <a:t>beta</a:t>
            </a:r>
            <a:r>
              <a:rPr lang="en-US" dirty="0"/>
              <a:t> is an arbitrary constant</a:t>
            </a:r>
            <a:r>
              <a:rPr lang="en-US" dirty="0" smtClean="0"/>
              <a:t>.</a:t>
            </a:r>
          </a:p>
          <a:p>
            <a:r>
              <a:rPr lang="en-US" b="1" dirty="0"/>
              <a:t>Step 3:</a:t>
            </a:r>
            <a:r>
              <a:rPr lang="en-US" dirty="0"/>
              <a:t> Starting at the initial temperature, loop through </a:t>
            </a:r>
            <a:r>
              <a:rPr lang="en-US" i="1" dirty="0"/>
              <a:t>n</a:t>
            </a:r>
            <a:r>
              <a:rPr lang="en-US" dirty="0"/>
              <a:t> iterations of Step 4 and then decrease the temperature according to </a:t>
            </a:r>
            <a:r>
              <a:rPr lang="en-US" i="1" dirty="0"/>
              <a:t>alpha</a:t>
            </a:r>
            <a:r>
              <a:rPr lang="en-US" dirty="0"/>
              <a:t>. </a:t>
            </a:r>
            <a:endParaRPr lang="en-US" dirty="0" smtClean="0"/>
          </a:p>
          <a:p>
            <a:r>
              <a:rPr lang="en-US" dirty="0" smtClean="0"/>
              <a:t>Stop </a:t>
            </a:r>
            <a:r>
              <a:rPr lang="en-US" dirty="0"/>
              <a:t>this loop until the </a:t>
            </a:r>
            <a:r>
              <a:rPr lang="en-US" i="1" dirty="0"/>
              <a:t>termination conditions</a:t>
            </a:r>
            <a:r>
              <a:rPr lang="en-US" dirty="0"/>
              <a:t> are reached. </a:t>
            </a:r>
            <a:endParaRPr lang="en-US" dirty="0" smtClean="0"/>
          </a:p>
          <a:p>
            <a:r>
              <a:rPr lang="en-US" dirty="0" smtClean="0"/>
              <a:t>The </a:t>
            </a:r>
            <a:r>
              <a:rPr lang="en-US" dirty="0"/>
              <a:t>termination conditions could be reaching some end temperature, reaching some acceptable threshold of performance for a given set of parameters, etc. </a:t>
            </a:r>
            <a:endParaRPr lang="en-US" dirty="0" smtClean="0"/>
          </a:p>
          <a:p>
            <a:r>
              <a:rPr lang="en-US" dirty="0" smtClean="0"/>
              <a:t>The </a:t>
            </a:r>
            <a:r>
              <a:rPr lang="en-US" dirty="0"/>
              <a:t>mapping of time to temperature and how fast the temperature decreases is called the </a:t>
            </a:r>
            <a:r>
              <a:rPr lang="en-US" b="1" dirty="0"/>
              <a:t>Annealing Schedule</a:t>
            </a:r>
            <a:r>
              <a:rPr lang="en-US" dirty="0" smtClean="0"/>
              <a:t>.</a:t>
            </a:r>
            <a:endParaRPr lang="en-US" dirty="0" smtClean="0"/>
          </a:p>
        </p:txBody>
      </p:sp>
      <p:pic>
        <p:nvPicPr>
          <p:cNvPr id="4" name="Picture 3"/>
          <p:cNvPicPr>
            <a:picLocks noChangeAspect="1"/>
          </p:cNvPicPr>
          <p:nvPr/>
        </p:nvPicPr>
        <p:blipFill rotWithShape="1">
          <a:blip r:embed="rId2"/>
          <a:srcRect l="13581" r="12210"/>
          <a:stretch/>
        </p:blipFill>
        <p:spPr>
          <a:xfrm>
            <a:off x="4323806" y="2071778"/>
            <a:ext cx="4947920" cy="1175068"/>
          </a:xfrm>
          <a:prstGeom prst="rect">
            <a:avLst/>
          </a:prstGeom>
          <a:ln>
            <a:solidFill>
              <a:schemeClr val="tx1"/>
            </a:solidFill>
          </a:ln>
        </p:spPr>
      </p:pic>
    </p:spTree>
    <p:extLst>
      <p:ext uri="{BB962C8B-B14F-4D97-AF65-F5344CB8AC3E}">
        <p14:creationId xmlns:p14="http://schemas.microsoft.com/office/powerpoint/2010/main" val="1789947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 y="129032"/>
            <a:ext cx="9916160" cy="561848"/>
          </a:xfrm>
        </p:spPr>
        <p:txBody>
          <a:bodyPr>
            <a:normAutofit fontScale="90000"/>
          </a:bodyPr>
          <a:lstStyle/>
          <a:p>
            <a:r>
              <a:rPr lang="en-US" dirty="0" smtClean="0"/>
              <a:t>Cont.</a:t>
            </a:r>
            <a:endParaRPr lang="en-CA" dirty="0"/>
          </a:p>
        </p:txBody>
      </p:sp>
      <p:sp>
        <p:nvSpPr>
          <p:cNvPr id="3" name="Content Placeholder 2"/>
          <p:cNvSpPr>
            <a:spLocks noGrp="1"/>
          </p:cNvSpPr>
          <p:nvPr>
            <p:ph idx="1"/>
          </p:nvPr>
        </p:nvSpPr>
        <p:spPr>
          <a:xfrm>
            <a:off x="142240" y="802640"/>
            <a:ext cx="11805920" cy="5369560"/>
          </a:xfrm>
        </p:spPr>
        <p:txBody>
          <a:bodyPr>
            <a:normAutofit lnSpcReduction="10000"/>
          </a:bodyPr>
          <a:lstStyle/>
          <a:p>
            <a:r>
              <a:rPr lang="en-US" b="1" dirty="0"/>
              <a:t>Step 4:</a:t>
            </a:r>
            <a:r>
              <a:rPr lang="en-US" dirty="0"/>
              <a:t> Given the </a:t>
            </a:r>
            <a:r>
              <a:rPr lang="en-US" dirty="0" smtClean="0"/>
              <a:t>neighborhood </a:t>
            </a:r>
            <a:r>
              <a:rPr lang="en-US" dirty="0"/>
              <a:t>of solutions </a:t>
            </a:r>
            <a:r>
              <a:rPr lang="en-US" i="1" dirty="0"/>
              <a:t>N(s)</a:t>
            </a:r>
            <a:r>
              <a:rPr lang="en-US" dirty="0"/>
              <a:t>, pick one of the solutions and calculate the difference in cost between the old solution and the new </a:t>
            </a:r>
            <a:r>
              <a:rPr lang="en-US" dirty="0" err="1"/>
              <a:t>neighbour</a:t>
            </a:r>
            <a:r>
              <a:rPr lang="en-US" dirty="0"/>
              <a:t> solution. The </a:t>
            </a:r>
            <a:r>
              <a:rPr lang="en-US" dirty="0" smtClean="0"/>
              <a:t>neighborhood </a:t>
            </a:r>
            <a:r>
              <a:rPr lang="en-US" dirty="0"/>
              <a:t>of a solution </a:t>
            </a:r>
            <a:r>
              <a:rPr lang="en-US" dirty="0" smtClean="0"/>
              <a:t>is </a:t>
            </a:r>
            <a:r>
              <a:rPr lang="en-US" dirty="0"/>
              <a:t>all solutions that are close to the solution. For example, the </a:t>
            </a:r>
            <a:r>
              <a:rPr lang="en-US" dirty="0" smtClean="0"/>
              <a:t>neighborhood </a:t>
            </a:r>
            <a:r>
              <a:rPr lang="en-US" dirty="0"/>
              <a:t>of a set of 5 parameters might be if we were to change one of the five parameters but </a:t>
            </a:r>
            <a:r>
              <a:rPr lang="en-US" dirty="0" smtClean="0"/>
              <a:t>keep </a:t>
            </a:r>
            <a:r>
              <a:rPr lang="en-US" dirty="0"/>
              <a:t>the remaining four the same</a:t>
            </a:r>
            <a:r>
              <a:rPr lang="en-US" dirty="0" smtClean="0"/>
              <a:t>.</a:t>
            </a:r>
          </a:p>
          <a:p>
            <a:r>
              <a:rPr lang="en-US" b="1" dirty="0"/>
              <a:t>Step 5: </a:t>
            </a:r>
            <a:r>
              <a:rPr lang="en-US" dirty="0"/>
              <a:t>If the difference in cost between the old and new solution is greater than 0 (the new solution is better), then accept the new solution. If the difference in cost is less than 0 (the old solution is better), then generate a random number between 0 and 1 and accept it if it’s under the value calculated from the Energy Magnitude equation from before.</a:t>
            </a:r>
          </a:p>
          <a:p>
            <a:r>
              <a:rPr lang="en-US" dirty="0"/>
              <a:t>In the Simulated Annealing case, the equation has been altered to the following</a:t>
            </a:r>
            <a:r>
              <a:rPr lang="en-US" dirty="0" smtClean="0"/>
              <a:t>:</a:t>
            </a:r>
            <a:endParaRPr lang="ar-EG" dirty="0" smtClean="0"/>
          </a:p>
          <a:p>
            <a:endParaRPr lang="ar-EG" dirty="0"/>
          </a:p>
          <a:p>
            <a:endParaRPr lang="ar-EG" dirty="0" smtClean="0"/>
          </a:p>
          <a:p>
            <a:endParaRPr lang="en-US" dirty="0"/>
          </a:p>
          <a:p>
            <a:r>
              <a:rPr lang="en-US" dirty="0"/>
              <a:t>Where the </a:t>
            </a:r>
            <a:r>
              <a:rPr lang="en-US" i="1" dirty="0"/>
              <a:t>delta c</a:t>
            </a:r>
            <a:r>
              <a:rPr lang="en-US" dirty="0"/>
              <a:t> is the change in cost and the </a:t>
            </a:r>
            <a:r>
              <a:rPr lang="en-US" i="1" dirty="0"/>
              <a:t>t</a:t>
            </a:r>
            <a:r>
              <a:rPr lang="en-US" dirty="0"/>
              <a:t> is the current temperature.</a:t>
            </a:r>
          </a:p>
          <a:p>
            <a:r>
              <a:rPr lang="en-US" dirty="0"/>
              <a:t>The </a:t>
            </a:r>
            <a:r>
              <a:rPr lang="en-US" i="1" dirty="0"/>
              <a:t>P</a:t>
            </a:r>
            <a:r>
              <a:rPr lang="en-US" dirty="0"/>
              <a:t> calculated in this case is the probability that we should accept the new solution</a:t>
            </a:r>
            <a:r>
              <a:rPr lang="en-US" dirty="0" smtClean="0"/>
              <a:t>.</a:t>
            </a:r>
            <a:endParaRPr lang="en-US" dirty="0"/>
          </a:p>
          <a:p>
            <a:pPr marL="0" indent="0">
              <a:buNone/>
            </a:pPr>
            <a:r>
              <a:rPr lang="en-US" dirty="0" smtClean="0"/>
              <a:t>	</a:t>
            </a:r>
            <a:endParaRPr lang="en-CA" dirty="0"/>
          </a:p>
        </p:txBody>
      </p:sp>
      <p:pic>
        <p:nvPicPr>
          <p:cNvPr id="4" name="Picture 3"/>
          <p:cNvPicPr>
            <a:picLocks noChangeAspect="1"/>
          </p:cNvPicPr>
          <p:nvPr/>
        </p:nvPicPr>
        <p:blipFill rotWithShape="1">
          <a:blip r:embed="rId2"/>
          <a:srcRect l="17695" t="16742" r="19981" b="17341"/>
          <a:stretch/>
        </p:blipFill>
        <p:spPr>
          <a:xfrm>
            <a:off x="3149600" y="3779519"/>
            <a:ext cx="4155440" cy="680721"/>
          </a:xfrm>
          <a:prstGeom prst="rect">
            <a:avLst/>
          </a:prstGeom>
          <a:ln>
            <a:solidFill>
              <a:schemeClr val="tx1"/>
            </a:solidFill>
          </a:ln>
        </p:spPr>
      </p:pic>
    </p:spTree>
    <p:extLst>
      <p:ext uri="{BB962C8B-B14F-4D97-AF65-F5344CB8AC3E}">
        <p14:creationId xmlns:p14="http://schemas.microsoft.com/office/powerpoint/2010/main" val="510118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5768" y="149352"/>
            <a:ext cx="10058400" cy="602488"/>
          </a:xfrm>
        </p:spPr>
        <p:txBody>
          <a:bodyPr>
            <a:normAutofit fontScale="90000"/>
          </a:bodyPr>
          <a:lstStyle/>
          <a:p>
            <a:r>
              <a:rPr lang="en-CA" dirty="0"/>
              <a:t>High vs. Low </a:t>
            </a:r>
            <a:r>
              <a:rPr lang="en-CA" dirty="0" smtClean="0"/>
              <a:t>Temperature</a:t>
            </a:r>
            <a:endParaRPr lang="en-CA" dirty="0"/>
          </a:p>
        </p:txBody>
      </p:sp>
      <p:sp>
        <p:nvSpPr>
          <p:cNvPr id="3" name="Content Placeholder 2"/>
          <p:cNvSpPr>
            <a:spLocks noGrp="1"/>
          </p:cNvSpPr>
          <p:nvPr>
            <p:ph idx="1"/>
          </p:nvPr>
        </p:nvSpPr>
        <p:spPr>
          <a:xfrm>
            <a:off x="274320" y="751840"/>
            <a:ext cx="10792968" cy="6106160"/>
          </a:xfrm>
        </p:spPr>
        <p:txBody>
          <a:bodyPr/>
          <a:lstStyle/>
          <a:p>
            <a:r>
              <a:rPr lang="en-US" dirty="0"/>
              <a:t>Due to the way the probability is calculated, when the temperature is higher, is it more likely that the algorithm accepts a worse solution. </a:t>
            </a:r>
            <a:endParaRPr lang="en-US" dirty="0" smtClean="0"/>
          </a:p>
          <a:p>
            <a:r>
              <a:rPr lang="en-US" dirty="0" smtClean="0"/>
              <a:t>This </a:t>
            </a:r>
            <a:r>
              <a:rPr lang="en-US" dirty="0"/>
              <a:t>promotes </a:t>
            </a:r>
            <a:r>
              <a:rPr lang="en-US" b="1" dirty="0"/>
              <a:t>Exploration</a:t>
            </a:r>
            <a:r>
              <a:rPr lang="en-US" dirty="0"/>
              <a:t> of the search space and allows the algorithm to more likely travel down a sub-optimal path to potentially find a global maximum</a:t>
            </a:r>
            <a:r>
              <a:rPr lang="en-US" dirty="0" smtClean="0"/>
              <a:t>.</a:t>
            </a:r>
          </a:p>
          <a:p>
            <a:endParaRPr lang="en-US" dirty="0"/>
          </a:p>
          <a:p>
            <a:endParaRPr lang="en-US" dirty="0" smtClean="0"/>
          </a:p>
          <a:p>
            <a:pPr marL="0" indent="0">
              <a:buNone/>
            </a:pPr>
            <a:endParaRPr lang="en-US" dirty="0"/>
          </a:p>
          <a:p>
            <a:r>
              <a:rPr lang="en-US" dirty="0"/>
              <a:t>When the temperature is lower, the algorithm is less likely or will not to accept a worse solution. </a:t>
            </a:r>
            <a:endParaRPr lang="en-US" dirty="0" smtClean="0"/>
          </a:p>
          <a:p>
            <a:r>
              <a:rPr lang="en-US" dirty="0" smtClean="0"/>
              <a:t>This </a:t>
            </a:r>
            <a:r>
              <a:rPr lang="en-US" dirty="0"/>
              <a:t>promotes </a:t>
            </a:r>
            <a:r>
              <a:rPr lang="en-US" b="1" dirty="0"/>
              <a:t>Exploitation</a:t>
            </a:r>
            <a:r>
              <a:rPr lang="en-US" dirty="0"/>
              <a:t> which means that once the algorithm is in the right search space, there is no need to search other sections of the search space and should instead try to converge and find the global maximum.</a:t>
            </a:r>
            <a:endParaRPr lang="en-US" dirty="0" smtClean="0"/>
          </a:p>
          <a:p>
            <a:endParaRPr lang="en-CA" dirty="0"/>
          </a:p>
        </p:txBody>
      </p:sp>
      <p:pic>
        <p:nvPicPr>
          <p:cNvPr id="4" name="Picture 3"/>
          <p:cNvPicPr>
            <a:picLocks noChangeAspect="1"/>
          </p:cNvPicPr>
          <p:nvPr/>
        </p:nvPicPr>
        <p:blipFill rotWithShape="1">
          <a:blip r:embed="rId2"/>
          <a:srcRect l="14495" r="14495"/>
          <a:stretch/>
        </p:blipFill>
        <p:spPr>
          <a:xfrm>
            <a:off x="3657600" y="2068195"/>
            <a:ext cx="3159760" cy="1436640"/>
          </a:xfrm>
          <a:prstGeom prst="rect">
            <a:avLst/>
          </a:prstGeom>
        </p:spPr>
      </p:pic>
      <p:pic>
        <p:nvPicPr>
          <p:cNvPr id="5" name="Picture 4"/>
          <p:cNvPicPr>
            <a:picLocks noChangeAspect="1"/>
          </p:cNvPicPr>
          <p:nvPr/>
        </p:nvPicPr>
        <p:blipFill rotWithShape="1">
          <a:blip r:embed="rId3"/>
          <a:srcRect l="12362" r="10838"/>
          <a:stretch/>
        </p:blipFill>
        <p:spPr>
          <a:xfrm>
            <a:off x="3728720" y="5050790"/>
            <a:ext cx="5120640" cy="1664970"/>
          </a:xfrm>
          <a:prstGeom prst="rect">
            <a:avLst/>
          </a:prstGeom>
        </p:spPr>
      </p:pic>
    </p:spTree>
    <p:extLst>
      <p:ext uri="{BB962C8B-B14F-4D97-AF65-F5344CB8AC3E}">
        <p14:creationId xmlns:p14="http://schemas.microsoft.com/office/powerpoint/2010/main" val="2037083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08" y="129032"/>
            <a:ext cx="10058400" cy="592328"/>
          </a:xfrm>
        </p:spPr>
        <p:txBody>
          <a:bodyPr>
            <a:normAutofit fontScale="90000"/>
          </a:bodyPr>
          <a:lstStyle/>
          <a:p>
            <a:r>
              <a:rPr lang="en-US" sz="4400" dirty="0"/>
              <a:t>Advantages vs. Disadvantages of </a:t>
            </a:r>
            <a:r>
              <a:rPr lang="en-US" sz="4400" dirty="0" smtClean="0"/>
              <a:t>SA</a:t>
            </a:r>
            <a:endParaRPr lang="en-CA" sz="4400" dirty="0"/>
          </a:p>
        </p:txBody>
      </p:sp>
      <p:sp>
        <p:nvSpPr>
          <p:cNvPr id="3" name="Content Placeholder 2"/>
          <p:cNvSpPr>
            <a:spLocks noGrp="1"/>
          </p:cNvSpPr>
          <p:nvPr>
            <p:ph idx="1"/>
          </p:nvPr>
        </p:nvSpPr>
        <p:spPr>
          <a:xfrm>
            <a:off x="254000" y="1005840"/>
            <a:ext cx="11247120" cy="5166360"/>
          </a:xfrm>
        </p:spPr>
        <p:txBody>
          <a:bodyPr/>
          <a:lstStyle/>
          <a:p>
            <a:r>
              <a:rPr lang="en-US" sz="3200" dirty="0"/>
              <a:t>Advantages</a:t>
            </a:r>
          </a:p>
          <a:p>
            <a:pPr lvl="1"/>
            <a:r>
              <a:rPr lang="en-US" sz="2800" dirty="0"/>
              <a:t>Easy to implement and use</a:t>
            </a:r>
          </a:p>
          <a:p>
            <a:pPr lvl="1"/>
            <a:r>
              <a:rPr lang="en-US" sz="2800" dirty="0"/>
              <a:t>Provides optimal solutions to a wide range of problems</a:t>
            </a:r>
          </a:p>
          <a:p>
            <a:r>
              <a:rPr lang="en-US" sz="3200" dirty="0"/>
              <a:t>Disadvantages</a:t>
            </a:r>
          </a:p>
          <a:p>
            <a:pPr lvl="1"/>
            <a:r>
              <a:rPr lang="en-US" sz="2800" dirty="0"/>
              <a:t>Can take a long time to run if the annealing schedule is very long</a:t>
            </a:r>
          </a:p>
          <a:p>
            <a:pPr lvl="1"/>
            <a:r>
              <a:rPr lang="en-US" sz="2800" dirty="0"/>
              <a:t>There are a lot of </a:t>
            </a:r>
            <a:r>
              <a:rPr lang="en-US" sz="2800" dirty="0" smtClean="0"/>
              <a:t>tunable </a:t>
            </a:r>
            <a:r>
              <a:rPr lang="en-US" sz="2800" dirty="0"/>
              <a:t>parameters in this </a:t>
            </a:r>
            <a:r>
              <a:rPr lang="en-US" sz="2800" dirty="0" smtClean="0"/>
              <a:t>algorithm</a:t>
            </a:r>
            <a:endParaRPr lang="en-US" sz="2800" dirty="0"/>
          </a:p>
        </p:txBody>
      </p:sp>
    </p:spTree>
    <p:extLst>
      <p:ext uri="{BB962C8B-B14F-4D97-AF65-F5344CB8AC3E}">
        <p14:creationId xmlns:p14="http://schemas.microsoft.com/office/powerpoint/2010/main" val="1123703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648" y="2191512"/>
            <a:ext cx="10058400" cy="1609344"/>
          </a:xfrm>
        </p:spPr>
        <p:txBody>
          <a:bodyPr/>
          <a:lstStyle/>
          <a:p>
            <a:pPr algn="ctr"/>
            <a:r>
              <a:rPr lang="en-CA" b="1" dirty="0"/>
              <a:t>Beam Search </a:t>
            </a:r>
            <a:r>
              <a:rPr lang="en-CA" b="1" dirty="0" smtClean="0"/>
              <a:t>Algorithm</a:t>
            </a:r>
            <a:endParaRPr lang="en-CA" dirty="0"/>
          </a:p>
        </p:txBody>
      </p:sp>
    </p:spTree>
    <p:extLst>
      <p:ext uri="{BB962C8B-B14F-4D97-AF65-F5344CB8AC3E}">
        <p14:creationId xmlns:p14="http://schemas.microsoft.com/office/powerpoint/2010/main" val="3437776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8" y="98552"/>
            <a:ext cx="10058400" cy="927608"/>
          </a:xfrm>
        </p:spPr>
        <p:txBody>
          <a:bodyPr>
            <a:noAutofit/>
          </a:bodyPr>
          <a:lstStyle/>
          <a:p>
            <a:r>
              <a:rPr lang="en-CA" sz="4800" dirty="0"/>
              <a:t>Beam Search Algorithm </a:t>
            </a:r>
            <a:r>
              <a:rPr lang="en-CA" sz="4800" dirty="0" smtClean="0"/>
              <a:t>Fundamentals</a:t>
            </a:r>
            <a:endParaRPr lang="en-CA" sz="4800" dirty="0"/>
          </a:p>
        </p:txBody>
      </p:sp>
      <p:sp>
        <p:nvSpPr>
          <p:cNvPr id="3" name="Content Placeholder 2"/>
          <p:cNvSpPr>
            <a:spLocks noGrp="1"/>
          </p:cNvSpPr>
          <p:nvPr>
            <p:ph idx="1"/>
          </p:nvPr>
        </p:nvSpPr>
        <p:spPr>
          <a:xfrm>
            <a:off x="253999" y="1026160"/>
            <a:ext cx="11162937" cy="5146040"/>
          </a:xfrm>
        </p:spPr>
        <p:txBody>
          <a:bodyPr/>
          <a:lstStyle/>
          <a:p>
            <a:r>
              <a:rPr lang="en-US" sz="2400" dirty="0"/>
              <a:t>At a high level, beginning from the start state in some search space, we generate all possible successor states and keep only </a:t>
            </a:r>
            <a:r>
              <a:rPr lang="en-US" sz="2400" dirty="0" smtClean="0"/>
              <a:t>the “best</a:t>
            </a:r>
            <a:r>
              <a:rPr lang="en-US" sz="2400" dirty="0"/>
              <a:t>” </a:t>
            </a:r>
            <a:r>
              <a:rPr lang="en-US" sz="2400" i="1" dirty="0"/>
              <a:t>k </a:t>
            </a:r>
            <a:r>
              <a:rPr lang="en-US" sz="2400" dirty="0"/>
              <a:t>candidates. </a:t>
            </a:r>
            <a:endParaRPr lang="en-US" sz="2400" dirty="0" smtClean="0"/>
          </a:p>
          <a:p>
            <a:r>
              <a:rPr lang="en-US" sz="2400" dirty="0" smtClean="0"/>
              <a:t>We </a:t>
            </a:r>
            <a:r>
              <a:rPr lang="en-US" sz="2400" dirty="0"/>
              <a:t>then generate all the successors for those </a:t>
            </a:r>
            <a:r>
              <a:rPr lang="en-US" sz="2400" i="1" dirty="0"/>
              <a:t>k</a:t>
            </a:r>
            <a:r>
              <a:rPr lang="en-US" sz="2400" dirty="0"/>
              <a:t> states, again keep just the top </a:t>
            </a:r>
            <a:r>
              <a:rPr lang="en-US" sz="2400" i="1" dirty="0"/>
              <a:t>k</a:t>
            </a:r>
            <a:r>
              <a:rPr lang="en-US" sz="2400" dirty="0"/>
              <a:t> among these options, and so on. </a:t>
            </a:r>
            <a:endParaRPr lang="en-US" sz="2400" dirty="0" smtClean="0"/>
          </a:p>
          <a:p>
            <a:r>
              <a:rPr lang="en-US" sz="2400" dirty="0" smtClean="0"/>
              <a:t>When </a:t>
            </a:r>
            <a:r>
              <a:rPr lang="en-US" sz="2400" dirty="0"/>
              <a:t>the search is over, we go with the best solution found so far.</a:t>
            </a:r>
          </a:p>
          <a:p>
            <a:r>
              <a:rPr lang="en-US" sz="2400" dirty="0"/>
              <a:t>This is essentially a variant of </a:t>
            </a:r>
            <a:r>
              <a:rPr lang="en-US" sz="2400" dirty="0">
                <a:hlinkClick r:id="rId2"/>
              </a:rPr>
              <a:t>breadth-first search</a:t>
            </a:r>
            <a:r>
              <a:rPr lang="en-US" sz="2400" dirty="0"/>
              <a:t> (BFS), except after we expand all the frontier nodes, instead of keeping every successor state in the frontier</a:t>
            </a:r>
            <a:r>
              <a:rPr lang="en-US" sz="2400" dirty="0" smtClean="0"/>
              <a:t>,</a:t>
            </a:r>
          </a:p>
          <a:p>
            <a:r>
              <a:rPr lang="en-US" sz="2400" dirty="0" smtClean="0"/>
              <a:t> </a:t>
            </a:r>
            <a:r>
              <a:rPr lang="en-US" sz="2400" dirty="0"/>
              <a:t>we only keep the best </a:t>
            </a:r>
            <a:r>
              <a:rPr lang="en-US" sz="2400" i="1" dirty="0"/>
              <a:t>k</a:t>
            </a:r>
            <a:r>
              <a:rPr lang="en-US" sz="2400" dirty="0"/>
              <a:t>. This generates </a:t>
            </a:r>
            <a:r>
              <a:rPr lang="en-US" sz="2400" i="1" dirty="0"/>
              <a:t>k</a:t>
            </a:r>
            <a:r>
              <a:rPr lang="en-US" sz="2400" dirty="0"/>
              <a:t> “beams” that carve through search space, as visualized below with </a:t>
            </a:r>
            <a:r>
              <a:rPr lang="en-US" sz="2400" i="1" dirty="0"/>
              <a:t>k = 3</a:t>
            </a:r>
            <a:r>
              <a:rPr lang="en-US" sz="2400" dirty="0" smtClean="0"/>
              <a:t>:</a:t>
            </a:r>
            <a:endParaRPr lang="en-US" sz="2400" dirty="0"/>
          </a:p>
        </p:txBody>
      </p:sp>
    </p:spTree>
    <p:extLst>
      <p:ext uri="{BB962C8B-B14F-4D97-AF65-F5344CB8AC3E}">
        <p14:creationId xmlns:p14="http://schemas.microsoft.com/office/powerpoint/2010/main" val="2893725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08" y="88392"/>
            <a:ext cx="10058400" cy="765048"/>
          </a:xfrm>
        </p:spPr>
        <p:txBody>
          <a:bodyPr>
            <a:normAutofit fontScale="90000"/>
          </a:bodyPr>
          <a:lstStyle/>
          <a:p>
            <a:r>
              <a:rPr lang="en-US" dirty="0" smtClean="0"/>
              <a:t>Cont.</a:t>
            </a:r>
            <a:endParaRPr lang="en-CA" dirty="0"/>
          </a:p>
        </p:txBody>
      </p:sp>
      <p:sp>
        <p:nvSpPr>
          <p:cNvPr id="3" name="Content Placeholder 2"/>
          <p:cNvSpPr>
            <a:spLocks noGrp="1"/>
          </p:cNvSpPr>
          <p:nvPr>
            <p:ph idx="1"/>
          </p:nvPr>
        </p:nvSpPr>
        <p:spPr>
          <a:xfrm>
            <a:off x="114808" y="762000"/>
            <a:ext cx="11013440" cy="5410200"/>
          </a:xfrm>
        </p:spPr>
        <p:txBody>
          <a:bodyPr>
            <a:normAutofit/>
          </a:bodyPr>
          <a:lstStyle/>
          <a:p>
            <a:r>
              <a:rPr lang="en-US" dirty="0"/>
              <a:t>This leaves open two questions: how do we decide which states are “best,” and when does the algorithm terminate</a:t>
            </a:r>
            <a:r>
              <a:rPr lang="en-US" dirty="0" smtClean="0"/>
              <a:t>?</a:t>
            </a:r>
          </a:p>
          <a:p>
            <a:r>
              <a:rPr lang="en-US" dirty="0" smtClean="0"/>
              <a:t>We’ll need some kind of evaluation function for states. If we’re searching for a final goal state, </a:t>
            </a:r>
          </a:p>
          <a:p>
            <a:pPr lvl="1"/>
            <a:r>
              <a:rPr lang="en-US" dirty="0" smtClean="0"/>
              <a:t>this function could be a heuristic that estimates how close we are to the goal. In path planning, for example, it could estimate the distance to the destination.</a:t>
            </a:r>
          </a:p>
          <a:p>
            <a:r>
              <a:rPr lang="en-US" dirty="0" smtClean="0"/>
              <a:t>Beam </a:t>
            </a:r>
            <a:r>
              <a:rPr lang="en-US" dirty="0"/>
              <a:t>search has many possible terminating conditions. </a:t>
            </a:r>
            <a:endParaRPr lang="en-US" dirty="0" smtClean="0"/>
          </a:p>
          <a:p>
            <a:pPr lvl="1"/>
            <a:r>
              <a:rPr lang="en-US" dirty="0" smtClean="0"/>
              <a:t>Perhaps </a:t>
            </a:r>
            <a:r>
              <a:rPr lang="en-US" dirty="0"/>
              <a:t>the simplest is to halt as soon as you’ve reached a terminal or goal state. </a:t>
            </a:r>
            <a:r>
              <a:rPr lang="en-US" dirty="0" smtClean="0"/>
              <a:t> </a:t>
            </a:r>
          </a:p>
          <a:p>
            <a:pPr lvl="1"/>
            <a:r>
              <a:rPr lang="en-US" dirty="0" smtClean="0"/>
              <a:t>Another </a:t>
            </a:r>
            <a:r>
              <a:rPr lang="en-US" dirty="0"/>
              <a:t>common solution is to halt when it looks like the quality of states is no longer improving significantly, using some heuristic method</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760" y="4043681"/>
            <a:ext cx="5405119" cy="2702560"/>
          </a:xfrm>
          <a:prstGeom prst="rect">
            <a:avLst/>
          </a:prstGeom>
        </p:spPr>
      </p:pic>
    </p:spTree>
    <p:extLst>
      <p:ext uri="{BB962C8B-B14F-4D97-AF65-F5344CB8AC3E}">
        <p14:creationId xmlns:p14="http://schemas.microsoft.com/office/powerpoint/2010/main" val="3923458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28" y="78232"/>
            <a:ext cx="10058400" cy="693928"/>
          </a:xfrm>
        </p:spPr>
        <p:txBody>
          <a:bodyPr>
            <a:normAutofit fontScale="90000"/>
          </a:bodyPr>
          <a:lstStyle/>
          <a:p>
            <a:r>
              <a:rPr lang="en-US" dirty="0"/>
              <a:t>Stochastic Beam Search</a:t>
            </a:r>
            <a:endParaRPr lang="en-CA" dirty="0"/>
          </a:p>
        </p:txBody>
      </p:sp>
      <p:sp>
        <p:nvSpPr>
          <p:cNvPr id="3" name="Content Placeholder 2"/>
          <p:cNvSpPr>
            <a:spLocks noGrp="1"/>
          </p:cNvSpPr>
          <p:nvPr>
            <p:ph idx="1"/>
          </p:nvPr>
        </p:nvSpPr>
        <p:spPr>
          <a:xfrm>
            <a:off x="135128" y="701040"/>
            <a:ext cx="10993120" cy="5471160"/>
          </a:xfrm>
        </p:spPr>
        <p:txBody>
          <a:bodyPr>
            <a:normAutofit/>
          </a:bodyPr>
          <a:lstStyle/>
          <a:p>
            <a:r>
              <a:rPr lang="en-US" dirty="0" smtClean="0"/>
              <a:t>Stochastic </a:t>
            </a:r>
            <a:r>
              <a:rPr lang="en-US" dirty="0"/>
              <a:t>Beam Search is a variation of the traditional Beam Search algorithm used in various artificial intelligence tasks, particularly in natural language processing and optimization problems. It's designed to address limitations in deterministically selecting the best candidate sequences by introducing randomness into the selection process</a:t>
            </a:r>
            <a:r>
              <a:rPr lang="en-US" dirty="0" smtClean="0"/>
              <a:t>.</a:t>
            </a:r>
          </a:p>
          <a:p>
            <a:r>
              <a:rPr lang="en-US" b="1" dirty="0"/>
              <a:t>Key Components of Stochastic Beam Search:</a:t>
            </a:r>
          </a:p>
          <a:p>
            <a:pPr lvl="1"/>
            <a:r>
              <a:rPr lang="en-US" b="1" dirty="0"/>
              <a:t>Candidate Expansion:</a:t>
            </a:r>
            <a:r>
              <a:rPr lang="en-US" dirty="0"/>
              <a:t> Similar to traditional Beam Search, Stochastic Beam Search starts by generating a set of candidate sequences based on a scoring or likelihood metric.</a:t>
            </a:r>
          </a:p>
          <a:p>
            <a:pPr lvl="1"/>
            <a:r>
              <a:rPr lang="en-US" b="1" dirty="0"/>
              <a:t>Stochastic Candidate Selection:</a:t>
            </a:r>
            <a:r>
              <a:rPr lang="en-US" dirty="0"/>
              <a:t> Instead of deterministically selecting the top candidates based solely on their scores, Stochastic Beam Search introduces </a:t>
            </a:r>
            <a:r>
              <a:rPr lang="en-US" dirty="0" err="1"/>
              <a:t>stochasticity</a:t>
            </a:r>
            <a:r>
              <a:rPr lang="en-US" dirty="0"/>
              <a:t> by using a probability distribution. This distribution guides the probabilistic selection of candidates, allowing for a more diverse set of candidates to be considered.</a:t>
            </a:r>
          </a:p>
          <a:p>
            <a:pPr lvl="1"/>
            <a:r>
              <a:rPr lang="en-US" b="1" dirty="0"/>
              <a:t>Diversification:</a:t>
            </a:r>
            <a:r>
              <a:rPr lang="en-US" dirty="0"/>
              <a:t> By incorporating randomness into candidate selection, Stochastic Beam Search explores not only high-scoring sequences but also lower-scoring ones, potentially leading to the discovery of alternative paths and better solutions. This diversification helps mitigate the risk of getting stuck in local optima</a:t>
            </a:r>
            <a:r>
              <a:rPr lang="en-US" dirty="0" smtClean="0"/>
              <a:t>.</a:t>
            </a:r>
            <a:endParaRPr lang="en-US" dirty="0"/>
          </a:p>
        </p:txBody>
      </p:sp>
    </p:spTree>
    <p:extLst>
      <p:ext uri="{BB962C8B-B14F-4D97-AF65-F5344CB8AC3E}">
        <p14:creationId xmlns:p14="http://schemas.microsoft.com/office/powerpoint/2010/main" val="419663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08" y="169672"/>
            <a:ext cx="10058400" cy="1262888"/>
          </a:xfrm>
        </p:spPr>
        <p:txBody>
          <a:bodyPr>
            <a:normAutofit/>
          </a:bodyPr>
          <a:lstStyle/>
          <a:p>
            <a:r>
              <a:rPr lang="en-US" sz="4000" b="1" dirty="0"/>
              <a:t>Advantages of Stochastic Beam </a:t>
            </a:r>
            <a:r>
              <a:rPr lang="en-US" sz="4000" b="1" dirty="0" smtClean="0"/>
              <a:t>Search</a:t>
            </a:r>
            <a:endParaRPr lang="en-CA" sz="4000" dirty="0"/>
          </a:p>
        </p:txBody>
      </p:sp>
      <p:sp>
        <p:nvSpPr>
          <p:cNvPr id="3" name="Content Placeholder 2"/>
          <p:cNvSpPr>
            <a:spLocks noGrp="1"/>
          </p:cNvSpPr>
          <p:nvPr>
            <p:ph idx="1"/>
          </p:nvPr>
        </p:nvSpPr>
        <p:spPr>
          <a:xfrm>
            <a:off x="406400" y="1219200"/>
            <a:ext cx="10721848" cy="4953000"/>
          </a:xfrm>
        </p:spPr>
        <p:txBody>
          <a:bodyPr/>
          <a:lstStyle/>
          <a:p>
            <a:r>
              <a:rPr lang="en-US" b="1" dirty="0" smtClean="0"/>
              <a:t>Exploration </a:t>
            </a:r>
            <a:r>
              <a:rPr lang="en-US" b="1" dirty="0"/>
              <a:t>of Alternative Paths:</a:t>
            </a:r>
            <a:r>
              <a:rPr lang="en-US" dirty="0"/>
              <a:t> By allowing lower-scoring candidates to be considered, the algorithm explores a wider range of possibilities, potentially leading to better solutions.</a:t>
            </a:r>
          </a:p>
          <a:p>
            <a:r>
              <a:rPr lang="en-US" b="1" dirty="0"/>
              <a:t>Avoidance of Local Optima:</a:t>
            </a:r>
            <a:r>
              <a:rPr lang="en-US" dirty="0"/>
              <a:t> The stochastic nature helps prevent the algorithm from getting trapped in suboptimal solutions by encouraging exploration of diverse sequences.</a:t>
            </a:r>
          </a:p>
          <a:p>
            <a:r>
              <a:rPr lang="en-US" b="1" dirty="0"/>
              <a:t>Generation of Diverse Solutions:</a:t>
            </a:r>
            <a:r>
              <a:rPr lang="en-US" dirty="0"/>
              <a:t> </a:t>
            </a:r>
            <a:r>
              <a:rPr lang="en-US" dirty="0" err="1"/>
              <a:t>Stochasticity</a:t>
            </a:r>
            <a:r>
              <a:rPr lang="en-US" dirty="0"/>
              <a:t> introduces diversity in the set of candidate sequences, enabling the algorithm to produce diverse and potentially higher-quality solutions.</a:t>
            </a:r>
          </a:p>
          <a:p>
            <a:endParaRPr lang="en-CA" dirty="0"/>
          </a:p>
        </p:txBody>
      </p:sp>
    </p:spTree>
    <p:extLst>
      <p:ext uri="{BB962C8B-B14F-4D97-AF65-F5344CB8AC3E}">
        <p14:creationId xmlns:p14="http://schemas.microsoft.com/office/powerpoint/2010/main" val="1038587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48" y="169672"/>
            <a:ext cx="11660632" cy="714248"/>
          </a:xfrm>
        </p:spPr>
        <p:txBody>
          <a:bodyPr>
            <a:noAutofit/>
          </a:bodyPr>
          <a:lstStyle/>
          <a:p>
            <a:r>
              <a:rPr lang="en-US" sz="3200" b="1" dirty="0"/>
              <a:t>Applications of Stochastic Beam </a:t>
            </a:r>
            <a:r>
              <a:rPr lang="en-US" sz="3200" b="1" dirty="0" smtClean="0"/>
              <a:t>Search</a:t>
            </a:r>
            <a:r>
              <a:rPr lang="en-US" sz="3200" b="1" dirty="0"/>
              <a:t> </a:t>
            </a:r>
            <a:r>
              <a:rPr lang="en-US" sz="3200" b="1" dirty="0" smtClean="0"/>
              <a:t>and considerations</a:t>
            </a:r>
            <a:endParaRPr lang="en-CA" sz="3200" dirty="0"/>
          </a:p>
        </p:txBody>
      </p:sp>
      <p:sp>
        <p:nvSpPr>
          <p:cNvPr id="3" name="Content Placeholder 2"/>
          <p:cNvSpPr>
            <a:spLocks noGrp="1"/>
          </p:cNvSpPr>
          <p:nvPr>
            <p:ph idx="1"/>
          </p:nvPr>
        </p:nvSpPr>
        <p:spPr>
          <a:xfrm>
            <a:off x="203200" y="883920"/>
            <a:ext cx="11724640" cy="5648960"/>
          </a:xfrm>
        </p:spPr>
        <p:txBody>
          <a:bodyPr>
            <a:noAutofit/>
          </a:bodyPr>
          <a:lstStyle/>
          <a:p>
            <a:r>
              <a:rPr lang="en-US" sz="2400" b="1" dirty="0"/>
              <a:t>Applications of Stochastic Beam Search:</a:t>
            </a:r>
          </a:p>
          <a:p>
            <a:pPr lvl="1"/>
            <a:r>
              <a:rPr lang="en-US" sz="2000" b="1" dirty="0"/>
              <a:t>Natural Language Processing (NLP):</a:t>
            </a:r>
            <a:r>
              <a:rPr lang="en-US" sz="2000" dirty="0"/>
              <a:t> Used in tasks like language generation, machine translation, and text summarization.</a:t>
            </a:r>
          </a:p>
          <a:p>
            <a:pPr lvl="1"/>
            <a:r>
              <a:rPr lang="en-US" sz="2000" b="1" dirty="0"/>
              <a:t>Optimization Problems:</a:t>
            </a:r>
            <a:r>
              <a:rPr lang="en-US" sz="2000" dirty="0"/>
              <a:t> Applicable in optimization tasks with complex solution spaces, such as route planning, scheduling, or parameter optimization in machine learning models.</a:t>
            </a:r>
          </a:p>
          <a:p>
            <a:r>
              <a:rPr lang="en-US" sz="2400" b="1" dirty="0"/>
              <a:t>Considerations:</a:t>
            </a:r>
          </a:p>
          <a:p>
            <a:pPr lvl="1"/>
            <a:r>
              <a:rPr lang="en-US" sz="2000" b="1" dirty="0"/>
              <a:t>Balance between Exploration and Exploitation:</a:t>
            </a:r>
            <a:r>
              <a:rPr lang="en-US" sz="2000" dirty="0"/>
              <a:t> Tuning the parameters related to </a:t>
            </a:r>
            <a:r>
              <a:rPr lang="en-US" sz="2000" dirty="0" err="1"/>
              <a:t>stochasticity</a:t>
            </a:r>
            <a:r>
              <a:rPr lang="en-US" sz="2000" dirty="0"/>
              <a:t> is crucial to strike a balance between exploring new possibilities and exploiting high-quality candidates.</a:t>
            </a:r>
          </a:p>
          <a:p>
            <a:pPr lvl="1"/>
            <a:r>
              <a:rPr lang="en-US" sz="2000" b="1" dirty="0"/>
              <a:t>Performance Impact:</a:t>
            </a:r>
            <a:r>
              <a:rPr lang="en-US" sz="2000" dirty="0"/>
              <a:t> Introducing randomness can impact the convergence and efficiency of the search algorithm. Optimizing the </a:t>
            </a:r>
            <a:r>
              <a:rPr lang="en-US" sz="2000" dirty="0" err="1"/>
              <a:t>stochasticity</a:t>
            </a:r>
            <a:r>
              <a:rPr lang="en-US" sz="2000" dirty="0"/>
              <a:t> level is essential to maintain performance.</a:t>
            </a:r>
          </a:p>
          <a:p>
            <a:r>
              <a:rPr lang="en-US" sz="2400" dirty="0"/>
              <a:t>Stochastic Beam Search offers a trade-off between exploration and exploitation, expanding the search space while aiming to discover more diverse and potentially better solutions compared to deterministic methods. Adjusting the level of </a:t>
            </a:r>
            <a:r>
              <a:rPr lang="en-US" sz="2400" dirty="0" err="1"/>
              <a:t>stochasticity</a:t>
            </a:r>
            <a:r>
              <a:rPr lang="en-US" sz="2400" dirty="0"/>
              <a:t> based on the problem domain and constraints is crucial for optimal performance</a:t>
            </a:r>
            <a:r>
              <a:rPr lang="en-US" sz="2400" dirty="0" smtClean="0"/>
              <a:t>.</a:t>
            </a:r>
            <a:endParaRPr lang="en-US" sz="2400" dirty="0"/>
          </a:p>
        </p:txBody>
      </p:sp>
    </p:spTree>
    <p:extLst>
      <p:ext uri="{BB962C8B-B14F-4D97-AF65-F5344CB8AC3E}">
        <p14:creationId xmlns:p14="http://schemas.microsoft.com/office/powerpoint/2010/main" val="3670537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Local Search</a:t>
            </a:r>
            <a:endParaRPr lang="en-CA"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local </a:t>
            </a:r>
            <a:r>
              <a:rPr lang="en-US" dirty="0"/>
              <a:t>search is a heuristic method for solving computationally hard optimization problems. </a:t>
            </a:r>
            <a:endParaRPr lang="en-US" dirty="0" smtClean="0"/>
          </a:p>
          <a:p>
            <a:pPr>
              <a:buFont typeface="Wingdings" panose="05000000000000000000" pitchFamily="2" charset="2"/>
              <a:buChar char="§"/>
            </a:pPr>
            <a:r>
              <a:rPr lang="en-US" dirty="0" smtClean="0"/>
              <a:t>Local </a:t>
            </a:r>
            <a:r>
              <a:rPr lang="en-US" dirty="0"/>
              <a:t>search can be used on problems that can be formulated as finding a solution maximizing a criterion among a number of candidate solutions. </a:t>
            </a:r>
            <a:endParaRPr lang="en-US" dirty="0" smtClean="0"/>
          </a:p>
          <a:p>
            <a:pPr>
              <a:buFont typeface="Wingdings" panose="05000000000000000000" pitchFamily="2" charset="2"/>
              <a:buChar char="§"/>
            </a:pPr>
            <a:r>
              <a:rPr lang="en-US" dirty="0" smtClean="0"/>
              <a:t>Examples:</a:t>
            </a:r>
            <a:endParaRPr lang="en-US" dirty="0"/>
          </a:p>
          <a:p>
            <a:pPr lvl="1"/>
            <a:r>
              <a:rPr lang="en-US" dirty="0"/>
              <a:t>Hill Climbing</a:t>
            </a:r>
          </a:p>
          <a:p>
            <a:pPr lvl="1"/>
            <a:r>
              <a:rPr lang="en-US" dirty="0"/>
              <a:t>Simulated Annealing</a:t>
            </a:r>
          </a:p>
          <a:p>
            <a:pPr lvl="1"/>
            <a:r>
              <a:rPr lang="en-US" dirty="0"/>
              <a:t>Genetic Algorithm</a:t>
            </a:r>
            <a:endParaRPr lang="en-CA" dirty="0"/>
          </a:p>
        </p:txBody>
      </p:sp>
    </p:spTree>
    <p:extLst>
      <p:ext uri="{BB962C8B-B14F-4D97-AF65-F5344CB8AC3E}">
        <p14:creationId xmlns:p14="http://schemas.microsoft.com/office/powerpoint/2010/main" val="405804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408" y="2181352"/>
            <a:ext cx="10058400" cy="1609344"/>
          </a:xfrm>
        </p:spPr>
        <p:txBody>
          <a:bodyPr>
            <a:normAutofit/>
          </a:bodyPr>
          <a:lstStyle/>
          <a:p>
            <a:pPr algn="ctr"/>
            <a:r>
              <a:rPr lang="en-US" sz="4800" b="1" dirty="0"/>
              <a:t>8-Queens problem using Local Search Algorithm</a:t>
            </a:r>
            <a:r>
              <a:rPr lang="en-US" sz="4800" b="1" dirty="0" smtClean="0"/>
              <a:t>.</a:t>
            </a:r>
            <a:endParaRPr lang="en-CA" sz="4800" dirty="0"/>
          </a:p>
        </p:txBody>
      </p:sp>
    </p:spTree>
    <p:extLst>
      <p:ext uri="{BB962C8B-B14F-4D97-AF65-F5344CB8AC3E}">
        <p14:creationId xmlns:p14="http://schemas.microsoft.com/office/powerpoint/2010/main" val="3784683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68" y="149352"/>
            <a:ext cx="10058400" cy="582168"/>
          </a:xfrm>
        </p:spPr>
        <p:txBody>
          <a:bodyPr>
            <a:normAutofit fontScale="90000"/>
          </a:bodyPr>
          <a:lstStyle/>
          <a:p>
            <a:r>
              <a:rPr lang="en-CA" sz="4400" b="1" dirty="0"/>
              <a:t>Introduction</a:t>
            </a:r>
            <a:endParaRPr lang="en-CA" sz="4400" dirty="0"/>
          </a:p>
        </p:txBody>
      </p:sp>
      <p:sp>
        <p:nvSpPr>
          <p:cNvPr id="3" name="Content Placeholder 2"/>
          <p:cNvSpPr>
            <a:spLocks noGrp="1"/>
          </p:cNvSpPr>
          <p:nvPr>
            <p:ph idx="1"/>
          </p:nvPr>
        </p:nvSpPr>
        <p:spPr>
          <a:xfrm>
            <a:off x="175768" y="802640"/>
            <a:ext cx="10952480" cy="5369560"/>
          </a:xfrm>
        </p:spPr>
        <p:txBody>
          <a:bodyPr/>
          <a:lstStyle/>
          <a:p>
            <a:r>
              <a:rPr lang="en-US" dirty="0"/>
              <a:t>The 8-Queens problem is a classic puzzle in the field of computer science and artificial </a:t>
            </a:r>
            <a:r>
              <a:rPr lang="en-US" dirty="0" smtClean="0"/>
              <a:t>intelligence</a:t>
            </a:r>
            <a:r>
              <a:rPr lang="en-US" dirty="0"/>
              <a:t>. </a:t>
            </a:r>
            <a:endParaRPr lang="en-US" dirty="0" smtClean="0"/>
          </a:p>
          <a:p>
            <a:r>
              <a:rPr lang="en-US" dirty="0" smtClean="0"/>
              <a:t>It </a:t>
            </a:r>
            <a:r>
              <a:rPr lang="en-US" dirty="0"/>
              <a:t>involves placing eight queens on an 8x8 chessboard in such a way that no two queens threaten each other. In other words, no two queens can be in the same row, column, or diagonal. </a:t>
            </a:r>
            <a:endParaRPr lang="en-US" dirty="0" smtClean="0"/>
          </a:p>
          <a:p>
            <a:r>
              <a:rPr lang="en-US" dirty="0" smtClean="0"/>
              <a:t>This </a:t>
            </a:r>
            <a:r>
              <a:rPr lang="en-US" dirty="0"/>
              <a:t>seemingly simple puzzle is a powerful demonstration of problem-solving techniques and is often used to showcase various algorithms. </a:t>
            </a:r>
            <a:endParaRPr lang="en-US" dirty="0" smtClean="0"/>
          </a:p>
          <a:p>
            <a:r>
              <a:rPr lang="en-US" dirty="0" smtClean="0"/>
              <a:t>In </a:t>
            </a:r>
            <a:r>
              <a:rPr lang="en-US" dirty="0"/>
              <a:t>this blog, we will explore how to solve the 8-Queens problem using local search algorithms, a class of optimization techniques that iteratively improve a solution until a satisfactory one is found.</a:t>
            </a:r>
            <a:endParaRPr lang="en-CA" dirty="0"/>
          </a:p>
        </p:txBody>
      </p:sp>
      <p:pic>
        <p:nvPicPr>
          <p:cNvPr id="4" name="Picture 3"/>
          <p:cNvPicPr>
            <a:picLocks noChangeAspect="1"/>
          </p:cNvPicPr>
          <p:nvPr/>
        </p:nvPicPr>
        <p:blipFill>
          <a:blip r:embed="rId2"/>
          <a:stretch>
            <a:fillRect/>
          </a:stretch>
        </p:blipFill>
        <p:spPr>
          <a:xfrm>
            <a:off x="3600621" y="3921760"/>
            <a:ext cx="4508729" cy="2590800"/>
          </a:xfrm>
          <a:prstGeom prst="rect">
            <a:avLst/>
          </a:prstGeom>
        </p:spPr>
      </p:pic>
    </p:spTree>
    <p:extLst>
      <p:ext uri="{BB962C8B-B14F-4D97-AF65-F5344CB8AC3E}">
        <p14:creationId xmlns:p14="http://schemas.microsoft.com/office/powerpoint/2010/main" val="3940681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920" y="129540"/>
            <a:ext cx="693928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descr="C:\Users\CompuCenter\Download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832" y="291130"/>
            <a:ext cx="3844863" cy="498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263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88" y="169672"/>
            <a:ext cx="10058400" cy="836168"/>
          </a:xfrm>
        </p:spPr>
        <p:txBody>
          <a:bodyPr>
            <a:normAutofit/>
          </a:bodyPr>
          <a:lstStyle/>
          <a:p>
            <a:r>
              <a:rPr lang="en-CA" sz="4000" b="1" dirty="0"/>
              <a:t>Understanding Local Search Algorithms</a:t>
            </a:r>
            <a:endParaRPr lang="en-CA" sz="4000" dirty="0"/>
          </a:p>
        </p:txBody>
      </p:sp>
      <p:sp>
        <p:nvSpPr>
          <p:cNvPr id="3" name="Content Placeholder 2"/>
          <p:cNvSpPr>
            <a:spLocks noGrp="1"/>
          </p:cNvSpPr>
          <p:nvPr>
            <p:ph idx="1"/>
          </p:nvPr>
        </p:nvSpPr>
        <p:spPr>
          <a:xfrm>
            <a:off x="345440" y="863600"/>
            <a:ext cx="10782808" cy="5308600"/>
          </a:xfrm>
        </p:spPr>
        <p:txBody>
          <a:bodyPr>
            <a:normAutofit/>
          </a:bodyPr>
          <a:lstStyle/>
          <a:p>
            <a:r>
              <a:rPr lang="en-US" sz="2800" dirty="0"/>
              <a:t>Local search algorithms are optimization techniques that start with an initial solution and </a:t>
            </a:r>
            <a:r>
              <a:rPr lang="en-US" sz="2800" dirty="0" smtClean="0"/>
              <a:t>iteratively </a:t>
            </a:r>
            <a:r>
              <a:rPr lang="en-US" sz="2800" dirty="0"/>
              <a:t>make small, incremental changes to it in pursuit of a better solution. </a:t>
            </a:r>
            <a:endParaRPr lang="en-US" sz="2800" dirty="0" smtClean="0"/>
          </a:p>
          <a:p>
            <a:r>
              <a:rPr lang="en-US" sz="2800" dirty="0" smtClean="0"/>
              <a:t>These </a:t>
            </a:r>
            <a:r>
              <a:rPr lang="en-US" sz="2800" dirty="0"/>
              <a:t>algorithms are particularly well-suited for solving problems where it is challenging to find the global optimum directly. </a:t>
            </a:r>
            <a:endParaRPr lang="en-US" sz="2800" dirty="0" smtClean="0"/>
          </a:p>
          <a:p>
            <a:r>
              <a:rPr lang="en-US" sz="2800" dirty="0" smtClean="0"/>
              <a:t>Instead</a:t>
            </a:r>
            <a:r>
              <a:rPr lang="en-US" sz="2800" dirty="0"/>
              <a:t>, they aim to reach a local optimum — a solution that is better than its immediate neighbors but may not be the absolute best possible.</a:t>
            </a:r>
            <a:endParaRPr lang="en-CA" sz="2800" dirty="0"/>
          </a:p>
        </p:txBody>
      </p:sp>
    </p:spTree>
    <p:extLst>
      <p:ext uri="{BB962C8B-B14F-4D97-AF65-F5344CB8AC3E}">
        <p14:creationId xmlns:p14="http://schemas.microsoft.com/office/powerpoint/2010/main" val="4238804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48" y="149352"/>
            <a:ext cx="11660632" cy="978408"/>
          </a:xfrm>
        </p:spPr>
        <p:txBody>
          <a:bodyPr>
            <a:noAutofit/>
          </a:bodyPr>
          <a:lstStyle/>
          <a:p>
            <a:r>
              <a:rPr lang="en-US" sz="3600" b="1" dirty="0"/>
              <a:t>Solving the 8-Queens Problem with Local Search</a:t>
            </a:r>
            <a:endParaRPr lang="en-CA" sz="3600" dirty="0"/>
          </a:p>
        </p:txBody>
      </p:sp>
      <p:sp>
        <p:nvSpPr>
          <p:cNvPr id="3" name="Content Placeholder 2"/>
          <p:cNvSpPr>
            <a:spLocks noGrp="1"/>
          </p:cNvSpPr>
          <p:nvPr>
            <p:ph idx="1"/>
          </p:nvPr>
        </p:nvSpPr>
        <p:spPr>
          <a:xfrm>
            <a:off x="213360" y="1127760"/>
            <a:ext cx="10914888" cy="5044440"/>
          </a:xfrm>
        </p:spPr>
        <p:txBody>
          <a:bodyPr>
            <a:normAutofit lnSpcReduction="10000"/>
          </a:bodyPr>
          <a:lstStyle/>
          <a:p>
            <a:r>
              <a:rPr lang="en-US" dirty="0"/>
              <a:t>To solve the 8-Queens problem using a local search algorithm, we’ll need to define several key components</a:t>
            </a:r>
            <a:r>
              <a:rPr lang="en-US" dirty="0" smtClean="0"/>
              <a:t>:</a:t>
            </a:r>
          </a:p>
          <a:p>
            <a:r>
              <a:rPr lang="en-US" b="1" dirty="0" smtClean="0"/>
              <a:t>1</a:t>
            </a:r>
            <a:r>
              <a:rPr lang="en-US" b="1" dirty="0"/>
              <a:t>. State Representation:</a:t>
            </a:r>
            <a:r>
              <a:rPr lang="en-US" dirty="0"/>
              <a:t> </a:t>
            </a:r>
            <a:endParaRPr lang="en-US" dirty="0" smtClean="0"/>
          </a:p>
          <a:p>
            <a:pPr lvl="1"/>
            <a:r>
              <a:rPr lang="en-US" dirty="0" smtClean="0"/>
              <a:t>In </a:t>
            </a:r>
            <a:r>
              <a:rPr lang="en-US" dirty="0"/>
              <a:t>this problem, the state represents the positions of the queens on the chessboard. Each state can be represented as an 8-element array, with each element indicating the column number in which the queen is placed in the corresponding row</a:t>
            </a:r>
            <a:r>
              <a:rPr lang="en-US" dirty="0" smtClean="0"/>
              <a:t>.</a:t>
            </a:r>
          </a:p>
          <a:p>
            <a:r>
              <a:rPr lang="en-US" b="1" dirty="0" smtClean="0"/>
              <a:t>2</a:t>
            </a:r>
            <a:r>
              <a:rPr lang="en-US" b="1" dirty="0"/>
              <a:t>. Objective Function:</a:t>
            </a:r>
            <a:r>
              <a:rPr lang="en-US" dirty="0"/>
              <a:t> </a:t>
            </a:r>
            <a:endParaRPr lang="en-US" dirty="0" smtClean="0"/>
          </a:p>
          <a:p>
            <a:pPr lvl="1"/>
            <a:r>
              <a:rPr lang="en-US" dirty="0" smtClean="0"/>
              <a:t>We </a:t>
            </a:r>
            <a:r>
              <a:rPr lang="en-US" dirty="0"/>
              <a:t>need a way to measure the quality of a solution. In the 8-Queens </a:t>
            </a:r>
            <a:r>
              <a:rPr lang="en-US" dirty="0" smtClean="0"/>
              <a:t>problem, </a:t>
            </a:r>
            <a:r>
              <a:rPr lang="en-US" dirty="0"/>
              <a:t>the objective is to maximize the number of queens that are not attacking each other. We can define a fitness function that calculates the number of non-attacking pairs of queens</a:t>
            </a:r>
            <a:r>
              <a:rPr lang="en-US" dirty="0" smtClean="0"/>
              <a:t>.</a:t>
            </a:r>
          </a:p>
          <a:p>
            <a:r>
              <a:rPr lang="en-US" b="1" dirty="0" smtClean="0"/>
              <a:t>3</a:t>
            </a:r>
            <a:r>
              <a:rPr lang="en-US" b="1" dirty="0"/>
              <a:t>. Neighbor Generation:</a:t>
            </a:r>
            <a:r>
              <a:rPr lang="en-US" dirty="0"/>
              <a:t> </a:t>
            </a:r>
            <a:endParaRPr lang="en-US" dirty="0" smtClean="0"/>
          </a:p>
          <a:p>
            <a:pPr lvl="1"/>
            <a:r>
              <a:rPr lang="en-US" dirty="0" smtClean="0"/>
              <a:t>Local </a:t>
            </a:r>
            <a:r>
              <a:rPr lang="en-US" dirty="0"/>
              <a:t>search algorithms move from one solution to another by </a:t>
            </a:r>
            <a:r>
              <a:rPr lang="en-US" dirty="0" smtClean="0"/>
              <a:t>generating </a:t>
            </a:r>
            <a:r>
              <a:rPr lang="en-US" dirty="0"/>
              <a:t>neighboring states. For the 8-Queens problem, this involves moving a queen to a different column within the same row</a:t>
            </a:r>
            <a:r>
              <a:rPr lang="en-US" dirty="0" smtClean="0"/>
              <a:t>.</a:t>
            </a:r>
          </a:p>
          <a:p>
            <a:r>
              <a:rPr lang="en-US" b="1" dirty="0" smtClean="0"/>
              <a:t>4</a:t>
            </a:r>
            <a:r>
              <a:rPr lang="en-US" b="1" dirty="0"/>
              <a:t>. Termination Criteria:</a:t>
            </a:r>
            <a:r>
              <a:rPr lang="en-US" dirty="0"/>
              <a:t> </a:t>
            </a:r>
            <a:endParaRPr lang="en-US" dirty="0" smtClean="0"/>
          </a:p>
          <a:p>
            <a:pPr lvl="1"/>
            <a:r>
              <a:rPr lang="en-US" dirty="0" smtClean="0"/>
              <a:t>We </a:t>
            </a:r>
            <a:r>
              <a:rPr lang="en-US" dirty="0"/>
              <a:t>need to decide when to stop the search. Common termination criteria include a maximum number of iterations or finding a solution with a certain level of fitness.</a:t>
            </a:r>
            <a:endParaRPr lang="en-CA" dirty="0"/>
          </a:p>
        </p:txBody>
      </p:sp>
    </p:spTree>
    <p:extLst>
      <p:ext uri="{BB962C8B-B14F-4D97-AF65-F5344CB8AC3E}">
        <p14:creationId xmlns:p14="http://schemas.microsoft.com/office/powerpoint/2010/main" val="2964277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CA" dirty="0"/>
          </a:p>
        </p:txBody>
      </p:sp>
      <p:sp>
        <p:nvSpPr>
          <p:cNvPr id="3" name="Content Placeholder 2"/>
          <p:cNvSpPr>
            <a:spLocks noGrp="1"/>
          </p:cNvSpPr>
          <p:nvPr>
            <p:ph idx="1"/>
          </p:nvPr>
        </p:nvSpPr>
        <p:spPr/>
        <p:txBody>
          <a:bodyPr/>
          <a:lstStyle/>
          <a:p>
            <a:r>
              <a:rPr lang="en-US" dirty="0"/>
              <a:t>Now, let’s look at a basic outline of how a local search algorithm can be applied to the 8-Queens problem:</a:t>
            </a:r>
          </a:p>
          <a:p>
            <a:r>
              <a:rPr lang="en-US" b="1" dirty="0"/>
              <a:t>1. Initialization:</a:t>
            </a:r>
            <a:r>
              <a:rPr lang="en-US" dirty="0"/>
              <a:t> Start with an initial random or semi-random configuration of queens on the chess-board.</a:t>
            </a:r>
            <a:br>
              <a:rPr lang="en-US" dirty="0"/>
            </a:br>
            <a:r>
              <a:rPr lang="en-US" b="1" dirty="0"/>
              <a:t>2. Evaluation:</a:t>
            </a:r>
            <a:r>
              <a:rPr lang="en-US" dirty="0"/>
              <a:t> Calculate the fitness of the current state using the objective function.</a:t>
            </a:r>
            <a:br>
              <a:rPr lang="en-US" dirty="0"/>
            </a:br>
            <a:r>
              <a:rPr lang="en-US" b="1" dirty="0"/>
              <a:t>3. Local Search:</a:t>
            </a:r>
            <a:r>
              <a:rPr lang="en-US" dirty="0"/>
              <a:t> Repeatedly generate neighboring states and move to the neighbor that has a higher fitness value. If no better neighbor is found, terminate the search.</a:t>
            </a:r>
            <a:br>
              <a:rPr lang="en-US" dirty="0"/>
            </a:br>
            <a:r>
              <a:rPr lang="en-US" b="1" dirty="0"/>
              <a:t>4. Termination:</a:t>
            </a:r>
            <a:r>
              <a:rPr lang="en-US" dirty="0"/>
              <a:t> Stop when a satisfactory solution is found or when a termination criterion is met.</a:t>
            </a:r>
            <a:br>
              <a:rPr lang="en-US" dirty="0"/>
            </a:br>
            <a:r>
              <a:rPr lang="en-US" b="1" dirty="0"/>
              <a:t>5. Output:</a:t>
            </a:r>
            <a:r>
              <a:rPr lang="en-US" dirty="0"/>
              <a:t> Return the final solution, which represents a placement of queens that satisfies the problem’s constraints.</a:t>
            </a:r>
          </a:p>
          <a:p>
            <a:endParaRPr lang="en-CA" dirty="0"/>
          </a:p>
        </p:txBody>
      </p:sp>
    </p:spTree>
    <p:extLst>
      <p:ext uri="{BB962C8B-B14F-4D97-AF65-F5344CB8AC3E}">
        <p14:creationId xmlns:p14="http://schemas.microsoft.com/office/powerpoint/2010/main" val="1583085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 y="108712"/>
            <a:ext cx="10058400" cy="1039368"/>
          </a:xfrm>
        </p:spPr>
        <p:txBody>
          <a:bodyPr>
            <a:normAutofit/>
          </a:bodyPr>
          <a:lstStyle/>
          <a:p>
            <a:r>
              <a:rPr lang="en-US" sz="4000" b="1" dirty="0"/>
              <a:t>Variations of Local Search Algorithms</a:t>
            </a:r>
            <a:endParaRPr lang="en-CA" sz="4000" dirty="0"/>
          </a:p>
        </p:txBody>
      </p:sp>
      <p:sp>
        <p:nvSpPr>
          <p:cNvPr id="3" name="Content Placeholder 2"/>
          <p:cNvSpPr>
            <a:spLocks noGrp="1"/>
          </p:cNvSpPr>
          <p:nvPr>
            <p:ph idx="1"/>
          </p:nvPr>
        </p:nvSpPr>
        <p:spPr>
          <a:xfrm>
            <a:off x="243840" y="955040"/>
            <a:ext cx="10884408" cy="5537200"/>
          </a:xfrm>
        </p:spPr>
        <p:txBody>
          <a:bodyPr>
            <a:normAutofit/>
          </a:bodyPr>
          <a:lstStyle/>
          <a:p>
            <a:r>
              <a:rPr lang="en-US" sz="2400" dirty="0"/>
              <a:t>Several local search algorithms can be employed to solve the 8-Queens problem effectively. Some of the commonly used ones include:</a:t>
            </a:r>
          </a:p>
          <a:p>
            <a:r>
              <a:rPr lang="en-US" sz="2400" b="1" dirty="0"/>
              <a:t>1. Hill Climbing:</a:t>
            </a:r>
            <a:r>
              <a:rPr lang="en-US" sz="2400" dirty="0"/>
              <a:t> </a:t>
            </a:r>
            <a:endParaRPr lang="en-US" sz="2400" dirty="0" smtClean="0"/>
          </a:p>
          <a:p>
            <a:pPr lvl="1"/>
            <a:r>
              <a:rPr lang="en-US" sz="2000" dirty="0" smtClean="0"/>
              <a:t>This </a:t>
            </a:r>
            <a:r>
              <a:rPr lang="en-US" sz="2000" dirty="0"/>
              <a:t>algorithm iteratively explores neighbors and selects the first neighbor with better fitness. It can get stuck in local optima.</a:t>
            </a:r>
          </a:p>
          <a:p>
            <a:r>
              <a:rPr lang="en-US" sz="2400" b="1" dirty="0"/>
              <a:t>2. Simulated Annealing:</a:t>
            </a:r>
            <a:r>
              <a:rPr lang="en-US" sz="2400" dirty="0"/>
              <a:t> </a:t>
            </a:r>
            <a:endParaRPr lang="en-US" sz="2400" dirty="0" smtClean="0"/>
          </a:p>
          <a:p>
            <a:pPr lvl="1"/>
            <a:r>
              <a:rPr lang="en-US" sz="2000" dirty="0" smtClean="0"/>
              <a:t>Simulated </a:t>
            </a:r>
            <a:r>
              <a:rPr lang="en-US" sz="2000" dirty="0"/>
              <a:t>annealing introduces randomness into the search process, </a:t>
            </a:r>
            <a:r>
              <a:rPr lang="en-US" sz="2000" dirty="0" smtClean="0"/>
              <a:t>allowing </a:t>
            </a:r>
            <a:r>
              <a:rPr lang="en-US" sz="2000" dirty="0"/>
              <a:t>it to escape local optima. It accepts worse neighbors with a decreasing probability, which decreases over time</a:t>
            </a:r>
            <a:r>
              <a:rPr lang="en-US" sz="2000" dirty="0" smtClean="0"/>
              <a:t>.</a:t>
            </a:r>
            <a:endParaRPr lang="en-US" sz="2000" dirty="0"/>
          </a:p>
        </p:txBody>
      </p:sp>
    </p:spTree>
    <p:extLst>
      <p:ext uri="{BB962C8B-B14F-4D97-AF65-F5344CB8AC3E}">
        <p14:creationId xmlns:p14="http://schemas.microsoft.com/office/powerpoint/2010/main" val="1749605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CA" dirty="0"/>
          </a:p>
        </p:txBody>
      </p:sp>
      <p:sp>
        <p:nvSpPr>
          <p:cNvPr id="3" name="Content Placeholder 2"/>
          <p:cNvSpPr>
            <a:spLocks noGrp="1"/>
          </p:cNvSpPr>
          <p:nvPr>
            <p:ph idx="1"/>
          </p:nvPr>
        </p:nvSpPr>
        <p:spPr/>
        <p:txBody>
          <a:bodyPr/>
          <a:lstStyle/>
          <a:p>
            <a:r>
              <a:rPr lang="en-US" sz="2800" dirty="0" smtClean="0"/>
              <a:t>Solving </a:t>
            </a:r>
            <a:r>
              <a:rPr lang="en-US" sz="2800" dirty="0"/>
              <a:t>the 8-Queens problem using local search algorithms is a fascinating exercise in </a:t>
            </a:r>
            <a:r>
              <a:rPr lang="en-US" sz="2800" dirty="0" smtClean="0"/>
              <a:t>optimization </a:t>
            </a:r>
            <a:r>
              <a:rPr lang="en-US" sz="2800" dirty="0"/>
              <a:t>and problem-solving. </a:t>
            </a:r>
            <a:endParaRPr lang="en-US" sz="2800" dirty="0" smtClean="0"/>
          </a:p>
          <a:p>
            <a:r>
              <a:rPr lang="en-US" sz="2800" dirty="0" smtClean="0"/>
              <a:t>By </a:t>
            </a:r>
            <a:r>
              <a:rPr lang="en-US" sz="2800" dirty="0"/>
              <a:t>representing the problem state, defining an objective function, </a:t>
            </a:r>
            <a:r>
              <a:rPr lang="en-US" sz="2800" dirty="0" smtClean="0"/>
              <a:t>generating </a:t>
            </a:r>
            <a:r>
              <a:rPr lang="en-US" sz="2800" dirty="0"/>
              <a:t>neighbors, and implementing termination criteria, we can effectively navigate the solution space to find a valid placement of eight queens on the chessboard.</a:t>
            </a:r>
          </a:p>
          <a:p>
            <a:endParaRPr lang="en-CA" dirty="0"/>
          </a:p>
        </p:txBody>
      </p:sp>
    </p:spTree>
    <p:extLst>
      <p:ext uri="{BB962C8B-B14F-4D97-AF65-F5344CB8AC3E}">
        <p14:creationId xmlns:p14="http://schemas.microsoft.com/office/powerpoint/2010/main" val="80294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373" y="2425629"/>
            <a:ext cx="9720072" cy="1499616"/>
          </a:xfrm>
        </p:spPr>
        <p:txBody>
          <a:bodyPr/>
          <a:lstStyle/>
          <a:p>
            <a:pPr algn="ctr"/>
            <a:r>
              <a:rPr lang="en-CA" b="1" dirty="0"/>
              <a:t>Hill </a:t>
            </a:r>
            <a:r>
              <a:rPr lang="en-CA" b="1" dirty="0" smtClean="0"/>
              <a:t>Climbing</a:t>
            </a:r>
            <a:endParaRPr lang="en-CA" dirty="0"/>
          </a:p>
        </p:txBody>
      </p:sp>
    </p:spTree>
    <p:extLst>
      <p:ext uri="{BB962C8B-B14F-4D97-AF65-F5344CB8AC3E}">
        <p14:creationId xmlns:p14="http://schemas.microsoft.com/office/powerpoint/2010/main" val="1848532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88" y="78232"/>
            <a:ext cx="10058400" cy="836168"/>
          </a:xfrm>
        </p:spPr>
        <p:txBody>
          <a:bodyPr/>
          <a:lstStyle/>
          <a:p>
            <a:r>
              <a:rPr lang="en-US" dirty="0" smtClean="0"/>
              <a:t>introduction</a:t>
            </a:r>
            <a:endParaRPr lang="en-CA" dirty="0"/>
          </a:p>
        </p:txBody>
      </p:sp>
      <p:sp>
        <p:nvSpPr>
          <p:cNvPr id="3" name="Content Placeholder 2"/>
          <p:cNvSpPr>
            <a:spLocks noGrp="1"/>
          </p:cNvSpPr>
          <p:nvPr>
            <p:ph idx="1"/>
          </p:nvPr>
        </p:nvSpPr>
        <p:spPr>
          <a:xfrm>
            <a:off x="196088" y="914400"/>
            <a:ext cx="11498072" cy="5770880"/>
          </a:xfrm>
        </p:spPr>
        <p:txBody>
          <a:bodyPr>
            <a:normAutofit/>
          </a:bodyPr>
          <a:lstStyle/>
          <a:p>
            <a:pPr>
              <a:buFont typeface="Wingdings" panose="05000000000000000000" pitchFamily="2" charset="2"/>
              <a:buChar char="§"/>
            </a:pPr>
            <a:r>
              <a:rPr lang="en-US" dirty="0" smtClean="0"/>
              <a:t>It </a:t>
            </a:r>
            <a:r>
              <a:rPr lang="en-US" dirty="0"/>
              <a:t>belongs to the family of </a:t>
            </a:r>
            <a:r>
              <a:rPr lang="en-US" dirty="0">
                <a:solidFill>
                  <a:srgbClr val="FF0000"/>
                </a:solidFill>
              </a:rPr>
              <a:t>local search </a:t>
            </a:r>
            <a:r>
              <a:rPr lang="en-US" dirty="0"/>
              <a:t>algorithms and is often </a:t>
            </a:r>
            <a:r>
              <a:rPr lang="en-US" dirty="0">
                <a:solidFill>
                  <a:srgbClr val="FF0000"/>
                </a:solidFill>
              </a:rPr>
              <a:t>used in </a:t>
            </a:r>
            <a:r>
              <a:rPr lang="en-US" dirty="0" smtClean="0">
                <a:solidFill>
                  <a:srgbClr val="FF0000"/>
                </a:solidFill>
              </a:rPr>
              <a:t>optimization </a:t>
            </a:r>
            <a:r>
              <a:rPr lang="en-US" dirty="0" smtClean="0"/>
              <a:t>problems </a:t>
            </a:r>
            <a:r>
              <a:rPr lang="en-US" dirty="0"/>
              <a:t>where the goal is to find the </a:t>
            </a:r>
            <a:r>
              <a:rPr lang="en-US" dirty="0" smtClean="0"/>
              <a:t>best </a:t>
            </a:r>
            <a:r>
              <a:rPr lang="en-US" dirty="0"/>
              <a:t>solution from a set of possible solutions</a:t>
            </a:r>
            <a:r>
              <a:rPr lang="en-US" dirty="0" smtClean="0"/>
              <a:t>.</a:t>
            </a:r>
          </a:p>
          <a:p>
            <a:r>
              <a:rPr lang="en-US" dirty="0"/>
              <a:t>Hill Climbing is a </a:t>
            </a:r>
            <a:r>
              <a:rPr lang="en-US" u="sng" dirty="0">
                <a:hlinkClick r:id="rId2"/>
              </a:rPr>
              <a:t>heuristic search</a:t>
            </a:r>
            <a:r>
              <a:rPr lang="en-US" dirty="0"/>
              <a:t> used for mathematical optimization problems in the field of Artificial Intelligence. </a:t>
            </a:r>
            <a:r>
              <a:rPr lang="en-US" dirty="0" smtClean="0"/>
              <a:t> </a:t>
            </a:r>
          </a:p>
          <a:p>
            <a:r>
              <a:rPr lang="en-US" dirty="0" smtClean="0"/>
              <a:t>Given </a:t>
            </a:r>
            <a:r>
              <a:rPr lang="en-US" dirty="0"/>
              <a:t>a large set of inputs and a good heuristic function, it tries to find a sufficiently good solution to the problem. </a:t>
            </a:r>
            <a:endParaRPr lang="en-US" dirty="0" smtClean="0"/>
          </a:p>
          <a:p>
            <a:r>
              <a:rPr lang="en-US" dirty="0" smtClean="0"/>
              <a:t>This </a:t>
            </a:r>
            <a:r>
              <a:rPr lang="en-US" dirty="0"/>
              <a:t>solution may not be the global optimal maximum. </a:t>
            </a:r>
            <a:endParaRPr lang="en-US" dirty="0" smtClean="0"/>
          </a:p>
          <a:p>
            <a:pPr lvl="1" fontAlgn="base"/>
            <a:r>
              <a:rPr lang="en-US" dirty="0"/>
              <a:t>In the above definition, </a:t>
            </a:r>
            <a:r>
              <a:rPr lang="en-US" b="1" dirty="0"/>
              <a:t>mathematical optimization problems</a:t>
            </a:r>
            <a:r>
              <a:rPr lang="en-US" dirty="0"/>
              <a:t> imply that hill-climbing solves the problems where we need to maximize or minimize a given real function by choosing values from the given inputs. </a:t>
            </a:r>
            <a:endParaRPr lang="en-US" dirty="0" smtClean="0"/>
          </a:p>
          <a:p>
            <a:pPr lvl="1" fontAlgn="base"/>
            <a:r>
              <a:rPr lang="en-US" dirty="0" smtClean="0"/>
              <a:t>For example traveling</a:t>
            </a:r>
            <a:r>
              <a:rPr lang="en-US" u="sng" dirty="0" smtClean="0">
                <a:hlinkClick r:id="rId3"/>
              </a:rPr>
              <a:t> </a:t>
            </a:r>
            <a:r>
              <a:rPr lang="en-US" u="sng" dirty="0">
                <a:hlinkClick r:id="rId3"/>
              </a:rPr>
              <a:t>salesman problem</a:t>
            </a:r>
            <a:r>
              <a:rPr lang="en-US" dirty="0"/>
              <a:t> where we need to minimize the distance traveled by the salesman.</a:t>
            </a:r>
          </a:p>
          <a:p>
            <a:pPr lvl="1" fontAlgn="base"/>
            <a:r>
              <a:rPr lang="en-US" dirty="0" smtClean="0"/>
              <a:t>‘Heuristic </a:t>
            </a:r>
            <a:r>
              <a:rPr lang="en-US" dirty="0"/>
              <a:t>search’ means that this search algorithm may not find the optimal solution to the problem. However, it will give a good solution in a </a:t>
            </a:r>
            <a:r>
              <a:rPr lang="en-US" b="1" dirty="0"/>
              <a:t>reasonable time.</a:t>
            </a:r>
            <a:endParaRPr lang="en-US" dirty="0"/>
          </a:p>
          <a:p>
            <a:pPr lvl="1" fontAlgn="base"/>
            <a:r>
              <a:rPr lang="en-US" dirty="0"/>
              <a:t>A </a:t>
            </a:r>
            <a:r>
              <a:rPr lang="en-US" b="1" dirty="0"/>
              <a:t>heuristic function</a:t>
            </a:r>
            <a:r>
              <a:rPr lang="en-US" dirty="0"/>
              <a:t> is a function that will rank all the possible alternatives at any branching step in the search algorithm based on the available information. It helps the algorithm to select the best route out of possible routes.</a:t>
            </a:r>
          </a:p>
          <a:p>
            <a:endParaRPr lang="en-US" dirty="0" smtClean="0"/>
          </a:p>
        </p:txBody>
      </p:sp>
    </p:spTree>
    <p:extLst>
      <p:ext uri="{BB962C8B-B14F-4D97-AF65-F5344CB8AC3E}">
        <p14:creationId xmlns:p14="http://schemas.microsoft.com/office/powerpoint/2010/main" val="284942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660" y="158496"/>
            <a:ext cx="9720072" cy="851698"/>
          </a:xfrm>
        </p:spPr>
        <p:txBody>
          <a:bodyPr/>
          <a:lstStyle/>
          <a:p>
            <a:r>
              <a:rPr lang="en-US" dirty="0" smtClean="0"/>
              <a:t>How does hill climbing work?</a:t>
            </a:r>
            <a:endParaRPr lang="en-CA" dirty="0"/>
          </a:p>
        </p:txBody>
      </p:sp>
      <p:sp>
        <p:nvSpPr>
          <p:cNvPr id="3" name="Content Placeholder 2"/>
          <p:cNvSpPr>
            <a:spLocks noGrp="1"/>
          </p:cNvSpPr>
          <p:nvPr>
            <p:ph idx="1"/>
          </p:nvPr>
        </p:nvSpPr>
        <p:spPr>
          <a:xfrm>
            <a:off x="414528" y="1131026"/>
            <a:ext cx="10913872" cy="5021580"/>
          </a:xfrm>
        </p:spPr>
        <p:txBody>
          <a:bodyPr/>
          <a:lstStyle/>
          <a:p>
            <a:pPr>
              <a:buFont typeface="Wingdings" panose="05000000000000000000" pitchFamily="2" charset="2"/>
              <a:buChar char="§"/>
            </a:pPr>
            <a:r>
              <a:rPr lang="en-US" dirty="0"/>
              <a:t>In Hill Climbing, the algorithm starts with an initial solution and then iteratively makes small changes to it in order to improve the solution. </a:t>
            </a:r>
            <a:endParaRPr lang="en-US" dirty="0" smtClean="0"/>
          </a:p>
          <a:p>
            <a:pPr>
              <a:buFont typeface="Wingdings" panose="05000000000000000000" pitchFamily="2" charset="2"/>
              <a:buChar char="§"/>
            </a:pPr>
            <a:r>
              <a:rPr lang="en-US" dirty="0" smtClean="0"/>
              <a:t>These </a:t>
            </a:r>
            <a:r>
              <a:rPr lang="en-US" dirty="0"/>
              <a:t>changes are based on a heuristic function that evaluates the quality of the solution. </a:t>
            </a:r>
            <a:endParaRPr lang="en-US" dirty="0" smtClean="0"/>
          </a:p>
          <a:p>
            <a:pPr>
              <a:buFont typeface="Wingdings" panose="05000000000000000000" pitchFamily="2" charset="2"/>
              <a:buChar char="§"/>
            </a:pPr>
            <a:r>
              <a:rPr lang="en-US" dirty="0" smtClean="0"/>
              <a:t>The </a:t>
            </a:r>
            <a:r>
              <a:rPr lang="en-US" dirty="0"/>
              <a:t>algorithm continues to make these small changes until it reaches a local maximum, meaning that no further improvement can be made with the current set of moves.</a:t>
            </a:r>
          </a:p>
          <a:p>
            <a:r>
              <a:rPr lang="en-US" dirty="0"/>
              <a:t>There are several variations of Hill Climbing, including </a:t>
            </a:r>
            <a:endParaRPr lang="en-US" dirty="0" smtClean="0"/>
          </a:p>
          <a:p>
            <a:pPr lvl="1"/>
            <a:r>
              <a:rPr lang="en-US" dirty="0" smtClean="0"/>
              <a:t>steepest </a:t>
            </a:r>
            <a:r>
              <a:rPr lang="en-US" dirty="0"/>
              <a:t>ascent Hill Climbing, </a:t>
            </a:r>
            <a:endParaRPr lang="en-US" dirty="0" smtClean="0"/>
          </a:p>
          <a:p>
            <a:pPr lvl="2"/>
            <a:r>
              <a:rPr lang="en-US" dirty="0"/>
              <a:t>In steepest ascent Hill Climbing, the algorithm evaluates all the possible moves from the current solution and selects the one that leads to the best improvement.</a:t>
            </a:r>
            <a:endParaRPr lang="en-US" dirty="0" smtClean="0"/>
          </a:p>
          <a:p>
            <a:pPr lvl="1"/>
            <a:r>
              <a:rPr lang="en-US" dirty="0" smtClean="0"/>
              <a:t>first-choice </a:t>
            </a:r>
            <a:r>
              <a:rPr lang="en-US" dirty="0"/>
              <a:t>Hill Climbing</a:t>
            </a:r>
            <a:r>
              <a:rPr lang="en-US" dirty="0" smtClean="0"/>
              <a:t>,</a:t>
            </a:r>
          </a:p>
          <a:p>
            <a:pPr lvl="2"/>
            <a:r>
              <a:rPr lang="en-US" dirty="0"/>
              <a:t>In first-choice Hill Climbing, the algorithm randomly selects a move and accepts it if it leads to an improvement, regardless of whether it is the best move.</a:t>
            </a:r>
            <a:endParaRPr lang="en-US" dirty="0" smtClean="0"/>
          </a:p>
          <a:p>
            <a:pPr lvl="1"/>
            <a:r>
              <a:rPr lang="en-US" dirty="0" smtClean="0"/>
              <a:t>simulated </a:t>
            </a:r>
            <a:r>
              <a:rPr lang="en-US" dirty="0"/>
              <a:t>annealing. </a:t>
            </a:r>
            <a:endParaRPr lang="en-US" dirty="0" smtClean="0"/>
          </a:p>
          <a:p>
            <a:pPr lvl="2"/>
            <a:r>
              <a:rPr lang="en-US" dirty="0" smtClean="0"/>
              <a:t>Simulated </a:t>
            </a:r>
            <a:r>
              <a:rPr lang="en-US" dirty="0"/>
              <a:t>annealing is a probabilistic variation of Hill Climbing that allows the algorithm to occasionally accept worse moves in order to avoid getting stuck in local maxima.</a:t>
            </a:r>
          </a:p>
          <a:p>
            <a:pPr>
              <a:buFont typeface="Wingdings" panose="05000000000000000000" pitchFamily="2" charset="2"/>
              <a:buChar char="§"/>
            </a:pPr>
            <a:endParaRPr lang="en-CA" dirty="0"/>
          </a:p>
        </p:txBody>
      </p:sp>
    </p:spTree>
    <p:extLst>
      <p:ext uri="{BB962C8B-B14F-4D97-AF65-F5344CB8AC3E}">
        <p14:creationId xmlns:p14="http://schemas.microsoft.com/office/powerpoint/2010/main" val="181462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hill climbing</a:t>
            </a:r>
            <a:endParaRPr lang="en-CA" dirty="0"/>
          </a:p>
        </p:txBody>
      </p:sp>
      <p:sp>
        <p:nvSpPr>
          <p:cNvPr id="3" name="Content Placeholder 2"/>
          <p:cNvSpPr>
            <a:spLocks noGrp="1"/>
          </p:cNvSpPr>
          <p:nvPr>
            <p:ph idx="1"/>
          </p:nvPr>
        </p:nvSpPr>
        <p:spPr/>
        <p:txBody>
          <a:bodyPr/>
          <a:lstStyle/>
          <a:p>
            <a:r>
              <a:rPr lang="en-US" dirty="0"/>
              <a:t>Hill Climbing can be useful in a variety of optimization problems, such as </a:t>
            </a:r>
            <a:endParaRPr lang="en-US" dirty="0" smtClean="0"/>
          </a:p>
          <a:p>
            <a:pPr lvl="1"/>
            <a:r>
              <a:rPr lang="en-US" dirty="0" smtClean="0"/>
              <a:t>scheduling</a:t>
            </a:r>
            <a:r>
              <a:rPr lang="en-US" dirty="0"/>
              <a:t>, </a:t>
            </a:r>
            <a:endParaRPr lang="en-US" dirty="0" smtClean="0"/>
          </a:p>
          <a:p>
            <a:pPr lvl="1"/>
            <a:r>
              <a:rPr lang="en-US" dirty="0" smtClean="0"/>
              <a:t>route </a:t>
            </a:r>
            <a:r>
              <a:rPr lang="en-US" dirty="0"/>
              <a:t>planning, and </a:t>
            </a:r>
            <a:endParaRPr lang="en-US" dirty="0" smtClean="0"/>
          </a:p>
          <a:p>
            <a:pPr lvl="1"/>
            <a:r>
              <a:rPr lang="en-US" dirty="0" smtClean="0"/>
              <a:t>resource </a:t>
            </a:r>
            <a:r>
              <a:rPr lang="en-US" dirty="0"/>
              <a:t>allocation. </a:t>
            </a:r>
            <a:endParaRPr lang="en-US" dirty="0" smtClean="0"/>
          </a:p>
          <a:p>
            <a:r>
              <a:rPr lang="en-US" dirty="0" smtClean="0"/>
              <a:t>However</a:t>
            </a:r>
            <a:r>
              <a:rPr lang="en-US" dirty="0"/>
              <a:t>, it has some limitations, such as </a:t>
            </a:r>
            <a:endParaRPr lang="en-US" dirty="0" smtClean="0"/>
          </a:p>
          <a:p>
            <a:pPr lvl="1"/>
            <a:r>
              <a:rPr lang="en-US" dirty="0" smtClean="0"/>
              <a:t>the </a:t>
            </a:r>
            <a:r>
              <a:rPr lang="en-US" dirty="0"/>
              <a:t>tendency to get stuck in local maxima and the lack of diversity in the search space. </a:t>
            </a:r>
            <a:endParaRPr lang="en-US" dirty="0" smtClean="0"/>
          </a:p>
          <a:p>
            <a:r>
              <a:rPr lang="en-US" dirty="0" smtClean="0"/>
              <a:t>Therefore</a:t>
            </a:r>
            <a:r>
              <a:rPr lang="en-US" dirty="0"/>
              <a:t>, it is often combined with other optimization techniques, such as genetic algorithms or simulated annealing, to overcome these limitations and improve the search results.</a:t>
            </a:r>
            <a:endParaRPr lang="en-CA" dirty="0"/>
          </a:p>
        </p:txBody>
      </p:sp>
    </p:spTree>
    <p:extLst>
      <p:ext uri="{BB962C8B-B14F-4D97-AF65-F5344CB8AC3E}">
        <p14:creationId xmlns:p14="http://schemas.microsoft.com/office/powerpoint/2010/main" val="3554556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02720" cy="1066800"/>
          </a:xfrm>
        </p:spPr>
        <p:txBody>
          <a:bodyPr>
            <a:noAutofit/>
          </a:bodyPr>
          <a:lstStyle/>
          <a:p>
            <a:r>
              <a:rPr lang="en-US" sz="3200" b="1" dirty="0"/>
              <a:t>Advantages </a:t>
            </a:r>
            <a:r>
              <a:rPr lang="en-US" sz="3200" b="1" dirty="0" smtClean="0"/>
              <a:t>and disadvantages of </a:t>
            </a:r>
            <a:r>
              <a:rPr lang="en-US" sz="3200" b="1" dirty="0"/>
              <a:t>Hill Climbing algorithm</a:t>
            </a:r>
            <a:r>
              <a:rPr lang="en-US" sz="3200" b="1" dirty="0" smtClean="0"/>
              <a:t>:</a:t>
            </a:r>
            <a:endParaRPr lang="en-CA" sz="3200" dirty="0"/>
          </a:p>
        </p:txBody>
      </p:sp>
      <p:sp>
        <p:nvSpPr>
          <p:cNvPr id="3" name="Content Placeholder 2"/>
          <p:cNvSpPr>
            <a:spLocks noGrp="1"/>
          </p:cNvSpPr>
          <p:nvPr>
            <p:ph idx="1"/>
          </p:nvPr>
        </p:nvSpPr>
        <p:spPr>
          <a:xfrm>
            <a:off x="101600" y="1188720"/>
            <a:ext cx="11673840" cy="5405120"/>
          </a:xfrm>
        </p:spPr>
        <p:txBody>
          <a:bodyPr>
            <a:normAutofit/>
          </a:bodyPr>
          <a:lstStyle/>
          <a:p>
            <a:pPr fontAlgn="base"/>
            <a:r>
              <a:rPr lang="en-US" b="1" dirty="0" smtClean="0"/>
              <a:t>Advantages:</a:t>
            </a:r>
          </a:p>
          <a:p>
            <a:pPr lvl="1" fontAlgn="base"/>
            <a:r>
              <a:rPr lang="en-US" dirty="0" smtClean="0"/>
              <a:t>Hill </a:t>
            </a:r>
            <a:r>
              <a:rPr lang="en-US" dirty="0"/>
              <a:t>Climbing is a simple and intuitive algorithm that is easy to understand and implement.</a:t>
            </a:r>
          </a:p>
          <a:p>
            <a:pPr lvl="1" fontAlgn="base"/>
            <a:r>
              <a:rPr lang="en-US" dirty="0"/>
              <a:t>It can be used in a wide variety of optimization problems, including those with a large search space and complex constraints.</a:t>
            </a:r>
          </a:p>
          <a:p>
            <a:pPr lvl="1" fontAlgn="base"/>
            <a:r>
              <a:rPr lang="en-US" dirty="0"/>
              <a:t>Hill Climbing is often very efficient in finding local optima, making it a good choice for problems where a good solution is needed quickly.</a:t>
            </a:r>
          </a:p>
          <a:p>
            <a:pPr lvl="1" fontAlgn="base"/>
            <a:r>
              <a:rPr lang="en-US" dirty="0"/>
              <a:t>The algorithm can be easily modified and extended to include additional heuristics or constraints</a:t>
            </a:r>
            <a:r>
              <a:rPr lang="en-US" dirty="0" smtClean="0"/>
              <a:t>.</a:t>
            </a:r>
          </a:p>
          <a:p>
            <a:pPr fontAlgn="base"/>
            <a:r>
              <a:rPr lang="en-US" b="1" dirty="0" smtClean="0"/>
              <a:t>Disadvantages:</a:t>
            </a:r>
          </a:p>
          <a:p>
            <a:pPr lvl="1" fontAlgn="base"/>
            <a:r>
              <a:rPr lang="en-US" dirty="0"/>
              <a:t>Hill Climbing can get stuck in local optima, meaning that it may not find the global optimum of the problem.</a:t>
            </a:r>
          </a:p>
          <a:p>
            <a:pPr lvl="1" fontAlgn="base"/>
            <a:r>
              <a:rPr lang="en-US" dirty="0"/>
              <a:t>The algorithm is sensitive to the choice of initial solution, and a poor initial solution may result in a poor final solution.</a:t>
            </a:r>
          </a:p>
          <a:p>
            <a:pPr lvl="1" fontAlgn="base"/>
            <a:r>
              <a:rPr lang="en-US" dirty="0"/>
              <a:t>Hill Climbing does not explore the search space very thoroughly, which can limit its ability to find better solutions.</a:t>
            </a:r>
          </a:p>
          <a:p>
            <a:pPr lvl="1" fontAlgn="base"/>
            <a:r>
              <a:rPr lang="en-US" dirty="0" smtClean="0"/>
              <a:t>It </a:t>
            </a:r>
            <a:r>
              <a:rPr lang="en-US" dirty="0"/>
              <a:t>may be less effective than other optimization algorithms, such as genetic algorithms or simulated annealing, for certain types of problems.</a:t>
            </a:r>
          </a:p>
          <a:p>
            <a:pPr lvl="1" fontAlgn="base"/>
            <a:endParaRPr lang="en-US" dirty="0"/>
          </a:p>
          <a:p>
            <a:endParaRPr lang="en-CA" dirty="0"/>
          </a:p>
        </p:txBody>
      </p:sp>
    </p:spTree>
    <p:extLst>
      <p:ext uri="{BB962C8B-B14F-4D97-AF65-F5344CB8AC3E}">
        <p14:creationId xmlns:p14="http://schemas.microsoft.com/office/powerpoint/2010/main" val="3966117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8" y="108712"/>
            <a:ext cx="10058400" cy="765048"/>
          </a:xfrm>
        </p:spPr>
        <p:txBody>
          <a:bodyPr>
            <a:normAutofit/>
          </a:bodyPr>
          <a:lstStyle/>
          <a:p>
            <a:r>
              <a:rPr lang="en-CA" sz="4000" b="1" dirty="0"/>
              <a:t>Types of Hill </a:t>
            </a:r>
            <a:r>
              <a:rPr lang="en-CA" sz="4000" b="1" dirty="0" smtClean="0"/>
              <a:t>Climbing</a:t>
            </a:r>
            <a:endParaRPr lang="en-CA" sz="4000" dirty="0"/>
          </a:p>
        </p:txBody>
      </p:sp>
      <p:sp>
        <p:nvSpPr>
          <p:cNvPr id="3" name="Content Placeholder 2"/>
          <p:cNvSpPr>
            <a:spLocks noGrp="1"/>
          </p:cNvSpPr>
          <p:nvPr>
            <p:ph idx="1"/>
          </p:nvPr>
        </p:nvSpPr>
        <p:spPr>
          <a:xfrm>
            <a:off x="264160" y="873760"/>
            <a:ext cx="10864088" cy="5298440"/>
          </a:xfrm>
        </p:spPr>
        <p:txBody>
          <a:bodyPr>
            <a:normAutofit lnSpcReduction="10000"/>
          </a:bodyPr>
          <a:lstStyle/>
          <a:p>
            <a:r>
              <a:rPr lang="en-CA" sz="2800" b="1" dirty="0"/>
              <a:t>1. Simple Hill climbing:</a:t>
            </a:r>
          </a:p>
          <a:p>
            <a:pPr lvl="1"/>
            <a:r>
              <a:rPr lang="en-US" sz="2400" i="1" dirty="0">
                <a:solidFill>
                  <a:srgbClr val="0070C0"/>
                </a:solidFill>
              </a:rPr>
              <a:t>It examines the neighboring nodes one by one and selects the first neighboring node which optimizes the current cost as the next node.</a:t>
            </a:r>
            <a:r>
              <a:rPr lang="en-US" sz="2400" i="1" dirty="0"/>
              <a:t> </a:t>
            </a:r>
            <a:endParaRPr lang="en-US" sz="2400" i="1" dirty="0" smtClean="0"/>
          </a:p>
          <a:p>
            <a:pPr lvl="1"/>
            <a:r>
              <a:rPr lang="en-US" sz="2400" dirty="0"/>
              <a:t>Algorithm for Simple Hill climbing :  </a:t>
            </a:r>
            <a:endParaRPr lang="en-US" sz="2400" dirty="0" smtClean="0"/>
          </a:p>
          <a:p>
            <a:pPr lvl="2" fontAlgn="base"/>
            <a:r>
              <a:rPr lang="en-US" sz="2000" dirty="0"/>
              <a:t>Evaluate the initial state. If it is a goal state then stop and return success. Otherwise, make the initial state as the current state. </a:t>
            </a:r>
          </a:p>
          <a:p>
            <a:pPr lvl="2" fontAlgn="base"/>
            <a:r>
              <a:rPr lang="en-US" sz="2000" dirty="0"/>
              <a:t>Loop until the solution state is found or there are no new operators present which can be applied to the current state. </a:t>
            </a:r>
          </a:p>
          <a:p>
            <a:pPr lvl="3" fontAlgn="base"/>
            <a:r>
              <a:rPr lang="en-US" sz="2000" dirty="0"/>
              <a:t>Select a state that has not been yet applied to the current state and apply it to produce a new state. </a:t>
            </a:r>
          </a:p>
          <a:p>
            <a:pPr lvl="3" fontAlgn="base"/>
            <a:r>
              <a:rPr lang="en-US" sz="2000" dirty="0"/>
              <a:t>Perform these to evaluate the new state.</a:t>
            </a:r>
          </a:p>
          <a:p>
            <a:pPr lvl="4" fontAlgn="base"/>
            <a:r>
              <a:rPr lang="en-US" sz="2000" dirty="0"/>
              <a:t>If the current state is a goal state, then stop and return success. </a:t>
            </a:r>
          </a:p>
          <a:p>
            <a:pPr lvl="4" fontAlgn="base"/>
            <a:r>
              <a:rPr lang="en-US" sz="2000" dirty="0"/>
              <a:t>If it is better than the current state, then make it the current state and proceed further. </a:t>
            </a:r>
          </a:p>
          <a:p>
            <a:pPr lvl="4" fontAlgn="base"/>
            <a:r>
              <a:rPr lang="en-US" sz="2000" dirty="0"/>
              <a:t>If it is not better than the current state, then continue in the loop until a solution is found. </a:t>
            </a:r>
          </a:p>
          <a:p>
            <a:pPr lvl="2" fontAlgn="base"/>
            <a:r>
              <a:rPr lang="en-US" sz="2000" dirty="0"/>
              <a:t>Exit from the function.</a:t>
            </a:r>
          </a:p>
          <a:p>
            <a:pPr marL="548640" lvl="2" indent="0">
              <a:buNone/>
            </a:pPr>
            <a:endParaRPr lang="en-CA" dirty="0"/>
          </a:p>
        </p:txBody>
      </p:sp>
    </p:spTree>
    <p:extLst>
      <p:ext uri="{BB962C8B-B14F-4D97-AF65-F5344CB8AC3E}">
        <p14:creationId xmlns:p14="http://schemas.microsoft.com/office/powerpoint/2010/main" val="31591100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Wood Type</Template>
  <TotalTime>0</TotalTime>
  <Words>4202</Words>
  <Application>Microsoft Office PowerPoint</Application>
  <PresentationFormat>Widescreen</PresentationFormat>
  <Paragraphs>251</Paragraphs>
  <Slides>37</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Rockwell</vt:lpstr>
      <vt:lpstr>Rockwell Condensed</vt:lpstr>
      <vt:lpstr>Times New Roman</vt:lpstr>
      <vt:lpstr>Wingdings</vt:lpstr>
      <vt:lpstr>Wood Type</vt:lpstr>
      <vt:lpstr>Informed search algorithm</vt:lpstr>
      <vt:lpstr>introduction</vt:lpstr>
      <vt:lpstr>Local Search</vt:lpstr>
      <vt:lpstr>Hill Climbing</vt:lpstr>
      <vt:lpstr>introduction</vt:lpstr>
      <vt:lpstr>How does hill climbing work?</vt:lpstr>
      <vt:lpstr>Application of hill climbing</vt:lpstr>
      <vt:lpstr>Advantages and disadvantages of Hill Climbing algorithm:</vt:lpstr>
      <vt:lpstr>Types of Hill Climbing</vt:lpstr>
      <vt:lpstr>Cont.</vt:lpstr>
      <vt:lpstr>Cont.</vt:lpstr>
      <vt:lpstr>State Space diagram for Hill Climbing</vt:lpstr>
      <vt:lpstr>Different regions in the State Space Diagram: </vt:lpstr>
      <vt:lpstr>Problems in different regions in Hill climbing</vt:lpstr>
      <vt:lpstr>Python implementation</vt:lpstr>
      <vt:lpstr>Simulated Annealing</vt:lpstr>
      <vt:lpstr>What is Physical Annealing?</vt:lpstr>
      <vt:lpstr>Simulated Annealing</vt:lpstr>
      <vt:lpstr>pseudocode</vt:lpstr>
      <vt:lpstr>Algorithm</vt:lpstr>
      <vt:lpstr>Cont.</vt:lpstr>
      <vt:lpstr>High vs. Low Temperature</vt:lpstr>
      <vt:lpstr>Advantages vs. Disadvantages of SA</vt:lpstr>
      <vt:lpstr>Beam Search Algorithm</vt:lpstr>
      <vt:lpstr>Beam Search Algorithm Fundamentals</vt:lpstr>
      <vt:lpstr>Cont.</vt:lpstr>
      <vt:lpstr>Stochastic Beam Search</vt:lpstr>
      <vt:lpstr>Advantages of Stochastic Beam Search</vt:lpstr>
      <vt:lpstr>Applications of Stochastic Beam Search and considerations</vt:lpstr>
      <vt:lpstr>8-Queens problem using Local Search Algorithm.</vt:lpstr>
      <vt:lpstr>Introduction</vt:lpstr>
      <vt:lpstr>PowerPoint Presentation</vt:lpstr>
      <vt:lpstr>Understanding Local Search Algorithms</vt:lpstr>
      <vt:lpstr>Solving the 8-Queens Problem with Local Search</vt:lpstr>
      <vt:lpstr>solution</vt:lpstr>
      <vt:lpstr>Variations of Local Search Algorithms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2023-11-24T11:54:20Z</dcterms:created>
  <dcterms:modified xsi:type="dcterms:W3CDTF">2024-04-15T17:33:49Z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