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3" r:id="rId9"/>
    <p:sldId id="264" r:id="rId10"/>
    <p:sldId id="269" r:id="rId11"/>
    <p:sldId id="268" r:id="rId12"/>
    <p:sldId id="271" r:id="rId13"/>
    <p:sldId id="270" r:id="rId14"/>
    <p:sldId id="267" r:id="rId15"/>
    <p:sldId id="275" r:id="rId16"/>
    <p:sldId id="274" r:id="rId17"/>
    <p:sldId id="273" r:id="rId18"/>
    <p:sldId id="272"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04BE6D-02A4-4860-89C3-15C40D0A3D8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61FE1CC-2F05-46CE-A301-133D4A0E1B3B}" type="slidenum">
              <a:rPr lang="en-US" smtClean="0"/>
              <a:t>‹#›</a:t>
            </a:fld>
            <a:endParaRPr lang="en-US"/>
          </a:p>
        </p:txBody>
      </p:sp>
    </p:spTree>
    <p:extLst>
      <p:ext uri="{BB962C8B-B14F-4D97-AF65-F5344CB8AC3E}">
        <p14:creationId xmlns:p14="http://schemas.microsoft.com/office/powerpoint/2010/main" val="20334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04BE6D-02A4-4860-89C3-15C40D0A3D8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45949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04BE6D-02A4-4860-89C3-15C40D0A3D8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134444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04BE6D-02A4-4860-89C3-15C40D0A3D8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196103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A804BE6D-02A4-4860-89C3-15C40D0A3D8F}" type="datetimeFigureOut">
              <a:rPr lang="en-US" smtClean="0"/>
              <a:t>9/5/2024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61FE1CC-2F05-46CE-A301-133D4A0E1B3B}" type="slidenum">
              <a:rPr lang="en-US" smtClean="0"/>
              <a:t>‹#›</a:t>
            </a:fld>
            <a:endParaRPr lang="en-US"/>
          </a:p>
        </p:txBody>
      </p:sp>
    </p:spTree>
    <p:extLst>
      <p:ext uri="{BB962C8B-B14F-4D97-AF65-F5344CB8AC3E}">
        <p14:creationId xmlns:p14="http://schemas.microsoft.com/office/powerpoint/2010/main" val="201848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04BE6D-02A4-4860-89C3-15C40D0A3D8F}"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46003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04BE6D-02A4-4860-89C3-15C40D0A3D8F}"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333301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04BE6D-02A4-4860-89C3-15C40D0A3D8F}"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124439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4BE6D-02A4-4860-89C3-15C40D0A3D8F}"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315275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04BE6D-02A4-4860-89C3-15C40D0A3D8F}"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274692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04BE6D-02A4-4860-89C3-15C40D0A3D8F}" type="datetimeFigureOut">
              <a:rPr lang="en-US" smtClean="0"/>
              <a:t>9/5/2024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61FE1CC-2F05-46CE-A301-133D4A0E1B3B}" type="slidenum">
              <a:rPr lang="en-US" smtClean="0"/>
              <a:t>‹#›</a:t>
            </a:fld>
            <a:endParaRPr lang="en-US"/>
          </a:p>
        </p:txBody>
      </p:sp>
    </p:spTree>
    <p:extLst>
      <p:ext uri="{BB962C8B-B14F-4D97-AF65-F5344CB8AC3E}">
        <p14:creationId xmlns:p14="http://schemas.microsoft.com/office/powerpoint/2010/main" val="160952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804BE6D-02A4-4860-89C3-15C40D0A3D8F}" type="datetimeFigureOut">
              <a:rPr lang="en-US" smtClean="0"/>
              <a:t>9/5/2024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61FE1CC-2F05-46CE-A301-133D4A0E1B3B}" type="slidenum">
              <a:rPr lang="en-US" smtClean="0"/>
              <a:t>‹#›</a:t>
            </a:fld>
            <a:endParaRPr lang="en-US"/>
          </a:p>
        </p:txBody>
      </p:sp>
    </p:spTree>
    <p:extLst>
      <p:ext uri="{BB962C8B-B14F-4D97-AF65-F5344CB8AC3E}">
        <p14:creationId xmlns:p14="http://schemas.microsoft.com/office/powerpoint/2010/main" val="254068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haled.edu.enginee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his-person-does-not-exist.com/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Generative adversarial network (GAN)</a:t>
            </a:r>
            <a:endParaRPr lang="en-US" sz="7200" dirty="0"/>
          </a:p>
        </p:txBody>
      </p:sp>
      <p:sp>
        <p:nvSpPr>
          <p:cNvPr id="3" name="Subtitle 2"/>
          <p:cNvSpPr>
            <a:spLocks noGrp="1"/>
          </p:cNvSpPr>
          <p:nvPr>
            <p:ph type="subTitle" idx="1"/>
          </p:nvPr>
        </p:nvSpPr>
        <p:spPr/>
        <p:txBody>
          <a:bodyPr>
            <a:normAutofit fontScale="55000" lnSpcReduction="20000"/>
          </a:bodyPr>
          <a:lstStyle/>
          <a:p>
            <a:r>
              <a:rPr lang="en-US" dirty="0"/>
              <a:t>By </a:t>
            </a:r>
            <a:r>
              <a:rPr lang="en-US" dirty="0" err="1"/>
              <a:t>Eng</a:t>
            </a:r>
            <a:r>
              <a:rPr lang="en-US" dirty="0"/>
              <a:t>: Khaled Mohammed </a:t>
            </a:r>
            <a:r>
              <a:rPr lang="en-US" dirty="0" err="1"/>
              <a:t>Abdelgaber</a:t>
            </a:r>
            <a:endParaRPr lang="en-US" dirty="0"/>
          </a:p>
          <a:p>
            <a:r>
              <a:rPr lang="en-US" dirty="0"/>
              <a:t>Tele: +201150882331</a:t>
            </a:r>
          </a:p>
          <a:p>
            <a:r>
              <a:rPr lang="en-US" dirty="0"/>
              <a:t>E-mail: </a:t>
            </a:r>
            <a:r>
              <a:rPr lang="en-US" dirty="0">
                <a:hlinkClick r:id="rId2"/>
              </a:rPr>
              <a:t>Khaled.edu.engineer@gmail.com</a:t>
            </a:r>
            <a:endParaRPr lang="en-US" dirty="0"/>
          </a:p>
          <a:p>
            <a:r>
              <a:rPr lang="en-US" dirty="0"/>
              <a:t>References: </a:t>
            </a:r>
            <a:r>
              <a:rPr lang="en-GB" dirty="0"/>
              <a:t>Deep Learning for Vision Systems by Mohamed </a:t>
            </a:r>
            <a:r>
              <a:rPr lang="en-GB" dirty="0" err="1"/>
              <a:t>Elgendy</a:t>
            </a:r>
            <a:endParaRPr lang="en-US" dirty="0"/>
          </a:p>
          <a:p>
            <a:endParaRPr lang="en-US" dirty="0"/>
          </a:p>
        </p:txBody>
      </p:sp>
    </p:spTree>
    <p:extLst>
      <p:ext uri="{BB962C8B-B14F-4D97-AF65-F5344CB8AC3E}">
        <p14:creationId xmlns:p14="http://schemas.microsoft.com/office/powerpoint/2010/main" val="1096959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GB" dirty="0"/>
              <a:t>UPSAMPLING TO SCALE FEATURE MAPS </a:t>
            </a:r>
            <a:endParaRPr lang="en-US" dirty="0"/>
          </a:p>
        </p:txBody>
      </p:sp>
      <p:sp>
        <p:nvSpPr>
          <p:cNvPr id="3" name="Content Placeholder 2"/>
          <p:cNvSpPr>
            <a:spLocks noGrp="1"/>
          </p:cNvSpPr>
          <p:nvPr>
            <p:ph idx="1"/>
          </p:nvPr>
        </p:nvSpPr>
        <p:spPr>
          <a:xfrm>
            <a:off x="224721" y="1122218"/>
            <a:ext cx="10903527" cy="5049982"/>
          </a:xfrm>
        </p:spPr>
        <p:txBody>
          <a:bodyPr/>
          <a:lstStyle/>
          <a:p>
            <a:r>
              <a:rPr lang="en-GB" dirty="0"/>
              <a:t>Just like traditional convolutional neural networks use pooling layers to </a:t>
            </a:r>
            <a:r>
              <a:rPr lang="en-GB" dirty="0" err="1"/>
              <a:t>downsample</a:t>
            </a:r>
            <a:r>
              <a:rPr lang="en-GB" dirty="0"/>
              <a:t> input images</a:t>
            </a:r>
            <a:r>
              <a:rPr lang="en-GB" dirty="0" smtClean="0"/>
              <a:t>.</a:t>
            </a:r>
          </a:p>
          <a:p>
            <a:endParaRPr lang="en-GB" dirty="0" smtClean="0"/>
          </a:p>
          <a:p>
            <a:r>
              <a:rPr lang="en-GB" dirty="0" smtClean="0"/>
              <a:t> </a:t>
            </a:r>
            <a:r>
              <a:rPr lang="en-GB" dirty="0"/>
              <a:t>In order to scale the feature maps, we use </a:t>
            </a:r>
            <a:r>
              <a:rPr lang="en-GB" dirty="0" err="1"/>
              <a:t>upsampling</a:t>
            </a:r>
            <a:r>
              <a:rPr lang="en-GB" dirty="0"/>
              <a:t> layers that scales the image dimensions by repeating each row and column of its input pixels. </a:t>
            </a:r>
            <a:endParaRPr lang="en-GB" dirty="0" smtClean="0"/>
          </a:p>
          <a:p>
            <a:r>
              <a:rPr lang="en-GB" dirty="0"/>
              <a:t>What this line of code does is that it repeats every row and column of the image matrix two times because the size of the scaling factor is set to (2, 2). </a:t>
            </a:r>
            <a:endParaRPr lang="en-GB" dirty="0" smtClean="0"/>
          </a:p>
          <a:p>
            <a:r>
              <a:rPr lang="en-GB" dirty="0"/>
              <a:t>When we build the generator model, we keep adding </a:t>
            </a:r>
            <a:r>
              <a:rPr lang="en-GB" dirty="0" err="1"/>
              <a:t>upsampling</a:t>
            </a:r>
            <a:r>
              <a:rPr lang="en-GB" dirty="0"/>
              <a:t> layers until the size of the feature maps is similar to the training dataset. </a:t>
            </a:r>
            <a:br>
              <a:rPr lang="en-GB" dirty="0"/>
            </a:br>
            <a:r>
              <a:rPr lang="en-GB" dirty="0"/>
              <a:t/>
            </a:r>
            <a:br>
              <a:rPr lang="en-GB" dirty="0"/>
            </a:br>
            <a:r>
              <a:rPr lang="en-GB" dirty="0"/>
              <a:t/>
            </a:r>
            <a:br>
              <a:rPr lang="en-GB" dirty="0"/>
            </a:br>
            <a:endParaRPr lang="en-US" dirty="0"/>
          </a:p>
        </p:txBody>
      </p:sp>
      <p:pic>
        <p:nvPicPr>
          <p:cNvPr id="4" name="Picture 3"/>
          <p:cNvPicPr>
            <a:picLocks noChangeAspect="1"/>
          </p:cNvPicPr>
          <p:nvPr/>
        </p:nvPicPr>
        <p:blipFill>
          <a:blip r:embed="rId2"/>
          <a:stretch>
            <a:fillRect/>
          </a:stretch>
        </p:blipFill>
        <p:spPr>
          <a:xfrm>
            <a:off x="2905576" y="1593273"/>
            <a:ext cx="4114800" cy="579726"/>
          </a:xfrm>
          <a:prstGeom prst="rect">
            <a:avLst/>
          </a:prstGeom>
        </p:spPr>
      </p:pic>
      <p:pic>
        <p:nvPicPr>
          <p:cNvPr id="5" name="Picture 4"/>
          <p:cNvPicPr>
            <a:picLocks noChangeAspect="1"/>
          </p:cNvPicPr>
          <p:nvPr/>
        </p:nvPicPr>
        <p:blipFill>
          <a:blip r:embed="rId3"/>
          <a:stretch>
            <a:fillRect/>
          </a:stretch>
        </p:blipFill>
        <p:spPr>
          <a:xfrm>
            <a:off x="7336164" y="4538229"/>
            <a:ext cx="2459866" cy="1869498"/>
          </a:xfrm>
          <a:prstGeom prst="rect">
            <a:avLst/>
          </a:prstGeom>
        </p:spPr>
      </p:pic>
      <p:pic>
        <p:nvPicPr>
          <p:cNvPr id="6" name="Picture 5"/>
          <p:cNvPicPr>
            <a:picLocks noChangeAspect="1"/>
          </p:cNvPicPr>
          <p:nvPr/>
        </p:nvPicPr>
        <p:blipFill>
          <a:blip r:embed="rId4"/>
          <a:stretch>
            <a:fillRect/>
          </a:stretch>
        </p:blipFill>
        <p:spPr>
          <a:xfrm>
            <a:off x="661139" y="4778520"/>
            <a:ext cx="3600581" cy="2079480"/>
          </a:xfrm>
          <a:prstGeom prst="rect">
            <a:avLst/>
          </a:prstGeom>
        </p:spPr>
      </p:pic>
    </p:spTree>
    <p:extLst>
      <p:ext uri="{BB962C8B-B14F-4D97-AF65-F5344CB8AC3E}">
        <p14:creationId xmlns:p14="http://schemas.microsoft.com/office/powerpoint/2010/main" val="2540435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6202507" y="1069037"/>
            <a:ext cx="5238750" cy="4962525"/>
          </a:xfrm>
          <a:prstGeom prst="rect">
            <a:avLst/>
          </a:prstGeom>
          <a:ln>
            <a:solidFill>
              <a:schemeClr val="tx1"/>
            </a:solidFill>
          </a:ln>
        </p:spPr>
      </p:pic>
      <p:sp>
        <p:nvSpPr>
          <p:cNvPr id="5" name="TextBox 4"/>
          <p:cNvSpPr txBox="1"/>
          <p:nvPr/>
        </p:nvSpPr>
        <p:spPr>
          <a:xfrm>
            <a:off x="401781" y="1069037"/>
            <a:ext cx="5611091" cy="5355312"/>
          </a:xfrm>
          <a:prstGeom prst="rect">
            <a:avLst/>
          </a:prstGeom>
          <a:noFill/>
        </p:spPr>
        <p:txBody>
          <a:bodyPr wrap="square" rtlCol="0">
            <a:spAutoFit/>
          </a:bodyPr>
          <a:lstStyle/>
          <a:p>
            <a:pPr marL="285750" indent="-285750">
              <a:buFont typeface="Arial" panose="020B0604020202020204" pitchFamily="34" charset="0"/>
              <a:buChar char="•"/>
            </a:pPr>
            <a:r>
              <a:rPr lang="en-GB" dirty="0"/>
              <a:t>we don’t use any components that you are not already familiar with. </a:t>
            </a:r>
            <a:endParaRPr lang="en-GB" dirty="0" smtClean="0"/>
          </a:p>
          <a:p>
            <a:pPr marL="285750" indent="-285750">
              <a:buFont typeface="Arial" panose="020B0604020202020204" pitchFamily="34" charset="0"/>
              <a:buChar char="•"/>
            </a:pPr>
            <a:r>
              <a:rPr lang="en-GB" dirty="0" smtClean="0"/>
              <a:t>The </a:t>
            </a:r>
            <a:r>
              <a:rPr lang="en-GB" dirty="0"/>
              <a:t>only new component is the </a:t>
            </a:r>
            <a:r>
              <a:rPr lang="en-GB" dirty="0" err="1"/>
              <a:t>Upsampling</a:t>
            </a:r>
            <a:r>
              <a:rPr lang="en-GB" dirty="0"/>
              <a:t> layer to double its input dimensions by repeating pixels. </a:t>
            </a:r>
            <a:endParaRPr lang="en-GB" dirty="0" smtClean="0"/>
          </a:p>
          <a:p>
            <a:pPr marL="285750" indent="-285750">
              <a:buFont typeface="Arial" panose="020B0604020202020204" pitchFamily="34" charset="0"/>
              <a:buChar char="•"/>
            </a:pPr>
            <a:r>
              <a:rPr lang="en-GB" dirty="0" smtClean="0"/>
              <a:t>Similar </a:t>
            </a:r>
            <a:r>
              <a:rPr lang="en-GB" dirty="0"/>
              <a:t>to the discriminator, we stack convolutional layers on top of each other and add other optimization layers like </a:t>
            </a:r>
            <a:r>
              <a:rPr lang="en-GB" dirty="0" err="1"/>
              <a:t>BatchNormalization</a:t>
            </a:r>
            <a:r>
              <a:rPr lang="en-GB" dirty="0"/>
              <a:t>. </a:t>
            </a:r>
            <a:endParaRPr lang="en-GB" dirty="0" smtClean="0"/>
          </a:p>
          <a:p>
            <a:pPr marL="285750" indent="-285750">
              <a:buFont typeface="Arial" panose="020B0604020202020204" pitchFamily="34" charset="0"/>
              <a:buChar char="•"/>
            </a:pPr>
            <a:r>
              <a:rPr lang="en-GB" dirty="0" smtClean="0"/>
              <a:t>The </a:t>
            </a:r>
            <a:r>
              <a:rPr lang="en-GB" dirty="0"/>
              <a:t>key difference in the generator model is that it starts with the flattened vector then images are </a:t>
            </a:r>
            <a:r>
              <a:rPr lang="en-GB" dirty="0" err="1"/>
              <a:t>upsampled</a:t>
            </a:r>
            <a:r>
              <a:rPr lang="en-GB" dirty="0"/>
              <a:t> until they have similar dimensions to the training dataset. </a:t>
            </a:r>
            <a:endParaRPr lang="en-GB" dirty="0" smtClean="0"/>
          </a:p>
          <a:p>
            <a:pPr marL="285750" indent="-285750">
              <a:buFont typeface="Arial" panose="020B0604020202020204" pitchFamily="34" charset="0"/>
              <a:buChar char="•"/>
            </a:pPr>
            <a:r>
              <a:rPr lang="en-GB" dirty="0" smtClean="0"/>
              <a:t>All </a:t>
            </a:r>
            <a:r>
              <a:rPr lang="en-GB" dirty="0"/>
              <a:t>these layers have their </a:t>
            </a:r>
            <a:r>
              <a:rPr lang="en-GB" dirty="0" err="1"/>
              <a:t>hyperparameters</a:t>
            </a:r>
            <a:r>
              <a:rPr lang="en-GB" dirty="0"/>
              <a:t> that we tune when we are training the network. For your own implementation, you can tune these </a:t>
            </a:r>
            <a:r>
              <a:rPr lang="en-GB" dirty="0" err="1"/>
              <a:t>hyperparameters</a:t>
            </a:r>
            <a:r>
              <a:rPr lang="en-GB" dirty="0"/>
              <a:t> and add or remove layers as you see fit.</a:t>
            </a:r>
            <a:r>
              <a:rPr lang="en-GB" dirty="0" smtClean="0"/>
              <a:t> </a:t>
            </a:r>
            <a:br>
              <a:rPr lang="en-GB" dirty="0" smtClean="0"/>
            </a:br>
            <a:endParaRPr lang="en-US" dirty="0"/>
          </a:p>
        </p:txBody>
      </p:sp>
    </p:spTree>
    <p:extLst>
      <p:ext uri="{BB962C8B-B14F-4D97-AF65-F5344CB8AC3E}">
        <p14:creationId xmlns:p14="http://schemas.microsoft.com/office/powerpoint/2010/main" val="301449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03" y="156741"/>
            <a:ext cx="10058400" cy="748423"/>
          </a:xfrm>
        </p:spPr>
        <p:txBody>
          <a:bodyPr>
            <a:normAutofit fontScale="90000"/>
          </a:bodyPr>
          <a:lstStyle/>
          <a:p>
            <a:r>
              <a:rPr lang="en-US" dirty="0"/>
              <a:t>Training the GAN </a:t>
            </a:r>
          </a:p>
        </p:txBody>
      </p:sp>
      <p:sp>
        <p:nvSpPr>
          <p:cNvPr id="3" name="Content Placeholder 2"/>
          <p:cNvSpPr>
            <a:spLocks noGrp="1"/>
          </p:cNvSpPr>
          <p:nvPr>
            <p:ph idx="1"/>
          </p:nvPr>
        </p:nvSpPr>
        <p:spPr>
          <a:xfrm>
            <a:off x="427921" y="1057563"/>
            <a:ext cx="10903527" cy="5049982"/>
          </a:xfrm>
        </p:spPr>
        <p:txBody>
          <a:bodyPr>
            <a:normAutofit/>
          </a:bodyPr>
          <a:lstStyle/>
          <a:p>
            <a:r>
              <a:rPr lang="en-GB" sz="2400" dirty="0"/>
              <a:t>Now that we’ve learned the discriminator (D) and generator (G) models separately, let’s put them together to train an end-to-end generative adversarial network</a:t>
            </a:r>
            <a:r>
              <a:rPr lang="en-GB" sz="2400" dirty="0" smtClean="0"/>
              <a:t>.</a:t>
            </a:r>
          </a:p>
          <a:p>
            <a:r>
              <a:rPr lang="en-GB" sz="2400" dirty="0" smtClean="0"/>
              <a:t> </a:t>
            </a:r>
            <a:r>
              <a:rPr lang="en-GB" sz="2400" dirty="0"/>
              <a:t>The discriminator is being trained to become a better classifier to maximize the probability of assigning the correct label to both training examples (real) and images generated (fake) by the generator </a:t>
            </a:r>
            <a:r>
              <a:rPr lang="en-GB" sz="2400" dirty="0" smtClean="0"/>
              <a:t>(i.e. </a:t>
            </a:r>
            <a:r>
              <a:rPr lang="en-GB" sz="2400" dirty="0"/>
              <a:t>the policeman becomes better at differentiating between fakes and real dollar signs). </a:t>
            </a:r>
            <a:endParaRPr lang="en-GB" sz="2400" dirty="0" smtClean="0"/>
          </a:p>
          <a:p>
            <a:r>
              <a:rPr lang="en-GB" sz="2400" dirty="0" smtClean="0"/>
              <a:t>The </a:t>
            </a:r>
            <a:r>
              <a:rPr lang="en-GB" sz="2400" dirty="0"/>
              <a:t>generator on the other hand is being trained to become a better forger to maximize its chances to fool the discriminator. </a:t>
            </a:r>
            <a:endParaRPr lang="en-GB" sz="2400" dirty="0" smtClean="0"/>
          </a:p>
          <a:p>
            <a:r>
              <a:rPr lang="en-GB" sz="2400" dirty="0" smtClean="0"/>
              <a:t>Both </a:t>
            </a:r>
            <a:r>
              <a:rPr lang="en-GB" sz="2400" dirty="0"/>
              <a:t>networks are getting better at what they do. </a:t>
            </a:r>
            <a:br>
              <a:rPr lang="en-GB" sz="2400" dirty="0"/>
            </a:br>
            <a:endParaRPr lang="en-US" sz="2400" dirty="0"/>
          </a:p>
        </p:txBody>
      </p:sp>
    </p:spTree>
    <p:extLst>
      <p:ext uri="{BB962C8B-B14F-4D97-AF65-F5344CB8AC3E}">
        <p14:creationId xmlns:p14="http://schemas.microsoft.com/office/powerpoint/2010/main" val="2032544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GB" dirty="0"/>
              <a:t>process of training GAN models </a:t>
            </a:r>
            <a:endParaRPr lang="en-US" dirty="0"/>
          </a:p>
        </p:txBody>
      </p:sp>
      <p:sp>
        <p:nvSpPr>
          <p:cNvPr id="3" name="Content Placeholder 2"/>
          <p:cNvSpPr>
            <a:spLocks noGrp="1"/>
          </p:cNvSpPr>
          <p:nvPr>
            <p:ph idx="1"/>
          </p:nvPr>
        </p:nvSpPr>
        <p:spPr>
          <a:xfrm>
            <a:off x="224721" y="1122218"/>
            <a:ext cx="10903527" cy="5049982"/>
          </a:xfrm>
        </p:spPr>
        <p:txBody>
          <a:bodyPr>
            <a:normAutofit/>
          </a:bodyPr>
          <a:lstStyle/>
          <a:p>
            <a:r>
              <a:rPr lang="en-GB" dirty="0"/>
              <a:t>The process of training GAN models involves two training processes: </a:t>
            </a:r>
            <a:endParaRPr lang="en-GB" dirty="0" smtClean="0"/>
          </a:p>
          <a:p>
            <a:r>
              <a:rPr lang="en-GB" dirty="0" smtClean="0"/>
              <a:t> </a:t>
            </a:r>
            <a:r>
              <a:rPr lang="en-GB" dirty="0"/>
              <a:t>Train the discriminator: </a:t>
            </a:r>
            <a:endParaRPr lang="en-GB" dirty="0" smtClean="0"/>
          </a:p>
          <a:p>
            <a:pPr lvl="1"/>
            <a:r>
              <a:rPr lang="en-GB" dirty="0" smtClean="0"/>
              <a:t>this </a:t>
            </a:r>
            <a:r>
              <a:rPr lang="en-GB" dirty="0"/>
              <a:t>is a straightforward supervised training process. </a:t>
            </a:r>
            <a:endParaRPr lang="en-GB" dirty="0" smtClean="0"/>
          </a:p>
          <a:p>
            <a:pPr lvl="1"/>
            <a:r>
              <a:rPr lang="en-GB" dirty="0" smtClean="0"/>
              <a:t>Where </a:t>
            </a:r>
            <a:r>
              <a:rPr lang="en-GB" dirty="0"/>
              <a:t>the network is given </a:t>
            </a:r>
            <a:r>
              <a:rPr lang="en-GB" dirty="0" err="1"/>
              <a:t>labeled</a:t>
            </a:r>
            <a:r>
              <a:rPr lang="en-GB" dirty="0"/>
              <a:t> images coming from the generator (fake) and the training data (real) and it learns to classify between real and fake images with a sigmoid prediction output. </a:t>
            </a:r>
            <a:endParaRPr lang="en-GB" dirty="0" smtClean="0"/>
          </a:p>
          <a:p>
            <a:pPr lvl="1"/>
            <a:r>
              <a:rPr lang="en-GB" dirty="0" smtClean="0"/>
              <a:t>Nothing </a:t>
            </a:r>
            <a:r>
              <a:rPr lang="en-GB" dirty="0"/>
              <a:t>new here.</a:t>
            </a:r>
          </a:p>
          <a:p>
            <a:r>
              <a:rPr lang="en-GB" dirty="0" smtClean="0"/>
              <a:t>Train </a:t>
            </a:r>
            <a:r>
              <a:rPr lang="en-GB" dirty="0"/>
              <a:t>the generator: </a:t>
            </a:r>
            <a:endParaRPr lang="en-GB" dirty="0" smtClean="0"/>
          </a:p>
          <a:p>
            <a:pPr lvl="1"/>
            <a:r>
              <a:rPr lang="en-GB" dirty="0" smtClean="0"/>
              <a:t>this </a:t>
            </a:r>
            <a:r>
              <a:rPr lang="en-GB" dirty="0"/>
              <a:t>process is a little tricky. </a:t>
            </a:r>
            <a:endParaRPr lang="en-GB" dirty="0" smtClean="0"/>
          </a:p>
          <a:p>
            <a:pPr lvl="1"/>
            <a:r>
              <a:rPr lang="en-GB" dirty="0" smtClean="0"/>
              <a:t>The </a:t>
            </a:r>
            <a:r>
              <a:rPr lang="en-GB" dirty="0"/>
              <a:t>generator model cannot be trained alone like the discriminator. </a:t>
            </a:r>
            <a:endParaRPr lang="en-GB" dirty="0" smtClean="0"/>
          </a:p>
          <a:p>
            <a:pPr lvl="1"/>
            <a:r>
              <a:rPr lang="en-GB" dirty="0" smtClean="0"/>
              <a:t>It </a:t>
            </a:r>
            <a:r>
              <a:rPr lang="en-GB" dirty="0"/>
              <a:t>needs the discriminator model to tell it whether it did a good job faking images or not. </a:t>
            </a:r>
            <a:endParaRPr lang="en-GB" dirty="0" smtClean="0"/>
          </a:p>
          <a:p>
            <a:pPr lvl="1"/>
            <a:r>
              <a:rPr lang="en-GB" dirty="0" smtClean="0"/>
              <a:t>So </a:t>
            </a:r>
            <a:r>
              <a:rPr lang="en-GB" dirty="0"/>
              <a:t>we create a </a:t>
            </a:r>
            <a:r>
              <a:rPr lang="en-GB" b="1" i="1" dirty="0"/>
              <a:t>combined network </a:t>
            </a:r>
            <a:r>
              <a:rPr lang="en-GB" dirty="0"/>
              <a:t>to train the generator that is composed of both G and D models. </a:t>
            </a:r>
            <a:endParaRPr lang="en-GB" dirty="0" smtClean="0"/>
          </a:p>
          <a:p>
            <a:r>
              <a:rPr lang="en-GB" dirty="0"/>
              <a:t>Think of the two training processes as two parallel lanes. One lane training the discriminator alone, and the other lane is the combined model that trains the generator. </a:t>
            </a:r>
            <a:endParaRPr lang="en-US" dirty="0"/>
          </a:p>
        </p:txBody>
      </p:sp>
    </p:spTree>
    <p:extLst>
      <p:ext uri="{BB962C8B-B14F-4D97-AF65-F5344CB8AC3E}">
        <p14:creationId xmlns:p14="http://schemas.microsoft.com/office/powerpoint/2010/main" val="3519224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smtClean="0"/>
              <a:t>Training process diagram</a:t>
            </a:r>
            <a:endParaRPr lang="en-US" dirty="0"/>
          </a:p>
        </p:txBody>
      </p:sp>
      <p:pic>
        <p:nvPicPr>
          <p:cNvPr id="7" name="Content Placeholder 6"/>
          <p:cNvPicPr>
            <a:picLocks noGrp="1" noChangeAspect="1"/>
          </p:cNvPicPr>
          <p:nvPr>
            <p:ph idx="1"/>
          </p:nvPr>
        </p:nvPicPr>
        <p:blipFill>
          <a:blip r:embed="rId2"/>
          <a:stretch>
            <a:fillRect/>
          </a:stretch>
        </p:blipFill>
        <p:spPr>
          <a:xfrm>
            <a:off x="760841" y="1377951"/>
            <a:ext cx="10054797" cy="5194300"/>
          </a:xfrm>
          <a:prstGeom prst="rect">
            <a:avLst/>
          </a:prstGeom>
        </p:spPr>
      </p:pic>
    </p:spTree>
    <p:extLst>
      <p:ext uri="{BB962C8B-B14F-4D97-AF65-F5344CB8AC3E}">
        <p14:creationId xmlns:p14="http://schemas.microsoft.com/office/powerpoint/2010/main" val="846673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GB" i="1" dirty="0"/>
              <a:t>TRAIN THE GENERATOR (COMBINED MODEL)</a:t>
            </a:r>
            <a:r>
              <a:rPr lang="en-GB" dirty="0"/>
              <a:t> </a:t>
            </a:r>
            <a:endParaRPr lang="en-US" dirty="0"/>
          </a:p>
        </p:txBody>
      </p:sp>
      <p:sp>
        <p:nvSpPr>
          <p:cNvPr id="3" name="Content Placeholder 2"/>
          <p:cNvSpPr>
            <a:spLocks noGrp="1"/>
          </p:cNvSpPr>
          <p:nvPr>
            <p:ph idx="1"/>
          </p:nvPr>
        </p:nvSpPr>
        <p:spPr>
          <a:xfrm>
            <a:off x="224721" y="1122218"/>
            <a:ext cx="10903527" cy="5049982"/>
          </a:xfrm>
        </p:spPr>
        <p:txBody>
          <a:bodyPr/>
          <a:lstStyle/>
          <a:p>
            <a:r>
              <a:rPr lang="en-GB" dirty="0"/>
              <a:t>Here is the one tricky part in training GANs, training the generator. While the discriminator can be trained in isolation from the generator model, the generator needs the discriminator to be trained. For this, we build a </a:t>
            </a:r>
            <a:r>
              <a:rPr lang="en-GB" b="1" i="1" dirty="0"/>
              <a:t>combined model </a:t>
            </a:r>
            <a:r>
              <a:rPr lang="en-GB" dirty="0"/>
              <a:t>that contains both the generator and the discriminator as you can see in Figure 8.12. </a:t>
            </a:r>
            <a:endParaRPr lang="en-GB" dirty="0" smtClean="0"/>
          </a:p>
          <a:p>
            <a:r>
              <a:rPr lang="en-GB" dirty="0"/>
              <a:t/>
            </a:r>
            <a:br>
              <a:rPr lang="en-GB" dirty="0"/>
            </a:br>
            <a:endParaRPr lang="en-US" dirty="0"/>
          </a:p>
        </p:txBody>
      </p:sp>
      <p:pic>
        <p:nvPicPr>
          <p:cNvPr id="4" name="Picture 3"/>
          <p:cNvPicPr>
            <a:picLocks noChangeAspect="1"/>
          </p:cNvPicPr>
          <p:nvPr/>
        </p:nvPicPr>
        <p:blipFill>
          <a:blip r:embed="rId2"/>
          <a:stretch>
            <a:fillRect/>
          </a:stretch>
        </p:blipFill>
        <p:spPr>
          <a:xfrm>
            <a:off x="1033896" y="2866811"/>
            <a:ext cx="9620250" cy="3305389"/>
          </a:xfrm>
          <a:prstGeom prst="rect">
            <a:avLst/>
          </a:prstGeom>
        </p:spPr>
      </p:pic>
    </p:spTree>
    <p:extLst>
      <p:ext uri="{BB962C8B-B14F-4D97-AF65-F5344CB8AC3E}">
        <p14:creationId xmlns:p14="http://schemas.microsoft.com/office/powerpoint/2010/main" val="4127652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4721" y="1122218"/>
            <a:ext cx="10903527" cy="5049982"/>
          </a:xfrm>
        </p:spPr>
        <p:txBody>
          <a:bodyPr>
            <a:normAutofit lnSpcReduction="10000"/>
          </a:bodyPr>
          <a:lstStyle/>
          <a:p>
            <a:r>
              <a:rPr lang="en-GB" dirty="0"/>
              <a:t>When we want to train the generator, we freeze the weights of the discriminator model because the generator and discriminator have different loss functions pulling in different directions</a:t>
            </a:r>
            <a:r>
              <a:rPr lang="en-GB" dirty="0" smtClean="0"/>
              <a:t>.</a:t>
            </a:r>
          </a:p>
          <a:p>
            <a:r>
              <a:rPr lang="en-GB" dirty="0" smtClean="0"/>
              <a:t> </a:t>
            </a:r>
            <a:r>
              <a:rPr lang="en-GB" dirty="0"/>
              <a:t>If we don’t freeze the discriminator weights, it will be pulled in the same direction the generator is learning so it will be more likely to predict generated images as real, which is not the desired outcome</a:t>
            </a:r>
            <a:r>
              <a:rPr lang="en-GB" dirty="0" smtClean="0"/>
              <a:t>.</a:t>
            </a:r>
          </a:p>
          <a:p>
            <a:r>
              <a:rPr lang="en-GB" dirty="0" smtClean="0"/>
              <a:t> </a:t>
            </a:r>
            <a:r>
              <a:rPr lang="en-GB" dirty="0"/>
              <a:t>Freezing the weights of the discriminator model doesn’t affect the existing discriminator model that we compiled earlier when we were training the discriminator</a:t>
            </a:r>
            <a:r>
              <a:rPr lang="en-GB" dirty="0" smtClean="0"/>
              <a:t>.</a:t>
            </a:r>
          </a:p>
          <a:p>
            <a:r>
              <a:rPr lang="en-GB" dirty="0" smtClean="0"/>
              <a:t> </a:t>
            </a:r>
            <a:r>
              <a:rPr lang="en-GB" dirty="0"/>
              <a:t>Think of it as that we have two discriminator models which is not the case, but just easier to imagine. </a:t>
            </a:r>
            <a:endParaRPr lang="en-GB" dirty="0" smtClean="0"/>
          </a:p>
          <a:p>
            <a:r>
              <a:rPr lang="en-GB" dirty="0"/>
              <a:t>Once when training the discriminator. In which, the error is </a:t>
            </a:r>
            <a:r>
              <a:rPr lang="en-GB" dirty="0" err="1"/>
              <a:t>backpropagated</a:t>
            </a:r>
            <a:r>
              <a:rPr lang="en-GB" dirty="0"/>
              <a:t> to the discriminator model to update its weights, </a:t>
            </a:r>
            <a:r>
              <a:rPr lang="en-GB" dirty="0" smtClean="0"/>
              <a:t>and</a:t>
            </a:r>
          </a:p>
          <a:p>
            <a:r>
              <a:rPr lang="en-GB" dirty="0"/>
              <a:t>the second time when we build the combined model. In which, we freeze the weights of the discriminator model and the error is </a:t>
            </a:r>
            <a:r>
              <a:rPr lang="en-GB" dirty="0" err="1"/>
              <a:t>backpropagated</a:t>
            </a:r>
            <a:r>
              <a:rPr lang="en-GB" dirty="0"/>
              <a:t> to the generator model to update its weights. </a:t>
            </a:r>
            <a:br>
              <a:rPr lang="en-GB" dirty="0"/>
            </a:br>
            <a:r>
              <a:rPr lang="en-GB" dirty="0"/>
              <a:t/>
            </a:r>
            <a:br>
              <a:rPr lang="en-GB" dirty="0"/>
            </a:br>
            <a:endParaRPr lang="en-US" dirty="0"/>
          </a:p>
        </p:txBody>
      </p:sp>
    </p:spTree>
    <p:extLst>
      <p:ext uri="{BB962C8B-B14F-4D97-AF65-F5344CB8AC3E}">
        <p14:creationId xmlns:p14="http://schemas.microsoft.com/office/powerpoint/2010/main" val="2686122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a:t>Minimax objective function. </a:t>
            </a:r>
          </a:p>
        </p:txBody>
      </p:sp>
      <p:pic>
        <p:nvPicPr>
          <p:cNvPr id="4" name="Content Placeholder 3"/>
          <p:cNvPicPr>
            <a:picLocks noGrp="1" noChangeAspect="1"/>
          </p:cNvPicPr>
          <p:nvPr>
            <p:ph idx="1"/>
          </p:nvPr>
        </p:nvPicPr>
        <p:blipFill>
          <a:blip r:embed="rId2"/>
          <a:stretch>
            <a:fillRect/>
          </a:stretch>
        </p:blipFill>
        <p:spPr>
          <a:xfrm>
            <a:off x="805295" y="2516419"/>
            <a:ext cx="9172575" cy="116257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805295" y="3889231"/>
            <a:ext cx="9172575" cy="2847975"/>
          </a:xfrm>
          <a:prstGeom prst="rect">
            <a:avLst/>
          </a:prstGeom>
        </p:spPr>
      </p:pic>
      <p:sp>
        <p:nvSpPr>
          <p:cNvPr id="6" name="TextBox 5"/>
          <p:cNvSpPr txBox="1"/>
          <p:nvPr/>
        </p:nvSpPr>
        <p:spPr>
          <a:xfrm>
            <a:off x="831273" y="1039091"/>
            <a:ext cx="9282545" cy="1477328"/>
          </a:xfrm>
          <a:prstGeom prst="rect">
            <a:avLst/>
          </a:prstGeom>
          <a:noFill/>
        </p:spPr>
        <p:txBody>
          <a:bodyPr wrap="square" rtlCol="0">
            <a:spAutoFit/>
          </a:bodyPr>
          <a:lstStyle/>
          <a:p>
            <a:r>
              <a:rPr lang="en-GB" dirty="0"/>
              <a:t>We train D to maximize the probability of assigning the correct label to both training examples and samples from G. We simultaneously train G to minimize log(1-D(G(z))). In other words, D and G play the following two-player minimax game with value function V (D,G)</a:t>
            </a:r>
            <a:r>
              <a:rPr lang="en-GB" dirty="0" smtClean="0"/>
              <a:t> </a:t>
            </a:r>
            <a:br>
              <a:rPr lang="en-GB" dirty="0" smtClean="0"/>
            </a:br>
            <a:endParaRPr lang="en-US" dirty="0"/>
          </a:p>
        </p:txBody>
      </p:sp>
    </p:spTree>
    <p:extLst>
      <p:ext uri="{BB962C8B-B14F-4D97-AF65-F5344CB8AC3E}">
        <p14:creationId xmlns:p14="http://schemas.microsoft.com/office/powerpoint/2010/main" val="2104310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4721" y="1122218"/>
            <a:ext cx="10903527" cy="5049982"/>
          </a:xfrm>
        </p:spPr>
        <p:txBody>
          <a:bodyPr>
            <a:normAutofit/>
          </a:bodyPr>
          <a:lstStyle/>
          <a:p>
            <a:r>
              <a:rPr lang="en-GB" dirty="0"/>
              <a:t>The discriminator takes its input from two sources:</a:t>
            </a:r>
          </a:p>
          <a:p>
            <a:r>
              <a:rPr lang="en-GB" dirty="0" smtClean="0"/>
              <a:t>Data </a:t>
            </a:r>
            <a:r>
              <a:rPr lang="en-GB" dirty="0"/>
              <a:t>from the generator </a:t>
            </a:r>
            <a:r>
              <a:rPr lang="en-GB" i="1" dirty="0"/>
              <a:t>G</a:t>
            </a:r>
            <a:r>
              <a:rPr lang="en-GB" dirty="0"/>
              <a:t>(</a:t>
            </a:r>
            <a:r>
              <a:rPr lang="en-GB" i="1" dirty="0"/>
              <a:t>z</a:t>
            </a:r>
            <a:r>
              <a:rPr lang="en-GB" dirty="0"/>
              <a:t>) - this is the fake data (</a:t>
            </a:r>
            <a:r>
              <a:rPr lang="en-GB" i="1" dirty="0"/>
              <a:t>z</a:t>
            </a:r>
            <a:r>
              <a:rPr lang="en-GB" dirty="0"/>
              <a:t>). The discriminator output from the generator is denoted as D(G(z))</a:t>
            </a:r>
          </a:p>
          <a:p>
            <a:r>
              <a:rPr lang="en-GB" dirty="0" smtClean="0"/>
              <a:t>The </a:t>
            </a:r>
            <a:r>
              <a:rPr lang="en-GB" dirty="0"/>
              <a:t>real input from the real training data (</a:t>
            </a:r>
            <a:r>
              <a:rPr lang="en-GB" i="1" dirty="0"/>
              <a:t>x</a:t>
            </a:r>
            <a:r>
              <a:rPr lang="en-GB" dirty="0"/>
              <a:t>) - The discriminator output from the real data is denoted as log D(x). </a:t>
            </a:r>
            <a:endParaRPr lang="en-GB" dirty="0" smtClean="0"/>
          </a:p>
          <a:p>
            <a:r>
              <a:rPr lang="en-GB" dirty="0"/>
              <a:t>One for the discriminator alone represented by the function below which aims to maximize the minimax function by making the predictions as close as possible to 1: </a:t>
            </a:r>
            <a:br>
              <a:rPr lang="en-GB" dirty="0"/>
            </a:br>
            <a:endParaRPr lang="en-GB" dirty="0" smtClean="0"/>
          </a:p>
          <a:p>
            <a:endParaRPr lang="en-GB" dirty="0" smtClean="0"/>
          </a:p>
          <a:p>
            <a:r>
              <a:rPr lang="en-GB" dirty="0"/>
              <a:t>And another one for the combined model to train the generator represented by the function below which aims to minimize the minimax function by making the predictions as close as possible to 0: </a:t>
            </a:r>
            <a:endParaRPr lang="en-GB" dirty="0" smtClean="0"/>
          </a:p>
          <a:p>
            <a:pPr marL="0" indent="0">
              <a:buNone/>
            </a:pPr>
            <a:r>
              <a:rPr lang="en-GB" dirty="0"/>
              <a:t/>
            </a:r>
            <a:br>
              <a:rPr lang="en-GB" dirty="0"/>
            </a:br>
            <a:endParaRPr lang="en-US" dirty="0"/>
          </a:p>
        </p:txBody>
      </p:sp>
      <p:pic>
        <p:nvPicPr>
          <p:cNvPr id="4" name="Picture 3"/>
          <p:cNvPicPr>
            <a:picLocks noChangeAspect="1"/>
          </p:cNvPicPr>
          <p:nvPr/>
        </p:nvPicPr>
        <p:blipFill>
          <a:blip r:embed="rId2"/>
          <a:stretch>
            <a:fillRect/>
          </a:stretch>
        </p:blipFill>
        <p:spPr>
          <a:xfrm>
            <a:off x="3054887" y="3565813"/>
            <a:ext cx="3515216" cy="827809"/>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2772640" y="5282910"/>
            <a:ext cx="4762500" cy="923925"/>
          </a:xfrm>
          <a:prstGeom prst="rect">
            <a:avLst/>
          </a:prstGeom>
          <a:ln>
            <a:solidFill>
              <a:schemeClr val="tx1"/>
            </a:solidFill>
          </a:ln>
        </p:spPr>
      </p:pic>
    </p:spTree>
    <p:extLst>
      <p:ext uri="{BB962C8B-B14F-4D97-AF65-F5344CB8AC3E}">
        <p14:creationId xmlns:p14="http://schemas.microsoft.com/office/powerpoint/2010/main" val="992134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5" y="124413"/>
            <a:ext cx="10058400" cy="928531"/>
          </a:xfrm>
        </p:spPr>
        <p:txBody>
          <a:bodyPr>
            <a:normAutofit fontScale="90000"/>
          </a:bodyPr>
          <a:lstStyle/>
          <a:p>
            <a:r>
              <a:rPr lang="en-US" sz="6700" dirty="0" smtClean="0"/>
              <a:t>Cont</a:t>
            </a:r>
            <a:r>
              <a:rPr lang="en-US" dirty="0" smtClean="0"/>
              <a:t>.</a:t>
            </a:r>
            <a:endParaRPr lang="en-US" dirty="0"/>
          </a:p>
        </p:txBody>
      </p:sp>
      <p:sp>
        <p:nvSpPr>
          <p:cNvPr id="3" name="Content Placeholder 2"/>
          <p:cNvSpPr>
            <a:spLocks noGrp="1"/>
          </p:cNvSpPr>
          <p:nvPr>
            <p:ph idx="1"/>
          </p:nvPr>
        </p:nvSpPr>
        <p:spPr>
          <a:xfrm>
            <a:off x="113885" y="1274618"/>
            <a:ext cx="11014363" cy="4897582"/>
          </a:xfrm>
        </p:spPr>
        <p:txBody>
          <a:bodyPr>
            <a:normAutofit/>
          </a:bodyPr>
          <a:lstStyle/>
          <a:p>
            <a:r>
              <a:rPr lang="en-GB" sz="2800" dirty="0"/>
              <a:t>The goal of the </a:t>
            </a:r>
            <a:r>
              <a:rPr lang="en-GB" sz="2800" dirty="0" err="1"/>
              <a:t>minmax</a:t>
            </a:r>
            <a:r>
              <a:rPr lang="en-GB" sz="2800" dirty="0"/>
              <a:t> objective function V(D, G) is to maximize D(x) from the true data distribution and minimize D(G(z)) that is from the fake data distribution. </a:t>
            </a:r>
            <a:endParaRPr lang="en-GB" sz="2800" dirty="0" smtClean="0"/>
          </a:p>
          <a:p>
            <a:r>
              <a:rPr lang="en-GB" sz="2800" dirty="0" smtClean="0"/>
              <a:t>To </a:t>
            </a:r>
            <a:r>
              <a:rPr lang="en-GB" sz="2800" dirty="0"/>
              <a:t>achieve this, we use the log-likelihood of D(x) and 1-D(z) in the objective function. </a:t>
            </a:r>
            <a:endParaRPr lang="en-GB" sz="2800" dirty="0" smtClean="0"/>
          </a:p>
          <a:p>
            <a:r>
              <a:rPr lang="en-GB" sz="2800" dirty="0" smtClean="0"/>
              <a:t>The </a:t>
            </a:r>
            <a:r>
              <a:rPr lang="en-GB" sz="2800" dirty="0"/>
              <a:t>log just makes sure that the closer it is to an incorrect value, the more it is penalized. </a:t>
            </a:r>
            <a:endParaRPr lang="en-GB" sz="2800" dirty="0" smtClean="0"/>
          </a:p>
          <a:p>
            <a:pPr marL="0" indent="0">
              <a:buNone/>
            </a:pPr>
            <a:r>
              <a:rPr lang="en-GB" dirty="0"/>
              <a:t/>
            </a:r>
            <a:br>
              <a:rPr lang="en-GB" dirty="0"/>
            </a:br>
            <a:endParaRPr lang="en-US" dirty="0" smtClean="0"/>
          </a:p>
        </p:txBody>
      </p:sp>
      <p:pic>
        <p:nvPicPr>
          <p:cNvPr id="4" name="Picture 3"/>
          <p:cNvPicPr>
            <a:picLocks noChangeAspect="1"/>
          </p:cNvPicPr>
          <p:nvPr/>
        </p:nvPicPr>
        <p:blipFill>
          <a:blip r:embed="rId2"/>
          <a:stretch>
            <a:fillRect/>
          </a:stretch>
        </p:blipFill>
        <p:spPr>
          <a:xfrm>
            <a:off x="1485485" y="4568535"/>
            <a:ext cx="8534400" cy="1182832"/>
          </a:xfrm>
          <a:prstGeom prst="rect">
            <a:avLst/>
          </a:prstGeom>
          <a:ln>
            <a:solidFill>
              <a:schemeClr val="tx1"/>
            </a:solidFill>
          </a:ln>
        </p:spPr>
      </p:pic>
    </p:spTree>
    <p:extLst>
      <p:ext uri="{BB962C8B-B14F-4D97-AF65-F5344CB8AC3E}">
        <p14:creationId xmlns:p14="http://schemas.microsoft.com/office/powerpoint/2010/main" val="2720833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12" y="124414"/>
            <a:ext cx="10058400" cy="983950"/>
          </a:xfrm>
        </p:spPr>
        <p:txBody>
          <a:bodyPr/>
          <a:lstStyle/>
          <a:p>
            <a:r>
              <a:rPr lang="en-US" dirty="0" smtClean="0"/>
              <a:t>intro</a:t>
            </a:r>
            <a:endParaRPr lang="en-US" dirty="0"/>
          </a:p>
        </p:txBody>
      </p:sp>
      <p:sp>
        <p:nvSpPr>
          <p:cNvPr id="3" name="Content Placeholder 2"/>
          <p:cNvSpPr>
            <a:spLocks noGrp="1"/>
          </p:cNvSpPr>
          <p:nvPr>
            <p:ph idx="1"/>
          </p:nvPr>
        </p:nvSpPr>
        <p:spPr>
          <a:xfrm>
            <a:off x="197012" y="1108364"/>
            <a:ext cx="6397752" cy="5063836"/>
          </a:xfrm>
        </p:spPr>
        <p:txBody>
          <a:bodyPr>
            <a:normAutofit/>
          </a:bodyPr>
          <a:lstStyle/>
          <a:p>
            <a:r>
              <a:rPr lang="en-GB" dirty="0"/>
              <a:t>Generative Adversarial Networks (GANs) are a new type of neural architectures introduced by Ian </a:t>
            </a:r>
            <a:r>
              <a:rPr lang="en-GB" dirty="0" err="1"/>
              <a:t>Goodfellow</a:t>
            </a:r>
            <a:r>
              <a:rPr lang="en-GB" dirty="0"/>
              <a:t> and other researchers at the University of Montreal, including </a:t>
            </a:r>
            <a:r>
              <a:rPr lang="en-GB" dirty="0" err="1"/>
              <a:t>Yoshua</a:t>
            </a:r>
            <a:r>
              <a:rPr lang="en-GB" dirty="0"/>
              <a:t> </a:t>
            </a:r>
            <a:r>
              <a:rPr lang="en-GB" dirty="0" err="1"/>
              <a:t>Bengio</a:t>
            </a:r>
            <a:r>
              <a:rPr lang="en-GB" dirty="0"/>
              <a:t>, in June 2014, in their paper “Generative Adversarial Nets” in 2014. </a:t>
            </a:r>
            <a:endParaRPr lang="en-GB" dirty="0" smtClean="0"/>
          </a:p>
          <a:p>
            <a:r>
              <a:rPr lang="en-GB" dirty="0" smtClean="0"/>
              <a:t>GANs </a:t>
            </a:r>
            <a:r>
              <a:rPr lang="en-GB" dirty="0"/>
              <a:t>have been called “the most interesting idea in the last 10 years in ML” by Yann LeCun, Facebook’s AI research director. </a:t>
            </a:r>
            <a:endParaRPr lang="en-GB" dirty="0" smtClean="0"/>
          </a:p>
          <a:p>
            <a:r>
              <a:rPr lang="en-GB" dirty="0" smtClean="0"/>
              <a:t>The </a:t>
            </a:r>
            <a:r>
              <a:rPr lang="en-GB" dirty="0"/>
              <a:t>excitement is well justified. The most notable features of GANs are their capacity to create </a:t>
            </a:r>
            <a:r>
              <a:rPr lang="en-GB" dirty="0" smtClean="0"/>
              <a:t>hyper-realistic </a:t>
            </a:r>
            <a:r>
              <a:rPr lang="en-GB" dirty="0"/>
              <a:t>images, videos, music, and text. </a:t>
            </a:r>
            <a:endParaRPr lang="en-GB" dirty="0" smtClean="0"/>
          </a:p>
        </p:txBody>
      </p:sp>
      <p:sp>
        <p:nvSpPr>
          <p:cNvPr id="4" name="TextBox 3"/>
          <p:cNvSpPr txBox="1"/>
          <p:nvPr/>
        </p:nvSpPr>
        <p:spPr>
          <a:xfrm>
            <a:off x="7051964" y="900545"/>
            <a:ext cx="4849091" cy="369332"/>
          </a:xfrm>
          <a:prstGeom prst="rect">
            <a:avLst/>
          </a:prstGeom>
          <a:noFill/>
        </p:spPr>
        <p:txBody>
          <a:bodyPr wrap="square" rtlCol="0">
            <a:spAutoFit/>
          </a:bodyPr>
          <a:lstStyle/>
          <a:p>
            <a:r>
              <a:rPr lang="en-US" dirty="0" smtClean="0">
                <a:hlinkClick r:id="rId2"/>
              </a:rPr>
              <a:t>https://this-person-does-not-exist.com/en</a:t>
            </a:r>
            <a:endParaRPr lang="en-US" dirty="0"/>
          </a:p>
        </p:txBody>
      </p:sp>
      <p:pic>
        <p:nvPicPr>
          <p:cNvPr id="5" name="Picture 4"/>
          <p:cNvPicPr>
            <a:picLocks noChangeAspect="1"/>
          </p:cNvPicPr>
          <p:nvPr/>
        </p:nvPicPr>
        <p:blipFill>
          <a:blip r:embed="rId3"/>
          <a:stretch>
            <a:fillRect/>
          </a:stretch>
        </p:blipFill>
        <p:spPr>
          <a:xfrm>
            <a:off x="7768818" y="1700447"/>
            <a:ext cx="3240974" cy="3342607"/>
          </a:xfrm>
          <a:prstGeom prst="rect">
            <a:avLst/>
          </a:prstGeom>
        </p:spPr>
      </p:pic>
    </p:spTree>
    <p:extLst>
      <p:ext uri="{BB962C8B-B14F-4D97-AF65-F5344CB8AC3E}">
        <p14:creationId xmlns:p14="http://schemas.microsoft.com/office/powerpoint/2010/main" val="2567598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30" y="165977"/>
            <a:ext cx="10058400" cy="1039368"/>
          </a:xfrm>
        </p:spPr>
        <p:txBody>
          <a:bodyPr>
            <a:normAutofit/>
          </a:bodyPr>
          <a:lstStyle/>
          <a:p>
            <a:r>
              <a:rPr lang="en-US" i="1" dirty="0"/>
              <a:t>INTUITION OF MINIMAX IN </a:t>
            </a:r>
            <a:r>
              <a:rPr lang="en-US" i="1" dirty="0" smtClean="0"/>
              <a:t>GANS</a:t>
            </a:r>
            <a:endParaRPr lang="en-US" dirty="0"/>
          </a:p>
        </p:txBody>
      </p:sp>
      <p:sp>
        <p:nvSpPr>
          <p:cNvPr id="3" name="Content Placeholder 2"/>
          <p:cNvSpPr>
            <a:spLocks noGrp="1"/>
          </p:cNvSpPr>
          <p:nvPr>
            <p:ph idx="1"/>
          </p:nvPr>
        </p:nvSpPr>
        <p:spPr>
          <a:xfrm>
            <a:off x="304800" y="1205345"/>
            <a:ext cx="10823448" cy="4966855"/>
          </a:xfrm>
        </p:spPr>
        <p:txBody>
          <a:bodyPr/>
          <a:lstStyle/>
          <a:p>
            <a:r>
              <a:rPr lang="en-GB" dirty="0"/>
              <a:t>Early in the training process, the Discriminator will reject generates fake data from Generator with high confidence because the fake images will be very different from the real training data since the Generator hasn’t learned yet. </a:t>
            </a:r>
            <a:endParaRPr lang="en-GB" dirty="0" smtClean="0"/>
          </a:p>
          <a:p>
            <a:r>
              <a:rPr lang="en-GB" dirty="0" smtClean="0"/>
              <a:t>As </a:t>
            </a:r>
            <a:r>
              <a:rPr lang="en-GB" dirty="0"/>
              <a:t>we train Discriminator to maximize the probability of assigning the correct labels to both real examples and fake images from Generator. </a:t>
            </a:r>
            <a:endParaRPr lang="en-GB" dirty="0" smtClean="0"/>
          </a:p>
          <a:p>
            <a:r>
              <a:rPr lang="en-GB" dirty="0" smtClean="0"/>
              <a:t>We </a:t>
            </a:r>
            <a:r>
              <a:rPr lang="en-GB" dirty="0"/>
              <a:t>simultaneously train Generator to minimize the Discriminator classification error for the generated fake data. </a:t>
            </a:r>
            <a:endParaRPr lang="en-GB" dirty="0" smtClean="0"/>
          </a:p>
          <a:p>
            <a:r>
              <a:rPr lang="en-GB" dirty="0" smtClean="0"/>
              <a:t>The </a:t>
            </a:r>
            <a:r>
              <a:rPr lang="en-GB" dirty="0"/>
              <a:t>discriminator wants to maximize objective such that D(x) is close to 1 for real data and D(G(z)) is close to 0 for fake data</a:t>
            </a:r>
            <a:r>
              <a:rPr lang="en-GB" dirty="0" smtClean="0"/>
              <a:t>.</a:t>
            </a:r>
          </a:p>
          <a:p>
            <a:r>
              <a:rPr lang="en-GB" dirty="0" smtClean="0"/>
              <a:t> </a:t>
            </a:r>
            <a:r>
              <a:rPr lang="en-GB" dirty="0"/>
              <a:t>Whereas, the generator wants to minimize objective such that D(G(z)) is close to 1 so that the discriminator is fooled into thinking generated G(z) is real. </a:t>
            </a:r>
            <a:endParaRPr lang="en-GB" dirty="0" smtClean="0"/>
          </a:p>
          <a:p>
            <a:r>
              <a:rPr lang="en-GB" dirty="0" smtClean="0"/>
              <a:t>We </a:t>
            </a:r>
            <a:r>
              <a:rPr lang="en-GB" dirty="0"/>
              <a:t>stop the training when the fake data generated by the Generator is recognized as the real data. </a:t>
            </a:r>
            <a:br>
              <a:rPr lang="en-GB" dirty="0"/>
            </a:br>
            <a:endParaRPr lang="en-US" dirty="0"/>
          </a:p>
        </p:txBody>
      </p:sp>
    </p:spTree>
    <p:extLst>
      <p:ext uri="{BB962C8B-B14F-4D97-AF65-F5344CB8AC3E}">
        <p14:creationId xmlns:p14="http://schemas.microsoft.com/office/powerpoint/2010/main" val="3461322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75" y="152123"/>
            <a:ext cx="10058400" cy="1094786"/>
          </a:xfrm>
        </p:spPr>
        <p:txBody>
          <a:bodyPr/>
          <a:lstStyle/>
          <a:p>
            <a:r>
              <a:rPr lang="en-US" dirty="0"/>
              <a:t>Evaluate GAN models </a:t>
            </a:r>
          </a:p>
        </p:txBody>
      </p:sp>
      <p:sp>
        <p:nvSpPr>
          <p:cNvPr id="3" name="Content Placeholder 2"/>
          <p:cNvSpPr>
            <a:spLocks noGrp="1"/>
          </p:cNvSpPr>
          <p:nvPr>
            <p:ph idx="1"/>
          </p:nvPr>
        </p:nvSpPr>
        <p:spPr>
          <a:xfrm>
            <a:off x="387927" y="1094509"/>
            <a:ext cx="10740321" cy="5077691"/>
          </a:xfrm>
        </p:spPr>
        <p:txBody>
          <a:bodyPr/>
          <a:lstStyle/>
          <a:p>
            <a:r>
              <a:rPr lang="en-US" dirty="0" smtClean="0"/>
              <a:t>GAN </a:t>
            </a:r>
            <a:r>
              <a:rPr lang="en-GB" dirty="0"/>
              <a:t>models must be evaluated using the quality of the generated synthetic images and manually inspecting the generated </a:t>
            </a:r>
            <a:r>
              <a:rPr lang="en-GB" dirty="0" smtClean="0"/>
              <a:t>images.</a:t>
            </a:r>
          </a:p>
          <a:p>
            <a:r>
              <a:rPr lang="en-GB" dirty="0"/>
              <a:t>One technique that Ian </a:t>
            </a:r>
            <a:r>
              <a:rPr lang="en-GB" dirty="0" err="1"/>
              <a:t>Goodfellow</a:t>
            </a:r>
            <a:r>
              <a:rPr lang="en-GB" dirty="0"/>
              <a:t> et al. used in their paper “Improved Techniques for Training GANs” to evaluate their GAN performance is by having human annotators manually judge the visual quality of the synthesized samples. They created a web interface (Figure </a:t>
            </a:r>
            <a:r>
              <a:rPr lang="en-GB" dirty="0" smtClean="0"/>
              <a:t>) </a:t>
            </a:r>
            <a:r>
              <a:rPr lang="en-GB" dirty="0"/>
              <a:t>and hired annotators on Amazon Mechanical Turk (</a:t>
            </a:r>
            <a:r>
              <a:rPr lang="en-GB" dirty="0" err="1"/>
              <a:t>MTurk</a:t>
            </a:r>
            <a:r>
              <a:rPr lang="en-GB" dirty="0"/>
              <a:t>) to distinguish between generated data and real data. </a:t>
            </a:r>
            <a:endParaRPr lang="en-GB" dirty="0" smtClean="0"/>
          </a:p>
          <a:p>
            <a:r>
              <a:rPr lang="en-GB" dirty="0"/>
              <a:t/>
            </a:r>
            <a:br>
              <a:rPr lang="en-GB" dirty="0"/>
            </a:br>
            <a:r>
              <a:rPr lang="en-GB" dirty="0"/>
              <a:t/>
            </a:r>
            <a:br>
              <a:rPr lang="en-GB" dirty="0"/>
            </a:br>
            <a:endParaRPr lang="en-US" dirty="0"/>
          </a:p>
        </p:txBody>
      </p:sp>
      <p:pic>
        <p:nvPicPr>
          <p:cNvPr id="4" name="Picture 3"/>
          <p:cNvPicPr>
            <a:picLocks noChangeAspect="1"/>
          </p:cNvPicPr>
          <p:nvPr/>
        </p:nvPicPr>
        <p:blipFill>
          <a:blip r:embed="rId2"/>
          <a:stretch>
            <a:fillRect/>
          </a:stretch>
        </p:blipFill>
        <p:spPr>
          <a:xfrm>
            <a:off x="651164" y="3366220"/>
            <a:ext cx="10626436" cy="3339379"/>
          </a:xfrm>
          <a:prstGeom prst="rect">
            <a:avLst/>
          </a:prstGeom>
        </p:spPr>
      </p:pic>
    </p:spTree>
    <p:extLst>
      <p:ext uri="{BB962C8B-B14F-4D97-AF65-F5344CB8AC3E}">
        <p14:creationId xmlns:p14="http://schemas.microsoft.com/office/powerpoint/2010/main" val="4210094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a:t>One downside of using human annotators is that the metric varies depending on the setup of the task and the motivation of the annotators. They also found that results change drastically when they give annotators feedback about their mistakes: By learning from such feedback, annotators are better able to point out the flaws in generated images, giving a more pessimistic quality assessment. The left image </a:t>
            </a:r>
            <a:r>
              <a:rPr lang="en-GB" dirty="0" smtClean="0"/>
              <a:t>in previous </a:t>
            </a:r>
            <a:r>
              <a:rPr lang="en-GB" dirty="0"/>
              <a:t>Figure </a:t>
            </a:r>
            <a:r>
              <a:rPr lang="en-GB" dirty="0" smtClean="0"/>
              <a:t>  </a:t>
            </a:r>
            <a:r>
              <a:rPr lang="en-GB" dirty="0"/>
              <a:t>presents a screen from the annotation process, while the right column shows feedback to annotators about their </a:t>
            </a:r>
            <a:r>
              <a:rPr lang="en-GB" dirty="0" smtClean="0"/>
              <a:t>mistakes.</a:t>
            </a:r>
          </a:p>
          <a:p>
            <a:r>
              <a:rPr lang="en-GB" dirty="0"/>
              <a:t/>
            </a:r>
            <a:br>
              <a:rPr lang="en-GB" dirty="0"/>
            </a:br>
            <a:endParaRPr lang="en-US" dirty="0"/>
          </a:p>
        </p:txBody>
      </p:sp>
    </p:spTree>
    <p:extLst>
      <p:ext uri="{BB962C8B-B14F-4D97-AF65-F5344CB8AC3E}">
        <p14:creationId xmlns:p14="http://schemas.microsoft.com/office/powerpoint/2010/main" val="4123452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39" y="124413"/>
            <a:ext cx="10058400" cy="1025513"/>
          </a:xfrm>
        </p:spPr>
        <p:txBody>
          <a:bodyPr>
            <a:normAutofit/>
          </a:bodyPr>
          <a:lstStyle/>
          <a:p>
            <a:r>
              <a:rPr lang="en-US" sz="4400" dirty="0"/>
              <a:t>non-manual ways </a:t>
            </a:r>
            <a:r>
              <a:rPr lang="en-US" sz="4400" dirty="0" smtClean="0"/>
              <a:t>to evaluate GAN</a:t>
            </a:r>
            <a:endParaRPr lang="en-US" sz="4400" dirty="0"/>
          </a:p>
        </p:txBody>
      </p:sp>
      <p:sp>
        <p:nvSpPr>
          <p:cNvPr id="3" name="Content Placeholder 2"/>
          <p:cNvSpPr>
            <a:spLocks noGrp="1"/>
          </p:cNvSpPr>
          <p:nvPr>
            <p:ph idx="1"/>
          </p:nvPr>
        </p:nvSpPr>
        <p:spPr>
          <a:xfrm>
            <a:off x="280139" y="1149926"/>
            <a:ext cx="11496225" cy="5181601"/>
          </a:xfrm>
        </p:spPr>
        <p:txBody>
          <a:bodyPr>
            <a:normAutofit/>
          </a:bodyPr>
          <a:lstStyle/>
          <a:p>
            <a:r>
              <a:rPr lang="en-GB" dirty="0" smtClean="0"/>
              <a:t>Two </a:t>
            </a:r>
            <a:r>
              <a:rPr lang="en-GB" dirty="0"/>
              <a:t>commonly used evaluation metrics for image quality and diversity are: the </a:t>
            </a:r>
            <a:r>
              <a:rPr lang="en-GB" i="1" dirty="0"/>
              <a:t>Inception Score </a:t>
            </a:r>
            <a:r>
              <a:rPr lang="en-GB" dirty="0"/>
              <a:t>and the </a:t>
            </a:r>
            <a:r>
              <a:rPr lang="en-GB" i="1" dirty="0" err="1"/>
              <a:t>Fréchet</a:t>
            </a:r>
            <a:r>
              <a:rPr lang="en-GB" i="1" dirty="0"/>
              <a:t> Inception Distance (FID)</a:t>
            </a:r>
            <a:r>
              <a:rPr lang="en-GB" dirty="0"/>
              <a:t>. </a:t>
            </a:r>
            <a:endParaRPr lang="en-GB" dirty="0" smtClean="0"/>
          </a:p>
          <a:p>
            <a:r>
              <a:rPr lang="en-US" dirty="0">
                <a:solidFill>
                  <a:srgbClr val="FF0000"/>
                </a:solidFill>
              </a:rPr>
              <a:t>Inception </a:t>
            </a:r>
            <a:r>
              <a:rPr lang="en-US" dirty="0" smtClean="0">
                <a:solidFill>
                  <a:srgbClr val="FF0000"/>
                </a:solidFill>
              </a:rPr>
              <a:t>score:</a:t>
            </a:r>
          </a:p>
          <a:p>
            <a:pPr lvl="1"/>
            <a:r>
              <a:rPr lang="en-GB" dirty="0"/>
              <a:t>The Inception Score is based on a heuristic that realistic samples should be able to be classified when passed through a pre-trained network, such as Inception on ImageNet, hence the name Inception Score. The idea is really simple. The heuristic relies on two values: </a:t>
            </a:r>
            <a:endParaRPr lang="en-GB" dirty="0" smtClean="0"/>
          </a:p>
          <a:p>
            <a:pPr lvl="2"/>
            <a:r>
              <a:rPr lang="en-GB" dirty="0"/>
              <a:t>.High predictability of the generated image: we apply a pre-trained inception classifier model to every generated image and get its </a:t>
            </a:r>
            <a:r>
              <a:rPr lang="en-GB" dirty="0" err="1"/>
              <a:t>softmax</a:t>
            </a:r>
            <a:r>
              <a:rPr lang="en-GB" dirty="0"/>
              <a:t> prediction. If the generated image is so good, then it should give us high predictability score. </a:t>
            </a:r>
            <a:endParaRPr lang="en-GB" dirty="0" smtClean="0"/>
          </a:p>
          <a:p>
            <a:pPr lvl="2"/>
            <a:r>
              <a:rPr lang="en-GB" dirty="0"/>
              <a:t>Diverse the generated samples: meaning that there should not be any dominating classes over the distribution of the generated images. </a:t>
            </a:r>
            <a:endParaRPr lang="en-GB" dirty="0" smtClean="0"/>
          </a:p>
          <a:p>
            <a:pPr lvl="1"/>
            <a:r>
              <a:rPr lang="en-GB" dirty="0"/>
              <a:t>A large number of generated images are classified using the model. Specifically, the probability of the image belonging to each class is predicted. </a:t>
            </a:r>
            <a:endParaRPr lang="en-GB" dirty="0" smtClean="0"/>
          </a:p>
          <a:p>
            <a:pPr lvl="1"/>
            <a:r>
              <a:rPr lang="en-GB" dirty="0" smtClean="0"/>
              <a:t>The </a:t>
            </a:r>
            <a:r>
              <a:rPr lang="en-GB" dirty="0"/>
              <a:t>probabilities are then summarized in the score to both capture how much each image looks like a known class and how diverse the set of images are across the known classes</a:t>
            </a:r>
            <a:r>
              <a:rPr lang="en-GB" dirty="0" smtClean="0"/>
              <a:t>.</a:t>
            </a:r>
          </a:p>
          <a:p>
            <a:pPr lvl="1"/>
            <a:r>
              <a:rPr lang="en-GB" dirty="0" smtClean="0"/>
              <a:t> </a:t>
            </a:r>
            <a:r>
              <a:rPr lang="en-GB" dirty="0"/>
              <a:t>If both these traits are satisfied, there should be a large Inception Score. A higher inception score indicates better-quality generated images. </a:t>
            </a:r>
            <a:endParaRPr lang="en-US" dirty="0"/>
          </a:p>
        </p:txBody>
      </p:sp>
    </p:spTree>
    <p:extLst>
      <p:ext uri="{BB962C8B-B14F-4D97-AF65-F5344CB8AC3E}">
        <p14:creationId xmlns:p14="http://schemas.microsoft.com/office/powerpoint/2010/main" val="3332649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179832"/>
            <a:ext cx="10058400" cy="637586"/>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5448" y="942109"/>
            <a:ext cx="10972800" cy="5230091"/>
          </a:xfrm>
        </p:spPr>
        <p:txBody>
          <a:bodyPr/>
          <a:lstStyle/>
          <a:p>
            <a:r>
              <a:rPr lang="en-US" dirty="0" err="1">
                <a:solidFill>
                  <a:srgbClr val="FF0000"/>
                </a:solidFill>
              </a:rPr>
              <a:t>Fréchet</a:t>
            </a:r>
            <a:r>
              <a:rPr lang="en-US" dirty="0">
                <a:solidFill>
                  <a:srgbClr val="FF0000"/>
                </a:solidFill>
              </a:rPr>
              <a:t> Inception Distance (</a:t>
            </a:r>
            <a:r>
              <a:rPr lang="en-US" dirty="0" smtClean="0">
                <a:solidFill>
                  <a:srgbClr val="FF0000"/>
                </a:solidFill>
              </a:rPr>
              <a:t>FID):</a:t>
            </a:r>
          </a:p>
          <a:p>
            <a:pPr lvl="1"/>
            <a:r>
              <a:rPr lang="en-GB" dirty="0"/>
              <a:t>The score was proposed as an improvement over the existing Inception Score. </a:t>
            </a:r>
            <a:endParaRPr lang="en-GB" dirty="0" smtClean="0"/>
          </a:p>
          <a:p>
            <a:pPr lvl="1"/>
            <a:r>
              <a:rPr lang="en-GB" dirty="0"/>
              <a:t>Like the inception score, the FID score uses the inception model to capture specific features of an input image. </a:t>
            </a:r>
            <a:endParaRPr lang="en-GB" dirty="0" smtClean="0"/>
          </a:p>
          <a:p>
            <a:pPr lvl="1"/>
            <a:r>
              <a:rPr lang="en-GB" dirty="0" smtClean="0"/>
              <a:t>These </a:t>
            </a:r>
            <a:r>
              <a:rPr lang="en-GB" dirty="0"/>
              <a:t>activations are calculated for a collection of real and generated images. </a:t>
            </a:r>
            <a:endParaRPr lang="en-GB" dirty="0" smtClean="0"/>
          </a:p>
          <a:p>
            <a:pPr lvl="1"/>
            <a:r>
              <a:rPr lang="en-GB" dirty="0" smtClean="0"/>
              <a:t>The </a:t>
            </a:r>
            <a:r>
              <a:rPr lang="en-GB" dirty="0"/>
              <a:t>activations for each real and generated image are summarized as a multivariate Gaussian and the distance between these two distributions is then calculated using the </a:t>
            </a:r>
            <a:r>
              <a:rPr lang="en-GB" dirty="0" err="1"/>
              <a:t>Frechet</a:t>
            </a:r>
            <a:r>
              <a:rPr lang="en-GB" dirty="0"/>
              <a:t> distance, also called the Wasserstein-2 distance. </a:t>
            </a:r>
            <a:endParaRPr lang="en-GB" dirty="0" smtClean="0"/>
          </a:p>
          <a:p>
            <a:pPr lvl="1"/>
            <a:r>
              <a:rPr lang="en-GB" b="1" u="sng" dirty="0"/>
              <a:t>An important note is that </a:t>
            </a:r>
            <a:r>
              <a:rPr lang="en-GB" dirty="0">
                <a:solidFill>
                  <a:srgbClr val="0070C0"/>
                </a:solidFill>
              </a:rPr>
              <a:t>FID needs a decent sample size to give good results (suggested size = 50k samples ). </a:t>
            </a:r>
            <a:endParaRPr lang="en-GB" dirty="0" smtClean="0">
              <a:solidFill>
                <a:srgbClr val="0070C0"/>
              </a:solidFill>
            </a:endParaRPr>
          </a:p>
          <a:p>
            <a:pPr lvl="1"/>
            <a:r>
              <a:rPr lang="en-GB" dirty="0" smtClean="0">
                <a:solidFill>
                  <a:srgbClr val="0070C0"/>
                </a:solidFill>
              </a:rPr>
              <a:t>If </a:t>
            </a:r>
            <a:r>
              <a:rPr lang="en-GB" dirty="0">
                <a:solidFill>
                  <a:srgbClr val="0070C0"/>
                </a:solidFill>
              </a:rPr>
              <a:t>you use too few samples, you will end up over-estimating your actual FID and the estimates will have a large variance. </a:t>
            </a:r>
            <a:endParaRPr lang="en-GB" dirty="0" smtClean="0">
              <a:solidFill>
                <a:srgbClr val="0070C0"/>
              </a:solidFill>
            </a:endParaRPr>
          </a:p>
          <a:p>
            <a:pPr lvl="1"/>
            <a:r>
              <a:rPr lang="en-GB" dirty="0" smtClean="0">
                <a:solidFill>
                  <a:srgbClr val="0070C0"/>
                </a:solidFill>
              </a:rPr>
              <a:t>A </a:t>
            </a:r>
            <a:r>
              <a:rPr lang="en-GB" dirty="0">
                <a:solidFill>
                  <a:srgbClr val="0070C0"/>
                </a:solidFill>
              </a:rPr>
              <a:t>lower FID score indicates more realistic images that match the statistical properties of real images</a:t>
            </a:r>
            <a:r>
              <a:rPr lang="en-GB" dirty="0"/>
              <a:t>. </a:t>
            </a:r>
            <a:br>
              <a:rPr lang="en-GB" dirty="0"/>
            </a:br>
            <a:endParaRPr lang="en-US" dirty="0"/>
          </a:p>
        </p:txBody>
      </p:sp>
    </p:spTree>
    <p:extLst>
      <p:ext uri="{BB962C8B-B14F-4D97-AF65-F5344CB8AC3E}">
        <p14:creationId xmlns:p14="http://schemas.microsoft.com/office/powerpoint/2010/main" val="1329108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GANs Applications </a:t>
            </a:r>
          </a:p>
        </p:txBody>
      </p:sp>
      <p:sp>
        <p:nvSpPr>
          <p:cNvPr id="3" name="Content Placeholder 2"/>
          <p:cNvSpPr>
            <a:spLocks noGrp="1"/>
          </p:cNvSpPr>
          <p:nvPr>
            <p:ph idx="1"/>
          </p:nvPr>
        </p:nvSpPr>
        <p:spPr/>
        <p:txBody>
          <a:bodyPr/>
          <a:lstStyle/>
          <a:p>
            <a:r>
              <a:rPr lang="en-US" dirty="0"/>
              <a:t>Text-to-Photo Synthesis </a:t>
            </a:r>
            <a:endParaRPr lang="en-US" dirty="0" smtClean="0"/>
          </a:p>
          <a:p>
            <a:r>
              <a:rPr lang="en-US" dirty="0"/>
              <a:t>Image-to-image translation (Pix2Pix GAN) </a:t>
            </a:r>
            <a:endParaRPr lang="en-US" dirty="0" smtClean="0"/>
          </a:p>
          <a:p>
            <a:r>
              <a:rPr lang="en-US" dirty="0"/>
              <a:t>Image Super-Resolution GAN (SRGAN) </a:t>
            </a:r>
            <a:endParaRPr lang="en-US" dirty="0" smtClean="0"/>
          </a:p>
          <a:p>
            <a:pPr marL="0" indent="0">
              <a:buNone/>
            </a:pPr>
            <a:r>
              <a:rPr lang="en-US" dirty="0"/>
              <a:t/>
            </a:r>
            <a:br>
              <a:rPr lang="en-US" dirty="0"/>
            </a:b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9075160" y="3416444"/>
            <a:ext cx="3019425" cy="2352675"/>
          </a:xfrm>
          <a:prstGeom prst="rect">
            <a:avLst/>
          </a:prstGeom>
        </p:spPr>
      </p:pic>
      <p:pic>
        <p:nvPicPr>
          <p:cNvPr id="5" name="Picture 4"/>
          <p:cNvPicPr>
            <a:picLocks noChangeAspect="1"/>
          </p:cNvPicPr>
          <p:nvPr/>
        </p:nvPicPr>
        <p:blipFill>
          <a:blip r:embed="rId3"/>
          <a:stretch>
            <a:fillRect/>
          </a:stretch>
        </p:blipFill>
        <p:spPr>
          <a:xfrm>
            <a:off x="4700163" y="3276323"/>
            <a:ext cx="4374140" cy="2923309"/>
          </a:xfrm>
          <a:prstGeom prst="rect">
            <a:avLst/>
          </a:prstGeom>
        </p:spPr>
      </p:pic>
      <p:pic>
        <p:nvPicPr>
          <p:cNvPr id="6" name="Picture 5"/>
          <p:cNvPicPr>
            <a:picLocks noChangeAspect="1"/>
          </p:cNvPicPr>
          <p:nvPr/>
        </p:nvPicPr>
        <p:blipFill>
          <a:blip r:embed="rId4"/>
          <a:stretch>
            <a:fillRect/>
          </a:stretch>
        </p:blipFill>
        <p:spPr>
          <a:xfrm>
            <a:off x="155872" y="3416444"/>
            <a:ext cx="4544291" cy="3219438"/>
          </a:xfrm>
          <a:prstGeom prst="rect">
            <a:avLst/>
          </a:prstGeom>
        </p:spPr>
      </p:pic>
    </p:spTree>
    <p:extLst>
      <p:ext uri="{BB962C8B-B14F-4D97-AF65-F5344CB8AC3E}">
        <p14:creationId xmlns:p14="http://schemas.microsoft.com/office/powerpoint/2010/main" val="1042978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57" y="124415"/>
            <a:ext cx="10058400" cy="679150"/>
          </a:xfrm>
        </p:spPr>
        <p:txBody>
          <a:bodyPr>
            <a:normAutofit/>
          </a:bodyPr>
          <a:lstStyle/>
          <a:p>
            <a:r>
              <a:rPr lang="en-US" sz="4000" b="1" dirty="0"/>
              <a:t>Conditional GANs (CGANs)</a:t>
            </a:r>
            <a:endParaRPr lang="en-US" sz="4000" dirty="0"/>
          </a:p>
        </p:txBody>
      </p:sp>
      <p:sp>
        <p:nvSpPr>
          <p:cNvPr id="3" name="Content Placeholder 2"/>
          <p:cNvSpPr>
            <a:spLocks noGrp="1"/>
          </p:cNvSpPr>
          <p:nvPr>
            <p:ph idx="1"/>
          </p:nvPr>
        </p:nvSpPr>
        <p:spPr>
          <a:xfrm>
            <a:off x="307848" y="803565"/>
            <a:ext cx="10914334" cy="5818908"/>
          </a:xfrm>
        </p:spPr>
        <p:txBody>
          <a:bodyPr/>
          <a:lstStyle/>
          <a:p>
            <a:r>
              <a:rPr lang="en-GB" dirty="0" smtClean="0"/>
              <a:t>type </a:t>
            </a:r>
            <a:r>
              <a:rPr lang="en-GB" dirty="0"/>
              <a:t>of GANs that allow the user to control the generated data by adding an additional input to the generator network. </a:t>
            </a:r>
            <a:endParaRPr lang="en-GB" dirty="0" smtClean="0"/>
          </a:p>
          <a:p>
            <a:r>
              <a:rPr lang="en-GB" dirty="0" smtClean="0"/>
              <a:t>This </a:t>
            </a:r>
            <a:r>
              <a:rPr lang="en-GB" dirty="0"/>
              <a:t>input specifies the desired characteristics of the generated data, such as the </a:t>
            </a:r>
            <a:r>
              <a:rPr lang="en-GB" dirty="0" err="1"/>
              <a:t>color</a:t>
            </a:r>
            <a:r>
              <a:rPr lang="en-GB" dirty="0"/>
              <a:t> or shape of an image. </a:t>
            </a:r>
            <a:endParaRPr lang="en-GB" dirty="0" smtClean="0"/>
          </a:p>
          <a:p>
            <a:r>
              <a:rPr lang="en-GB" dirty="0" smtClean="0"/>
              <a:t>CGANs </a:t>
            </a:r>
            <a:r>
              <a:rPr lang="en-GB" dirty="0"/>
              <a:t>can be thought of as a combination of a GAN and a conditional generative model, where the generator and discriminator are trained to take into account both the input data and the condition. </a:t>
            </a:r>
            <a:endParaRPr lang="en-GB" dirty="0" smtClean="0"/>
          </a:p>
          <a:p>
            <a:r>
              <a:rPr lang="en-GB" dirty="0" smtClean="0"/>
              <a:t>This </a:t>
            </a:r>
            <a:r>
              <a:rPr lang="en-GB" dirty="0"/>
              <a:t>allows CGANs to generate data that is more in line with the user’s expectations.</a:t>
            </a:r>
            <a:endParaRPr lang="en-US" dirty="0"/>
          </a:p>
        </p:txBody>
      </p:sp>
      <p:pic>
        <p:nvPicPr>
          <p:cNvPr id="4" name="Picture 3"/>
          <p:cNvPicPr>
            <a:picLocks noChangeAspect="1"/>
          </p:cNvPicPr>
          <p:nvPr/>
        </p:nvPicPr>
        <p:blipFill>
          <a:blip r:embed="rId2"/>
          <a:stretch>
            <a:fillRect/>
          </a:stretch>
        </p:blipFill>
        <p:spPr>
          <a:xfrm>
            <a:off x="928255" y="3496541"/>
            <a:ext cx="9781309" cy="3125931"/>
          </a:xfrm>
          <a:prstGeom prst="rect">
            <a:avLst/>
          </a:prstGeom>
        </p:spPr>
      </p:pic>
    </p:spTree>
    <p:extLst>
      <p:ext uri="{BB962C8B-B14F-4D97-AF65-F5344CB8AC3E}">
        <p14:creationId xmlns:p14="http://schemas.microsoft.com/office/powerpoint/2010/main" val="817741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Wasserstein GANs (WGANs)</a:t>
            </a:r>
            <a:r>
              <a:rPr lang="en-US" dirty="0"/>
              <a:t> </a:t>
            </a:r>
          </a:p>
        </p:txBody>
      </p:sp>
      <p:sp>
        <p:nvSpPr>
          <p:cNvPr id="3" name="Content Placeholder 2"/>
          <p:cNvSpPr>
            <a:spLocks noGrp="1"/>
          </p:cNvSpPr>
          <p:nvPr>
            <p:ph idx="1"/>
          </p:nvPr>
        </p:nvSpPr>
        <p:spPr/>
        <p:txBody>
          <a:bodyPr/>
          <a:lstStyle/>
          <a:p>
            <a:r>
              <a:rPr lang="en-GB" dirty="0"/>
              <a:t>are a relatively new type of GANs that address some of the stability issues that are commonly encountered when training GANs. </a:t>
            </a:r>
            <a:endParaRPr lang="en-GB" dirty="0" smtClean="0"/>
          </a:p>
          <a:p>
            <a:r>
              <a:rPr lang="en-GB" dirty="0" smtClean="0"/>
              <a:t>WGANs </a:t>
            </a:r>
            <a:r>
              <a:rPr lang="en-GB" dirty="0"/>
              <a:t>use the Wasserstein distance metric to evaluate the quality of the generated data, which has been shown to provide improved stability during training compared to other metrics</a:t>
            </a:r>
            <a:r>
              <a:rPr lang="en-GB" dirty="0" smtClean="0"/>
              <a:t>.</a:t>
            </a:r>
          </a:p>
          <a:p>
            <a:r>
              <a:rPr lang="en-GB" dirty="0" smtClean="0"/>
              <a:t> </a:t>
            </a:r>
            <a:r>
              <a:rPr lang="en-GB" dirty="0"/>
              <a:t>The Wasserstein distance metric measures the earth mover’s distance between the generated data and the training data, which provides a robust measure of the quality of the generated data. </a:t>
            </a:r>
            <a:endParaRPr lang="en-GB" dirty="0" smtClean="0"/>
          </a:p>
          <a:p>
            <a:r>
              <a:rPr lang="en-GB" dirty="0" smtClean="0"/>
              <a:t>WGANs </a:t>
            </a:r>
            <a:r>
              <a:rPr lang="en-GB" dirty="0"/>
              <a:t>have been shown to be particularly effective for generating high-quality images.</a:t>
            </a:r>
            <a:endParaRPr lang="en-US" dirty="0"/>
          </a:p>
        </p:txBody>
      </p:sp>
    </p:spTree>
    <p:extLst>
      <p:ext uri="{BB962C8B-B14F-4D97-AF65-F5344CB8AC3E}">
        <p14:creationId xmlns:p14="http://schemas.microsoft.com/office/powerpoint/2010/main" val="3132692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58" y="165977"/>
            <a:ext cx="10058400" cy="873113"/>
          </a:xfrm>
        </p:spPr>
        <p:txBody>
          <a:bodyPr/>
          <a:lstStyle/>
          <a:p>
            <a:r>
              <a:rPr lang="en-US" dirty="0" smtClean="0"/>
              <a:t>Generative models</a:t>
            </a:r>
            <a:endParaRPr lang="en-US" dirty="0"/>
          </a:p>
        </p:txBody>
      </p:sp>
      <p:sp>
        <p:nvSpPr>
          <p:cNvPr id="3" name="Content Placeholder 2"/>
          <p:cNvSpPr>
            <a:spLocks noGrp="1"/>
          </p:cNvSpPr>
          <p:nvPr>
            <p:ph idx="1"/>
          </p:nvPr>
        </p:nvSpPr>
        <p:spPr>
          <a:xfrm>
            <a:off x="304800" y="1039090"/>
            <a:ext cx="10823448" cy="5133110"/>
          </a:xfrm>
        </p:spPr>
        <p:txBody>
          <a:bodyPr>
            <a:normAutofit fontScale="92500" lnSpcReduction="20000"/>
          </a:bodyPr>
          <a:lstStyle/>
          <a:p>
            <a:r>
              <a:rPr lang="en-GB" sz="2600" i="1" dirty="0"/>
              <a:t>Generative Models</a:t>
            </a:r>
            <a:r>
              <a:rPr lang="en-GB" sz="2600" dirty="0"/>
              <a:t>. They are neural network models that are able to imagine and produce new content that hasn’t been created before. </a:t>
            </a:r>
            <a:endParaRPr lang="en-GB" sz="2600" dirty="0" smtClean="0"/>
          </a:p>
          <a:p>
            <a:r>
              <a:rPr lang="en-GB" sz="2600" dirty="0"/>
              <a:t>They can imagine new worlds, new people, and new reality in a seemingly magical way. </a:t>
            </a:r>
            <a:endParaRPr lang="en-GB" sz="2600" dirty="0" smtClean="0"/>
          </a:p>
          <a:p>
            <a:r>
              <a:rPr lang="en-GB" sz="2600" dirty="0" smtClean="0"/>
              <a:t>We </a:t>
            </a:r>
            <a:r>
              <a:rPr lang="en-GB" sz="2600" dirty="0"/>
              <a:t>train generative models by providing a training dataset in a specific domain and their job is to create images that have new objects from the same domain that look so close to the real data. </a:t>
            </a:r>
            <a:endParaRPr lang="en-GB" sz="2600" dirty="0" smtClean="0"/>
          </a:p>
          <a:p>
            <a:r>
              <a:rPr lang="en-GB" sz="2600" dirty="0"/>
              <a:t>the introduction of generative networks, researchers were able to make computers generate content of the same or higher quality compared to their human counterparts. </a:t>
            </a:r>
            <a:endParaRPr lang="en-GB" sz="2600" dirty="0" smtClean="0"/>
          </a:p>
          <a:p>
            <a:r>
              <a:rPr lang="en-GB" sz="2600" dirty="0"/>
              <a:t>By allowing computers to learn to mimic any distribution of data, they can be taught to create worlds that are similar to our own in any domain: images, music, speech, prose. They are robot artists in a sense, and their output is impressive. </a:t>
            </a:r>
            <a:br>
              <a:rPr lang="en-GB" sz="2600" dirty="0"/>
            </a:br>
            <a:r>
              <a:rPr lang="en-GB" dirty="0"/>
              <a:t/>
            </a:r>
            <a:br>
              <a:rPr lang="en-GB" dirty="0"/>
            </a:br>
            <a:endParaRPr lang="en-US" dirty="0"/>
          </a:p>
        </p:txBody>
      </p:sp>
    </p:spTree>
    <p:extLst>
      <p:ext uri="{BB962C8B-B14F-4D97-AF65-F5344CB8AC3E}">
        <p14:creationId xmlns:p14="http://schemas.microsoft.com/office/powerpoint/2010/main" val="2853930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02" y="179832"/>
            <a:ext cx="10058400" cy="637586"/>
          </a:xfrm>
        </p:spPr>
        <p:txBody>
          <a:bodyPr>
            <a:normAutofit fontScale="90000"/>
          </a:bodyPr>
          <a:lstStyle/>
          <a:p>
            <a:r>
              <a:rPr lang="en-US" sz="4800" dirty="0"/>
              <a:t>GANs Architecture </a:t>
            </a:r>
          </a:p>
        </p:txBody>
      </p:sp>
      <p:sp>
        <p:nvSpPr>
          <p:cNvPr id="3" name="Content Placeholder 2"/>
          <p:cNvSpPr>
            <a:spLocks noGrp="1"/>
          </p:cNvSpPr>
          <p:nvPr>
            <p:ph idx="1"/>
          </p:nvPr>
        </p:nvSpPr>
        <p:spPr>
          <a:xfrm>
            <a:off x="318655" y="817419"/>
            <a:ext cx="10809593" cy="5354782"/>
          </a:xfrm>
        </p:spPr>
        <p:txBody>
          <a:bodyPr/>
          <a:lstStyle/>
          <a:p>
            <a:r>
              <a:rPr lang="en-GB" dirty="0"/>
              <a:t>GANs are based on the idea of adversarial training</a:t>
            </a:r>
            <a:r>
              <a:rPr lang="en-GB" dirty="0" smtClean="0"/>
              <a:t>.</a:t>
            </a:r>
          </a:p>
          <a:p>
            <a:r>
              <a:rPr lang="en-GB" dirty="0" smtClean="0"/>
              <a:t> </a:t>
            </a:r>
            <a:r>
              <a:rPr lang="en-GB" dirty="0"/>
              <a:t>They basically consist of two neural networks which compete against each other. </a:t>
            </a:r>
            <a:endParaRPr lang="en-GB" dirty="0" smtClean="0"/>
          </a:p>
          <a:p>
            <a:r>
              <a:rPr lang="en-GB" dirty="0" smtClean="0"/>
              <a:t>This </a:t>
            </a:r>
            <a:r>
              <a:rPr lang="en-GB" dirty="0"/>
              <a:t>competitiveness helps them to mimic any distribution of data. I like to think of the GAN architecture as two boxers fighting. </a:t>
            </a:r>
            <a:endParaRPr lang="en-GB" dirty="0" smtClean="0"/>
          </a:p>
          <a:p>
            <a:r>
              <a:rPr lang="en-GB" dirty="0" smtClean="0"/>
              <a:t>In </a:t>
            </a:r>
            <a:r>
              <a:rPr lang="en-GB" dirty="0"/>
              <a:t>their conquest to win the game, both are learning each others’ moves and techniques. </a:t>
            </a:r>
            <a:endParaRPr lang="en-GB" dirty="0" smtClean="0"/>
          </a:p>
          <a:p>
            <a:r>
              <a:rPr lang="en-GB" dirty="0" smtClean="0"/>
              <a:t>They </a:t>
            </a:r>
            <a:r>
              <a:rPr lang="en-GB" dirty="0"/>
              <a:t>both start the game with less knowledge about their opponent. </a:t>
            </a:r>
            <a:endParaRPr lang="en-GB" dirty="0" smtClean="0"/>
          </a:p>
          <a:p>
            <a:r>
              <a:rPr lang="en-GB" dirty="0" smtClean="0"/>
              <a:t>As </a:t>
            </a:r>
            <a:r>
              <a:rPr lang="en-GB" dirty="0"/>
              <a:t>the game goes, they </a:t>
            </a:r>
            <a:r>
              <a:rPr lang="en-GB" i="1" dirty="0"/>
              <a:t>learn </a:t>
            </a:r>
            <a:r>
              <a:rPr lang="en-GB" dirty="0"/>
              <a:t>and become better and better. </a:t>
            </a:r>
            <a:br>
              <a:rPr lang="en-GB" dirty="0"/>
            </a:br>
            <a:endParaRPr lang="en-US" dirty="0"/>
          </a:p>
        </p:txBody>
      </p:sp>
      <p:pic>
        <p:nvPicPr>
          <p:cNvPr id="4" name="Picture 3"/>
          <p:cNvPicPr>
            <a:picLocks noChangeAspect="1"/>
          </p:cNvPicPr>
          <p:nvPr/>
        </p:nvPicPr>
        <p:blipFill>
          <a:blip r:embed="rId2"/>
          <a:stretch>
            <a:fillRect/>
          </a:stretch>
        </p:blipFill>
        <p:spPr>
          <a:xfrm>
            <a:off x="2072137" y="3683917"/>
            <a:ext cx="6252730" cy="2798711"/>
          </a:xfrm>
          <a:prstGeom prst="rect">
            <a:avLst/>
          </a:prstGeom>
          <a:ln>
            <a:solidFill>
              <a:schemeClr val="tx1"/>
            </a:solidFill>
          </a:ln>
        </p:spPr>
      </p:pic>
    </p:spTree>
    <p:extLst>
      <p:ext uri="{BB962C8B-B14F-4D97-AF65-F5344CB8AC3E}">
        <p14:creationId xmlns:p14="http://schemas.microsoft.com/office/powerpoint/2010/main" val="1397526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57" y="207541"/>
            <a:ext cx="10058400" cy="873113"/>
          </a:xfrm>
        </p:spPr>
        <p:txBody>
          <a:bodyPr/>
          <a:lstStyle/>
          <a:p>
            <a:r>
              <a:rPr lang="en-US" dirty="0" smtClean="0"/>
              <a:t>Cont.</a:t>
            </a:r>
            <a:endParaRPr lang="en-US" dirty="0"/>
          </a:p>
        </p:txBody>
      </p:sp>
      <p:sp>
        <p:nvSpPr>
          <p:cNvPr id="3" name="Content Placeholder 2"/>
          <p:cNvSpPr>
            <a:spLocks noGrp="1"/>
          </p:cNvSpPr>
          <p:nvPr>
            <p:ph idx="1"/>
          </p:nvPr>
        </p:nvSpPr>
        <p:spPr>
          <a:xfrm>
            <a:off x="290945" y="955964"/>
            <a:ext cx="10837303" cy="5216236"/>
          </a:xfrm>
        </p:spPr>
        <p:txBody>
          <a:bodyPr/>
          <a:lstStyle/>
          <a:p>
            <a:r>
              <a:rPr lang="en-GB" dirty="0"/>
              <a:t>Another analogy to help drive the idea home: think of GANs as the opposition of a counterfeiter and a cop in a game of cat and mouse, where the counterfeiter is learning to pass false notes, and the cop is learning to detect them</a:t>
            </a:r>
            <a:r>
              <a:rPr lang="en-GB" dirty="0" smtClean="0"/>
              <a:t>.</a:t>
            </a:r>
          </a:p>
          <a:p>
            <a:r>
              <a:rPr lang="en-GB" dirty="0" smtClean="0"/>
              <a:t> </a:t>
            </a:r>
            <a:r>
              <a:rPr lang="en-GB" dirty="0"/>
              <a:t>Both are dynamic. Meaning, as the counterfeiter is learning to perfect creating false notes, the cop is in training and getting better too and each side comes to learn the other’s methods in a constant escalation. </a:t>
            </a:r>
            <a:br>
              <a:rPr lang="en-GB" dirty="0"/>
            </a:br>
            <a:endParaRPr lang="en-US" dirty="0"/>
          </a:p>
        </p:txBody>
      </p:sp>
      <p:pic>
        <p:nvPicPr>
          <p:cNvPr id="4" name="Picture 3"/>
          <p:cNvPicPr>
            <a:picLocks noChangeAspect="1"/>
          </p:cNvPicPr>
          <p:nvPr/>
        </p:nvPicPr>
        <p:blipFill>
          <a:blip r:embed="rId2"/>
          <a:stretch>
            <a:fillRect/>
          </a:stretch>
        </p:blipFill>
        <p:spPr>
          <a:xfrm>
            <a:off x="1504741" y="3657600"/>
            <a:ext cx="8409709" cy="2514600"/>
          </a:xfrm>
          <a:prstGeom prst="rect">
            <a:avLst/>
          </a:prstGeom>
        </p:spPr>
      </p:pic>
    </p:spTree>
    <p:extLst>
      <p:ext uri="{BB962C8B-B14F-4D97-AF65-F5344CB8AC3E}">
        <p14:creationId xmlns:p14="http://schemas.microsoft.com/office/powerpoint/2010/main" val="85476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4722" y="720436"/>
            <a:ext cx="7007352" cy="6137564"/>
          </a:xfrm>
        </p:spPr>
        <p:txBody>
          <a:bodyPr>
            <a:normAutofit/>
          </a:bodyPr>
          <a:lstStyle/>
          <a:p>
            <a:r>
              <a:rPr lang="en-GB" dirty="0"/>
              <a:t>The GAN architecture is composed of two main networks:</a:t>
            </a:r>
          </a:p>
          <a:p>
            <a:pPr lvl="1"/>
            <a:r>
              <a:rPr lang="en-GB" b="1" dirty="0" smtClean="0"/>
              <a:t>The </a:t>
            </a:r>
            <a:r>
              <a:rPr lang="en-GB" b="1" dirty="0"/>
              <a:t>Generator </a:t>
            </a:r>
            <a:r>
              <a:rPr lang="en-GB" dirty="0"/>
              <a:t>tries to convert random noise into observations that look as if </a:t>
            </a:r>
            <a:r>
              <a:rPr lang="en-GB" dirty="0" smtClean="0"/>
              <a:t>they have </a:t>
            </a:r>
            <a:r>
              <a:rPr lang="en-GB" dirty="0"/>
              <a:t>been sampled from the original dataset.</a:t>
            </a:r>
          </a:p>
          <a:p>
            <a:pPr lvl="1"/>
            <a:r>
              <a:rPr lang="en-GB" b="1" dirty="0" smtClean="0"/>
              <a:t>The </a:t>
            </a:r>
            <a:r>
              <a:rPr lang="en-GB" b="1" dirty="0"/>
              <a:t>Discriminator </a:t>
            </a:r>
            <a:r>
              <a:rPr lang="en-GB" dirty="0"/>
              <a:t>tries to predict whether an observation comes from the </a:t>
            </a:r>
            <a:r>
              <a:rPr lang="en-GB" dirty="0" smtClean="0"/>
              <a:t>original dataset </a:t>
            </a:r>
            <a:r>
              <a:rPr lang="en-GB" dirty="0"/>
              <a:t>or is one of the generator’s forgeries. </a:t>
            </a:r>
            <a:endParaRPr lang="en-GB" dirty="0" smtClean="0"/>
          </a:p>
          <a:p>
            <a:r>
              <a:rPr lang="en-GB" dirty="0"/>
              <a:t>As you can see in the architecture diagram (</a:t>
            </a:r>
            <a:r>
              <a:rPr lang="en-GB" dirty="0" smtClean="0"/>
              <a:t>Figure), </a:t>
            </a:r>
          </a:p>
          <a:p>
            <a:pPr marL="0" indent="0">
              <a:buNone/>
            </a:pPr>
            <a:r>
              <a:rPr lang="en-GB" dirty="0" smtClean="0"/>
              <a:t>the </a:t>
            </a:r>
            <a:r>
              <a:rPr lang="en-GB" dirty="0"/>
              <a:t>steps a GAN takes are as follows:</a:t>
            </a:r>
          </a:p>
          <a:p>
            <a:pPr lvl="1"/>
            <a:r>
              <a:rPr lang="en-GB" dirty="0" smtClean="0"/>
              <a:t>The </a:t>
            </a:r>
            <a:r>
              <a:rPr lang="en-GB" dirty="0"/>
              <a:t>generator takes in random numbers and returns </a:t>
            </a:r>
            <a:endParaRPr lang="en-GB" dirty="0" smtClean="0"/>
          </a:p>
          <a:p>
            <a:pPr marL="274320" lvl="1" indent="0">
              <a:buNone/>
            </a:pPr>
            <a:r>
              <a:rPr lang="en-GB" dirty="0" smtClean="0"/>
              <a:t>an </a:t>
            </a:r>
            <a:r>
              <a:rPr lang="en-GB" dirty="0"/>
              <a:t>image.</a:t>
            </a:r>
          </a:p>
          <a:p>
            <a:pPr lvl="1"/>
            <a:r>
              <a:rPr lang="en-GB" dirty="0" smtClean="0"/>
              <a:t>This </a:t>
            </a:r>
            <a:r>
              <a:rPr lang="en-GB" dirty="0"/>
              <a:t>generated image is fed into the </a:t>
            </a:r>
            <a:r>
              <a:rPr lang="en-GB" dirty="0" smtClean="0"/>
              <a:t>discriminator</a:t>
            </a:r>
          </a:p>
          <a:p>
            <a:pPr marL="274320" lvl="1" indent="0">
              <a:buNone/>
            </a:pPr>
            <a:r>
              <a:rPr lang="en-GB" dirty="0" smtClean="0"/>
              <a:t> </a:t>
            </a:r>
            <a:r>
              <a:rPr lang="en-GB" dirty="0"/>
              <a:t>alongside a stream of images </a:t>
            </a:r>
            <a:r>
              <a:rPr lang="en-GB" dirty="0" smtClean="0"/>
              <a:t>taken from </a:t>
            </a:r>
            <a:r>
              <a:rPr lang="en-GB" dirty="0"/>
              <a:t>the actual, </a:t>
            </a:r>
            <a:endParaRPr lang="en-GB" dirty="0" smtClean="0"/>
          </a:p>
          <a:p>
            <a:pPr marL="274320" lvl="1" indent="0">
              <a:buNone/>
            </a:pPr>
            <a:r>
              <a:rPr lang="en-GB" dirty="0" smtClean="0"/>
              <a:t>ground-truth dataset.</a:t>
            </a:r>
          </a:p>
          <a:p>
            <a:pPr lvl="1"/>
            <a:r>
              <a:rPr lang="en-GB" dirty="0" smtClean="0"/>
              <a:t>The discriminator </a:t>
            </a:r>
            <a:r>
              <a:rPr lang="en-GB" dirty="0"/>
              <a:t>takes in both real and fake images and </a:t>
            </a:r>
            <a:r>
              <a:rPr lang="en-GB" dirty="0" smtClean="0"/>
              <a:t>returns probabilities, a number </a:t>
            </a:r>
            <a:r>
              <a:rPr lang="en-GB" dirty="0"/>
              <a:t>between 0 and 1, with 1 representing a prediction of authenticity and </a:t>
            </a:r>
            <a:r>
              <a:rPr lang="en-GB" dirty="0" smtClean="0"/>
              <a:t>0 representing </a:t>
            </a:r>
            <a:r>
              <a:rPr lang="en-GB" dirty="0"/>
              <a:t>fake</a:t>
            </a:r>
            <a:r>
              <a:rPr lang="en-GB" dirty="0" smtClean="0"/>
              <a:t>.</a:t>
            </a:r>
            <a:endParaRPr lang="en-US" dirty="0"/>
          </a:p>
        </p:txBody>
      </p:sp>
      <p:pic>
        <p:nvPicPr>
          <p:cNvPr id="5" name="Picture 4"/>
          <p:cNvPicPr>
            <a:picLocks noChangeAspect="1"/>
          </p:cNvPicPr>
          <p:nvPr/>
        </p:nvPicPr>
        <p:blipFill>
          <a:blip r:embed="rId2"/>
          <a:stretch>
            <a:fillRect/>
          </a:stretch>
        </p:blipFill>
        <p:spPr>
          <a:xfrm>
            <a:off x="7218218" y="1898072"/>
            <a:ext cx="4973782" cy="4284518"/>
          </a:xfrm>
          <a:prstGeom prst="rect">
            <a:avLst/>
          </a:prstGeom>
        </p:spPr>
      </p:pic>
    </p:spTree>
    <p:extLst>
      <p:ext uri="{BB962C8B-B14F-4D97-AF65-F5344CB8AC3E}">
        <p14:creationId xmlns:p14="http://schemas.microsoft.com/office/powerpoint/2010/main" val="1214796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179832"/>
            <a:ext cx="10058400" cy="679150"/>
          </a:xfrm>
        </p:spPr>
        <p:txBody>
          <a:bodyPr>
            <a:normAutofit fontScale="90000"/>
          </a:bodyPr>
          <a:lstStyle/>
          <a:p>
            <a:r>
              <a:rPr lang="en-US" dirty="0">
                <a:solidFill>
                  <a:srgbClr val="FF0000"/>
                </a:solidFill>
              </a:rPr>
              <a:t>The Discriminator Model</a:t>
            </a:r>
            <a:r>
              <a:rPr lang="en-US" dirty="0" smtClean="0">
                <a:solidFill>
                  <a:srgbClr val="FF0000"/>
                </a:solidFill>
              </a:rPr>
              <a:t>:</a:t>
            </a:r>
            <a:endParaRPr lang="en-US" dirty="0"/>
          </a:p>
        </p:txBody>
      </p:sp>
      <p:sp>
        <p:nvSpPr>
          <p:cNvPr id="3" name="Content Placeholder 2"/>
          <p:cNvSpPr>
            <a:spLocks noGrp="1"/>
          </p:cNvSpPr>
          <p:nvPr>
            <p:ph idx="1"/>
          </p:nvPr>
        </p:nvSpPr>
        <p:spPr>
          <a:xfrm>
            <a:off x="304801" y="858982"/>
            <a:ext cx="10823448" cy="5313218"/>
          </a:xfrm>
        </p:spPr>
        <p:txBody>
          <a:bodyPr/>
          <a:lstStyle/>
          <a:p>
            <a:pPr marL="182880" lvl="1">
              <a:spcBef>
                <a:spcPts val="1200"/>
              </a:spcBef>
              <a:spcAft>
                <a:spcPts val="0"/>
              </a:spcAft>
            </a:pPr>
            <a:r>
              <a:rPr lang="en-GB" dirty="0" smtClean="0"/>
              <a:t>the </a:t>
            </a:r>
            <a:r>
              <a:rPr lang="en-GB" dirty="0"/>
              <a:t>goal of the discriminator is to predict if an image is real or fake. </a:t>
            </a:r>
            <a:endParaRPr lang="en-GB" dirty="0" smtClean="0"/>
          </a:p>
          <a:p>
            <a:pPr marL="182880" lvl="1">
              <a:spcBef>
                <a:spcPts val="1200"/>
              </a:spcBef>
              <a:spcAft>
                <a:spcPts val="0"/>
              </a:spcAft>
            </a:pPr>
            <a:r>
              <a:rPr lang="en-GB" dirty="0" smtClean="0"/>
              <a:t>This </a:t>
            </a:r>
            <a:r>
              <a:rPr lang="en-GB" dirty="0"/>
              <a:t>is a typical supervised classification problem, so we can use the traditional classifier network that we </a:t>
            </a:r>
            <a:r>
              <a:rPr lang="en-GB" dirty="0" smtClean="0"/>
              <a:t>learned. </a:t>
            </a:r>
            <a:r>
              <a:rPr lang="en-GB" dirty="0"/>
              <a:t>The network consists of stacked convolutional layers, followed by a dense output layer with sigmoid activation function. </a:t>
            </a:r>
            <a:endParaRPr lang="en-GB" dirty="0" smtClean="0"/>
          </a:p>
          <a:p>
            <a:pPr marL="182880" lvl="1">
              <a:spcBef>
                <a:spcPts val="1200"/>
              </a:spcBef>
              <a:spcAft>
                <a:spcPts val="0"/>
              </a:spcAft>
            </a:pPr>
            <a:r>
              <a:rPr lang="en-GB" dirty="0" smtClean="0"/>
              <a:t>We </a:t>
            </a:r>
            <a:r>
              <a:rPr lang="en-GB" dirty="0"/>
              <a:t>use </a:t>
            </a:r>
            <a:r>
              <a:rPr lang="en-GB" dirty="0" smtClean="0"/>
              <a:t>the sigmoid </a:t>
            </a:r>
            <a:r>
              <a:rPr lang="en-GB" dirty="0"/>
              <a:t>activation function because this is a binary classification problem and the goal of the network is to output prediction </a:t>
            </a:r>
            <a:r>
              <a:rPr lang="en-GB" dirty="0" smtClean="0"/>
              <a:t>probability </a:t>
            </a:r>
            <a:r>
              <a:rPr lang="en-GB" dirty="0"/>
              <a:t>values that range between 0 and 1. </a:t>
            </a:r>
            <a:endParaRPr lang="en-GB" dirty="0" smtClean="0"/>
          </a:p>
          <a:p>
            <a:pPr marL="182880" lvl="1">
              <a:spcBef>
                <a:spcPts val="1200"/>
              </a:spcBef>
              <a:spcAft>
                <a:spcPts val="0"/>
              </a:spcAft>
            </a:pPr>
            <a:r>
              <a:rPr lang="en-GB" dirty="0" smtClean="0"/>
              <a:t>Where </a:t>
            </a:r>
            <a:r>
              <a:rPr lang="en-GB" dirty="0"/>
              <a:t>0 means that the image generated by the generator is fake and 1 means that it is 100% real. </a:t>
            </a:r>
          </a:p>
          <a:p>
            <a:endParaRPr lang="en-US" dirty="0"/>
          </a:p>
        </p:txBody>
      </p:sp>
      <p:pic>
        <p:nvPicPr>
          <p:cNvPr id="4" name="Picture 3"/>
          <p:cNvPicPr>
            <a:picLocks noChangeAspect="1"/>
          </p:cNvPicPr>
          <p:nvPr/>
        </p:nvPicPr>
        <p:blipFill>
          <a:blip r:embed="rId2"/>
          <a:stretch>
            <a:fillRect/>
          </a:stretch>
        </p:blipFill>
        <p:spPr>
          <a:xfrm>
            <a:off x="1084552" y="3751118"/>
            <a:ext cx="8530504" cy="2743200"/>
          </a:xfrm>
          <a:prstGeom prst="rect">
            <a:avLst/>
          </a:prstGeom>
        </p:spPr>
      </p:pic>
    </p:spTree>
    <p:extLst>
      <p:ext uri="{BB962C8B-B14F-4D97-AF65-F5344CB8AC3E}">
        <p14:creationId xmlns:p14="http://schemas.microsoft.com/office/powerpoint/2010/main" val="361209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4722" y="1122218"/>
            <a:ext cx="5705024" cy="5049982"/>
          </a:xfrm>
        </p:spPr>
        <p:txBody>
          <a:bodyPr/>
          <a:lstStyle/>
          <a:p>
            <a:r>
              <a:rPr lang="en-GB" dirty="0"/>
              <a:t>The discriminator is a normal and well understood classification model. </a:t>
            </a:r>
            <a:endParaRPr lang="en-GB" dirty="0" smtClean="0"/>
          </a:p>
          <a:p>
            <a:r>
              <a:rPr lang="en-GB" dirty="0" smtClean="0"/>
              <a:t>As </a:t>
            </a:r>
            <a:r>
              <a:rPr lang="en-GB" dirty="0"/>
              <a:t>you can see in Figure </a:t>
            </a:r>
            <a:r>
              <a:rPr lang="en-GB" dirty="0" smtClean="0"/>
              <a:t>, </a:t>
            </a:r>
            <a:r>
              <a:rPr lang="en-GB" dirty="0"/>
              <a:t>training the discriminator is pretty straight </a:t>
            </a:r>
            <a:r>
              <a:rPr lang="en-GB" dirty="0" smtClean="0"/>
              <a:t>forward.</a:t>
            </a:r>
          </a:p>
          <a:p>
            <a:r>
              <a:rPr lang="en-GB" dirty="0" smtClean="0"/>
              <a:t>As </a:t>
            </a:r>
            <a:r>
              <a:rPr lang="en-GB" dirty="0"/>
              <a:t>a supervised classification problem, </a:t>
            </a:r>
            <a:endParaRPr lang="en-GB" dirty="0" smtClean="0"/>
          </a:p>
          <a:p>
            <a:pPr lvl="1"/>
            <a:r>
              <a:rPr lang="en-GB" dirty="0" smtClean="0"/>
              <a:t>we </a:t>
            </a:r>
            <a:r>
              <a:rPr lang="en-GB" dirty="0"/>
              <a:t>feed the discriminator with </a:t>
            </a:r>
            <a:r>
              <a:rPr lang="en-GB" dirty="0" smtClean="0"/>
              <a:t>labelled </a:t>
            </a:r>
            <a:r>
              <a:rPr lang="en-GB" dirty="0"/>
              <a:t>images: fake (or generated) and real images. </a:t>
            </a:r>
            <a:endParaRPr lang="en-GB" dirty="0" smtClean="0"/>
          </a:p>
          <a:p>
            <a:pPr lvl="1"/>
            <a:r>
              <a:rPr lang="en-GB" dirty="0" smtClean="0"/>
              <a:t>The </a:t>
            </a:r>
            <a:r>
              <a:rPr lang="en-GB" dirty="0"/>
              <a:t>real images come from the training dataset and the fake images are the output of the generator model. </a:t>
            </a:r>
            <a:br>
              <a:rPr lang="en-GB" dirty="0"/>
            </a:br>
            <a:endParaRPr lang="en-US" dirty="0"/>
          </a:p>
        </p:txBody>
      </p:sp>
      <p:pic>
        <p:nvPicPr>
          <p:cNvPr id="4" name="Picture 3"/>
          <p:cNvPicPr>
            <a:picLocks noChangeAspect="1"/>
          </p:cNvPicPr>
          <p:nvPr/>
        </p:nvPicPr>
        <p:blipFill>
          <a:blip r:embed="rId2"/>
          <a:stretch>
            <a:fillRect/>
          </a:stretch>
        </p:blipFill>
        <p:spPr>
          <a:xfrm>
            <a:off x="6123709" y="443345"/>
            <a:ext cx="5652655" cy="5728856"/>
          </a:xfrm>
          <a:prstGeom prst="rect">
            <a:avLst/>
          </a:prstGeom>
        </p:spPr>
      </p:pic>
    </p:spTree>
    <p:extLst>
      <p:ext uri="{BB962C8B-B14F-4D97-AF65-F5344CB8AC3E}">
        <p14:creationId xmlns:p14="http://schemas.microsoft.com/office/powerpoint/2010/main" val="234487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21" y="138268"/>
            <a:ext cx="10058400" cy="748423"/>
          </a:xfrm>
        </p:spPr>
        <p:txBody>
          <a:bodyPr>
            <a:normAutofit fontScale="90000"/>
          </a:bodyPr>
          <a:lstStyle/>
          <a:p>
            <a:r>
              <a:rPr lang="en-US" dirty="0"/>
              <a:t>The Generator </a:t>
            </a:r>
            <a:r>
              <a:rPr lang="en-US" dirty="0" smtClean="0"/>
              <a:t>Model</a:t>
            </a:r>
            <a:endParaRPr lang="en-US" dirty="0"/>
          </a:p>
        </p:txBody>
      </p:sp>
      <p:sp>
        <p:nvSpPr>
          <p:cNvPr id="3" name="Content Placeholder 2"/>
          <p:cNvSpPr>
            <a:spLocks noGrp="1"/>
          </p:cNvSpPr>
          <p:nvPr>
            <p:ph idx="1"/>
          </p:nvPr>
        </p:nvSpPr>
        <p:spPr>
          <a:xfrm>
            <a:off x="224721" y="1122218"/>
            <a:ext cx="6397752" cy="5735782"/>
          </a:xfrm>
        </p:spPr>
        <p:txBody>
          <a:bodyPr>
            <a:normAutofit lnSpcReduction="10000"/>
          </a:bodyPr>
          <a:lstStyle/>
          <a:p>
            <a:r>
              <a:rPr lang="en-GB" dirty="0"/>
              <a:t>The generator takes in some random data and try to mimic the training dataset to generate fake images. </a:t>
            </a:r>
            <a:endParaRPr lang="en-GB" dirty="0" smtClean="0"/>
          </a:p>
          <a:p>
            <a:r>
              <a:rPr lang="en-GB" dirty="0" smtClean="0"/>
              <a:t>Its </a:t>
            </a:r>
            <a:r>
              <a:rPr lang="en-GB" dirty="0"/>
              <a:t>goal is to trick the discriminator by trying to generate images that are perfect replicas from the training dataset. </a:t>
            </a:r>
            <a:endParaRPr lang="en-GB" dirty="0" smtClean="0"/>
          </a:p>
          <a:p>
            <a:r>
              <a:rPr lang="en-GB" dirty="0" smtClean="0"/>
              <a:t>As </a:t>
            </a:r>
            <a:r>
              <a:rPr lang="en-GB" dirty="0"/>
              <a:t>it gets trained it gets better and better after each iteration. </a:t>
            </a:r>
            <a:endParaRPr lang="en-GB" dirty="0" smtClean="0"/>
          </a:p>
          <a:p>
            <a:r>
              <a:rPr lang="en-GB" dirty="0" smtClean="0"/>
              <a:t>On </a:t>
            </a:r>
            <a:r>
              <a:rPr lang="en-GB" dirty="0"/>
              <a:t>the other hand, the discriminator is being trained at the same time so the generator has to keep improving as the discriminator learns its tricks. </a:t>
            </a:r>
            <a:endParaRPr lang="en-GB" dirty="0" smtClean="0"/>
          </a:p>
          <a:p>
            <a:r>
              <a:rPr lang="en-GB" dirty="0"/>
              <a:t>As you might have noticed from Figure </a:t>
            </a:r>
            <a:r>
              <a:rPr lang="en-GB" dirty="0" smtClean="0"/>
              <a:t>, </a:t>
            </a:r>
            <a:r>
              <a:rPr lang="en-GB" dirty="0"/>
              <a:t>the generator model looks like an inverted </a:t>
            </a:r>
            <a:r>
              <a:rPr lang="en-GB" dirty="0" err="1"/>
              <a:t>ConvNet</a:t>
            </a:r>
            <a:r>
              <a:rPr lang="en-GB" dirty="0"/>
              <a:t>. The generator takes a vector input with some random noise data, reshapes it to cube volume that has a width, height and depth. This volume is meant to be treated as a feature map that will be fed to several convolutional layers that will create the final image. </a:t>
            </a:r>
            <a:endParaRPr lang="en-US" dirty="0"/>
          </a:p>
        </p:txBody>
      </p:sp>
      <p:pic>
        <p:nvPicPr>
          <p:cNvPr id="4" name="Picture 3"/>
          <p:cNvPicPr>
            <a:picLocks noChangeAspect="1"/>
          </p:cNvPicPr>
          <p:nvPr/>
        </p:nvPicPr>
        <p:blipFill>
          <a:blip r:embed="rId2"/>
          <a:stretch>
            <a:fillRect/>
          </a:stretch>
        </p:blipFill>
        <p:spPr>
          <a:xfrm>
            <a:off x="6968835" y="1887681"/>
            <a:ext cx="5070765" cy="2834360"/>
          </a:xfrm>
          <a:prstGeom prst="rect">
            <a:avLst/>
          </a:prstGeom>
        </p:spPr>
      </p:pic>
    </p:spTree>
    <p:extLst>
      <p:ext uri="{BB962C8B-B14F-4D97-AF65-F5344CB8AC3E}">
        <p14:creationId xmlns:p14="http://schemas.microsoft.com/office/powerpoint/2010/main" val="7917771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623</TotalTime>
  <Words>2927</Words>
  <Application>Microsoft Office PowerPoint</Application>
  <PresentationFormat>Widescreen</PresentationFormat>
  <Paragraphs>157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Rockwell</vt:lpstr>
      <vt:lpstr>Rockwell Condensed</vt:lpstr>
      <vt:lpstr>Wingdings</vt:lpstr>
      <vt:lpstr>Wood Type</vt:lpstr>
      <vt:lpstr>Generative adversarial network (GAN)</vt:lpstr>
      <vt:lpstr>intro</vt:lpstr>
      <vt:lpstr>Generative models</vt:lpstr>
      <vt:lpstr>GANs Architecture </vt:lpstr>
      <vt:lpstr>Cont.</vt:lpstr>
      <vt:lpstr>Cont.</vt:lpstr>
      <vt:lpstr>The Discriminator Model:</vt:lpstr>
      <vt:lpstr>Cont.</vt:lpstr>
      <vt:lpstr>The Generator Model</vt:lpstr>
      <vt:lpstr>UPSAMPLING TO SCALE FEATURE MAPS </vt:lpstr>
      <vt:lpstr>Cont.</vt:lpstr>
      <vt:lpstr>Training the GAN </vt:lpstr>
      <vt:lpstr>process of training GAN models </vt:lpstr>
      <vt:lpstr>Training process diagram</vt:lpstr>
      <vt:lpstr>TRAIN THE GENERATOR (COMBINED MODEL) </vt:lpstr>
      <vt:lpstr>Cont.</vt:lpstr>
      <vt:lpstr>Minimax objective function. </vt:lpstr>
      <vt:lpstr>Cont.</vt:lpstr>
      <vt:lpstr>Cont.</vt:lpstr>
      <vt:lpstr>INTUITION OF MINIMAX IN GANS</vt:lpstr>
      <vt:lpstr>Evaluate GAN models </vt:lpstr>
      <vt:lpstr>Cont.</vt:lpstr>
      <vt:lpstr>non-manual ways to evaluate GAN</vt:lpstr>
      <vt:lpstr>Cont.</vt:lpstr>
      <vt:lpstr>Popular GANs Applications </vt:lpstr>
      <vt:lpstr>Conditional GANs (CGANs)</vt:lpstr>
      <vt:lpstr>Wasserstein GANs (WGANs)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dc:title>
  <dc:creator>Graghic</dc:creator>
  <cp:lastModifiedBy>Khalid</cp:lastModifiedBy>
  <cp:revision>19</cp:revision>
  <dcterms:created xsi:type="dcterms:W3CDTF">2023-09-27T12:58:19Z</dcterms:created>
  <dcterms:modified xsi:type="dcterms:W3CDTF">2024-09-05T03:25:45Z</dcterms:modified>
</cp:coreProperties>
</file>