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1" r:id="rId9"/>
    <p:sldId id="262" r:id="rId10"/>
    <p:sldId id="291" r:id="rId11"/>
    <p:sldId id="263" r:id="rId12"/>
    <p:sldId id="269" r:id="rId13"/>
    <p:sldId id="289" r:id="rId14"/>
    <p:sldId id="270" r:id="rId15"/>
    <p:sldId id="266" r:id="rId16"/>
    <p:sldId id="290" r:id="rId17"/>
    <p:sldId id="267" r:id="rId18"/>
    <p:sldId id="268" r:id="rId19"/>
    <p:sldId id="271" r:id="rId20"/>
    <p:sldId id="272" r:id="rId21"/>
    <p:sldId id="273" r:id="rId22"/>
    <p:sldId id="275" r:id="rId23"/>
    <p:sldId id="276" r:id="rId24"/>
    <p:sldId id="274" r:id="rId25"/>
    <p:sldId id="277" r:id="rId26"/>
    <p:sldId id="278" r:id="rId27"/>
    <p:sldId id="279"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0AB565-6383-4E12-9522-DD22EEC83F3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0DEDF5D-90B6-4199-A676-AD0E5A8A4B2C}" type="slidenum">
              <a:rPr lang="en-US" smtClean="0"/>
              <a:t>‹#›</a:t>
            </a:fld>
            <a:endParaRPr lang="en-US"/>
          </a:p>
        </p:txBody>
      </p:sp>
    </p:spTree>
    <p:extLst>
      <p:ext uri="{BB962C8B-B14F-4D97-AF65-F5344CB8AC3E}">
        <p14:creationId xmlns:p14="http://schemas.microsoft.com/office/powerpoint/2010/main" val="93614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AB565-6383-4E12-9522-DD22EEC83F3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282121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AB565-6383-4E12-9522-DD22EEC83F3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130307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AB565-6383-4E12-9522-DD22EEC83F3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29094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00AB565-6383-4E12-9522-DD22EEC83F3B}" type="datetimeFigureOut">
              <a:rPr lang="en-US" smtClean="0"/>
              <a:t>9/27/2023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0DEDF5D-90B6-4199-A676-AD0E5A8A4B2C}" type="slidenum">
              <a:rPr lang="en-US" smtClean="0"/>
              <a:t>‹#›</a:t>
            </a:fld>
            <a:endParaRPr lang="en-US"/>
          </a:p>
        </p:txBody>
      </p:sp>
    </p:spTree>
    <p:extLst>
      <p:ext uri="{BB962C8B-B14F-4D97-AF65-F5344CB8AC3E}">
        <p14:creationId xmlns:p14="http://schemas.microsoft.com/office/powerpoint/2010/main" val="111325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0AB565-6383-4E12-9522-DD22EEC83F3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8037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0AB565-6383-4E12-9522-DD22EEC83F3B}"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40247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0AB565-6383-4E12-9522-DD22EEC83F3B}"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353188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AB565-6383-4E12-9522-DD22EEC83F3B}"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254689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0AB565-6383-4E12-9522-DD22EEC83F3B}"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421231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0AB565-6383-4E12-9522-DD22EEC83F3B}" type="datetimeFigureOut">
              <a:rPr lang="en-US" smtClean="0"/>
              <a:t>9/27/2023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0DEDF5D-90B6-4199-A676-AD0E5A8A4B2C}" type="slidenum">
              <a:rPr lang="en-US" smtClean="0"/>
              <a:t>‹#›</a:t>
            </a:fld>
            <a:endParaRPr lang="en-US"/>
          </a:p>
        </p:txBody>
      </p:sp>
    </p:spTree>
    <p:extLst>
      <p:ext uri="{BB962C8B-B14F-4D97-AF65-F5344CB8AC3E}">
        <p14:creationId xmlns:p14="http://schemas.microsoft.com/office/powerpoint/2010/main" val="209566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00AB565-6383-4E12-9522-DD22EEC83F3B}" type="datetimeFigureOut">
              <a:rPr lang="en-US" smtClean="0"/>
              <a:t>9/27/2023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0DEDF5D-90B6-4199-A676-AD0E5A8A4B2C}" type="slidenum">
              <a:rPr lang="en-US" smtClean="0"/>
              <a:t>‹#›</a:t>
            </a:fld>
            <a:endParaRPr lang="en-US"/>
          </a:p>
        </p:txBody>
      </p:sp>
    </p:spTree>
    <p:extLst>
      <p:ext uri="{BB962C8B-B14F-4D97-AF65-F5344CB8AC3E}">
        <p14:creationId xmlns:p14="http://schemas.microsoft.com/office/powerpoint/2010/main" val="314772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v7labs.com/blog/neural-networks-activation-func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v7labs.com/training" TargetMode="External"/><Relationship Id="rId2" Type="http://schemas.openxmlformats.org/officeDocument/2006/relationships/hyperlink" Target="https://www.v7labs.com/blog/neural-network-architectures-guid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v7labs.com/blog/quality-training-data-for-machine-learning-gu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7labs.com/blog/train-validation-test-se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v7labs.com/blog/what-is-computer-vi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v7labs.com/blog/pytorch-loss-func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Autoencoder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7163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When reducing dimensionality, we want to keep the main structure there exists among the data.</a:t>
            </a:r>
            <a:endParaRPr lang="en-US" sz="2400" dirty="0"/>
          </a:p>
        </p:txBody>
      </p:sp>
      <p:pic>
        <p:nvPicPr>
          <p:cNvPr id="9218" name="Picture 2" descr="https://miro.medium.com/v2/resize:fit:1000/1*F-3zbCL_lp7EclKowfowMA@2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975" y="2154987"/>
            <a:ext cx="10058400" cy="398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24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66" y="152123"/>
            <a:ext cx="10058400" cy="817695"/>
          </a:xfrm>
        </p:spPr>
        <p:txBody>
          <a:bodyPr>
            <a:noAutofit/>
          </a:bodyPr>
          <a:lstStyle/>
          <a:p>
            <a:r>
              <a:rPr lang="en-US" sz="4000" dirty="0" smtClean="0"/>
              <a:t>Dimensionality</a:t>
            </a:r>
            <a:r>
              <a:rPr lang="en-US" sz="6000" dirty="0" smtClean="0"/>
              <a:t> </a:t>
            </a:r>
            <a:r>
              <a:rPr lang="en-US" sz="4000" dirty="0" smtClean="0"/>
              <a:t>reduction</a:t>
            </a:r>
            <a:endParaRPr lang="en-US" sz="6000" dirty="0"/>
          </a:p>
        </p:txBody>
      </p:sp>
      <p:sp>
        <p:nvSpPr>
          <p:cNvPr id="3" name="Content Placeholder 2"/>
          <p:cNvSpPr>
            <a:spLocks noGrp="1"/>
          </p:cNvSpPr>
          <p:nvPr>
            <p:ph idx="1"/>
          </p:nvPr>
        </p:nvSpPr>
        <p:spPr>
          <a:xfrm>
            <a:off x="387927" y="1136072"/>
            <a:ext cx="10740321" cy="5036127"/>
          </a:xfrm>
        </p:spPr>
        <p:txBody>
          <a:bodyPr>
            <a:normAutofit/>
          </a:bodyPr>
          <a:lstStyle/>
          <a:p>
            <a:r>
              <a:rPr lang="en-GB" dirty="0"/>
              <a:t>When we think of dimensionality reduction, we tend to think of methods like PCA (Principal Component Analysis) that form a lower-dimensional hyperplane to represent data in a higher-dimensional form without losing information.</a:t>
            </a:r>
          </a:p>
          <a:p>
            <a:r>
              <a:rPr lang="en-GB" dirty="0" smtClean="0"/>
              <a:t>However—PCA </a:t>
            </a:r>
            <a:r>
              <a:rPr lang="en-GB" dirty="0"/>
              <a:t>can only build linear relationships. As a result, it is put at a disadvantage compared with methods like </a:t>
            </a:r>
            <a:r>
              <a:rPr lang="en-GB" dirty="0" smtClean="0"/>
              <a:t>under complete </a:t>
            </a:r>
            <a:r>
              <a:rPr lang="en-GB" dirty="0"/>
              <a:t>autoencoders that can learn non-linear relationships and, therefore, perform better in dimensionality reduction.</a:t>
            </a:r>
          </a:p>
          <a:p>
            <a:r>
              <a:rPr lang="en-GB" dirty="0"/>
              <a:t>This form of nonlinear dimensionality reduction where the autoencoder learns a non-linear manifold is also termed as </a:t>
            </a:r>
            <a:r>
              <a:rPr lang="en-GB" i="1" dirty="0"/>
              <a:t>manifold learning</a:t>
            </a:r>
            <a:r>
              <a:rPr lang="en-GB" dirty="0"/>
              <a:t>.</a:t>
            </a:r>
          </a:p>
          <a:p>
            <a:r>
              <a:rPr lang="en-GB" dirty="0"/>
              <a:t>Effectively, if we remove all non-linear activations from an </a:t>
            </a:r>
            <a:r>
              <a:rPr lang="en-GB" dirty="0" smtClean="0"/>
              <a:t>under complete </a:t>
            </a:r>
            <a:r>
              <a:rPr lang="en-GB" dirty="0"/>
              <a:t>autoencoder and use only linear layers, we reduce the </a:t>
            </a:r>
            <a:r>
              <a:rPr lang="en-GB" dirty="0" smtClean="0"/>
              <a:t>under complete </a:t>
            </a:r>
            <a:r>
              <a:rPr lang="en-GB" dirty="0"/>
              <a:t>autoencoder into something that works at an equal footing with PCA.</a:t>
            </a:r>
          </a:p>
          <a:p>
            <a:endParaRPr lang="en-US" dirty="0"/>
          </a:p>
        </p:txBody>
      </p:sp>
    </p:spTree>
    <p:extLst>
      <p:ext uri="{BB962C8B-B14F-4D97-AF65-F5344CB8AC3E}">
        <p14:creationId xmlns:p14="http://schemas.microsoft.com/office/powerpoint/2010/main" val="2817013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110559"/>
            <a:ext cx="9838484" cy="1609344"/>
          </a:xfrm>
        </p:spPr>
        <p:txBody>
          <a:bodyPr/>
          <a:lstStyle/>
          <a:p>
            <a:r>
              <a:rPr lang="en-US" dirty="0" err="1" smtClean="0"/>
              <a:t>pca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 y="1496290"/>
            <a:ext cx="11485418" cy="4558146"/>
          </a:xfrm>
          <a:prstGeom prst="rect">
            <a:avLst/>
          </a:prstGeom>
          <a:ln>
            <a:solidFill>
              <a:schemeClr val="tx1"/>
            </a:solidFill>
          </a:ln>
        </p:spPr>
      </p:pic>
    </p:spTree>
    <p:extLst>
      <p:ext uri="{BB962C8B-B14F-4D97-AF65-F5344CB8AC3E}">
        <p14:creationId xmlns:p14="http://schemas.microsoft.com/office/powerpoint/2010/main" val="475872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7170" name="Picture 2" descr="https://miro.medium.com/v2/resize:fit:1000/1*ayo0n2zq_gy7VERYmp4lrA@2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975" y="2200249"/>
            <a:ext cx="10058400" cy="38926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68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cont.</a:t>
            </a:r>
            <a:endParaRPr lang="en-US" dirty="0"/>
          </a:p>
        </p:txBody>
      </p:sp>
      <p:pic>
        <p:nvPicPr>
          <p:cNvPr id="4" name="Content Placeholder 3"/>
          <p:cNvPicPr>
            <a:picLocks noGrp="1" noChangeAspect="1"/>
          </p:cNvPicPr>
          <p:nvPr>
            <p:ph idx="1"/>
          </p:nvPr>
        </p:nvPicPr>
        <p:blipFill>
          <a:blip r:embed="rId2"/>
          <a:stretch>
            <a:fillRect/>
          </a:stretch>
        </p:blipFill>
        <p:spPr>
          <a:xfrm>
            <a:off x="2357029" y="2120900"/>
            <a:ext cx="7484292" cy="4051300"/>
          </a:xfrm>
          <a:prstGeom prst="rect">
            <a:avLst/>
          </a:prstGeom>
          <a:ln>
            <a:solidFill>
              <a:schemeClr val="tx1"/>
            </a:solidFill>
          </a:ln>
        </p:spPr>
      </p:pic>
    </p:spTree>
    <p:extLst>
      <p:ext uri="{BB962C8B-B14F-4D97-AF65-F5344CB8AC3E}">
        <p14:creationId xmlns:p14="http://schemas.microsoft.com/office/powerpoint/2010/main" val="70613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10559"/>
            <a:ext cx="10058400" cy="942386"/>
          </a:xfrm>
        </p:spPr>
        <p:txBody>
          <a:bodyPr/>
          <a:lstStyle/>
          <a:p>
            <a:r>
              <a:rPr lang="en-US" dirty="0" smtClean="0"/>
              <a:t>Cont.</a:t>
            </a:r>
            <a:endParaRPr lang="en-US" dirty="0"/>
          </a:p>
        </p:txBody>
      </p:sp>
      <p:sp>
        <p:nvSpPr>
          <p:cNvPr id="3" name="Content Placeholder 2"/>
          <p:cNvSpPr>
            <a:spLocks noGrp="1"/>
          </p:cNvSpPr>
          <p:nvPr>
            <p:ph idx="1"/>
          </p:nvPr>
        </p:nvSpPr>
        <p:spPr>
          <a:xfrm>
            <a:off x="197012" y="1052945"/>
            <a:ext cx="10931236" cy="5119255"/>
          </a:xfrm>
        </p:spPr>
        <p:txBody>
          <a:bodyPr/>
          <a:lstStyle/>
          <a:p>
            <a:r>
              <a:rPr lang="en-GB" dirty="0"/>
              <a:t>The loss function used to train an </a:t>
            </a:r>
            <a:r>
              <a:rPr lang="en-GB" dirty="0" smtClean="0"/>
              <a:t>under complete </a:t>
            </a:r>
            <a:r>
              <a:rPr lang="en-GB" dirty="0"/>
              <a:t>autoencoder is called </a:t>
            </a:r>
            <a:r>
              <a:rPr lang="en-GB" i="1" dirty="0"/>
              <a:t>reconstruction loss,</a:t>
            </a:r>
            <a:r>
              <a:rPr lang="en-GB" dirty="0"/>
              <a:t> as it is a check of how well the image has been reconstructed from the input data.</a:t>
            </a:r>
          </a:p>
          <a:p>
            <a:r>
              <a:rPr lang="en-GB" dirty="0"/>
              <a:t>Although the reconstruction loss can be anything depending on the input and output, we will use an L1 loss to depict the term (also called the </a:t>
            </a:r>
            <a:r>
              <a:rPr lang="en-GB" i="1" dirty="0"/>
              <a:t>norm loss</a:t>
            </a:r>
            <a:r>
              <a:rPr lang="en-GB" dirty="0"/>
              <a:t>) represented by</a:t>
            </a:r>
            <a:r>
              <a:rPr lang="en-GB" dirty="0" smtClean="0"/>
              <a:t>:</a:t>
            </a:r>
          </a:p>
          <a:p>
            <a:endParaRPr lang="en-GB" dirty="0"/>
          </a:p>
          <a:p>
            <a:endParaRPr lang="en-GB" dirty="0" smtClean="0"/>
          </a:p>
          <a:p>
            <a:r>
              <a:rPr lang="en-GB" dirty="0"/>
              <a:t>Where </a:t>
            </a:r>
            <a:r>
              <a:rPr lang="en-GB" dirty="0" smtClean="0"/>
              <a:t>x^</a:t>
            </a:r>
            <a:r>
              <a:rPr lang="en-GB" dirty="0"/>
              <a:t> represents the predicted output and </a:t>
            </a:r>
            <a:r>
              <a:rPr lang="en-GB" i="1" dirty="0"/>
              <a:t>x</a:t>
            </a:r>
            <a:r>
              <a:rPr lang="en-GB" dirty="0"/>
              <a:t> represents the ground truth.</a:t>
            </a:r>
          </a:p>
          <a:p>
            <a:r>
              <a:rPr lang="en-GB" dirty="0"/>
              <a:t>As the loss function has no explicit regularisation term, the only method to ensure that the model is not memorising the input data is by regulating the size of the bottleneck and the number of hidden layers within this part of the network—the architecture.</a:t>
            </a:r>
          </a:p>
          <a:p>
            <a:endParaRPr lang="en-GB" dirty="0"/>
          </a:p>
        </p:txBody>
      </p:sp>
      <p:pic>
        <p:nvPicPr>
          <p:cNvPr id="4" name="Picture 3"/>
          <p:cNvPicPr>
            <a:picLocks noChangeAspect="1"/>
          </p:cNvPicPr>
          <p:nvPr/>
        </p:nvPicPr>
        <p:blipFill>
          <a:blip r:embed="rId2"/>
          <a:stretch>
            <a:fillRect/>
          </a:stretch>
        </p:blipFill>
        <p:spPr>
          <a:xfrm>
            <a:off x="4406947" y="2483702"/>
            <a:ext cx="1638529" cy="752580"/>
          </a:xfrm>
          <a:prstGeom prst="rect">
            <a:avLst/>
          </a:prstGeom>
          <a:ln>
            <a:solidFill>
              <a:schemeClr val="tx1"/>
            </a:solidFill>
          </a:ln>
        </p:spPr>
      </p:pic>
    </p:spTree>
    <p:extLst>
      <p:ext uri="{BB962C8B-B14F-4D97-AF65-F5344CB8AC3E}">
        <p14:creationId xmlns:p14="http://schemas.microsoft.com/office/powerpoint/2010/main" val="913990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pic>
        <p:nvPicPr>
          <p:cNvPr id="8194" name="Picture 2" descr="https://miro.medium.com/v2/resize:fit:700/1*bY_ShNK6lBCQ3D9LYIfwJg@2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907" y="2093976"/>
            <a:ext cx="7404464"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7739" y="124414"/>
            <a:ext cx="10058400" cy="845404"/>
          </a:xfrm>
        </p:spPr>
        <p:txBody>
          <a:bodyPr>
            <a:normAutofit/>
          </a:bodyPr>
          <a:lstStyle/>
          <a:p>
            <a:r>
              <a:rPr lang="en-US" sz="4400" dirty="0"/>
              <a:t>2. Sparse </a:t>
            </a:r>
            <a:r>
              <a:rPr lang="en-US" sz="4400" dirty="0" smtClean="0"/>
              <a:t>autoencoders</a:t>
            </a:r>
            <a:endParaRPr lang="en-US" sz="4400" dirty="0"/>
          </a:p>
        </p:txBody>
      </p:sp>
      <p:sp>
        <p:nvSpPr>
          <p:cNvPr id="3" name="Content Placeholder 2"/>
          <p:cNvSpPr>
            <a:spLocks noGrp="1"/>
          </p:cNvSpPr>
          <p:nvPr>
            <p:ph idx="1"/>
          </p:nvPr>
        </p:nvSpPr>
        <p:spPr>
          <a:xfrm>
            <a:off x="127739" y="969818"/>
            <a:ext cx="6924225" cy="5486400"/>
          </a:xfrm>
        </p:spPr>
        <p:txBody>
          <a:bodyPr>
            <a:normAutofit fontScale="92500"/>
          </a:bodyPr>
          <a:lstStyle/>
          <a:p>
            <a:r>
              <a:rPr lang="en-GB" dirty="0"/>
              <a:t>Sparse autoencoders are similar to the </a:t>
            </a:r>
            <a:r>
              <a:rPr lang="en-GB" dirty="0" err="1"/>
              <a:t>undercomplete</a:t>
            </a:r>
            <a:r>
              <a:rPr lang="en-GB" dirty="0"/>
              <a:t> autoencoders in that they use the same image as input and ground truth. </a:t>
            </a:r>
            <a:r>
              <a:rPr lang="en-GB" dirty="0" smtClean="0"/>
              <a:t>However—The </a:t>
            </a:r>
            <a:r>
              <a:rPr lang="en-GB" dirty="0"/>
              <a:t>means via which encoding of information is regulated is significantly different</a:t>
            </a:r>
            <a:r>
              <a:rPr lang="en-GB" dirty="0" smtClean="0"/>
              <a:t>.</a:t>
            </a:r>
          </a:p>
          <a:p>
            <a:r>
              <a:rPr lang="en-GB" dirty="0"/>
              <a:t>While </a:t>
            </a:r>
            <a:r>
              <a:rPr lang="en-GB" dirty="0" err="1"/>
              <a:t>undercomplete</a:t>
            </a:r>
            <a:r>
              <a:rPr lang="en-GB" dirty="0"/>
              <a:t> autoencoders are regulated and fine-tuned by regulating the size of the bottleneck, the sparse autoencoder is regulated by changing the number of nodes at each hidden layer.</a:t>
            </a:r>
          </a:p>
          <a:p>
            <a:r>
              <a:rPr lang="en-GB" dirty="0"/>
              <a:t>Since it is not possible to design a neural network that has a flexible number of nodes at its hidden layers, sparse autoencoders work by penalizing the </a:t>
            </a:r>
            <a:r>
              <a:rPr lang="en-GB" dirty="0">
                <a:hlinkClick r:id="rId2"/>
              </a:rPr>
              <a:t>activation of some neurons</a:t>
            </a:r>
            <a:r>
              <a:rPr lang="en-GB" dirty="0"/>
              <a:t> in hidden layers.</a:t>
            </a:r>
          </a:p>
          <a:p>
            <a:r>
              <a:rPr lang="en-GB" dirty="0"/>
              <a:t>In other words, the loss function has a term that calculates the number of neurons that have been activated and provides a penalty that is directly proportional to that.</a:t>
            </a:r>
          </a:p>
          <a:p>
            <a:r>
              <a:rPr lang="en-GB" dirty="0"/>
              <a:t>This penalty, called the </a:t>
            </a:r>
            <a:r>
              <a:rPr lang="en-GB" i="1" dirty="0"/>
              <a:t>sparsity function</a:t>
            </a:r>
            <a:r>
              <a:rPr lang="en-GB" dirty="0"/>
              <a:t>, prevents the neural network from activating more neurons and serves as a </a:t>
            </a:r>
            <a:r>
              <a:rPr lang="en-GB" dirty="0" err="1"/>
              <a:t>regularizer</a:t>
            </a:r>
            <a:r>
              <a:rPr lang="en-GB" dirty="0"/>
              <a:t>.</a:t>
            </a:r>
          </a:p>
          <a:p>
            <a:endParaRPr lang="en-GB" dirty="0"/>
          </a:p>
          <a:p>
            <a:endParaRPr lang="en-US" dirty="0"/>
          </a:p>
        </p:txBody>
      </p:sp>
      <p:pic>
        <p:nvPicPr>
          <p:cNvPr id="4" name="Picture 3"/>
          <p:cNvPicPr>
            <a:picLocks noChangeAspect="1"/>
          </p:cNvPicPr>
          <p:nvPr/>
        </p:nvPicPr>
        <p:blipFill>
          <a:blip r:embed="rId3"/>
          <a:stretch>
            <a:fillRect/>
          </a:stretch>
        </p:blipFill>
        <p:spPr>
          <a:xfrm>
            <a:off x="7051964" y="969818"/>
            <a:ext cx="4765964" cy="5181600"/>
          </a:xfrm>
          <a:prstGeom prst="rect">
            <a:avLst/>
          </a:prstGeom>
          <a:ln>
            <a:solidFill>
              <a:schemeClr val="tx1"/>
            </a:solidFill>
          </a:ln>
        </p:spPr>
      </p:pic>
    </p:spTree>
    <p:extLst>
      <p:ext uri="{BB962C8B-B14F-4D97-AF65-F5344CB8AC3E}">
        <p14:creationId xmlns:p14="http://schemas.microsoft.com/office/powerpoint/2010/main" val="3976055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8575" y="124414"/>
            <a:ext cx="10058400" cy="817695"/>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38575" y="942109"/>
            <a:ext cx="10889673" cy="5230091"/>
          </a:xfrm>
        </p:spPr>
        <p:txBody>
          <a:bodyPr/>
          <a:lstStyle/>
          <a:p>
            <a:r>
              <a:rPr lang="en-GB" dirty="0"/>
              <a:t>While typical </a:t>
            </a:r>
            <a:r>
              <a:rPr lang="en-GB" dirty="0" err="1"/>
              <a:t>regularizers</a:t>
            </a:r>
            <a:r>
              <a:rPr lang="en-GB" dirty="0"/>
              <a:t> work by creating a penalty on the size of the weights at the nodes, sparsity </a:t>
            </a:r>
            <a:r>
              <a:rPr lang="en-GB" dirty="0" err="1"/>
              <a:t>regularizer</a:t>
            </a:r>
            <a:r>
              <a:rPr lang="en-GB" dirty="0"/>
              <a:t> works by creating a penalty on the number of nodes activated</a:t>
            </a:r>
            <a:r>
              <a:rPr lang="en-GB" dirty="0" smtClean="0"/>
              <a:t>.</a:t>
            </a:r>
          </a:p>
          <a:p>
            <a:r>
              <a:rPr lang="en-GB" dirty="0"/>
              <a:t>This form of regularization allows the network to have nodes in hidden layers dedicated to find specific features in images during training and treating the regularization problem as a problem separate from the latent space problem.</a:t>
            </a:r>
          </a:p>
          <a:p>
            <a:r>
              <a:rPr lang="en-GB" dirty="0"/>
              <a:t>We can thus set latent space dimensionality at the bottleneck without worrying about regularization.</a:t>
            </a:r>
          </a:p>
          <a:p>
            <a:r>
              <a:rPr lang="en-GB" dirty="0"/>
              <a:t>There are two primary ways in which the sparsity </a:t>
            </a:r>
            <a:r>
              <a:rPr lang="en-GB" dirty="0" err="1"/>
              <a:t>regularizer</a:t>
            </a:r>
            <a:r>
              <a:rPr lang="en-GB" dirty="0"/>
              <a:t> term can be incorporated into the loss function.</a:t>
            </a:r>
          </a:p>
          <a:p>
            <a:r>
              <a:rPr lang="en-GB" b="1" dirty="0"/>
              <a:t>L1 Loss</a:t>
            </a:r>
            <a:r>
              <a:rPr lang="en-GB" dirty="0"/>
              <a:t>: In here, we add the magnitude of the sparsity </a:t>
            </a:r>
            <a:r>
              <a:rPr lang="en-GB" dirty="0" err="1"/>
              <a:t>regularizer</a:t>
            </a:r>
            <a:r>
              <a:rPr lang="en-GB" dirty="0"/>
              <a:t> as we do for general </a:t>
            </a:r>
            <a:r>
              <a:rPr lang="en-GB" dirty="0" err="1"/>
              <a:t>regularizers</a:t>
            </a:r>
            <a:r>
              <a:rPr lang="en-GB" dirty="0" smtClean="0"/>
              <a:t>:</a:t>
            </a:r>
          </a:p>
          <a:p>
            <a:endParaRPr lang="en-GB" dirty="0" smtClean="0"/>
          </a:p>
          <a:p>
            <a:r>
              <a:rPr lang="en-GB" dirty="0"/>
              <a:t>Where </a:t>
            </a:r>
            <a:r>
              <a:rPr lang="en-GB" i="1" dirty="0"/>
              <a:t>h</a:t>
            </a:r>
            <a:r>
              <a:rPr lang="en-GB" dirty="0"/>
              <a:t> represents the hidden layer,</a:t>
            </a:r>
            <a:r>
              <a:rPr lang="en-GB" i="1" dirty="0"/>
              <a:t> i</a:t>
            </a:r>
            <a:r>
              <a:rPr lang="en-GB" dirty="0"/>
              <a:t> represents the image in the </a:t>
            </a:r>
            <a:r>
              <a:rPr lang="en-GB" dirty="0" err="1"/>
              <a:t>minibatch</a:t>
            </a:r>
            <a:r>
              <a:rPr lang="en-GB" dirty="0"/>
              <a:t>, and </a:t>
            </a:r>
            <a:r>
              <a:rPr lang="en-GB" i="1" dirty="0"/>
              <a:t>a</a:t>
            </a:r>
            <a:r>
              <a:rPr lang="en-GB" dirty="0"/>
              <a:t> represents the activation.</a:t>
            </a:r>
            <a:endParaRPr lang="en-US" dirty="0"/>
          </a:p>
        </p:txBody>
      </p:sp>
      <p:pic>
        <p:nvPicPr>
          <p:cNvPr id="4" name="Picture 3"/>
          <p:cNvPicPr>
            <a:picLocks noChangeAspect="1"/>
          </p:cNvPicPr>
          <p:nvPr/>
        </p:nvPicPr>
        <p:blipFill>
          <a:blip r:embed="rId2"/>
          <a:stretch>
            <a:fillRect/>
          </a:stretch>
        </p:blipFill>
        <p:spPr>
          <a:xfrm>
            <a:off x="3595904" y="4402668"/>
            <a:ext cx="3343742" cy="657317"/>
          </a:xfrm>
          <a:prstGeom prst="rect">
            <a:avLst/>
          </a:prstGeom>
          <a:ln>
            <a:solidFill>
              <a:schemeClr val="tx1"/>
            </a:solidFill>
          </a:ln>
        </p:spPr>
      </p:pic>
    </p:spTree>
    <p:extLst>
      <p:ext uri="{BB962C8B-B14F-4D97-AF65-F5344CB8AC3E}">
        <p14:creationId xmlns:p14="http://schemas.microsoft.com/office/powerpoint/2010/main" val="1478882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011" y="179832"/>
            <a:ext cx="10058400" cy="748423"/>
          </a:xfrm>
        </p:spPr>
        <p:txBody>
          <a:bodyPr>
            <a:normAutofit/>
          </a:bodyPr>
          <a:lstStyle/>
          <a:p>
            <a:r>
              <a:rPr lang="en-US" sz="4400" dirty="0" smtClean="0"/>
              <a:t>Cont.</a:t>
            </a:r>
            <a:endParaRPr lang="en-US" sz="4400" dirty="0"/>
          </a:p>
        </p:txBody>
      </p:sp>
      <p:sp>
        <p:nvSpPr>
          <p:cNvPr id="3" name="Content Placeholder 2"/>
          <p:cNvSpPr>
            <a:spLocks noGrp="1"/>
          </p:cNvSpPr>
          <p:nvPr>
            <p:ph idx="1"/>
          </p:nvPr>
        </p:nvSpPr>
        <p:spPr>
          <a:xfrm>
            <a:off x="197011" y="1039091"/>
            <a:ext cx="10931237" cy="5133109"/>
          </a:xfrm>
        </p:spPr>
        <p:txBody>
          <a:bodyPr/>
          <a:lstStyle/>
          <a:p>
            <a:r>
              <a:rPr lang="en-GB" b="1" dirty="0"/>
              <a:t>KL-Divergence</a:t>
            </a:r>
            <a:r>
              <a:rPr lang="en-GB" dirty="0"/>
              <a:t>: In this case, we consider the activations over a collection of samples at once rather than summing them as in the L1 Loss method. We constrain the average activation of each neuron over this collection.</a:t>
            </a:r>
          </a:p>
          <a:p>
            <a:r>
              <a:rPr lang="en-GB" dirty="0"/>
              <a:t>Considering the ideal distribution as a Bernoulli distribution, we include KL divergence within the loss to reduce the difference between the current distribution of the activations and the ideal (Bernoulli) distribution:</a:t>
            </a:r>
          </a:p>
          <a:p>
            <a:endParaRPr lang="en-US" dirty="0"/>
          </a:p>
        </p:txBody>
      </p:sp>
      <p:pic>
        <p:nvPicPr>
          <p:cNvPr id="4" name="Picture 3"/>
          <p:cNvPicPr>
            <a:picLocks noChangeAspect="1"/>
          </p:cNvPicPr>
          <p:nvPr/>
        </p:nvPicPr>
        <p:blipFill>
          <a:blip r:embed="rId2"/>
          <a:stretch>
            <a:fillRect/>
          </a:stretch>
        </p:blipFill>
        <p:spPr>
          <a:xfrm>
            <a:off x="2121431" y="3373454"/>
            <a:ext cx="6868484" cy="1829055"/>
          </a:xfrm>
          <a:prstGeom prst="rect">
            <a:avLst/>
          </a:prstGeom>
        </p:spPr>
      </p:pic>
    </p:spTree>
    <p:extLst>
      <p:ext uri="{BB962C8B-B14F-4D97-AF65-F5344CB8AC3E}">
        <p14:creationId xmlns:p14="http://schemas.microsoft.com/office/powerpoint/2010/main" val="83198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84" y="138268"/>
            <a:ext cx="10058400" cy="970095"/>
          </a:xfrm>
        </p:spPr>
        <p:txBody>
          <a:bodyPr/>
          <a:lstStyle/>
          <a:p>
            <a:r>
              <a:rPr lang="en-US" dirty="0"/>
              <a:t>What is an autoencoder</a:t>
            </a:r>
            <a:r>
              <a:rPr lang="en-US" dirty="0" smtClean="0"/>
              <a:t>?</a:t>
            </a:r>
            <a:endParaRPr lang="en-US" dirty="0"/>
          </a:p>
        </p:txBody>
      </p:sp>
      <p:sp>
        <p:nvSpPr>
          <p:cNvPr id="3" name="Content Placeholder 2"/>
          <p:cNvSpPr>
            <a:spLocks noGrp="1"/>
          </p:cNvSpPr>
          <p:nvPr>
            <p:ph idx="1"/>
          </p:nvPr>
        </p:nvSpPr>
        <p:spPr>
          <a:xfrm>
            <a:off x="554182" y="983673"/>
            <a:ext cx="10574066" cy="5188527"/>
          </a:xfrm>
        </p:spPr>
        <p:txBody>
          <a:bodyPr/>
          <a:lstStyle/>
          <a:p>
            <a:r>
              <a:rPr lang="en-GB" dirty="0"/>
              <a:t>An autoencoder is a type of </a:t>
            </a:r>
            <a:r>
              <a:rPr lang="en-GB" dirty="0">
                <a:hlinkClick r:id="rId2"/>
              </a:rPr>
              <a:t>artificial neural network</a:t>
            </a:r>
            <a:r>
              <a:rPr lang="en-GB" dirty="0"/>
              <a:t> used to learn data encodings in an unsupervised manner.</a:t>
            </a:r>
          </a:p>
          <a:p>
            <a:r>
              <a:rPr lang="en-GB" dirty="0"/>
              <a:t>The aim of an autoencoder is to learn a lower-dimensional representation (encoding) for a higher-dimensional data, typically for dimensionality reduction, by </a:t>
            </a:r>
            <a:r>
              <a:rPr lang="en-GB" dirty="0">
                <a:hlinkClick r:id="rId3"/>
              </a:rPr>
              <a:t>training the network</a:t>
            </a:r>
            <a:r>
              <a:rPr lang="en-GB" dirty="0"/>
              <a:t> to capture the most important parts of the input image.</a:t>
            </a:r>
          </a:p>
          <a:p>
            <a:endParaRPr lang="en-US" dirty="0"/>
          </a:p>
        </p:txBody>
      </p:sp>
      <p:pic>
        <p:nvPicPr>
          <p:cNvPr id="4" name="Picture 3"/>
          <p:cNvPicPr>
            <a:picLocks noChangeAspect="1"/>
          </p:cNvPicPr>
          <p:nvPr/>
        </p:nvPicPr>
        <p:blipFill>
          <a:blip r:embed="rId4"/>
          <a:stretch>
            <a:fillRect/>
          </a:stretch>
        </p:blipFill>
        <p:spPr>
          <a:xfrm>
            <a:off x="775855" y="2687782"/>
            <a:ext cx="9989127" cy="3879273"/>
          </a:xfrm>
          <a:prstGeom prst="rect">
            <a:avLst/>
          </a:prstGeom>
        </p:spPr>
      </p:pic>
    </p:spTree>
    <p:extLst>
      <p:ext uri="{BB962C8B-B14F-4D97-AF65-F5344CB8AC3E}">
        <p14:creationId xmlns:p14="http://schemas.microsoft.com/office/powerpoint/2010/main" val="4224392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24414"/>
            <a:ext cx="10058400" cy="817695"/>
          </a:xfrm>
        </p:spPr>
        <p:txBody>
          <a:bodyPr>
            <a:normAutofit/>
          </a:bodyPr>
          <a:lstStyle/>
          <a:p>
            <a:r>
              <a:rPr lang="en-US" sz="4400" dirty="0"/>
              <a:t>4. </a:t>
            </a:r>
            <a:r>
              <a:rPr lang="en-US" sz="4400" dirty="0" smtClean="0"/>
              <a:t>De-noising autoencoders</a:t>
            </a:r>
            <a:endParaRPr lang="en-US" sz="4400" dirty="0"/>
          </a:p>
        </p:txBody>
      </p:sp>
      <p:sp>
        <p:nvSpPr>
          <p:cNvPr id="3" name="Content Placeholder 2"/>
          <p:cNvSpPr>
            <a:spLocks noGrp="1"/>
          </p:cNvSpPr>
          <p:nvPr>
            <p:ph idx="1"/>
          </p:nvPr>
        </p:nvSpPr>
        <p:spPr>
          <a:xfrm>
            <a:off x="277091" y="1080655"/>
            <a:ext cx="10851157" cy="5091545"/>
          </a:xfrm>
        </p:spPr>
        <p:txBody>
          <a:bodyPr/>
          <a:lstStyle/>
          <a:p>
            <a:r>
              <a:rPr lang="en-GB" dirty="0" smtClean="0"/>
              <a:t>De-noising </a:t>
            </a:r>
            <a:r>
              <a:rPr lang="en-GB" dirty="0"/>
              <a:t>autoencoders, as the name suggests, are autoencoders that remove noise from an image.</a:t>
            </a:r>
          </a:p>
          <a:p>
            <a:r>
              <a:rPr lang="en-GB" dirty="0"/>
              <a:t>As opposed to autoencoders we’ve already covered, this is the first of its kind that does not have the input image as its ground truth.</a:t>
            </a:r>
          </a:p>
          <a:p>
            <a:r>
              <a:rPr lang="en-GB" dirty="0"/>
              <a:t>In </a:t>
            </a:r>
            <a:r>
              <a:rPr lang="en-GB" dirty="0" smtClean="0"/>
              <a:t>de-noising </a:t>
            </a:r>
            <a:r>
              <a:rPr lang="en-GB" dirty="0"/>
              <a:t>autoencoders, we feed a noisy version of the image, where noise has been added via digital alterations. The noisy image is fed to the encoder-decoder architecture, and the output is compared with the ground truth image.</a:t>
            </a:r>
          </a:p>
          <a:p>
            <a:endParaRPr lang="en-US" dirty="0"/>
          </a:p>
        </p:txBody>
      </p:sp>
      <p:pic>
        <p:nvPicPr>
          <p:cNvPr id="4" name="Picture 3"/>
          <p:cNvPicPr>
            <a:picLocks noChangeAspect="1"/>
          </p:cNvPicPr>
          <p:nvPr/>
        </p:nvPicPr>
        <p:blipFill>
          <a:blip r:embed="rId2"/>
          <a:stretch>
            <a:fillRect/>
          </a:stretch>
        </p:blipFill>
        <p:spPr>
          <a:xfrm>
            <a:off x="471055" y="3422072"/>
            <a:ext cx="10778835" cy="3325091"/>
          </a:xfrm>
          <a:prstGeom prst="rect">
            <a:avLst/>
          </a:prstGeom>
          <a:ln>
            <a:solidFill>
              <a:schemeClr val="tx1"/>
            </a:solidFill>
          </a:ln>
        </p:spPr>
      </p:pic>
    </p:spTree>
    <p:extLst>
      <p:ext uri="{BB962C8B-B14F-4D97-AF65-F5344CB8AC3E}">
        <p14:creationId xmlns:p14="http://schemas.microsoft.com/office/powerpoint/2010/main" val="3376444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165977"/>
            <a:ext cx="9936757" cy="1371877"/>
          </a:xfrm>
        </p:spPr>
        <p:txBody>
          <a:bodyPr/>
          <a:lstStyle/>
          <a:p>
            <a:r>
              <a:rPr lang="en-US" dirty="0" smtClean="0"/>
              <a:t>Cont.</a:t>
            </a:r>
            <a:endParaRPr lang="en-US" dirty="0"/>
          </a:p>
        </p:txBody>
      </p:sp>
      <p:sp>
        <p:nvSpPr>
          <p:cNvPr id="3" name="Content Placeholder 2"/>
          <p:cNvSpPr>
            <a:spLocks noGrp="1"/>
          </p:cNvSpPr>
          <p:nvPr>
            <p:ph idx="1"/>
          </p:nvPr>
        </p:nvSpPr>
        <p:spPr>
          <a:xfrm>
            <a:off x="346364" y="1828799"/>
            <a:ext cx="10781884" cy="4343401"/>
          </a:xfrm>
        </p:spPr>
        <p:txBody>
          <a:bodyPr>
            <a:normAutofit/>
          </a:bodyPr>
          <a:lstStyle/>
          <a:p>
            <a:r>
              <a:rPr lang="en-GB" sz="2400" dirty="0"/>
              <a:t>The </a:t>
            </a:r>
            <a:r>
              <a:rPr lang="en-GB" sz="2400" dirty="0" smtClean="0"/>
              <a:t>de-noising </a:t>
            </a:r>
            <a:r>
              <a:rPr lang="en-GB" sz="2400" dirty="0"/>
              <a:t>autoencoder gets rid of noise by learning a representation of the input where the noise can be filtered out easily.</a:t>
            </a:r>
          </a:p>
          <a:p>
            <a:r>
              <a:rPr lang="en-GB" sz="2400" dirty="0"/>
              <a:t>While removing noise directly from the image seems difficult, the autoencoder performs this by mapping the input data into a lower-dimensional manifold (like in </a:t>
            </a:r>
            <a:r>
              <a:rPr lang="en-GB" sz="2400" dirty="0" smtClean="0"/>
              <a:t>under-complete </a:t>
            </a:r>
            <a:r>
              <a:rPr lang="en-GB" sz="2400" dirty="0"/>
              <a:t>autoencoders), where filtering of noise becomes much easier.</a:t>
            </a:r>
          </a:p>
          <a:p>
            <a:r>
              <a:rPr lang="en-GB" sz="2400" dirty="0"/>
              <a:t>Essentially, </a:t>
            </a:r>
            <a:r>
              <a:rPr lang="en-GB" sz="2400" dirty="0" smtClean="0"/>
              <a:t>de-noising </a:t>
            </a:r>
            <a:r>
              <a:rPr lang="en-GB" sz="2400" dirty="0"/>
              <a:t>autoencoders work with the help of non-linear dimensionality reduction. The loss function generally used in these types of networks is L2 or L1 loss.</a:t>
            </a:r>
          </a:p>
          <a:p>
            <a:endParaRPr lang="en-US" sz="2400" dirty="0"/>
          </a:p>
        </p:txBody>
      </p:sp>
    </p:spTree>
    <p:extLst>
      <p:ext uri="{BB962C8B-B14F-4D97-AF65-F5344CB8AC3E}">
        <p14:creationId xmlns:p14="http://schemas.microsoft.com/office/powerpoint/2010/main" val="314534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4" y="152123"/>
            <a:ext cx="10058400" cy="734568"/>
          </a:xfrm>
        </p:spPr>
        <p:txBody>
          <a:bodyPr>
            <a:normAutofit fontScale="90000"/>
          </a:bodyPr>
          <a:lstStyle/>
          <a:p>
            <a:r>
              <a:rPr lang="en-US" dirty="0"/>
              <a:t>5. Variational </a:t>
            </a:r>
            <a:r>
              <a:rPr lang="en-US" dirty="0" smtClean="0"/>
              <a:t>autoencoders</a:t>
            </a:r>
            <a:endParaRPr lang="en-US" dirty="0"/>
          </a:p>
        </p:txBody>
      </p:sp>
      <p:sp>
        <p:nvSpPr>
          <p:cNvPr id="3" name="Content Placeholder 2"/>
          <p:cNvSpPr>
            <a:spLocks noGrp="1"/>
          </p:cNvSpPr>
          <p:nvPr>
            <p:ph idx="1"/>
          </p:nvPr>
        </p:nvSpPr>
        <p:spPr>
          <a:xfrm>
            <a:off x="266284" y="886691"/>
            <a:ext cx="10861964" cy="5285509"/>
          </a:xfrm>
        </p:spPr>
        <p:txBody>
          <a:bodyPr/>
          <a:lstStyle/>
          <a:p>
            <a:r>
              <a:rPr lang="en-GB" dirty="0"/>
              <a:t>Standard and variational autoencoders learn to represent the input just in a compressed form called the latent space or the bottleneck.</a:t>
            </a:r>
          </a:p>
          <a:p>
            <a:r>
              <a:rPr lang="en-GB" dirty="0"/>
              <a:t>Therefore, the latent space formed after training the model is not necessarily continuous and, in effect, might not be easy to interpolate.</a:t>
            </a:r>
          </a:p>
          <a:p>
            <a:r>
              <a:rPr lang="en-GB" dirty="0"/>
              <a:t>For </a:t>
            </a:r>
            <a:r>
              <a:rPr lang="en-GB" dirty="0" smtClean="0"/>
              <a:t>example— This </a:t>
            </a:r>
            <a:r>
              <a:rPr lang="en-GB" dirty="0"/>
              <a:t>is what a variational autoencoder would learn from the input:</a:t>
            </a:r>
          </a:p>
          <a:p>
            <a:endParaRPr lang="en-US" dirty="0"/>
          </a:p>
        </p:txBody>
      </p:sp>
      <p:pic>
        <p:nvPicPr>
          <p:cNvPr id="4" name="Picture 3"/>
          <p:cNvPicPr>
            <a:picLocks noChangeAspect="1"/>
          </p:cNvPicPr>
          <p:nvPr/>
        </p:nvPicPr>
        <p:blipFill rotWithShape="1">
          <a:blip r:embed="rId2"/>
          <a:srcRect l="5504" t="12637" r="5906" b="9562"/>
          <a:stretch/>
        </p:blipFill>
        <p:spPr>
          <a:xfrm>
            <a:off x="1194538" y="2923310"/>
            <a:ext cx="9130146" cy="3505200"/>
          </a:xfrm>
          <a:prstGeom prst="rect">
            <a:avLst/>
          </a:prstGeom>
          <a:ln>
            <a:solidFill>
              <a:schemeClr val="tx1"/>
            </a:solidFill>
          </a:ln>
        </p:spPr>
      </p:pic>
    </p:spTree>
    <p:extLst>
      <p:ext uri="{BB962C8B-B14F-4D97-AF65-F5344CB8AC3E}">
        <p14:creationId xmlns:p14="http://schemas.microsoft.com/office/powerpoint/2010/main" val="736013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4" y="179832"/>
            <a:ext cx="10058400" cy="1122495"/>
          </a:xfrm>
        </p:spPr>
        <p:txBody>
          <a:bodyPr/>
          <a:lstStyle/>
          <a:p>
            <a:r>
              <a:rPr lang="en-US" dirty="0" smtClean="0"/>
              <a:t>Cont.</a:t>
            </a:r>
            <a:endParaRPr lang="en-US" dirty="0"/>
          </a:p>
        </p:txBody>
      </p:sp>
      <p:sp>
        <p:nvSpPr>
          <p:cNvPr id="3" name="Content Placeholder 2"/>
          <p:cNvSpPr>
            <a:spLocks noGrp="1"/>
          </p:cNvSpPr>
          <p:nvPr>
            <p:ph idx="1"/>
          </p:nvPr>
        </p:nvSpPr>
        <p:spPr>
          <a:xfrm>
            <a:off x="374073" y="1163782"/>
            <a:ext cx="10754175" cy="5008418"/>
          </a:xfrm>
        </p:spPr>
        <p:txBody>
          <a:bodyPr/>
          <a:lstStyle/>
          <a:p>
            <a:r>
              <a:rPr lang="en-GB" dirty="0"/>
              <a:t>While these attributes explain the image and can be used in reconstructing the image from the compressed latent space, they do not allow the latent attributes to be expressed in a probabilistic fashion.</a:t>
            </a:r>
          </a:p>
          <a:p>
            <a:r>
              <a:rPr lang="en-GB" dirty="0"/>
              <a:t>Variational autoencoders deal with this specific topic and express their latent attributes as a probability distribution, leading to the formation of a continuous latent space that can be easily sampled and interpolated.</a:t>
            </a:r>
          </a:p>
          <a:p>
            <a:r>
              <a:rPr lang="en-GB" dirty="0"/>
              <a:t>When fed the same input, a variational autoencoder would construct latent attributes in the following manner:</a:t>
            </a:r>
          </a:p>
          <a:p>
            <a:endParaRPr lang="en-US" dirty="0"/>
          </a:p>
        </p:txBody>
      </p:sp>
      <p:pic>
        <p:nvPicPr>
          <p:cNvPr id="4" name="Picture 3"/>
          <p:cNvPicPr>
            <a:picLocks noChangeAspect="1"/>
          </p:cNvPicPr>
          <p:nvPr/>
        </p:nvPicPr>
        <p:blipFill rotWithShape="1">
          <a:blip r:embed="rId2"/>
          <a:srcRect l="4045" t="15896" r="5402" b="8774"/>
          <a:stretch/>
        </p:blipFill>
        <p:spPr>
          <a:xfrm>
            <a:off x="609600" y="3740726"/>
            <a:ext cx="10626437" cy="2992583"/>
          </a:xfrm>
          <a:prstGeom prst="rect">
            <a:avLst/>
          </a:prstGeom>
          <a:ln>
            <a:solidFill>
              <a:schemeClr val="tx1"/>
            </a:solidFill>
          </a:ln>
        </p:spPr>
      </p:pic>
    </p:spTree>
    <p:extLst>
      <p:ext uri="{BB962C8B-B14F-4D97-AF65-F5344CB8AC3E}">
        <p14:creationId xmlns:p14="http://schemas.microsoft.com/office/powerpoint/2010/main" val="397581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4" y="221395"/>
            <a:ext cx="10058400" cy="762277"/>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66284" y="983672"/>
            <a:ext cx="10861964" cy="5188528"/>
          </a:xfrm>
        </p:spPr>
        <p:txBody>
          <a:bodyPr>
            <a:normAutofit/>
          </a:bodyPr>
          <a:lstStyle/>
          <a:p>
            <a:r>
              <a:rPr lang="en-GB" dirty="0"/>
              <a:t>The latent attributes are then sampled from the latent distribution formed and fed to the decoder, reconstructing the input.</a:t>
            </a:r>
          </a:p>
          <a:p>
            <a:r>
              <a:rPr lang="en-GB" dirty="0"/>
              <a:t>The motivation behind expressing the latent attributes as a probability distribution can be very easily understood via statistical expressions.</a:t>
            </a:r>
          </a:p>
          <a:p>
            <a:r>
              <a:rPr lang="en-GB" dirty="0"/>
              <a:t>Here’s how this </a:t>
            </a:r>
            <a:r>
              <a:rPr lang="en-GB" dirty="0" smtClean="0"/>
              <a:t>works — We </a:t>
            </a:r>
            <a:r>
              <a:rPr lang="en-GB" dirty="0"/>
              <a:t>aim at identifying the characteristics of the latent vector </a:t>
            </a:r>
            <a:r>
              <a:rPr lang="en-GB" i="1" dirty="0"/>
              <a:t>z</a:t>
            </a:r>
            <a:r>
              <a:rPr lang="en-GB" dirty="0"/>
              <a:t> that reconstructs the output given a particular input. Effectively, we want to study the characteristics of the latent vector given a certain output </a:t>
            </a:r>
            <a:r>
              <a:rPr lang="en-GB" i="1" dirty="0"/>
              <a:t>x</a:t>
            </a:r>
            <a:r>
              <a:rPr lang="en-GB" dirty="0"/>
              <a:t>[</a:t>
            </a:r>
            <a:r>
              <a:rPr lang="en-GB" i="1" dirty="0"/>
              <a:t>p(</a:t>
            </a:r>
            <a:r>
              <a:rPr lang="en-GB" i="1" dirty="0" err="1"/>
              <a:t>z|x</a:t>
            </a:r>
            <a:r>
              <a:rPr lang="en-GB" i="1" dirty="0"/>
              <a:t>)</a:t>
            </a:r>
            <a:r>
              <a:rPr lang="en-GB" dirty="0"/>
              <a:t>].</a:t>
            </a:r>
          </a:p>
          <a:p>
            <a:r>
              <a:rPr lang="en-GB" dirty="0"/>
              <a:t>While estimating the distribution becomes impossible mathematically, a much simpler and easier option is to build a parameterized model that can estimate the distribution for us. It does it by minimizing the KL divergence between the original distribution and our parameterized one.</a:t>
            </a:r>
          </a:p>
          <a:p>
            <a:r>
              <a:rPr lang="en-GB" dirty="0"/>
              <a:t>Expressing the parameterized distribution as q, we can infer the possible latent attributes used in the image reconstruction.</a:t>
            </a:r>
          </a:p>
          <a:p>
            <a:endParaRPr lang="en-US" dirty="0"/>
          </a:p>
        </p:txBody>
      </p:sp>
    </p:spTree>
    <p:extLst>
      <p:ext uri="{BB962C8B-B14F-4D97-AF65-F5344CB8AC3E}">
        <p14:creationId xmlns:p14="http://schemas.microsoft.com/office/powerpoint/2010/main" val="3511708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2123"/>
            <a:ext cx="10058400" cy="859259"/>
          </a:xfrm>
        </p:spPr>
        <p:txBody>
          <a:bodyPr/>
          <a:lstStyle/>
          <a:p>
            <a:r>
              <a:rPr lang="en-US" dirty="0" smtClean="0"/>
              <a:t>Cont.</a:t>
            </a:r>
            <a:endParaRPr lang="en-US" dirty="0"/>
          </a:p>
        </p:txBody>
      </p:sp>
      <p:sp>
        <p:nvSpPr>
          <p:cNvPr id="3" name="Content Placeholder 2"/>
          <p:cNvSpPr>
            <a:spLocks noGrp="1"/>
          </p:cNvSpPr>
          <p:nvPr>
            <p:ph idx="1"/>
          </p:nvPr>
        </p:nvSpPr>
        <p:spPr>
          <a:xfrm>
            <a:off x="332509" y="1011382"/>
            <a:ext cx="10795739" cy="4918363"/>
          </a:xfrm>
        </p:spPr>
        <p:txBody>
          <a:bodyPr anchor="ctr">
            <a:normAutofit/>
          </a:bodyPr>
          <a:lstStyle/>
          <a:p>
            <a:r>
              <a:rPr lang="en-GB" dirty="0"/>
              <a:t>Assuming the prior z to be a multivariate Gaussian model, we can build a parameterized distribution as one containing two parameters, the mean and the variance. The corresponding distribution is then sampled and fed to the decoder, which then proceeds to reconstruct the input from the sample points.</a:t>
            </a:r>
          </a:p>
          <a:p>
            <a:r>
              <a:rPr lang="en-GB" dirty="0" smtClean="0"/>
              <a:t>But While </a:t>
            </a:r>
            <a:r>
              <a:rPr lang="en-GB" dirty="0"/>
              <a:t>this seems easy in theory, it becomes impossible to implement because backpropagation cannot be defined for a random sampling process performed before feeding the data to the decoder.</a:t>
            </a:r>
          </a:p>
          <a:p>
            <a:r>
              <a:rPr lang="en-GB" dirty="0"/>
              <a:t>To get by this hurdle, we use the </a:t>
            </a:r>
            <a:r>
              <a:rPr lang="en-GB" dirty="0" smtClean="0"/>
              <a:t>re-parameterization </a:t>
            </a:r>
            <a:r>
              <a:rPr lang="en-GB" dirty="0"/>
              <a:t>trick—a cleverly defined way to bypass the sampling process from the neural network.</a:t>
            </a:r>
          </a:p>
          <a:p>
            <a:r>
              <a:rPr lang="en-GB" dirty="0"/>
              <a:t>What is it all about?</a:t>
            </a:r>
          </a:p>
          <a:p>
            <a:pPr lvl="1"/>
            <a:r>
              <a:rPr lang="en-GB" dirty="0"/>
              <a:t>In the </a:t>
            </a:r>
            <a:r>
              <a:rPr lang="en-GB" dirty="0" smtClean="0"/>
              <a:t>re-parameterization </a:t>
            </a:r>
            <a:r>
              <a:rPr lang="en-GB" dirty="0"/>
              <a:t>trick, we randomly sample a </a:t>
            </a:r>
            <a:r>
              <a:rPr lang="en-GB" dirty="0" smtClean="0"/>
              <a:t>value ε </a:t>
            </a:r>
            <a:r>
              <a:rPr lang="en-GB" dirty="0"/>
              <a:t>from a unit Gaussian and then scale this by the latent distribution </a:t>
            </a:r>
            <a:r>
              <a:rPr lang="en-GB" dirty="0" smtClean="0"/>
              <a:t>variance σ </a:t>
            </a:r>
            <a:r>
              <a:rPr lang="en-GB" dirty="0"/>
              <a:t>and shift it by the mean μ of the </a:t>
            </a:r>
            <a:r>
              <a:rPr lang="en-GB" dirty="0" smtClean="0"/>
              <a:t>same.</a:t>
            </a:r>
          </a:p>
        </p:txBody>
      </p:sp>
    </p:spTree>
    <p:extLst>
      <p:ext uri="{BB962C8B-B14F-4D97-AF65-F5344CB8AC3E}">
        <p14:creationId xmlns:p14="http://schemas.microsoft.com/office/powerpoint/2010/main" val="3235198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52122"/>
            <a:ext cx="10058400" cy="1094786"/>
          </a:xfrm>
        </p:spPr>
        <p:txBody>
          <a:bodyPr/>
          <a:lstStyle/>
          <a:p>
            <a:r>
              <a:rPr lang="en-US" dirty="0" smtClean="0"/>
              <a:t>Cont.</a:t>
            </a:r>
            <a:endParaRPr lang="en-US" dirty="0"/>
          </a:p>
        </p:txBody>
      </p:sp>
      <p:sp>
        <p:nvSpPr>
          <p:cNvPr id="3" name="Content Placeholder 2"/>
          <p:cNvSpPr>
            <a:spLocks noGrp="1"/>
          </p:cNvSpPr>
          <p:nvPr>
            <p:ph idx="1"/>
          </p:nvPr>
        </p:nvSpPr>
        <p:spPr>
          <a:xfrm>
            <a:off x="346364" y="1052945"/>
            <a:ext cx="10781884" cy="5119255"/>
          </a:xfrm>
        </p:spPr>
        <p:txBody>
          <a:bodyPr/>
          <a:lstStyle/>
          <a:p>
            <a:r>
              <a:rPr lang="en-GB" dirty="0"/>
              <a:t>Now, we have left behind the sampling process as something done outside what the backpropagation pipeline handles, and the sampled value ε acts just like another input to the model, that is fed at the bottleneck.</a:t>
            </a:r>
          </a:p>
          <a:p>
            <a:r>
              <a:rPr lang="en-GB" dirty="0"/>
              <a:t>A diagrammatic view of what we attain can be expressed as:</a:t>
            </a:r>
          </a:p>
          <a:p>
            <a:endParaRPr lang="en-US" dirty="0"/>
          </a:p>
        </p:txBody>
      </p:sp>
      <p:pic>
        <p:nvPicPr>
          <p:cNvPr id="4" name="Picture 3"/>
          <p:cNvPicPr>
            <a:picLocks noChangeAspect="1"/>
          </p:cNvPicPr>
          <p:nvPr/>
        </p:nvPicPr>
        <p:blipFill>
          <a:blip r:embed="rId2"/>
          <a:stretch>
            <a:fillRect/>
          </a:stretch>
        </p:blipFill>
        <p:spPr>
          <a:xfrm>
            <a:off x="1061189" y="2715491"/>
            <a:ext cx="8330045" cy="3621231"/>
          </a:xfrm>
          <a:prstGeom prst="rect">
            <a:avLst/>
          </a:prstGeom>
          <a:ln>
            <a:solidFill>
              <a:schemeClr val="tx1"/>
            </a:solidFill>
          </a:ln>
        </p:spPr>
      </p:pic>
    </p:spTree>
    <p:extLst>
      <p:ext uri="{BB962C8B-B14F-4D97-AF65-F5344CB8AC3E}">
        <p14:creationId xmlns:p14="http://schemas.microsoft.com/office/powerpoint/2010/main" val="1634417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84" y="221395"/>
            <a:ext cx="10058400" cy="651441"/>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18684" y="872835"/>
            <a:ext cx="11066734" cy="5389419"/>
          </a:xfrm>
        </p:spPr>
        <p:txBody>
          <a:bodyPr>
            <a:normAutofit fontScale="92500" lnSpcReduction="10000"/>
          </a:bodyPr>
          <a:lstStyle/>
          <a:p>
            <a:r>
              <a:rPr lang="en-GB" dirty="0"/>
              <a:t>The variational autoencoder thus allows us to learn smooth latent state representations of the input data.</a:t>
            </a:r>
          </a:p>
          <a:p>
            <a:r>
              <a:rPr lang="en-GB" dirty="0"/>
              <a:t>To train a VAE, we use two loss functions: the reconstruction loss and the other being the KL divergence.</a:t>
            </a:r>
          </a:p>
          <a:p>
            <a:r>
              <a:rPr lang="en-GB" dirty="0"/>
              <a:t>While reconstruction loss enables the distribution to correctly describe the input, by focusing only on minimizing the reconstruction loss, the network learns very </a:t>
            </a:r>
            <a:r>
              <a:rPr lang="en-GB" i="1" dirty="0"/>
              <a:t>narrow </a:t>
            </a:r>
            <a:r>
              <a:rPr lang="en-GB" dirty="0" smtClean="0"/>
              <a:t>distributions akin </a:t>
            </a:r>
            <a:r>
              <a:rPr lang="en-GB" dirty="0"/>
              <a:t>to discrete latent attributes.</a:t>
            </a:r>
          </a:p>
          <a:p>
            <a:r>
              <a:rPr lang="en-GB" dirty="0"/>
              <a:t>The KL divergence loss prevents the network from learning narrow distributions and tries to bring the distribution closer to a unit normal distribution.</a:t>
            </a:r>
          </a:p>
          <a:p>
            <a:r>
              <a:rPr lang="en-GB" dirty="0"/>
              <a:t>The summarised loss function can be expressed as:</a:t>
            </a:r>
          </a:p>
          <a:p>
            <a:endParaRPr lang="en-US" dirty="0" smtClean="0"/>
          </a:p>
          <a:p>
            <a:endParaRPr lang="en-US" dirty="0" smtClean="0"/>
          </a:p>
          <a:p>
            <a:r>
              <a:rPr lang="en-GB" dirty="0"/>
              <a:t>Where N denotes the normal unit distribution and </a:t>
            </a:r>
            <a:r>
              <a:rPr lang="en-GB" dirty="0"/>
              <a:t>B</a:t>
            </a:r>
            <a:r>
              <a:rPr lang="en-GB" dirty="0"/>
              <a:t> denotes a weighting factor.</a:t>
            </a:r>
          </a:p>
          <a:p>
            <a:r>
              <a:rPr lang="en-GB" dirty="0"/>
              <a:t>The primary use of variational autoencoders can be seen in generative </a:t>
            </a:r>
            <a:r>
              <a:rPr lang="en-GB" dirty="0" smtClean="0"/>
              <a:t>modelling.</a:t>
            </a:r>
            <a:endParaRPr lang="en-GB" dirty="0"/>
          </a:p>
          <a:p>
            <a:r>
              <a:rPr lang="en-GB" dirty="0"/>
              <a:t>Sampling from the latent distribution trained and feeding the result to the decoder can lead to data being generated in the autoencoder.</a:t>
            </a:r>
          </a:p>
          <a:p>
            <a:endParaRPr lang="en-US" dirty="0"/>
          </a:p>
        </p:txBody>
      </p:sp>
      <p:pic>
        <p:nvPicPr>
          <p:cNvPr id="4" name="Picture 3"/>
          <p:cNvPicPr>
            <a:picLocks noChangeAspect="1"/>
          </p:cNvPicPr>
          <p:nvPr/>
        </p:nvPicPr>
        <p:blipFill>
          <a:blip r:embed="rId2"/>
          <a:stretch>
            <a:fillRect/>
          </a:stretch>
        </p:blipFill>
        <p:spPr>
          <a:xfrm>
            <a:off x="3268041" y="3922524"/>
            <a:ext cx="5010849" cy="647790"/>
          </a:xfrm>
          <a:prstGeom prst="rect">
            <a:avLst/>
          </a:prstGeom>
          <a:ln>
            <a:solidFill>
              <a:schemeClr val="tx1"/>
            </a:solidFill>
          </a:ln>
        </p:spPr>
      </p:pic>
    </p:spTree>
    <p:extLst>
      <p:ext uri="{BB962C8B-B14F-4D97-AF65-F5344CB8AC3E}">
        <p14:creationId xmlns:p14="http://schemas.microsoft.com/office/powerpoint/2010/main" val="1385474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0" y="165977"/>
            <a:ext cx="10903527" cy="845405"/>
          </a:xfrm>
        </p:spPr>
        <p:txBody>
          <a:bodyPr>
            <a:normAutofit/>
          </a:bodyPr>
          <a:lstStyle/>
          <a:p>
            <a:r>
              <a:rPr lang="en-GB" sz="4000" dirty="0"/>
              <a:t>Applications of </a:t>
            </a:r>
            <a:r>
              <a:rPr lang="en-GB" sz="4000" dirty="0" smtClean="0"/>
              <a:t>autoencoders</a:t>
            </a:r>
            <a:endParaRPr lang="en-US" sz="4000" dirty="0"/>
          </a:p>
        </p:txBody>
      </p:sp>
      <p:sp>
        <p:nvSpPr>
          <p:cNvPr id="3" name="Content Placeholder 2"/>
          <p:cNvSpPr>
            <a:spLocks noGrp="1"/>
          </p:cNvSpPr>
          <p:nvPr>
            <p:ph idx="1"/>
          </p:nvPr>
        </p:nvSpPr>
        <p:spPr>
          <a:xfrm>
            <a:off x="224721" y="1163782"/>
            <a:ext cx="10903527" cy="5008419"/>
          </a:xfrm>
        </p:spPr>
        <p:txBody>
          <a:bodyPr>
            <a:normAutofit/>
          </a:bodyPr>
          <a:lstStyle/>
          <a:p>
            <a:r>
              <a:rPr lang="en-GB" dirty="0" smtClean="0"/>
              <a:t> </a:t>
            </a:r>
            <a:r>
              <a:rPr lang="en-GB" dirty="0"/>
              <a:t>Dimensionality reduction</a:t>
            </a:r>
          </a:p>
          <a:p>
            <a:pPr lvl="1"/>
            <a:r>
              <a:rPr lang="en-GB" dirty="0" err="1"/>
              <a:t>Undercomplete</a:t>
            </a:r>
            <a:r>
              <a:rPr lang="en-GB" dirty="0"/>
              <a:t> autoencoders are those that are used for dimensionality reduction.</a:t>
            </a:r>
          </a:p>
          <a:p>
            <a:pPr lvl="1"/>
            <a:r>
              <a:rPr lang="en-GB" dirty="0"/>
              <a:t>These can be used as a pre-processing step for dimensionality reduction as they can perform fast and accurate dimensionality reductions without losing much information.</a:t>
            </a:r>
          </a:p>
          <a:p>
            <a:pPr lvl="1"/>
            <a:r>
              <a:rPr lang="en-GB" dirty="0"/>
              <a:t>Furthermore, while dimensionality reduction procedures like PCA can only perform linear dimensionality reductions, </a:t>
            </a:r>
            <a:r>
              <a:rPr lang="en-GB" dirty="0" err="1"/>
              <a:t>undercomplete</a:t>
            </a:r>
            <a:r>
              <a:rPr lang="en-GB" dirty="0"/>
              <a:t> autoencoders can perform large-scale non-linear dimensionality reductions</a:t>
            </a:r>
            <a:r>
              <a:rPr lang="en-GB" dirty="0" smtClean="0"/>
              <a:t>.</a:t>
            </a:r>
          </a:p>
          <a:p>
            <a:r>
              <a:rPr lang="en-GB" dirty="0" smtClean="0"/>
              <a:t>Image </a:t>
            </a:r>
            <a:r>
              <a:rPr lang="en-GB" dirty="0" err="1"/>
              <a:t>denoising</a:t>
            </a:r>
            <a:endParaRPr lang="en-GB" dirty="0"/>
          </a:p>
          <a:p>
            <a:pPr lvl="1"/>
            <a:r>
              <a:rPr lang="en-GB" dirty="0"/>
              <a:t>Autoencoders like the </a:t>
            </a:r>
            <a:r>
              <a:rPr lang="en-GB" dirty="0" err="1"/>
              <a:t>denoising</a:t>
            </a:r>
            <a:r>
              <a:rPr lang="en-GB" dirty="0"/>
              <a:t> autoencoder can be used for performing efficient and highly accurate image </a:t>
            </a:r>
            <a:r>
              <a:rPr lang="en-GB" dirty="0" err="1"/>
              <a:t>denoising</a:t>
            </a:r>
            <a:r>
              <a:rPr lang="en-GB" dirty="0"/>
              <a:t>.</a:t>
            </a:r>
          </a:p>
          <a:p>
            <a:pPr lvl="1"/>
            <a:r>
              <a:rPr lang="en-GB" dirty="0"/>
              <a:t>Unlike traditional methods of </a:t>
            </a:r>
            <a:r>
              <a:rPr lang="en-GB" dirty="0" err="1"/>
              <a:t>denoising</a:t>
            </a:r>
            <a:r>
              <a:rPr lang="en-GB" dirty="0"/>
              <a:t>, autoencoders do not search for noise, they extract the image from the noisy data that has been fed to them via learning a representation of it. The representation is then decompressed to form a noise-free image.</a:t>
            </a:r>
          </a:p>
          <a:p>
            <a:pPr lvl="1"/>
            <a:r>
              <a:rPr lang="en-GB" dirty="0" err="1"/>
              <a:t>Denoising</a:t>
            </a:r>
            <a:r>
              <a:rPr lang="en-GB" dirty="0"/>
              <a:t> autoencoders thus can </a:t>
            </a:r>
            <a:r>
              <a:rPr lang="en-GB" dirty="0" err="1"/>
              <a:t>denoise</a:t>
            </a:r>
            <a:r>
              <a:rPr lang="en-GB" dirty="0"/>
              <a:t> complex images that cannot be </a:t>
            </a:r>
            <a:r>
              <a:rPr lang="en-GB" dirty="0" err="1"/>
              <a:t>denoised</a:t>
            </a:r>
            <a:r>
              <a:rPr lang="en-GB" dirty="0"/>
              <a:t> via traditional methods</a:t>
            </a:r>
            <a:r>
              <a:rPr lang="en-GB" dirty="0" smtClean="0"/>
              <a:t>.</a:t>
            </a:r>
            <a:r>
              <a:rPr lang="en-GB" dirty="0"/>
              <a:t/>
            </a:r>
            <a:br>
              <a:rPr lang="en-GB" dirty="0"/>
            </a:br>
            <a:endParaRPr lang="en-GB" dirty="0"/>
          </a:p>
          <a:p>
            <a:endParaRPr lang="en-US" dirty="0"/>
          </a:p>
        </p:txBody>
      </p:sp>
    </p:spTree>
    <p:extLst>
      <p:ext uri="{BB962C8B-B14F-4D97-AF65-F5344CB8AC3E}">
        <p14:creationId xmlns:p14="http://schemas.microsoft.com/office/powerpoint/2010/main" val="4061064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5" y="138268"/>
            <a:ext cx="10058400" cy="914677"/>
          </a:xfrm>
        </p:spPr>
        <p:txBody>
          <a:bodyPr/>
          <a:lstStyle/>
          <a:p>
            <a:r>
              <a:rPr lang="en-US" dirty="0" smtClean="0"/>
              <a:t>Cont.</a:t>
            </a:r>
            <a:endParaRPr lang="en-US" dirty="0"/>
          </a:p>
        </p:txBody>
      </p:sp>
      <p:sp>
        <p:nvSpPr>
          <p:cNvPr id="3" name="Content Placeholder 2"/>
          <p:cNvSpPr>
            <a:spLocks noGrp="1"/>
          </p:cNvSpPr>
          <p:nvPr>
            <p:ph idx="1"/>
          </p:nvPr>
        </p:nvSpPr>
        <p:spPr>
          <a:xfrm>
            <a:off x="304800" y="1052945"/>
            <a:ext cx="10823448" cy="5119255"/>
          </a:xfrm>
        </p:spPr>
        <p:txBody>
          <a:bodyPr>
            <a:normAutofit/>
          </a:bodyPr>
          <a:lstStyle/>
          <a:p>
            <a:r>
              <a:rPr lang="en-GB" dirty="0" smtClean="0"/>
              <a:t>Generation </a:t>
            </a:r>
            <a:r>
              <a:rPr lang="en-GB" dirty="0"/>
              <a:t>of image and time series data</a:t>
            </a:r>
          </a:p>
          <a:p>
            <a:pPr lvl="1"/>
            <a:r>
              <a:rPr lang="en-GB" dirty="0"/>
              <a:t>Variational Autoencoders can be used to generate both image and time series data.</a:t>
            </a:r>
          </a:p>
          <a:p>
            <a:pPr lvl="1"/>
            <a:r>
              <a:rPr lang="en-GB" dirty="0"/>
              <a:t>The parameterized distribution at the bottleneck of the autoencoder can be randomly sampled to generate discrete values for latent attributes, which can then be forwarded to the </a:t>
            </a:r>
            <a:r>
              <a:rPr lang="en-GB" dirty="0" err="1"/>
              <a:t>decoder,leading</a:t>
            </a:r>
            <a:r>
              <a:rPr lang="en-GB" dirty="0"/>
              <a:t> to generation of image data. VAEs can also be used to model time series data like music</a:t>
            </a:r>
            <a:r>
              <a:rPr lang="en-GB" dirty="0" smtClean="0"/>
              <a:t>.</a:t>
            </a:r>
          </a:p>
          <a:p>
            <a:r>
              <a:rPr lang="en-GB" dirty="0" smtClean="0"/>
              <a:t>Anomaly </a:t>
            </a:r>
            <a:r>
              <a:rPr lang="en-GB" dirty="0"/>
              <a:t>detection</a:t>
            </a:r>
          </a:p>
          <a:p>
            <a:pPr lvl="1"/>
            <a:r>
              <a:rPr lang="en-GB" dirty="0" err="1"/>
              <a:t>Undercomplete</a:t>
            </a:r>
            <a:r>
              <a:rPr lang="en-GB" dirty="0"/>
              <a:t> autoencoders can also be used for anomaly detection.</a:t>
            </a:r>
          </a:p>
          <a:p>
            <a:pPr lvl="1"/>
            <a:r>
              <a:rPr lang="en-GB" dirty="0"/>
              <a:t>For example—consider an autoencoder that has been trained on a specific dataset </a:t>
            </a:r>
            <a:r>
              <a:rPr lang="en-GB" i="1" dirty="0"/>
              <a:t>P</a:t>
            </a:r>
            <a:r>
              <a:rPr lang="en-GB" dirty="0"/>
              <a:t>. For any image sampled for the </a:t>
            </a:r>
            <a:r>
              <a:rPr lang="en-GB" dirty="0">
                <a:hlinkClick r:id="rId2"/>
              </a:rPr>
              <a:t>training dataset</a:t>
            </a:r>
            <a:r>
              <a:rPr lang="en-GB" dirty="0"/>
              <a:t>, the autoencoder is bound to give a low reconstruction loss and is supposed to reconstruct the image as is.</a:t>
            </a:r>
          </a:p>
          <a:p>
            <a:pPr lvl="1"/>
            <a:r>
              <a:rPr lang="en-GB" dirty="0"/>
              <a:t>For any image which is not present in the training dataset, however, the autoencoder cannot perform the reconstruction, as the latent attributes are not adapted for the specific image that has never been seen by the network.</a:t>
            </a:r>
          </a:p>
          <a:p>
            <a:pPr lvl="1"/>
            <a:r>
              <a:rPr lang="en-GB" dirty="0"/>
              <a:t>As a result, the outlier image gives off a very high reconstruction loss and can easily be identified as an anomaly with the help of a proper threshold.</a:t>
            </a:r>
          </a:p>
          <a:p>
            <a:endParaRPr lang="en-GB" dirty="0"/>
          </a:p>
          <a:p>
            <a:endParaRPr lang="en-US" dirty="0"/>
          </a:p>
        </p:txBody>
      </p:sp>
    </p:spTree>
    <p:extLst>
      <p:ext uri="{BB962C8B-B14F-4D97-AF65-F5344CB8AC3E}">
        <p14:creationId xmlns:p14="http://schemas.microsoft.com/office/powerpoint/2010/main" val="1320810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179971"/>
            <a:ext cx="10058400" cy="679150"/>
          </a:xfrm>
        </p:spPr>
        <p:txBody>
          <a:bodyPr>
            <a:normAutofit/>
          </a:bodyPr>
          <a:lstStyle/>
          <a:p>
            <a:r>
              <a:rPr lang="en-US" sz="4000" dirty="0"/>
              <a:t>The architecture of </a:t>
            </a:r>
            <a:r>
              <a:rPr lang="en-US" sz="4000" dirty="0" smtClean="0"/>
              <a:t>autoencoders</a:t>
            </a:r>
            <a:endParaRPr lang="en-US" sz="4000" dirty="0"/>
          </a:p>
        </p:txBody>
      </p:sp>
      <p:pic>
        <p:nvPicPr>
          <p:cNvPr id="4" name="Picture 3"/>
          <p:cNvPicPr>
            <a:picLocks noChangeAspect="1"/>
          </p:cNvPicPr>
          <p:nvPr/>
        </p:nvPicPr>
        <p:blipFill>
          <a:blip r:embed="rId2"/>
          <a:stretch>
            <a:fillRect/>
          </a:stretch>
        </p:blipFill>
        <p:spPr>
          <a:xfrm>
            <a:off x="1607127" y="2951019"/>
            <a:ext cx="9137902" cy="3796145"/>
          </a:xfrm>
          <a:prstGeom prst="rect">
            <a:avLst/>
          </a:prstGeom>
        </p:spPr>
      </p:pic>
      <p:sp>
        <p:nvSpPr>
          <p:cNvPr id="3" name="Content Placeholder 2"/>
          <p:cNvSpPr>
            <a:spLocks noGrp="1"/>
          </p:cNvSpPr>
          <p:nvPr>
            <p:ph idx="1"/>
          </p:nvPr>
        </p:nvSpPr>
        <p:spPr>
          <a:xfrm>
            <a:off x="384878" y="859121"/>
            <a:ext cx="10532503" cy="5091545"/>
          </a:xfrm>
        </p:spPr>
        <p:txBody>
          <a:bodyPr/>
          <a:lstStyle/>
          <a:p>
            <a:r>
              <a:rPr lang="en-GB" dirty="0"/>
              <a:t>Autoencoders consist of 3 parts:</a:t>
            </a:r>
          </a:p>
          <a:p>
            <a:pPr lvl="1"/>
            <a:r>
              <a:rPr lang="en-GB" b="1" dirty="0" smtClean="0">
                <a:solidFill>
                  <a:srgbClr val="FF0000"/>
                </a:solidFill>
              </a:rPr>
              <a:t>Encoder</a:t>
            </a:r>
            <a:r>
              <a:rPr lang="en-GB" dirty="0"/>
              <a:t>: A module that </a:t>
            </a:r>
            <a:r>
              <a:rPr lang="en-GB" dirty="0">
                <a:solidFill>
                  <a:srgbClr val="00B050"/>
                </a:solidFill>
              </a:rPr>
              <a:t>compresses</a:t>
            </a:r>
            <a:r>
              <a:rPr lang="en-GB" dirty="0"/>
              <a:t> </a:t>
            </a:r>
            <a:r>
              <a:rPr lang="en-GB" dirty="0">
                <a:hlinkClick r:id="rId3"/>
              </a:rPr>
              <a:t>the train-validate-test set input data</a:t>
            </a:r>
            <a:r>
              <a:rPr lang="en-GB" dirty="0"/>
              <a:t> into an encoded representation that is typically several orders of magnitude smaller than the input data.</a:t>
            </a:r>
          </a:p>
          <a:p>
            <a:pPr lvl="1"/>
            <a:r>
              <a:rPr lang="en-GB" b="1" dirty="0" smtClean="0">
                <a:solidFill>
                  <a:srgbClr val="FF0000"/>
                </a:solidFill>
              </a:rPr>
              <a:t>Bottleneck</a:t>
            </a:r>
            <a:r>
              <a:rPr lang="en-GB" b="1" dirty="0"/>
              <a:t>:</a:t>
            </a:r>
            <a:r>
              <a:rPr lang="en-GB" dirty="0"/>
              <a:t> A module that contains the compressed knowledge representations and is therefore the most important part of the network.</a:t>
            </a:r>
          </a:p>
          <a:p>
            <a:pPr lvl="1"/>
            <a:r>
              <a:rPr lang="en-GB" b="1" dirty="0" smtClean="0">
                <a:solidFill>
                  <a:srgbClr val="FF0000"/>
                </a:solidFill>
              </a:rPr>
              <a:t>Decoder</a:t>
            </a:r>
            <a:r>
              <a:rPr lang="en-GB" b="1" dirty="0"/>
              <a:t>:</a:t>
            </a:r>
            <a:r>
              <a:rPr lang="en-GB" dirty="0"/>
              <a:t> A module that helps the </a:t>
            </a:r>
            <a:r>
              <a:rPr lang="en-GB" dirty="0" smtClean="0"/>
              <a:t>network “</a:t>
            </a:r>
            <a:r>
              <a:rPr lang="en-GB" dirty="0" smtClean="0">
                <a:solidFill>
                  <a:srgbClr val="00B050"/>
                </a:solidFill>
              </a:rPr>
              <a:t>decompress</a:t>
            </a:r>
            <a:r>
              <a:rPr lang="en-GB" dirty="0" smtClean="0"/>
              <a:t>” </a:t>
            </a:r>
            <a:r>
              <a:rPr lang="en-GB" dirty="0"/>
              <a:t>the knowledge representations and reconstructs the data back from its encoded form. The output is then compared with a ground truth.</a:t>
            </a:r>
          </a:p>
          <a:p>
            <a:endParaRPr lang="en-US" dirty="0"/>
          </a:p>
        </p:txBody>
      </p:sp>
    </p:spTree>
    <p:extLst>
      <p:ext uri="{BB962C8B-B14F-4D97-AF65-F5344CB8AC3E}">
        <p14:creationId xmlns:p14="http://schemas.microsoft.com/office/powerpoint/2010/main" val="3993849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24414"/>
            <a:ext cx="10058400" cy="928531"/>
          </a:xfrm>
        </p:spPr>
        <p:txBody>
          <a:bodyPr>
            <a:normAutofit/>
          </a:bodyPr>
          <a:lstStyle/>
          <a:p>
            <a:r>
              <a:rPr lang="en-GB" sz="4400" dirty="0"/>
              <a:t>Autoencoders in a nutshell: Key </a:t>
            </a:r>
            <a:r>
              <a:rPr lang="en-GB" sz="4400" dirty="0" smtClean="0"/>
              <a:t>takeaways</a:t>
            </a:r>
            <a:endParaRPr lang="en-US" sz="4400" dirty="0"/>
          </a:p>
        </p:txBody>
      </p:sp>
      <p:sp>
        <p:nvSpPr>
          <p:cNvPr id="3" name="Content Placeholder 2"/>
          <p:cNvSpPr>
            <a:spLocks noGrp="1"/>
          </p:cNvSpPr>
          <p:nvPr>
            <p:ph idx="1"/>
          </p:nvPr>
        </p:nvSpPr>
        <p:spPr>
          <a:xfrm>
            <a:off x="304800" y="1052945"/>
            <a:ext cx="10227703" cy="5250873"/>
          </a:xfrm>
        </p:spPr>
        <p:txBody>
          <a:bodyPr>
            <a:normAutofit/>
          </a:bodyPr>
          <a:lstStyle/>
          <a:p>
            <a:r>
              <a:rPr lang="en-GB" sz="2800" dirty="0"/>
              <a:t>Well, that was a lot to take in. Let’s do a quick recap of everything you've learned in this guide:</a:t>
            </a:r>
          </a:p>
          <a:p>
            <a:pPr lvl="1"/>
            <a:r>
              <a:rPr lang="en-GB" sz="2400" dirty="0"/>
              <a:t>An autoencoder is an unsupervised learning technique for neural networks that learns efficient data representations (encoding) by training the network to ignore signal “noise.”</a:t>
            </a:r>
          </a:p>
          <a:p>
            <a:pPr lvl="1"/>
            <a:r>
              <a:rPr lang="en-GB" sz="2400" dirty="0"/>
              <a:t>Autoencoders can be used for image </a:t>
            </a:r>
            <a:r>
              <a:rPr lang="en-GB" sz="2400" dirty="0" err="1"/>
              <a:t>denoising</a:t>
            </a:r>
            <a:r>
              <a:rPr lang="en-GB" sz="2400" dirty="0"/>
              <a:t>, image compression, and, in some cases, even generation of image data.</a:t>
            </a:r>
          </a:p>
          <a:p>
            <a:pPr lvl="1"/>
            <a:r>
              <a:rPr lang="en-GB" sz="2400" dirty="0"/>
              <a:t>While autoencoders might seem easy at the first glance (as they have a very simple theoretical background), making them learn a representation of the input that is meaningful is quite difficult.</a:t>
            </a:r>
          </a:p>
          <a:p>
            <a:pPr lvl="1"/>
            <a:r>
              <a:rPr lang="en-GB" sz="2400" dirty="0"/>
              <a:t>Autoencoders like the </a:t>
            </a:r>
            <a:r>
              <a:rPr lang="en-GB" sz="2400" dirty="0" err="1"/>
              <a:t>undercomplete</a:t>
            </a:r>
            <a:r>
              <a:rPr lang="en-GB" sz="2400" dirty="0"/>
              <a:t> autoencoder and the sparse autoencoder do not have large scale applications in </a:t>
            </a:r>
            <a:r>
              <a:rPr lang="en-GB" sz="2400" dirty="0">
                <a:hlinkClick r:id="rId2"/>
              </a:rPr>
              <a:t>computer vision</a:t>
            </a:r>
            <a:r>
              <a:rPr lang="en-GB" sz="2400" dirty="0"/>
              <a:t> compared to VAEs and DAEs which are still used in works since being proposed in 2013 (by </a:t>
            </a:r>
            <a:r>
              <a:rPr lang="en-GB" sz="2400" dirty="0" err="1"/>
              <a:t>Kingma</a:t>
            </a:r>
            <a:r>
              <a:rPr lang="en-GB" sz="2400" i="1" dirty="0" err="1"/>
              <a:t>et</a:t>
            </a:r>
            <a:r>
              <a:rPr lang="en-GB" sz="2400" i="1" dirty="0"/>
              <a:t> al</a:t>
            </a:r>
            <a:r>
              <a:rPr lang="en-GB" sz="2400" dirty="0" smtClean="0"/>
              <a:t>)</a:t>
            </a:r>
            <a:endParaRPr lang="en-GB" sz="2400" dirty="0"/>
          </a:p>
        </p:txBody>
      </p:sp>
    </p:spTree>
    <p:extLst>
      <p:ext uri="{BB962C8B-B14F-4D97-AF65-F5344CB8AC3E}">
        <p14:creationId xmlns:p14="http://schemas.microsoft.com/office/powerpoint/2010/main" val="399364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57" y="0"/>
            <a:ext cx="10058400" cy="1609344"/>
          </a:xfrm>
        </p:spPr>
        <p:txBody>
          <a:bodyPr>
            <a:normAutofit/>
          </a:bodyPr>
          <a:lstStyle/>
          <a:p>
            <a:r>
              <a:rPr lang="en-GB" sz="4000" dirty="0"/>
              <a:t>The relationship between the Encoder, Bottleneck, and </a:t>
            </a:r>
            <a:r>
              <a:rPr lang="en-GB" sz="4000" dirty="0" smtClean="0"/>
              <a:t>Decoder</a:t>
            </a:r>
            <a:endParaRPr lang="en-US" sz="4000" dirty="0"/>
          </a:p>
        </p:txBody>
      </p:sp>
      <p:sp>
        <p:nvSpPr>
          <p:cNvPr id="3" name="Content Placeholder 2"/>
          <p:cNvSpPr>
            <a:spLocks noGrp="1"/>
          </p:cNvSpPr>
          <p:nvPr>
            <p:ph idx="1"/>
          </p:nvPr>
        </p:nvSpPr>
        <p:spPr>
          <a:xfrm>
            <a:off x="318655" y="1609344"/>
            <a:ext cx="10809593" cy="4562856"/>
          </a:xfrm>
        </p:spPr>
        <p:txBody>
          <a:bodyPr/>
          <a:lstStyle/>
          <a:p>
            <a:r>
              <a:rPr lang="en-GB" b="1" dirty="0"/>
              <a:t>Encoder</a:t>
            </a:r>
            <a:endParaRPr lang="en-GB" dirty="0"/>
          </a:p>
          <a:p>
            <a:pPr lvl="1"/>
            <a:r>
              <a:rPr lang="en-GB" dirty="0"/>
              <a:t>The encoder is a set of convolutional blocks followed by pooling modules that compress the input to the model into a compact section called the bottleneck.</a:t>
            </a:r>
          </a:p>
          <a:p>
            <a:pPr lvl="1"/>
            <a:r>
              <a:rPr lang="en-GB" dirty="0"/>
              <a:t>The bottleneck is followed by the decoder that consists of a series of </a:t>
            </a:r>
            <a:r>
              <a:rPr lang="en-GB" dirty="0" smtClean="0"/>
              <a:t>up sampling </a:t>
            </a:r>
            <a:r>
              <a:rPr lang="en-GB" dirty="0"/>
              <a:t>modules to bring the compressed feature back into the form of an image. In case of simple autoencoders, the output is expected to be the same as the input data with reduced noise.</a:t>
            </a:r>
          </a:p>
          <a:p>
            <a:pPr lvl="1"/>
            <a:r>
              <a:rPr lang="en-GB" dirty="0"/>
              <a:t>However, for variational autoencoders it is a completely new image, formed with information the model has been provided as input</a:t>
            </a:r>
            <a:r>
              <a:rPr lang="en-GB" dirty="0" smtClean="0"/>
              <a:t>.</a:t>
            </a:r>
          </a:p>
          <a:p>
            <a:endParaRPr lang="en-GB" dirty="0" smtClean="0"/>
          </a:p>
          <a:p>
            <a:endParaRPr lang="en-US" dirty="0"/>
          </a:p>
        </p:txBody>
      </p:sp>
    </p:spTree>
    <p:extLst>
      <p:ext uri="{BB962C8B-B14F-4D97-AF65-F5344CB8AC3E}">
        <p14:creationId xmlns:p14="http://schemas.microsoft.com/office/powerpoint/2010/main" val="31455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9"/>
            <a:ext cx="10058400" cy="886968"/>
          </a:xfrm>
        </p:spPr>
        <p:txBody>
          <a:bodyPr>
            <a:normAutofit/>
          </a:bodyPr>
          <a:lstStyle/>
          <a:p>
            <a:r>
              <a:rPr lang="en-GB" sz="4800" b="1" dirty="0"/>
              <a:t>Bottleneck</a:t>
            </a:r>
            <a:endParaRPr lang="en-US" sz="4800" dirty="0"/>
          </a:p>
        </p:txBody>
      </p:sp>
      <p:sp>
        <p:nvSpPr>
          <p:cNvPr id="3" name="Content Placeholder 2"/>
          <p:cNvSpPr>
            <a:spLocks noGrp="1"/>
          </p:cNvSpPr>
          <p:nvPr>
            <p:ph idx="1"/>
          </p:nvPr>
        </p:nvSpPr>
        <p:spPr>
          <a:xfrm>
            <a:off x="332509" y="1025237"/>
            <a:ext cx="11194473" cy="5514108"/>
          </a:xfrm>
        </p:spPr>
        <p:txBody>
          <a:bodyPr>
            <a:normAutofit/>
          </a:bodyPr>
          <a:lstStyle/>
          <a:p>
            <a:r>
              <a:rPr lang="en-GB" dirty="0" smtClean="0"/>
              <a:t>The </a:t>
            </a:r>
            <a:r>
              <a:rPr lang="en-GB" dirty="0"/>
              <a:t>most important part of the neural network, and ironically the smallest one, is the bottleneck. The bottleneck exists to restrict the flow of information to the decoder from the encoder, </a:t>
            </a:r>
            <a:r>
              <a:rPr lang="en-GB" dirty="0" smtClean="0"/>
              <a:t>thus, allowing </a:t>
            </a:r>
            <a:r>
              <a:rPr lang="en-GB" dirty="0"/>
              <a:t>only the most vital information to pass through.</a:t>
            </a:r>
          </a:p>
          <a:p>
            <a:r>
              <a:rPr lang="en-GB" dirty="0"/>
              <a:t>Since the bottleneck is designed in such a way that the maximum information possessed by an image is captured in it, we can say that the bottleneck helps us form a </a:t>
            </a:r>
            <a:r>
              <a:rPr lang="en-GB" i="1" dirty="0"/>
              <a:t>knowledge-representation </a:t>
            </a:r>
            <a:r>
              <a:rPr lang="en-GB" dirty="0"/>
              <a:t>of the input.</a:t>
            </a:r>
          </a:p>
          <a:p>
            <a:r>
              <a:rPr lang="en-GB" dirty="0"/>
              <a:t>Thus, the encoder-decoder structure helps us extract the most from an image in the form of data and establish useful correlations between various inputs within the network.</a:t>
            </a:r>
          </a:p>
          <a:p>
            <a:r>
              <a:rPr lang="en-GB" dirty="0"/>
              <a:t>A bottleneck as a compressed representation of the input further prevents the neural network from memorising the input and overfitting on the data.</a:t>
            </a:r>
          </a:p>
          <a:p>
            <a:r>
              <a:rPr lang="en-GB" dirty="0"/>
              <a:t>As a rule of thumb, remember this: The smaller the bottleneck, the lower the risk of overfitting.</a:t>
            </a:r>
          </a:p>
          <a:p>
            <a:r>
              <a:rPr lang="en-GB" dirty="0" smtClean="0"/>
              <a:t>However Very </a:t>
            </a:r>
            <a:r>
              <a:rPr lang="en-GB" dirty="0"/>
              <a:t>small bottlenecks would restrict the amount of information storable, which increases the chances of important information slipping out through the pooling layers of the encoder</a:t>
            </a:r>
            <a:r>
              <a:rPr lang="en-GB" dirty="0" smtClean="0"/>
              <a:t>.</a:t>
            </a:r>
            <a:endParaRPr lang="en-GB" dirty="0"/>
          </a:p>
        </p:txBody>
      </p:sp>
    </p:spTree>
    <p:extLst>
      <p:ext uri="{BB962C8B-B14F-4D97-AF65-F5344CB8AC3E}">
        <p14:creationId xmlns:p14="http://schemas.microsoft.com/office/powerpoint/2010/main" val="3977005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Decoder</a:t>
            </a:r>
            <a:endParaRPr lang="en-US" dirty="0"/>
          </a:p>
        </p:txBody>
      </p:sp>
      <p:sp>
        <p:nvSpPr>
          <p:cNvPr id="3" name="Content Placeholder 2"/>
          <p:cNvSpPr>
            <a:spLocks noGrp="1"/>
          </p:cNvSpPr>
          <p:nvPr>
            <p:ph idx="1"/>
          </p:nvPr>
        </p:nvSpPr>
        <p:spPr/>
        <p:txBody>
          <a:bodyPr/>
          <a:lstStyle/>
          <a:p>
            <a:endParaRPr lang="en-GB" dirty="0"/>
          </a:p>
          <a:p>
            <a:r>
              <a:rPr lang="en-GB" dirty="0"/>
              <a:t>Finally, the decoder is a set of </a:t>
            </a:r>
            <a:r>
              <a:rPr lang="en-GB" dirty="0" smtClean="0"/>
              <a:t>up sampling </a:t>
            </a:r>
            <a:r>
              <a:rPr lang="en-GB" dirty="0"/>
              <a:t>and convolutional blocks that reconstructs the bottleneck's output.</a:t>
            </a:r>
          </a:p>
          <a:p>
            <a:r>
              <a:rPr lang="en-GB" dirty="0"/>
              <a:t>Since the input to the decoder is a compressed knowledge representation, the decoder serves as a “decompressor” and builds back the image from its latent attributes.</a:t>
            </a:r>
          </a:p>
          <a:p>
            <a:endParaRPr lang="en-US" dirty="0"/>
          </a:p>
        </p:txBody>
      </p:sp>
    </p:spTree>
    <p:extLst>
      <p:ext uri="{BB962C8B-B14F-4D97-AF65-F5344CB8AC3E}">
        <p14:creationId xmlns:p14="http://schemas.microsoft.com/office/powerpoint/2010/main" val="184625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65978"/>
            <a:ext cx="10058400" cy="1191767"/>
          </a:xfrm>
        </p:spPr>
        <p:txBody>
          <a:bodyPr/>
          <a:lstStyle/>
          <a:p>
            <a:r>
              <a:rPr lang="en-US" dirty="0"/>
              <a:t>How to train autoencoders</a:t>
            </a:r>
            <a:r>
              <a:rPr lang="en-US" dirty="0" smtClean="0"/>
              <a:t>?</a:t>
            </a:r>
            <a:endParaRPr lang="en-US" dirty="0"/>
          </a:p>
        </p:txBody>
      </p:sp>
      <p:sp>
        <p:nvSpPr>
          <p:cNvPr id="3" name="Content Placeholder 2"/>
          <p:cNvSpPr>
            <a:spLocks noGrp="1"/>
          </p:cNvSpPr>
          <p:nvPr>
            <p:ph idx="1"/>
          </p:nvPr>
        </p:nvSpPr>
        <p:spPr>
          <a:xfrm>
            <a:off x="484909" y="1233055"/>
            <a:ext cx="10643339" cy="4939145"/>
          </a:xfrm>
        </p:spPr>
        <p:txBody>
          <a:bodyPr/>
          <a:lstStyle/>
          <a:p>
            <a:pPr marL="0" indent="0">
              <a:buNone/>
            </a:pPr>
            <a:r>
              <a:rPr lang="en-GB" dirty="0"/>
              <a:t>You need to set 4 </a:t>
            </a:r>
            <a:r>
              <a:rPr lang="en-GB" dirty="0" smtClean="0"/>
              <a:t>hyper parameters </a:t>
            </a:r>
            <a:r>
              <a:rPr lang="en-GB" dirty="0"/>
              <a:t>before </a:t>
            </a:r>
            <a:r>
              <a:rPr lang="en-GB" i="1" dirty="0"/>
              <a:t>training</a:t>
            </a:r>
            <a:r>
              <a:rPr lang="en-GB" dirty="0"/>
              <a:t> an autoencoder:</a:t>
            </a:r>
          </a:p>
          <a:p>
            <a:r>
              <a:rPr lang="en-GB" b="1" dirty="0"/>
              <a:t>Code size:</a:t>
            </a:r>
            <a:r>
              <a:rPr lang="en-GB" dirty="0"/>
              <a:t> The code size or the size of the bottleneck is the most important </a:t>
            </a:r>
            <a:r>
              <a:rPr lang="en-GB" dirty="0" smtClean="0"/>
              <a:t>hyper parameter </a:t>
            </a:r>
            <a:r>
              <a:rPr lang="en-GB" dirty="0"/>
              <a:t>used to tune the autoencoder. The bottleneck size decides how much the data has to be compressed. This can also act as a regularisation term.</a:t>
            </a:r>
          </a:p>
          <a:p>
            <a:r>
              <a:rPr lang="en-GB" b="1" dirty="0"/>
              <a:t>Number of layers:</a:t>
            </a:r>
            <a:r>
              <a:rPr lang="en-GB" dirty="0"/>
              <a:t> Like all neural networks, an important </a:t>
            </a:r>
            <a:r>
              <a:rPr lang="en-GB" dirty="0" smtClean="0"/>
              <a:t>hyper parameter </a:t>
            </a:r>
            <a:r>
              <a:rPr lang="en-GB" dirty="0"/>
              <a:t>to tune autoencoders is the depth of the encoder and the decoder. While a higher depth increases model complexity, a lower depth is faster to process.</a:t>
            </a:r>
          </a:p>
          <a:p>
            <a:r>
              <a:rPr lang="en-GB" b="1" dirty="0"/>
              <a:t>Number of nodes per layer:</a:t>
            </a:r>
            <a:r>
              <a:rPr lang="en-GB" dirty="0"/>
              <a:t> The number of nodes per layer defines the weights we use per layer. Typically, the number of nodes decreases with each subsequent layer in the autoencoder as the input to each of these layers becomes smaller across the layers.</a:t>
            </a:r>
          </a:p>
          <a:p>
            <a:r>
              <a:rPr lang="en-GB" b="1" dirty="0"/>
              <a:t>Reconstruction Loss:</a:t>
            </a:r>
            <a:r>
              <a:rPr lang="en-GB" dirty="0"/>
              <a:t> The </a:t>
            </a:r>
            <a:r>
              <a:rPr lang="en-GB" dirty="0">
                <a:hlinkClick r:id="rId2"/>
              </a:rPr>
              <a:t>loss function</a:t>
            </a:r>
            <a:r>
              <a:rPr lang="en-GB" dirty="0"/>
              <a:t> we use to train the autoencoder is highly dependent on the type of input and output we want the autoencoder to adapt to. If we are working with image data, the most popular loss functions for reconstruction are MSE Loss and L1 Loss. In case the inputs and outputs  are within the range [0,1], as in MNIST, we can also make use of Binary Cross Entropy as the reconstruction loss</a:t>
            </a:r>
            <a:r>
              <a:rPr lang="en-GB" dirty="0" smtClean="0"/>
              <a:t>.</a:t>
            </a:r>
            <a:endParaRPr lang="en-GB" dirty="0"/>
          </a:p>
        </p:txBody>
      </p:sp>
    </p:spTree>
    <p:extLst>
      <p:ext uri="{BB962C8B-B14F-4D97-AF65-F5344CB8AC3E}">
        <p14:creationId xmlns:p14="http://schemas.microsoft.com/office/powerpoint/2010/main" val="3577945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94" y="110559"/>
            <a:ext cx="10058400" cy="1025513"/>
          </a:xfrm>
        </p:spPr>
        <p:txBody>
          <a:bodyPr/>
          <a:lstStyle/>
          <a:p>
            <a:r>
              <a:rPr lang="en-US" dirty="0"/>
              <a:t>5 types of </a:t>
            </a:r>
            <a:r>
              <a:rPr lang="en-US" dirty="0" smtClean="0"/>
              <a:t>autoencoders</a:t>
            </a:r>
            <a:endParaRPr lang="en-US" dirty="0"/>
          </a:p>
        </p:txBody>
      </p:sp>
      <p:sp>
        <p:nvSpPr>
          <p:cNvPr id="3" name="Content Placeholder 2"/>
          <p:cNvSpPr>
            <a:spLocks noGrp="1"/>
          </p:cNvSpPr>
          <p:nvPr>
            <p:ph idx="1"/>
          </p:nvPr>
        </p:nvSpPr>
        <p:spPr>
          <a:xfrm>
            <a:off x="443345" y="1136072"/>
            <a:ext cx="10684903" cy="5036128"/>
          </a:xfrm>
        </p:spPr>
        <p:txBody>
          <a:bodyPr/>
          <a:lstStyle/>
          <a:p>
            <a:pPr marL="0" indent="0">
              <a:buNone/>
            </a:pPr>
            <a:r>
              <a:rPr lang="en-GB" dirty="0"/>
              <a:t>The idea of autoencoders for neural networks isn't </a:t>
            </a:r>
            <a:r>
              <a:rPr lang="en-GB" dirty="0" smtClean="0"/>
              <a:t>new. In </a:t>
            </a:r>
            <a:r>
              <a:rPr lang="en-GB" dirty="0"/>
              <a:t>fact—</a:t>
            </a:r>
          </a:p>
          <a:p>
            <a:r>
              <a:rPr lang="en-GB" dirty="0"/>
              <a:t>The first applications date to the 1980s. Initially used for dimensionality reduction and feature learning, an autoencoder concept has evolved over the years and is now widely used for learning generative models of data.</a:t>
            </a:r>
          </a:p>
          <a:p>
            <a:r>
              <a:rPr lang="en-GB" dirty="0"/>
              <a:t>Here are five popular autoencoders that we will discuss:</a:t>
            </a:r>
          </a:p>
          <a:p>
            <a:pPr lvl="1"/>
            <a:r>
              <a:rPr lang="en-GB" dirty="0" smtClean="0"/>
              <a:t>Under complete </a:t>
            </a:r>
            <a:r>
              <a:rPr lang="en-GB" dirty="0"/>
              <a:t>autoencoders</a:t>
            </a:r>
          </a:p>
          <a:p>
            <a:pPr lvl="1"/>
            <a:r>
              <a:rPr lang="en-GB" dirty="0"/>
              <a:t>Sparse autoencoders</a:t>
            </a:r>
          </a:p>
          <a:p>
            <a:pPr lvl="1"/>
            <a:r>
              <a:rPr lang="en-GB" dirty="0"/>
              <a:t>Contractive autoencoders</a:t>
            </a:r>
          </a:p>
          <a:p>
            <a:pPr lvl="1"/>
            <a:r>
              <a:rPr lang="en-GB" dirty="0" smtClean="0"/>
              <a:t>De-noising </a:t>
            </a:r>
            <a:r>
              <a:rPr lang="en-GB" dirty="0"/>
              <a:t>autoencoders</a:t>
            </a:r>
          </a:p>
          <a:p>
            <a:pPr lvl="1"/>
            <a:r>
              <a:rPr lang="en-GB" dirty="0"/>
              <a:t>Variational Autoencoders (for generative modelling)</a:t>
            </a:r>
          </a:p>
          <a:p>
            <a:endParaRPr lang="en-US" dirty="0"/>
          </a:p>
        </p:txBody>
      </p:sp>
    </p:spTree>
    <p:extLst>
      <p:ext uri="{BB962C8B-B14F-4D97-AF65-F5344CB8AC3E}">
        <p14:creationId xmlns:p14="http://schemas.microsoft.com/office/powerpoint/2010/main" val="2811061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10560"/>
            <a:ext cx="10058400" cy="679150"/>
          </a:xfrm>
        </p:spPr>
        <p:txBody>
          <a:bodyPr>
            <a:normAutofit/>
          </a:bodyPr>
          <a:lstStyle/>
          <a:p>
            <a:r>
              <a:rPr lang="en-US" sz="4000" dirty="0"/>
              <a:t>1. </a:t>
            </a:r>
            <a:r>
              <a:rPr lang="en-US" sz="4000" dirty="0" smtClean="0"/>
              <a:t>Under complete autoencoders</a:t>
            </a:r>
            <a:endParaRPr lang="en-US" sz="4000" dirty="0"/>
          </a:p>
        </p:txBody>
      </p:sp>
      <p:sp>
        <p:nvSpPr>
          <p:cNvPr id="3" name="Content Placeholder 2"/>
          <p:cNvSpPr>
            <a:spLocks noGrp="1"/>
          </p:cNvSpPr>
          <p:nvPr>
            <p:ph idx="1"/>
          </p:nvPr>
        </p:nvSpPr>
        <p:spPr>
          <a:xfrm>
            <a:off x="401782" y="789711"/>
            <a:ext cx="10726466" cy="5382490"/>
          </a:xfrm>
        </p:spPr>
        <p:txBody>
          <a:bodyPr>
            <a:normAutofit/>
          </a:bodyPr>
          <a:lstStyle/>
          <a:p>
            <a:r>
              <a:rPr lang="en-GB" sz="1800" dirty="0"/>
              <a:t>An </a:t>
            </a:r>
            <a:r>
              <a:rPr lang="en-GB" sz="1800" dirty="0" smtClean="0"/>
              <a:t>under complete </a:t>
            </a:r>
            <a:r>
              <a:rPr lang="en-GB" sz="1800" dirty="0"/>
              <a:t>autoencoder is one of the simplest types of autoencoders.</a:t>
            </a:r>
          </a:p>
          <a:p>
            <a:r>
              <a:rPr lang="en-GB" sz="1800" dirty="0" smtClean="0"/>
              <a:t>Under complete </a:t>
            </a:r>
            <a:r>
              <a:rPr lang="en-GB" sz="1800" dirty="0"/>
              <a:t>autoencoder takes in an image and tries to predict the same image as output, thus reconstructing the image from the compressed bottleneck region.</a:t>
            </a:r>
          </a:p>
          <a:p>
            <a:r>
              <a:rPr lang="en-GB" sz="1800" dirty="0" smtClean="0"/>
              <a:t>Under complete </a:t>
            </a:r>
            <a:r>
              <a:rPr lang="en-GB" sz="1800" dirty="0"/>
              <a:t>autoencoders are truly unsupervised as they do not take any form of label, the target being the same as the input.</a:t>
            </a:r>
          </a:p>
          <a:p>
            <a:r>
              <a:rPr lang="en-GB" sz="1800" dirty="0"/>
              <a:t>The primary use of autoencoders like such </a:t>
            </a:r>
            <a:r>
              <a:rPr lang="en-GB" sz="1800" dirty="0" smtClean="0"/>
              <a:t>is</a:t>
            </a:r>
          </a:p>
          <a:p>
            <a:pPr lvl="1"/>
            <a:r>
              <a:rPr lang="en-GB" sz="1600" dirty="0" smtClean="0"/>
              <a:t> </a:t>
            </a:r>
            <a:r>
              <a:rPr lang="en-GB" sz="1600" dirty="0"/>
              <a:t>the generation of the latent space or the bottleneck, which forms a compressed substitute of the input data and can be easily decompressed back with the help of the network when needed.</a:t>
            </a:r>
          </a:p>
          <a:p>
            <a:r>
              <a:rPr lang="en-GB" sz="1800" dirty="0"/>
              <a:t>This form of compression in the data can be </a:t>
            </a:r>
            <a:r>
              <a:rPr lang="en-GB" sz="1800" dirty="0" smtClean="0"/>
              <a:t>modelled </a:t>
            </a:r>
            <a:r>
              <a:rPr lang="en-GB" sz="1800" dirty="0"/>
              <a:t>as a form of </a:t>
            </a:r>
            <a:r>
              <a:rPr lang="en-GB" sz="1800" b="1" dirty="0"/>
              <a:t>dimensionality reduction</a:t>
            </a:r>
            <a:r>
              <a:rPr lang="en-GB" sz="1800" dirty="0" smtClean="0"/>
              <a:t>.</a:t>
            </a:r>
            <a:endParaRPr lang="en-GB" sz="1800" dirty="0"/>
          </a:p>
        </p:txBody>
      </p:sp>
      <p:pic>
        <p:nvPicPr>
          <p:cNvPr id="4" name="Picture 3"/>
          <p:cNvPicPr>
            <a:picLocks noChangeAspect="1"/>
          </p:cNvPicPr>
          <p:nvPr/>
        </p:nvPicPr>
        <p:blipFill>
          <a:blip r:embed="rId2"/>
          <a:stretch>
            <a:fillRect/>
          </a:stretch>
        </p:blipFill>
        <p:spPr>
          <a:xfrm>
            <a:off x="1981200" y="3796145"/>
            <a:ext cx="8301921" cy="2867891"/>
          </a:xfrm>
          <a:prstGeom prst="rect">
            <a:avLst/>
          </a:prstGeom>
        </p:spPr>
      </p:pic>
    </p:spTree>
    <p:extLst>
      <p:ext uri="{BB962C8B-B14F-4D97-AF65-F5344CB8AC3E}">
        <p14:creationId xmlns:p14="http://schemas.microsoft.com/office/powerpoint/2010/main" val="3374877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388</TotalTime>
  <Words>1964</Words>
  <Application>Microsoft Office PowerPoint</Application>
  <PresentationFormat>Widescreen</PresentationFormat>
  <Paragraphs>147</Paragraphs>
  <Slides>30</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Rockwell</vt:lpstr>
      <vt:lpstr>Rockwell Condensed</vt:lpstr>
      <vt:lpstr>Wingdings</vt:lpstr>
      <vt:lpstr>Wood Type</vt:lpstr>
      <vt:lpstr>Autoencoder</vt:lpstr>
      <vt:lpstr>What is an autoencoder?</vt:lpstr>
      <vt:lpstr>The architecture of autoencoders</vt:lpstr>
      <vt:lpstr>The relationship between the Encoder, Bottleneck, and Decoder</vt:lpstr>
      <vt:lpstr>Bottleneck</vt:lpstr>
      <vt:lpstr>Decoder</vt:lpstr>
      <vt:lpstr>How to train autoencoders?</vt:lpstr>
      <vt:lpstr>5 types of autoencoders</vt:lpstr>
      <vt:lpstr>1. Under complete autoencoders</vt:lpstr>
      <vt:lpstr>When reducing dimensionality, we want to keep the main structure there exists among the data.</vt:lpstr>
      <vt:lpstr>Dimensionality reduction</vt:lpstr>
      <vt:lpstr>pca</vt:lpstr>
      <vt:lpstr>Cont.</vt:lpstr>
      <vt:lpstr>PCA cont.</vt:lpstr>
      <vt:lpstr>Cont.</vt:lpstr>
      <vt:lpstr>Loss function</vt:lpstr>
      <vt:lpstr>2. Sparse autoencoders</vt:lpstr>
      <vt:lpstr>Cont.</vt:lpstr>
      <vt:lpstr>Cont.</vt:lpstr>
      <vt:lpstr>4. De-noising autoencoders</vt:lpstr>
      <vt:lpstr>Cont.</vt:lpstr>
      <vt:lpstr>5. Variational autoencoders</vt:lpstr>
      <vt:lpstr>Cont.</vt:lpstr>
      <vt:lpstr>Cont.</vt:lpstr>
      <vt:lpstr>Cont.</vt:lpstr>
      <vt:lpstr>Cont.</vt:lpstr>
      <vt:lpstr>Cont.</vt:lpstr>
      <vt:lpstr>Applications of autoencoders</vt:lpstr>
      <vt:lpstr>Cont.</vt:lpstr>
      <vt:lpstr>Autoencoders in a nutshell: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Graghic</dc:creator>
  <cp:lastModifiedBy>Graghic</cp:lastModifiedBy>
  <cp:revision>18</cp:revision>
  <dcterms:created xsi:type="dcterms:W3CDTF">2023-09-27T06:29:51Z</dcterms:created>
  <dcterms:modified xsi:type="dcterms:W3CDTF">2023-09-27T12:57:55Z</dcterms:modified>
</cp:coreProperties>
</file>