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1" r:id="rId6"/>
    <p:sldId id="263" r:id="rId7"/>
    <p:sldId id="264" r:id="rId8"/>
    <p:sldId id="267" r:id="rId9"/>
    <p:sldId id="268" r:id="rId10"/>
    <p:sldId id="269" r:id="rId11"/>
    <p:sldId id="270" r:id="rId12"/>
    <p:sldId id="265" r:id="rId13"/>
    <p:sldId id="266" r:id="rId14"/>
    <p:sldId id="276" r:id="rId15"/>
    <p:sldId id="259" r:id="rId16"/>
    <p:sldId id="260" r:id="rId17"/>
    <p:sldId id="271" r:id="rId18"/>
    <p:sldId id="272" r:id="rId19"/>
    <p:sldId id="273" r:id="rId20"/>
    <p:sldId id="274" r:id="rId21"/>
    <p:sldId id="284" r:id="rId22"/>
    <p:sldId id="275" r:id="rId23"/>
    <p:sldId id="277" r:id="rId24"/>
    <p:sldId id="278" r:id="rId25"/>
    <p:sldId id="279"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52DCCA-7149-4C01-972D-DE040886989B}" type="datetimeFigureOut">
              <a:rPr lang="en-CA" smtClean="0"/>
              <a:t>03/09/2024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837ACAE-76C9-4B03-B4B9-8B50AF22B199}" type="slidenum">
              <a:rPr lang="en-CA" smtClean="0"/>
              <a:t>‹#›</a:t>
            </a:fld>
            <a:endParaRPr lang="en-CA"/>
          </a:p>
        </p:txBody>
      </p:sp>
    </p:spTree>
    <p:extLst>
      <p:ext uri="{BB962C8B-B14F-4D97-AF65-F5344CB8AC3E}">
        <p14:creationId xmlns:p14="http://schemas.microsoft.com/office/powerpoint/2010/main" val="39885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2DCCA-7149-4C01-972D-DE040886989B}" type="datetimeFigureOut">
              <a:rPr lang="en-CA" smtClean="0"/>
              <a:t>03/09/2024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58863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2DCCA-7149-4C01-972D-DE040886989B}" type="datetimeFigureOut">
              <a:rPr lang="en-CA" smtClean="0"/>
              <a:t>03/09/2024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242449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2DCCA-7149-4C01-972D-DE040886989B}" type="datetimeFigureOut">
              <a:rPr lang="en-CA" smtClean="0"/>
              <a:t>03/09/2024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1525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1752DCCA-7149-4C01-972D-DE040886989B}" type="datetimeFigureOut">
              <a:rPr lang="en-CA" smtClean="0"/>
              <a:t>03/09/2024</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837ACAE-76C9-4B03-B4B9-8B50AF22B199}" type="slidenum">
              <a:rPr lang="en-CA" smtClean="0"/>
              <a:t>‹#›</a:t>
            </a:fld>
            <a:endParaRPr lang="en-CA"/>
          </a:p>
        </p:txBody>
      </p:sp>
    </p:spTree>
    <p:extLst>
      <p:ext uri="{BB962C8B-B14F-4D97-AF65-F5344CB8AC3E}">
        <p14:creationId xmlns:p14="http://schemas.microsoft.com/office/powerpoint/2010/main" val="3216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52DCCA-7149-4C01-972D-DE040886989B}" type="datetimeFigureOut">
              <a:rPr lang="en-CA" smtClean="0"/>
              <a:t>03/09/2024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27400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52DCCA-7149-4C01-972D-DE040886989B}" type="datetimeFigureOut">
              <a:rPr lang="en-CA" smtClean="0"/>
              <a:t>03/09/2024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82170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52DCCA-7149-4C01-972D-DE040886989B}" type="datetimeFigureOut">
              <a:rPr lang="en-CA" smtClean="0"/>
              <a:t>03/09/2024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242546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2DCCA-7149-4C01-972D-DE040886989B}" type="datetimeFigureOut">
              <a:rPr lang="en-CA" smtClean="0"/>
              <a:t>03/09/2024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184632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52DCCA-7149-4C01-972D-DE040886989B}" type="datetimeFigureOut">
              <a:rPr lang="en-CA" smtClean="0"/>
              <a:t>03/09/2024</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12719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52DCCA-7149-4C01-972D-DE040886989B}" type="datetimeFigureOut">
              <a:rPr lang="en-CA" smtClean="0"/>
              <a:t>03/09/2024</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37ACAE-76C9-4B03-B4B9-8B50AF22B199}" type="slidenum">
              <a:rPr lang="en-CA" smtClean="0"/>
              <a:t>‹#›</a:t>
            </a:fld>
            <a:endParaRPr lang="en-CA"/>
          </a:p>
        </p:txBody>
      </p:sp>
    </p:spTree>
    <p:extLst>
      <p:ext uri="{BB962C8B-B14F-4D97-AF65-F5344CB8AC3E}">
        <p14:creationId xmlns:p14="http://schemas.microsoft.com/office/powerpoint/2010/main" val="108445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752DCCA-7149-4C01-972D-DE040886989B}" type="datetimeFigureOut">
              <a:rPr lang="en-CA" smtClean="0"/>
              <a:t>03/09/2024</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837ACAE-76C9-4B03-B4B9-8B50AF22B199}" type="slidenum">
              <a:rPr lang="en-CA" smtClean="0"/>
              <a:t>‹#›</a:t>
            </a:fld>
            <a:endParaRPr lang="en-CA"/>
          </a:p>
        </p:txBody>
      </p:sp>
    </p:spTree>
    <p:extLst>
      <p:ext uri="{BB962C8B-B14F-4D97-AF65-F5344CB8AC3E}">
        <p14:creationId xmlns:p14="http://schemas.microsoft.com/office/powerpoint/2010/main" val="3091203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rimsoni.ai/katan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eptune.ai/blog/tokenization-in-nlp" TargetMode="External"/><Relationship Id="rId2" Type="http://schemas.openxmlformats.org/officeDocument/2006/relationships/hyperlink" Target="https://www.ibm.com/docs/en/watson-explorer/11.0.0?topic=analytics-stop-word-remov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lp.stanford.edu/IR-book/html/htmledition/stemming-and-lemmatization-1.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NLP</a:t>
            </a:r>
            <a:endParaRPr lang="en-CA" dirty="0"/>
          </a:p>
        </p:txBody>
      </p:sp>
      <p:sp>
        <p:nvSpPr>
          <p:cNvPr id="3" name="Subtitle 2"/>
          <p:cNvSpPr>
            <a:spLocks noGrp="1"/>
          </p:cNvSpPr>
          <p:nvPr>
            <p:ph type="subTitle" idx="1"/>
          </p:nvPr>
        </p:nvSpPr>
        <p:spPr/>
        <p:txBody>
          <a:bodyPr/>
          <a:lstStyle/>
          <a:p>
            <a:r>
              <a:rPr lang="en-US" dirty="0" smtClean="0"/>
              <a:t>Natural language processing</a:t>
            </a:r>
            <a:endParaRPr lang="en-CA" dirty="0"/>
          </a:p>
        </p:txBody>
      </p:sp>
    </p:spTree>
    <p:extLst>
      <p:ext uri="{BB962C8B-B14F-4D97-AF65-F5344CB8AC3E}">
        <p14:creationId xmlns:p14="http://schemas.microsoft.com/office/powerpoint/2010/main" val="353014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157" y="161359"/>
            <a:ext cx="10058400" cy="983950"/>
          </a:xfrm>
        </p:spPr>
        <p:txBody>
          <a:bodyPr/>
          <a:lstStyle/>
          <a:p>
            <a:r>
              <a:rPr lang="en-US" dirty="0" smtClean="0"/>
              <a:t>Cont.</a:t>
            </a:r>
            <a:endParaRPr lang="en-CA" dirty="0"/>
          </a:p>
        </p:txBody>
      </p:sp>
      <p:sp>
        <p:nvSpPr>
          <p:cNvPr id="3" name="Content Placeholder 2"/>
          <p:cNvSpPr>
            <a:spLocks noGrp="1"/>
          </p:cNvSpPr>
          <p:nvPr>
            <p:ph idx="1"/>
          </p:nvPr>
        </p:nvSpPr>
        <p:spPr>
          <a:xfrm>
            <a:off x="378691" y="895927"/>
            <a:ext cx="10749557" cy="5818909"/>
          </a:xfrm>
        </p:spPr>
        <p:txBody>
          <a:bodyPr>
            <a:normAutofit lnSpcReduction="10000"/>
          </a:bodyPr>
          <a:lstStyle/>
          <a:p>
            <a:r>
              <a:rPr lang="en-CA" sz="2800" b="1" dirty="0"/>
              <a:t>why we need </a:t>
            </a:r>
            <a:r>
              <a:rPr lang="en-CA" sz="2800" b="1" dirty="0" smtClean="0"/>
              <a:t>them?</a:t>
            </a:r>
          </a:p>
          <a:p>
            <a:pPr lvl="1"/>
            <a:r>
              <a:rPr lang="en-US" dirty="0"/>
              <a:t>simplifies the text data, making it easier to analyze and process.</a:t>
            </a:r>
          </a:p>
          <a:p>
            <a:pPr lvl="1"/>
            <a:r>
              <a:rPr lang="en-US" b="1" dirty="0" smtClean="0"/>
              <a:t>Improving </a:t>
            </a:r>
            <a:r>
              <a:rPr lang="en-US" b="1" dirty="0"/>
              <a:t>Search and Information Retrieval:</a:t>
            </a:r>
          </a:p>
          <a:p>
            <a:pPr lvl="2"/>
            <a:r>
              <a:rPr lang="en-US" b="1" dirty="0"/>
              <a:t>Challenge:</a:t>
            </a:r>
            <a:r>
              <a:rPr lang="en-US" dirty="0"/>
              <a:t> When searching for documents or information, different word forms might cause relevant documents to be missed.</a:t>
            </a:r>
          </a:p>
          <a:p>
            <a:pPr lvl="2"/>
            <a:r>
              <a:rPr lang="en-US" b="1" dirty="0"/>
              <a:t>Solution:</a:t>
            </a:r>
            <a:r>
              <a:rPr lang="en-US" dirty="0"/>
              <a:t> By applying stemming or lemmatization, search engines can match documents with different forms of the search terms, improving recall. For instance, a search for "running" would also return documents containing "run" or "ran."</a:t>
            </a:r>
          </a:p>
          <a:p>
            <a:pPr lvl="1"/>
            <a:r>
              <a:rPr lang="en-US" dirty="0" smtClean="0"/>
              <a:t>Stemming </a:t>
            </a:r>
            <a:r>
              <a:rPr lang="en-US" dirty="0"/>
              <a:t>and lemmatization reduce the number of unique words (tokens) by combining different forms of the same word. This helps in creating more generalizable and effective models.</a:t>
            </a:r>
          </a:p>
          <a:p>
            <a:pPr lvl="1"/>
            <a:r>
              <a:rPr lang="en-US" b="1" dirty="0" smtClean="0"/>
              <a:t>Normalization </a:t>
            </a:r>
            <a:r>
              <a:rPr lang="en-US" b="1" dirty="0"/>
              <a:t>of Text:</a:t>
            </a:r>
          </a:p>
          <a:p>
            <a:pPr lvl="2"/>
            <a:r>
              <a:rPr lang="en-US" dirty="0" smtClean="0"/>
              <a:t>By </a:t>
            </a:r>
            <a:r>
              <a:rPr lang="en-US" dirty="0"/>
              <a:t>normalizing words to their root forms, stemming and lemmatization ensure that the analysis focuses on the underlying concepts rather than superficial differences in word forms.</a:t>
            </a:r>
          </a:p>
          <a:p>
            <a:pPr lvl="1"/>
            <a:r>
              <a:rPr lang="en-US" b="1" dirty="0" smtClean="0"/>
              <a:t>Improving </a:t>
            </a:r>
            <a:r>
              <a:rPr lang="en-US" b="1" dirty="0"/>
              <a:t>Computational Efficiency:</a:t>
            </a:r>
          </a:p>
          <a:p>
            <a:pPr lvl="2"/>
            <a:r>
              <a:rPr lang="en-US" dirty="0" smtClean="0"/>
              <a:t>Reducing </a:t>
            </a:r>
            <a:r>
              <a:rPr lang="en-US" dirty="0"/>
              <a:t>the text data's complexity through stemming or lemmatization can decrease the amount of data to be processed, speeding up tasks like indexing, clustering, and classification.</a:t>
            </a:r>
          </a:p>
          <a:p>
            <a:pPr lvl="1"/>
            <a:r>
              <a:rPr lang="en-US" b="1" dirty="0" smtClean="0"/>
              <a:t>Facilitating </a:t>
            </a:r>
            <a:r>
              <a:rPr lang="en-US" b="1" dirty="0"/>
              <a:t>Better Text Matching:</a:t>
            </a:r>
          </a:p>
          <a:p>
            <a:pPr lvl="2"/>
            <a:r>
              <a:rPr lang="en-US" dirty="0" smtClean="0"/>
              <a:t>Tasks </a:t>
            </a:r>
            <a:r>
              <a:rPr lang="en-US" dirty="0"/>
              <a:t>like document clustering, duplicate detection, and similarity matching can be hampered by different word forms.</a:t>
            </a:r>
          </a:p>
          <a:p>
            <a:pPr lvl="2"/>
            <a:r>
              <a:rPr lang="en-US" dirty="0" smtClean="0"/>
              <a:t>Stemming </a:t>
            </a:r>
            <a:r>
              <a:rPr lang="en-US" dirty="0"/>
              <a:t>and lemmatization help in better aligning similar documents or texts by ensuring that similar words are treated as identical</a:t>
            </a:r>
            <a:r>
              <a:rPr lang="en-US" dirty="0" smtClean="0"/>
              <a:t>.</a:t>
            </a:r>
            <a:endParaRPr lang="en-US" dirty="0"/>
          </a:p>
        </p:txBody>
      </p:sp>
    </p:spTree>
    <p:extLst>
      <p:ext uri="{BB962C8B-B14F-4D97-AF65-F5344CB8AC3E}">
        <p14:creationId xmlns:p14="http://schemas.microsoft.com/office/powerpoint/2010/main" val="360629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48" y="112099"/>
            <a:ext cx="10058400" cy="836168"/>
          </a:xfrm>
        </p:spPr>
        <p:txBody>
          <a:bodyPr/>
          <a:lstStyle/>
          <a:p>
            <a:r>
              <a:rPr lang="en-US" dirty="0" smtClean="0"/>
              <a:t>Cont.</a:t>
            </a:r>
            <a:endParaRPr lang="en-CA" dirty="0"/>
          </a:p>
        </p:txBody>
      </p:sp>
      <p:sp>
        <p:nvSpPr>
          <p:cNvPr id="3" name="Content Placeholder 2"/>
          <p:cNvSpPr>
            <a:spLocks noGrp="1"/>
          </p:cNvSpPr>
          <p:nvPr>
            <p:ph idx="1"/>
          </p:nvPr>
        </p:nvSpPr>
        <p:spPr>
          <a:xfrm>
            <a:off x="389467" y="863599"/>
            <a:ext cx="10738781" cy="5630333"/>
          </a:xfrm>
        </p:spPr>
        <p:txBody>
          <a:bodyPr>
            <a:normAutofit/>
          </a:bodyPr>
          <a:lstStyle/>
          <a:p>
            <a:pPr marL="457200" indent="-457200">
              <a:buFont typeface="+mj-lt"/>
              <a:buAutoNum type="arabicParenR" startAt="2"/>
            </a:pPr>
            <a:r>
              <a:rPr lang="en-US" u="sng" dirty="0">
                <a:hlinkClick r:id="rId2"/>
              </a:rPr>
              <a:t>Sentence </a:t>
            </a:r>
            <a:r>
              <a:rPr lang="en-US" u="sng" dirty="0" smtClean="0">
                <a:hlinkClick r:id="rId2"/>
              </a:rPr>
              <a:t>segmentation</a:t>
            </a:r>
            <a:r>
              <a:rPr lang="en-US" dirty="0" smtClean="0"/>
              <a:t>:</a:t>
            </a:r>
          </a:p>
          <a:p>
            <a:pPr lvl="1"/>
            <a:r>
              <a:rPr lang="en-US" dirty="0" smtClean="0"/>
              <a:t>breaks </a:t>
            </a:r>
            <a:r>
              <a:rPr lang="en-US" dirty="0"/>
              <a:t>a large piece of text into linguistically meaningful sentence units. </a:t>
            </a:r>
            <a:endParaRPr lang="en-US" dirty="0" smtClean="0"/>
          </a:p>
          <a:p>
            <a:pPr lvl="1"/>
            <a:r>
              <a:rPr lang="en-US" dirty="0" smtClean="0"/>
              <a:t>This </a:t>
            </a:r>
            <a:r>
              <a:rPr lang="en-US" dirty="0"/>
              <a:t>is obvious in languages like English, where the end of a sentence is marked by a period, but it is still not trivial. </a:t>
            </a:r>
            <a:endParaRPr lang="en-US" dirty="0" smtClean="0"/>
          </a:p>
          <a:p>
            <a:pPr lvl="1"/>
            <a:r>
              <a:rPr lang="en-US" dirty="0" smtClean="0"/>
              <a:t>A </a:t>
            </a:r>
            <a:r>
              <a:rPr lang="en-US" dirty="0"/>
              <a:t>period can be used to mark an abbreviation as well as to terminate a sentence, and in this case, the period should be part of the abbreviation token itself. </a:t>
            </a:r>
            <a:endParaRPr lang="en-US" dirty="0" smtClean="0"/>
          </a:p>
          <a:p>
            <a:pPr lvl="1"/>
            <a:r>
              <a:rPr lang="en-US" dirty="0" smtClean="0"/>
              <a:t>The </a:t>
            </a:r>
            <a:r>
              <a:rPr lang="en-US" dirty="0"/>
              <a:t>process becomes even more complex in languages, such as ancient Chinese, that don’t have a delimiter that marks the end of a sentence</a:t>
            </a:r>
            <a:r>
              <a:rPr lang="en-US" dirty="0" smtClean="0"/>
              <a:t>.</a:t>
            </a:r>
          </a:p>
          <a:p>
            <a:pPr lvl="1"/>
            <a:r>
              <a:rPr lang="en-US" dirty="0" smtClean="0"/>
              <a:t>How?</a:t>
            </a:r>
          </a:p>
          <a:p>
            <a:pPr lvl="2"/>
            <a:r>
              <a:rPr lang="en-CA" dirty="0"/>
              <a:t>Punctuation </a:t>
            </a:r>
            <a:r>
              <a:rPr lang="en-CA" dirty="0" smtClean="0"/>
              <a:t>Marks</a:t>
            </a:r>
          </a:p>
          <a:p>
            <a:pPr lvl="3"/>
            <a:r>
              <a:rPr lang="en-US" sz="1200" dirty="0"/>
              <a:t>The most common way to segment text into sentences is by looking for punctuation marks like periods (.), exclamation points (!), and question marks (?). These marks typically indicate the end of a sentence.</a:t>
            </a:r>
            <a:endParaRPr lang="en-CA" sz="1200" dirty="0" smtClean="0"/>
          </a:p>
          <a:p>
            <a:pPr lvl="2"/>
            <a:r>
              <a:rPr lang="en-CA" dirty="0" smtClean="0"/>
              <a:t>Capitalization</a:t>
            </a:r>
          </a:p>
          <a:p>
            <a:pPr lvl="3"/>
            <a:r>
              <a:rPr lang="en-US" sz="1200" dirty="0"/>
              <a:t>After identifying a punctuation mark, the next sentence usually begins with a capital letter. This can help confirm that a sentence boundary exists.</a:t>
            </a:r>
            <a:endParaRPr lang="en-CA" sz="1200" dirty="0" smtClean="0"/>
          </a:p>
          <a:p>
            <a:pPr lvl="2"/>
            <a:r>
              <a:rPr lang="en-CA" dirty="0"/>
              <a:t>Abbreviations and </a:t>
            </a:r>
            <a:r>
              <a:rPr lang="en-CA" dirty="0" smtClean="0"/>
              <a:t>Numbers</a:t>
            </a:r>
          </a:p>
          <a:p>
            <a:pPr lvl="3"/>
            <a:r>
              <a:rPr lang="en-US" sz="1200" dirty="0"/>
              <a:t>Special cases like abbreviations (e.g., "Dr.", "Mr.") and numbers (e.g., "3.14") require more sophisticated rules, as they can include periods that do not indicate the end of a sentence.</a:t>
            </a:r>
            <a:endParaRPr lang="en-CA" sz="1200" dirty="0" smtClean="0"/>
          </a:p>
          <a:p>
            <a:pPr lvl="2"/>
            <a:r>
              <a:rPr lang="en-CA" dirty="0"/>
              <a:t>Quotation Marks and </a:t>
            </a:r>
            <a:r>
              <a:rPr lang="en-CA" dirty="0" smtClean="0"/>
              <a:t>Parentheses</a:t>
            </a:r>
          </a:p>
          <a:p>
            <a:pPr lvl="3"/>
            <a:r>
              <a:rPr lang="en-US" sz="1200" dirty="0"/>
              <a:t>Sentences within quotation marks or parentheses need to be treated carefully to avoid splitting sentences incorrectly.</a:t>
            </a:r>
          </a:p>
        </p:txBody>
      </p:sp>
    </p:spTree>
    <p:extLst>
      <p:ext uri="{BB962C8B-B14F-4D97-AF65-F5344CB8AC3E}">
        <p14:creationId xmlns:p14="http://schemas.microsoft.com/office/powerpoint/2010/main" val="274038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CA" dirty="0"/>
          </a:p>
        </p:txBody>
      </p:sp>
      <p:sp>
        <p:nvSpPr>
          <p:cNvPr id="3" name="Content Placeholder 2"/>
          <p:cNvSpPr>
            <a:spLocks noGrp="1"/>
          </p:cNvSpPr>
          <p:nvPr>
            <p:ph idx="1"/>
          </p:nvPr>
        </p:nvSpPr>
        <p:spPr/>
        <p:txBody>
          <a:bodyPr/>
          <a:lstStyle/>
          <a:p>
            <a:pPr marL="457200" indent="-457200">
              <a:buFont typeface="+mj-lt"/>
              <a:buAutoNum type="arabicParenR" startAt="3"/>
            </a:pPr>
            <a:r>
              <a:rPr lang="en-US" u="sng" dirty="0">
                <a:hlinkClick r:id="rId2"/>
              </a:rPr>
              <a:t>Stop word removal</a:t>
            </a:r>
            <a:r>
              <a:rPr lang="en-US" dirty="0"/>
              <a:t> </a:t>
            </a:r>
            <a:endParaRPr lang="en-US" dirty="0" smtClean="0"/>
          </a:p>
          <a:p>
            <a:pPr lvl="1"/>
            <a:r>
              <a:rPr lang="en-US" dirty="0" smtClean="0"/>
              <a:t>aims </a:t>
            </a:r>
            <a:r>
              <a:rPr lang="en-US" dirty="0"/>
              <a:t>to remove the most commonly occurring words that don’t add much information to the text. For example, “the,” “a,” “an,” and so on.</a:t>
            </a:r>
          </a:p>
          <a:p>
            <a:pPr marL="457200" indent="-457200">
              <a:buFont typeface="+mj-lt"/>
              <a:buAutoNum type="arabicParenR" startAt="4"/>
            </a:pPr>
            <a:r>
              <a:rPr lang="en-US" u="sng" dirty="0">
                <a:hlinkClick r:id="rId3"/>
              </a:rPr>
              <a:t>Tokenization</a:t>
            </a:r>
            <a:r>
              <a:rPr lang="en-US" dirty="0"/>
              <a:t> </a:t>
            </a:r>
            <a:endParaRPr lang="en-US" dirty="0" smtClean="0"/>
          </a:p>
          <a:p>
            <a:pPr lvl="1"/>
            <a:r>
              <a:rPr lang="en-US" dirty="0" smtClean="0"/>
              <a:t>splits </a:t>
            </a:r>
            <a:r>
              <a:rPr lang="en-US" dirty="0"/>
              <a:t>text into individual words and word fragments. </a:t>
            </a:r>
            <a:endParaRPr lang="en-US" dirty="0" smtClean="0"/>
          </a:p>
          <a:p>
            <a:pPr lvl="1"/>
            <a:r>
              <a:rPr lang="en-US" dirty="0" smtClean="0"/>
              <a:t>The </a:t>
            </a:r>
            <a:r>
              <a:rPr lang="en-US" dirty="0"/>
              <a:t>result generally consists of a word index and tokenized text in which words may be represented as numerical tokens for use in various deep learning methods. </a:t>
            </a:r>
            <a:endParaRPr lang="en-US" dirty="0" smtClean="0"/>
          </a:p>
          <a:p>
            <a:pPr lvl="1"/>
            <a:r>
              <a:rPr lang="en-US" dirty="0" smtClean="0"/>
              <a:t>A </a:t>
            </a:r>
            <a:r>
              <a:rPr lang="en-US" dirty="0"/>
              <a:t>method that instructs language models to ignore unimportant tokens can improve efficiency</a:t>
            </a:r>
            <a:r>
              <a:rPr lang="en-US" dirty="0" smtClean="0"/>
              <a:t>.</a:t>
            </a:r>
            <a:endParaRPr lang="en-US" dirty="0"/>
          </a:p>
        </p:txBody>
      </p:sp>
    </p:spTree>
    <p:extLst>
      <p:ext uri="{BB962C8B-B14F-4D97-AF65-F5344CB8AC3E}">
        <p14:creationId xmlns:p14="http://schemas.microsoft.com/office/powerpoint/2010/main" val="256755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00235"/>
          </a:xfrm>
        </p:spPr>
        <p:txBody>
          <a:bodyPr/>
          <a:lstStyle/>
          <a:p>
            <a:r>
              <a:rPr lang="en-US" dirty="0" smtClean="0"/>
              <a:t>Cont.</a:t>
            </a:r>
            <a:endParaRPr lang="en-CA" dirty="0"/>
          </a:p>
        </p:txBody>
      </p:sp>
      <p:pic>
        <p:nvPicPr>
          <p:cNvPr id="5122" name="Picture 2" descr="https://miro.medium.com/v2/resize:fit:875/0*yjuzmexga9c0u4O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9314" y="1684867"/>
            <a:ext cx="8192747" cy="440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32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315" y="2618232"/>
            <a:ext cx="10058400" cy="1609344"/>
          </a:xfrm>
        </p:spPr>
        <p:txBody>
          <a:bodyPr/>
          <a:lstStyle/>
          <a:p>
            <a:pPr algn="ctr"/>
            <a:r>
              <a:rPr lang="en-US" b="1" dirty="0"/>
              <a:t>Feature </a:t>
            </a:r>
            <a:r>
              <a:rPr lang="en-US" b="1" dirty="0" smtClean="0"/>
              <a:t>extraction</a:t>
            </a:r>
            <a:endParaRPr lang="en-CA" dirty="0"/>
          </a:p>
        </p:txBody>
      </p:sp>
    </p:spTree>
    <p:extLst>
      <p:ext uri="{BB962C8B-B14F-4D97-AF65-F5344CB8AC3E}">
        <p14:creationId xmlns:p14="http://schemas.microsoft.com/office/powerpoint/2010/main" val="240422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 </a:t>
            </a:r>
            <a:endParaRPr lang="en-CA" dirty="0"/>
          </a:p>
        </p:txBody>
      </p:sp>
      <p:sp>
        <p:nvSpPr>
          <p:cNvPr id="3" name="Content Placeholder 2"/>
          <p:cNvSpPr>
            <a:spLocks noGrp="1"/>
          </p:cNvSpPr>
          <p:nvPr>
            <p:ph idx="1"/>
          </p:nvPr>
        </p:nvSpPr>
        <p:spPr/>
        <p:txBody>
          <a:bodyPr/>
          <a:lstStyle/>
          <a:p>
            <a:pPr lvl="1"/>
            <a:r>
              <a:rPr lang="en-US" sz="2800" dirty="0" smtClean="0"/>
              <a:t>Most </a:t>
            </a:r>
            <a:r>
              <a:rPr lang="en-US" sz="2800" dirty="0"/>
              <a:t>conventional machine-learning techniques work on the features — generally numbers that describe a document in relation to the corpus that </a:t>
            </a:r>
            <a:r>
              <a:rPr lang="en-US" sz="2800" dirty="0" smtClean="0"/>
              <a:t>contains</a:t>
            </a:r>
          </a:p>
          <a:p>
            <a:pPr lvl="1"/>
            <a:r>
              <a:rPr lang="en-US" sz="2800" dirty="0" smtClean="0"/>
              <a:t>More </a:t>
            </a:r>
            <a:r>
              <a:rPr lang="en-US" sz="2800" dirty="0"/>
              <a:t>recent techniques include Word2Vec, </a:t>
            </a:r>
            <a:r>
              <a:rPr lang="en-US" sz="2800" dirty="0" err="1"/>
              <a:t>GLoVE</a:t>
            </a:r>
            <a:r>
              <a:rPr lang="en-US" sz="2800" dirty="0"/>
              <a:t>, and learning the features during the training process of a neural network.</a:t>
            </a:r>
          </a:p>
          <a:p>
            <a:endParaRPr lang="en-CA" dirty="0"/>
          </a:p>
        </p:txBody>
      </p:sp>
    </p:spTree>
    <p:extLst>
      <p:ext uri="{BB962C8B-B14F-4D97-AF65-F5344CB8AC3E}">
        <p14:creationId xmlns:p14="http://schemas.microsoft.com/office/powerpoint/2010/main" val="282084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94733"/>
            <a:ext cx="10058400" cy="668867"/>
          </a:xfrm>
        </p:spPr>
        <p:txBody>
          <a:bodyPr>
            <a:normAutofit fontScale="90000"/>
          </a:bodyPr>
          <a:lstStyle/>
          <a:p>
            <a:r>
              <a:rPr lang="en-US" b="1" dirty="0"/>
              <a:t>Bag-of-Words</a:t>
            </a:r>
            <a:endParaRPr lang="en-CA" dirty="0"/>
          </a:p>
        </p:txBody>
      </p:sp>
      <p:sp>
        <p:nvSpPr>
          <p:cNvPr id="3" name="Content Placeholder 2"/>
          <p:cNvSpPr>
            <a:spLocks noGrp="1"/>
          </p:cNvSpPr>
          <p:nvPr>
            <p:ph idx="1"/>
          </p:nvPr>
        </p:nvSpPr>
        <p:spPr>
          <a:xfrm>
            <a:off x="1069848" y="1253067"/>
            <a:ext cx="10058400" cy="4919133"/>
          </a:xfrm>
        </p:spPr>
        <p:txBody>
          <a:bodyPr/>
          <a:lstStyle/>
          <a:p>
            <a:r>
              <a:rPr lang="en-US" dirty="0" smtClean="0"/>
              <a:t>Bag-of-Words </a:t>
            </a:r>
            <a:r>
              <a:rPr lang="en-US" dirty="0"/>
              <a:t>counts the number of times each word or n-gram (combination of n words) appears in a document. For example, below, the Bag-of-Words model creates a numerical representation of the dataset based on how many of each word in the </a:t>
            </a:r>
            <a:r>
              <a:rPr lang="en-US" dirty="0" err="1"/>
              <a:t>word_index</a:t>
            </a:r>
            <a:r>
              <a:rPr lang="en-US" dirty="0"/>
              <a:t> occur in the document.</a:t>
            </a:r>
          </a:p>
          <a:p>
            <a:endParaRPr lang="en-CA" dirty="0"/>
          </a:p>
        </p:txBody>
      </p:sp>
      <p:pic>
        <p:nvPicPr>
          <p:cNvPr id="4" name="Picture 3"/>
          <p:cNvPicPr>
            <a:picLocks noChangeAspect="1"/>
          </p:cNvPicPr>
          <p:nvPr/>
        </p:nvPicPr>
        <p:blipFill>
          <a:blip r:embed="rId2"/>
          <a:stretch>
            <a:fillRect/>
          </a:stretch>
        </p:blipFill>
        <p:spPr>
          <a:xfrm>
            <a:off x="1079373" y="2618317"/>
            <a:ext cx="9753600" cy="3425295"/>
          </a:xfrm>
          <a:prstGeom prst="rect">
            <a:avLst/>
          </a:prstGeom>
        </p:spPr>
      </p:pic>
    </p:spTree>
    <p:extLst>
      <p:ext uri="{BB962C8B-B14F-4D97-AF65-F5344CB8AC3E}">
        <p14:creationId xmlns:p14="http://schemas.microsoft.com/office/powerpoint/2010/main" val="3258450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CA" dirty="0"/>
          </a:p>
        </p:txBody>
      </p:sp>
      <p:sp>
        <p:nvSpPr>
          <p:cNvPr id="3" name="Content Placeholder 2"/>
          <p:cNvSpPr>
            <a:spLocks noGrp="1"/>
          </p:cNvSpPr>
          <p:nvPr>
            <p:ph idx="1"/>
          </p:nvPr>
        </p:nvSpPr>
        <p:spPr/>
        <p:txBody>
          <a:bodyPr/>
          <a:lstStyle/>
          <a:p>
            <a:r>
              <a:rPr lang="en-US" dirty="0" smtClean="0"/>
              <a:t>In </a:t>
            </a:r>
            <a:r>
              <a:rPr lang="en-US" dirty="0"/>
              <a:t>Bag-of-Words, we count the occurrence of each word or n-gram in a document. </a:t>
            </a:r>
            <a:endParaRPr lang="en-US" dirty="0" smtClean="0"/>
          </a:p>
          <a:p>
            <a:r>
              <a:rPr lang="en-US" dirty="0" smtClean="0"/>
              <a:t>In </a:t>
            </a:r>
            <a:r>
              <a:rPr lang="en-US" dirty="0"/>
              <a:t>contrast, with TF-IDF, we weight each word by its importance. </a:t>
            </a:r>
            <a:endParaRPr lang="en-US" dirty="0" smtClean="0"/>
          </a:p>
          <a:p>
            <a:r>
              <a:rPr lang="en-US" dirty="0" smtClean="0"/>
              <a:t>To </a:t>
            </a:r>
            <a:r>
              <a:rPr lang="en-US" dirty="0"/>
              <a:t>evaluate a word’s significance, we consider two things</a:t>
            </a:r>
            <a:r>
              <a:rPr lang="en-US" dirty="0" smtClean="0"/>
              <a:t>:</a:t>
            </a:r>
          </a:p>
          <a:p>
            <a:r>
              <a:rPr lang="en-US" dirty="0"/>
              <a:t>Term Frequency: How important is the word in the document?</a:t>
            </a:r>
          </a:p>
          <a:p>
            <a:pPr lvl="1"/>
            <a:r>
              <a:rPr lang="en-US" i="1" dirty="0"/>
              <a:t>TF(word in a document)= Number of occurrences of that word in document / Number of words in </a:t>
            </a:r>
            <a:r>
              <a:rPr lang="en-US" i="1" dirty="0" smtClean="0"/>
              <a:t>document</a:t>
            </a:r>
          </a:p>
          <a:p>
            <a:r>
              <a:rPr lang="en-US" dirty="0"/>
              <a:t>Inverse Document Frequency: How important is the term in the whole corpus?</a:t>
            </a:r>
          </a:p>
          <a:p>
            <a:pPr lvl="1"/>
            <a:r>
              <a:rPr lang="en-US" i="1" dirty="0"/>
              <a:t>IDF(word in a corpus)=log(number of documents in the corpus / number of documents that include the word)</a:t>
            </a:r>
            <a:endParaRPr lang="en-US" dirty="0"/>
          </a:p>
          <a:p>
            <a:endParaRPr lang="en-CA" dirty="0"/>
          </a:p>
        </p:txBody>
      </p:sp>
    </p:spTree>
    <p:extLst>
      <p:ext uri="{BB962C8B-B14F-4D97-AF65-F5344CB8AC3E}">
        <p14:creationId xmlns:p14="http://schemas.microsoft.com/office/powerpoint/2010/main" val="1590119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15" y="145965"/>
            <a:ext cx="10058400" cy="565235"/>
          </a:xfrm>
        </p:spPr>
        <p:txBody>
          <a:bodyPr>
            <a:normAutofit fontScale="90000"/>
          </a:bodyPr>
          <a:lstStyle/>
          <a:p>
            <a:r>
              <a:rPr lang="en-US" sz="4000" dirty="0" smtClean="0"/>
              <a:t>Cont.</a:t>
            </a:r>
            <a:endParaRPr lang="en-CA" sz="4000" dirty="0"/>
          </a:p>
        </p:txBody>
      </p:sp>
      <p:sp>
        <p:nvSpPr>
          <p:cNvPr id="3" name="Content Placeholder 2"/>
          <p:cNvSpPr>
            <a:spLocks noGrp="1"/>
          </p:cNvSpPr>
          <p:nvPr>
            <p:ph idx="1"/>
          </p:nvPr>
        </p:nvSpPr>
        <p:spPr>
          <a:xfrm>
            <a:off x="544915" y="711201"/>
            <a:ext cx="11376152" cy="5461000"/>
          </a:xfrm>
        </p:spPr>
        <p:txBody>
          <a:bodyPr/>
          <a:lstStyle/>
          <a:p>
            <a:pPr>
              <a:lnSpc>
                <a:spcPct val="100000"/>
              </a:lnSpc>
            </a:pPr>
            <a:r>
              <a:rPr lang="en-US" sz="1400" dirty="0"/>
              <a:t>A word is important if it occurs many times in a document. </a:t>
            </a:r>
            <a:endParaRPr lang="en-US" sz="1400" dirty="0" smtClean="0"/>
          </a:p>
          <a:p>
            <a:pPr>
              <a:lnSpc>
                <a:spcPct val="100000"/>
              </a:lnSpc>
            </a:pPr>
            <a:r>
              <a:rPr lang="en-US" sz="1400" dirty="0" smtClean="0"/>
              <a:t>But </a:t>
            </a:r>
            <a:r>
              <a:rPr lang="en-US" sz="1400" dirty="0"/>
              <a:t>that creates a problem. Words like “a” and “the” appear often. And as such, their TF score will always be high. </a:t>
            </a:r>
            <a:endParaRPr lang="en-US" sz="1400" dirty="0" smtClean="0"/>
          </a:p>
          <a:p>
            <a:pPr>
              <a:lnSpc>
                <a:spcPct val="100000"/>
              </a:lnSpc>
            </a:pPr>
            <a:r>
              <a:rPr lang="en-US" sz="1400" dirty="0" smtClean="0"/>
              <a:t>We </a:t>
            </a:r>
            <a:r>
              <a:rPr lang="en-US" sz="1400" dirty="0"/>
              <a:t>resolve this issue by using Inverse Document Frequency, which is high if the word is rare and low if the word is common across the corpus. </a:t>
            </a:r>
            <a:endParaRPr lang="en-US" sz="1400" dirty="0" smtClean="0"/>
          </a:p>
          <a:p>
            <a:pPr>
              <a:lnSpc>
                <a:spcPct val="100000"/>
              </a:lnSpc>
            </a:pPr>
            <a:r>
              <a:rPr lang="en-US" sz="1400" dirty="0" smtClean="0"/>
              <a:t>The </a:t>
            </a:r>
            <a:r>
              <a:rPr lang="en-US" sz="1400" dirty="0"/>
              <a:t>TF-IDF score of a term is the product of TF and IDF.</a:t>
            </a:r>
          </a:p>
          <a:p>
            <a:r>
              <a:rPr lang="en-US" dirty="0" smtClean="0"/>
              <a:t/>
            </a:r>
            <a:br>
              <a:rPr lang="en-US" dirty="0" smtClean="0"/>
            </a:br>
            <a:endParaRPr lang="en-CA" dirty="0"/>
          </a:p>
        </p:txBody>
      </p:sp>
      <p:pic>
        <p:nvPicPr>
          <p:cNvPr id="4" name="Picture 3"/>
          <p:cNvPicPr>
            <a:picLocks noChangeAspect="1"/>
          </p:cNvPicPr>
          <p:nvPr/>
        </p:nvPicPr>
        <p:blipFill>
          <a:blip r:embed="rId2"/>
          <a:stretch>
            <a:fillRect/>
          </a:stretch>
        </p:blipFill>
        <p:spPr>
          <a:xfrm>
            <a:off x="259165" y="2381250"/>
            <a:ext cx="11056535" cy="4400550"/>
          </a:xfrm>
          <a:prstGeom prst="rect">
            <a:avLst/>
          </a:prstGeom>
        </p:spPr>
      </p:pic>
    </p:spTree>
    <p:extLst>
      <p:ext uri="{BB962C8B-B14F-4D97-AF65-F5344CB8AC3E}">
        <p14:creationId xmlns:p14="http://schemas.microsoft.com/office/powerpoint/2010/main" val="3585516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81" y="230632"/>
            <a:ext cx="10058400" cy="1124035"/>
          </a:xfrm>
        </p:spPr>
        <p:txBody>
          <a:bodyPr/>
          <a:lstStyle/>
          <a:p>
            <a:r>
              <a:rPr lang="en-CA" dirty="0"/>
              <a:t>Word2Vec</a:t>
            </a:r>
          </a:p>
        </p:txBody>
      </p:sp>
      <p:sp>
        <p:nvSpPr>
          <p:cNvPr id="3" name="Content Placeholder 2"/>
          <p:cNvSpPr>
            <a:spLocks noGrp="1"/>
          </p:cNvSpPr>
          <p:nvPr>
            <p:ph idx="1"/>
          </p:nvPr>
        </p:nvSpPr>
        <p:spPr>
          <a:xfrm>
            <a:off x="423334" y="1354667"/>
            <a:ext cx="6730999" cy="4817533"/>
          </a:xfrm>
        </p:spPr>
        <p:txBody>
          <a:bodyPr/>
          <a:lstStyle/>
          <a:p>
            <a:r>
              <a:rPr lang="en-US" dirty="0"/>
              <a:t> introduced in 2013, uses a vanilla neural network to learn high-dimensional word </a:t>
            </a:r>
            <a:r>
              <a:rPr lang="en-US" dirty="0" err="1"/>
              <a:t>embeddings</a:t>
            </a:r>
            <a:r>
              <a:rPr lang="en-US" dirty="0"/>
              <a:t> from raw text. </a:t>
            </a:r>
            <a:endParaRPr lang="en-US" dirty="0" smtClean="0"/>
          </a:p>
          <a:p>
            <a:r>
              <a:rPr lang="en-US" dirty="0" smtClean="0"/>
              <a:t>It </a:t>
            </a:r>
            <a:r>
              <a:rPr lang="en-US" dirty="0"/>
              <a:t>comes in two variations: </a:t>
            </a:r>
            <a:endParaRPr lang="en-US" dirty="0" smtClean="0"/>
          </a:p>
          <a:p>
            <a:pPr lvl="1"/>
            <a:r>
              <a:rPr lang="en-US" b="1" dirty="0" smtClean="0"/>
              <a:t>Skip-Gram</a:t>
            </a:r>
            <a:r>
              <a:rPr lang="en-US" b="1" dirty="0"/>
              <a:t>, </a:t>
            </a:r>
            <a:endParaRPr lang="en-US" b="1" dirty="0" smtClean="0"/>
          </a:p>
          <a:p>
            <a:pPr lvl="2"/>
            <a:r>
              <a:rPr lang="en-US" dirty="0" smtClean="0"/>
              <a:t>in </a:t>
            </a:r>
            <a:r>
              <a:rPr lang="en-US" dirty="0"/>
              <a:t>which we try to predict surrounding words given a target word, and </a:t>
            </a:r>
            <a:endParaRPr lang="en-US" dirty="0" smtClean="0"/>
          </a:p>
          <a:p>
            <a:pPr lvl="1"/>
            <a:r>
              <a:rPr lang="en-US" b="1" dirty="0" smtClean="0"/>
              <a:t>Continuous </a:t>
            </a:r>
            <a:r>
              <a:rPr lang="en-US" b="1" dirty="0"/>
              <a:t>Bag-of-Words (CBOW), </a:t>
            </a:r>
            <a:endParaRPr lang="en-US" b="1" dirty="0" smtClean="0"/>
          </a:p>
          <a:p>
            <a:pPr lvl="2"/>
            <a:r>
              <a:rPr lang="en-US" dirty="0" smtClean="0"/>
              <a:t>which </a:t>
            </a:r>
            <a:r>
              <a:rPr lang="en-US" dirty="0"/>
              <a:t>tries to predict the target word from surrounding words. </a:t>
            </a:r>
            <a:endParaRPr lang="en-US" dirty="0" smtClean="0"/>
          </a:p>
          <a:p>
            <a:pPr lvl="1"/>
            <a:r>
              <a:rPr lang="en-US" dirty="0" smtClean="0"/>
              <a:t>After </a:t>
            </a:r>
            <a:r>
              <a:rPr lang="en-US" dirty="0"/>
              <a:t>discarding the final layer after training, these models take a word as input and output a word embedding that can be used as an input to many NLP tasks</a:t>
            </a:r>
            <a:r>
              <a:rPr lang="en-US" dirty="0" smtClean="0"/>
              <a:t>.</a:t>
            </a:r>
          </a:p>
          <a:p>
            <a:pPr lvl="1"/>
            <a:r>
              <a:rPr lang="en-US" dirty="0" err="1" smtClean="0"/>
              <a:t>Embeddings</a:t>
            </a:r>
            <a:r>
              <a:rPr lang="en-US" dirty="0" smtClean="0"/>
              <a:t> </a:t>
            </a:r>
            <a:r>
              <a:rPr lang="en-US" dirty="0"/>
              <a:t>from Word2Vec capture context. </a:t>
            </a:r>
            <a:endParaRPr lang="en-US" dirty="0" smtClean="0"/>
          </a:p>
          <a:p>
            <a:pPr lvl="1"/>
            <a:r>
              <a:rPr lang="en-US" dirty="0" smtClean="0"/>
              <a:t>If </a:t>
            </a:r>
            <a:r>
              <a:rPr lang="en-US" dirty="0"/>
              <a:t>particular words appear in similar contexts, their </a:t>
            </a:r>
            <a:r>
              <a:rPr lang="en-US" dirty="0" err="1"/>
              <a:t>embeddings</a:t>
            </a:r>
            <a:r>
              <a:rPr lang="en-US" dirty="0"/>
              <a:t> will be similar.</a:t>
            </a:r>
            <a:endParaRPr lang="en-CA" dirty="0"/>
          </a:p>
        </p:txBody>
      </p:sp>
      <p:pic>
        <p:nvPicPr>
          <p:cNvPr id="4" name="Picture 3"/>
          <p:cNvPicPr>
            <a:picLocks noChangeAspect="1"/>
          </p:cNvPicPr>
          <p:nvPr/>
        </p:nvPicPr>
        <p:blipFill rotWithShape="1">
          <a:blip r:embed="rId2"/>
          <a:srcRect l="10941" t="4192" r="4189" b="3342"/>
          <a:stretch/>
        </p:blipFill>
        <p:spPr>
          <a:xfrm>
            <a:off x="7064006" y="2074333"/>
            <a:ext cx="4425261" cy="3378200"/>
          </a:xfrm>
          <a:prstGeom prst="rect">
            <a:avLst/>
          </a:prstGeom>
        </p:spPr>
      </p:pic>
    </p:spTree>
    <p:extLst>
      <p:ext uri="{BB962C8B-B14F-4D97-AF65-F5344CB8AC3E}">
        <p14:creationId xmlns:p14="http://schemas.microsoft.com/office/powerpoint/2010/main" val="291416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30132"/>
          </a:xfrm>
        </p:spPr>
        <p:txBody>
          <a:bodyPr>
            <a:normAutofit/>
          </a:bodyPr>
          <a:lstStyle/>
          <a:p>
            <a:r>
              <a:rPr lang="en-US" sz="3600" b="1" dirty="0"/>
              <a:t>What is Natural Language Processing (NLP</a:t>
            </a:r>
            <a:r>
              <a:rPr lang="en-US" b="1" dirty="0" smtClean="0"/>
              <a:t>)</a:t>
            </a:r>
            <a:endParaRPr lang="en-CA" dirty="0"/>
          </a:p>
        </p:txBody>
      </p:sp>
      <p:sp>
        <p:nvSpPr>
          <p:cNvPr id="3" name="Content Placeholder 2"/>
          <p:cNvSpPr>
            <a:spLocks noGrp="1"/>
          </p:cNvSpPr>
          <p:nvPr>
            <p:ph idx="1"/>
          </p:nvPr>
        </p:nvSpPr>
        <p:spPr>
          <a:xfrm>
            <a:off x="1069848" y="1514764"/>
            <a:ext cx="10058400" cy="4657436"/>
          </a:xfrm>
        </p:spPr>
        <p:txBody>
          <a:bodyPr/>
          <a:lstStyle/>
          <a:p>
            <a:r>
              <a:rPr lang="en-US" sz="2800" dirty="0"/>
              <a:t>Natural language processing (NLP) is the discipline of building machines that can manipulate human language — or data that resembles human language — in the way that it is written, spoken, and organized</a:t>
            </a:r>
            <a:r>
              <a:rPr lang="en-US" sz="2800" dirty="0" smtClean="0"/>
              <a:t>.</a:t>
            </a:r>
          </a:p>
          <a:p>
            <a:r>
              <a:rPr lang="en-US" sz="2800" dirty="0"/>
              <a:t> NLP can be divided into two overlapping subfields: </a:t>
            </a:r>
            <a:endParaRPr lang="en-US" sz="2800" dirty="0" smtClean="0"/>
          </a:p>
          <a:p>
            <a:pPr lvl="1"/>
            <a:r>
              <a:rPr lang="en-US" sz="2400" dirty="0" smtClean="0"/>
              <a:t>natural </a:t>
            </a:r>
            <a:r>
              <a:rPr lang="en-US" sz="2400" dirty="0"/>
              <a:t>language understanding (NLU), which focuses on semantic analysis or determining the intended meaning of text, and </a:t>
            </a:r>
            <a:endParaRPr lang="en-US" sz="2400" dirty="0" smtClean="0"/>
          </a:p>
          <a:p>
            <a:pPr lvl="1"/>
            <a:r>
              <a:rPr lang="en-US" sz="2400" dirty="0" smtClean="0"/>
              <a:t>natural </a:t>
            </a:r>
            <a:r>
              <a:rPr lang="en-US" sz="2400" dirty="0"/>
              <a:t>language generation (NLG), which focuses on text generation by a machine</a:t>
            </a:r>
            <a:r>
              <a:rPr lang="en-US" sz="2400" dirty="0" smtClean="0"/>
              <a:t>.</a:t>
            </a:r>
          </a:p>
          <a:p>
            <a:endParaRPr lang="en-CA" dirty="0"/>
          </a:p>
        </p:txBody>
      </p:sp>
    </p:spTree>
    <p:extLst>
      <p:ext uri="{BB962C8B-B14F-4D97-AF65-F5344CB8AC3E}">
        <p14:creationId xmlns:p14="http://schemas.microsoft.com/office/powerpoint/2010/main" val="102022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CA" dirty="0"/>
          </a:p>
        </p:txBody>
      </p:sp>
      <p:pic>
        <p:nvPicPr>
          <p:cNvPr id="9218" name="Picture 2" descr="https://miro.medium.com/v2/resize:fit:643/1*MwlI8fYCR5ArwNB6Qi8uj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618" y="2247900"/>
            <a:ext cx="4888249" cy="4051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09733" y="2247899"/>
            <a:ext cx="4391025" cy="3704167"/>
          </a:xfrm>
          <a:prstGeom prst="rect">
            <a:avLst/>
          </a:prstGeom>
        </p:spPr>
      </p:pic>
    </p:spTree>
    <p:extLst>
      <p:ext uri="{BB962C8B-B14F-4D97-AF65-F5344CB8AC3E}">
        <p14:creationId xmlns:p14="http://schemas.microsoft.com/office/powerpoint/2010/main" val="1495075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4462" r="5898"/>
          <a:stretch/>
        </p:blipFill>
        <p:spPr>
          <a:xfrm>
            <a:off x="252303" y="342900"/>
            <a:ext cx="11653948" cy="5619750"/>
          </a:xfrm>
          <a:prstGeom prst="rect">
            <a:avLst/>
          </a:prstGeom>
        </p:spPr>
      </p:pic>
    </p:spTree>
    <p:extLst>
      <p:ext uri="{BB962C8B-B14F-4D97-AF65-F5344CB8AC3E}">
        <p14:creationId xmlns:p14="http://schemas.microsoft.com/office/powerpoint/2010/main" val="2977305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323" y="94107"/>
            <a:ext cx="10058400" cy="1013968"/>
          </a:xfrm>
        </p:spPr>
        <p:txBody>
          <a:bodyPr>
            <a:normAutofit/>
          </a:bodyPr>
          <a:lstStyle/>
          <a:p>
            <a:r>
              <a:rPr lang="en-US" sz="4000" dirty="0" err="1"/>
              <a:t>GLoVE</a:t>
            </a:r>
            <a:r>
              <a:rPr lang="en-US" sz="4000" dirty="0"/>
              <a:t> [Global Vectors for Word Representation]</a:t>
            </a:r>
            <a:endParaRPr lang="en-CA" sz="4000" dirty="0"/>
          </a:p>
        </p:txBody>
      </p:sp>
      <p:sp>
        <p:nvSpPr>
          <p:cNvPr id="3" name="Content Placeholder 2"/>
          <p:cNvSpPr>
            <a:spLocks noGrp="1"/>
          </p:cNvSpPr>
          <p:nvPr>
            <p:ph idx="1"/>
          </p:nvPr>
        </p:nvSpPr>
        <p:spPr>
          <a:xfrm>
            <a:off x="752475" y="990600"/>
            <a:ext cx="10375773" cy="5181601"/>
          </a:xfrm>
        </p:spPr>
        <p:txBody>
          <a:bodyPr/>
          <a:lstStyle/>
          <a:p>
            <a:r>
              <a:rPr lang="en-US" dirty="0" err="1"/>
              <a:t>GLoVE</a:t>
            </a:r>
            <a:r>
              <a:rPr lang="en-US" dirty="0"/>
              <a:t> is similar to Word2Vec as it also learns word </a:t>
            </a:r>
            <a:r>
              <a:rPr lang="en-US" dirty="0" err="1"/>
              <a:t>embeddings</a:t>
            </a:r>
            <a:r>
              <a:rPr lang="en-US" dirty="0"/>
              <a:t>, but it does so by using matrix factorization techniques rather than neural learning. </a:t>
            </a:r>
            <a:endParaRPr lang="en-US" dirty="0" smtClean="0"/>
          </a:p>
          <a:p>
            <a:r>
              <a:rPr lang="en-US" dirty="0" smtClean="0"/>
              <a:t>The </a:t>
            </a:r>
            <a:r>
              <a:rPr lang="en-US" dirty="0" err="1"/>
              <a:t>GLoVE</a:t>
            </a:r>
            <a:r>
              <a:rPr lang="en-US" dirty="0"/>
              <a:t> model builds a matrix based on the global word-to-word co-occurrence counts</a:t>
            </a:r>
            <a:r>
              <a:rPr lang="en-US" dirty="0" smtClean="0"/>
              <a:t>.</a:t>
            </a:r>
          </a:p>
          <a:p>
            <a:r>
              <a:rPr lang="en-US" dirty="0"/>
              <a:t> it leverages word-word co-occurrence for learning word </a:t>
            </a:r>
            <a:r>
              <a:rPr lang="en-US" dirty="0" err="1"/>
              <a:t>embeddings</a:t>
            </a:r>
            <a:r>
              <a:rPr lang="en-US" dirty="0" smtClean="0"/>
              <a:t>.</a:t>
            </a:r>
          </a:p>
          <a:p>
            <a:r>
              <a:rPr lang="en-US" dirty="0"/>
              <a:t>The concept of a word-word co-occurrence matrix is key to Glove. It is a matrix that captures the occurrences of each word in the context of every other word in the corpus. </a:t>
            </a:r>
            <a:endParaRPr lang="en-US" dirty="0" smtClean="0"/>
          </a:p>
          <a:p>
            <a:r>
              <a:rPr lang="en-US" dirty="0" smtClean="0"/>
              <a:t>Each </a:t>
            </a:r>
            <a:r>
              <a:rPr lang="en-US" dirty="0"/>
              <a:t>cell in the matrix represents the count of occurrences of one word in the context of another word.</a:t>
            </a:r>
          </a:p>
          <a:p>
            <a:endParaRPr lang="en-CA" dirty="0"/>
          </a:p>
        </p:txBody>
      </p:sp>
      <p:pic>
        <p:nvPicPr>
          <p:cNvPr id="5" name="Picture 4"/>
          <p:cNvPicPr>
            <a:picLocks noChangeAspect="1"/>
          </p:cNvPicPr>
          <p:nvPr/>
        </p:nvPicPr>
        <p:blipFill>
          <a:blip r:embed="rId2"/>
          <a:stretch>
            <a:fillRect/>
          </a:stretch>
        </p:blipFill>
        <p:spPr>
          <a:xfrm>
            <a:off x="1307972" y="4467227"/>
            <a:ext cx="7515225" cy="1704974"/>
          </a:xfrm>
          <a:prstGeom prst="rect">
            <a:avLst/>
          </a:prstGeom>
        </p:spPr>
      </p:pic>
    </p:spTree>
    <p:extLst>
      <p:ext uri="{BB962C8B-B14F-4D97-AF65-F5344CB8AC3E}">
        <p14:creationId xmlns:p14="http://schemas.microsoft.com/office/powerpoint/2010/main" val="2331665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C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By </a:t>
            </a:r>
            <a:r>
              <a:rPr lang="en-US" dirty="0"/>
              <a:t>comparing the ratio P(</a:t>
            </a:r>
            <a:r>
              <a:rPr lang="en-US" i="1" dirty="0"/>
              <a:t>k</a:t>
            </a:r>
            <a:r>
              <a:rPr lang="en-US" dirty="0"/>
              <a:t> | </a:t>
            </a:r>
            <a:r>
              <a:rPr lang="en-US" i="1" dirty="0"/>
              <a:t>ice</a:t>
            </a:r>
            <a:r>
              <a:rPr lang="en-US" dirty="0"/>
              <a:t>) / P(</a:t>
            </a:r>
            <a:r>
              <a:rPr lang="en-US" i="1" dirty="0"/>
              <a:t>k</a:t>
            </a:r>
            <a:r>
              <a:rPr lang="en-US" dirty="0"/>
              <a:t> | </a:t>
            </a:r>
            <a:r>
              <a:rPr lang="en-US" i="1" dirty="0"/>
              <a:t>steam</a:t>
            </a:r>
            <a:r>
              <a:rPr lang="en-US" dirty="0"/>
              <a:t>), we can determine the association of word k with either ice or steam. If the ratio is much greater than 1, it indicates a stronger association with ice. Conversely, if it is closer to 0, it suggests a stronger association with steam. A ratio closer to 1 implies no clear association with either ice or steam.</a:t>
            </a:r>
            <a:endParaRPr lang="en-CA" dirty="0"/>
          </a:p>
        </p:txBody>
      </p:sp>
      <p:pic>
        <p:nvPicPr>
          <p:cNvPr id="4" name="Picture 3"/>
          <p:cNvPicPr>
            <a:picLocks noChangeAspect="1"/>
          </p:cNvPicPr>
          <p:nvPr/>
        </p:nvPicPr>
        <p:blipFill>
          <a:blip r:embed="rId2"/>
          <a:stretch>
            <a:fillRect/>
          </a:stretch>
        </p:blipFill>
        <p:spPr>
          <a:xfrm>
            <a:off x="1426634" y="2266951"/>
            <a:ext cx="8422216" cy="1578504"/>
          </a:xfrm>
          <a:prstGeom prst="rect">
            <a:avLst/>
          </a:prstGeom>
        </p:spPr>
      </p:pic>
    </p:spTree>
    <p:extLst>
      <p:ext uri="{BB962C8B-B14F-4D97-AF65-F5344CB8AC3E}">
        <p14:creationId xmlns:p14="http://schemas.microsoft.com/office/powerpoint/2010/main" val="2269349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848" y="265557"/>
            <a:ext cx="10058400" cy="686943"/>
          </a:xfrm>
        </p:spPr>
        <p:txBody>
          <a:bodyPr>
            <a:normAutofit fontScale="90000"/>
          </a:bodyPr>
          <a:lstStyle/>
          <a:p>
            <a:r>
              <a:rPr lang="en-US" dirty="0" smtClean="0"/>
              <a:t>Cont.</a:t>
            </a:r>
            <a:endParaRPr lang="en-CA" dirty="0"/>
          </a:p>
        </p:txBody>
      </p:sp>
      <p:sp>
        <p:nvSpPr>
          <p:cNvPr id="3" name="Content Placeholder 2"/>
          <p:cNvSpPr>
            <a:spLocks noGrp="1"/>
          </p:cNvSpPr>
          <p:nvPr>
            <p:ph idx="1"/>
          </p:nvPr>
        </p:nvSpPr>
        <p:spPr>
          <a:xfrm>
            <a:off x="466725" y="952500"/>
            <a:ext cx="10868025" cy="5219700"/>
          </a:xfrm>
        </p:spPr>
        <p:txBody>
          <a:bodyPr/>
          <a:lstStyle/>
          <a:p>
            <a:r>
              <a:rPr lang="en-US" sz="1800" b="1" dirty="0"/>
              <a:t>Co-occurrence Matrix (X): </a:t>
            </a:r>
            <a:r>
              <a:rPr lang="en-US" sz="1800" dirty="0"/>
              <a:t>This is a large matrix where each entry </a:t>
            </a:r>
            <a:r>
              <a:rPr lang="en-US" sz="1800" dirty="0" smtClean="0"/>
              <a:t>𝑋𝑖𝑗 represents </a:t>
            </a:r>
            <a:r>
              <a:rPr lang="en-US" sz="1800" dirty="0"/>
              <a:t>the frequency with which word </a:t>
            </a:r>
            <a:r>
              <a:rPr lang="en-US" sz="1800" dirty="0" smtClean="0"/>
              <a:t>𝑖 </a:t>
            </a:r>
            <a:r>
              <a:rPr lang="en-US" sz="1800" dirty="0"/>
              <a:t>co-occurs with word </a:t>
            </a:r>
            <a:r>
              <a:rPr lang="en-US" sz="1800" dirty="0" smtClean="0"/>
              <a:t>𝑗 </a:t>
            </a:r>
            <a:r>
              <a:rPr lang="en-US" sz="1800" dirty="0"/>
              <a:t>in a given corpus within a certain context window. </a:t>
            </a:r>
            <a:endParaRPr lang="en-US" sz="1800" dirty="0" smtClean="0"/>
          </a:p>
          <a:p>
            <a:r>
              <a:rPr lang="en-US" sz="1800" dirty="0" smtClean="0"/>
              <a:t>For </a:t>
            </a:r>
            <a:r>
              <a:rPr lang="en-US" sz="1800" dirty="0"/>
              <a:t>example, if "cat" and "dog" appear frequently together in sentences, then </a:t>
            </a:r>
            <a:r>
              <a:rPr lang="en-US" sz="1800" dirty="0" smtClean="0"/>
              <a:t>𝑋 </a:t>
            </a:r>
            <a:r>
              <a:rPr lang="en-US" sz="1200" dirty="0" smtClean="0"/>
              <a:t>𝑐𝑎𝑡</a:t>
            </a:r>
            <a:r>
              <a:rPr lang="en-US" sz="1200" dirty="0"/>
              <a:t>,</a:t>
            </a:r>
            <a:r>
              <a:rPr lang="en-US" sz="1200" dirty="0" smtClean="0"/>
              <a:t>𝑑𝑜𝑔   </a:t>
            </a:r>
            <a:r>
              <a:rPr lang="en-US" sz="1800" dirty="0" smtClean="0"/>
              <a:t>will </a:t>
            </a:r>
            <a:r>
              <a:rPr lang="en-US" sz="1800" dirty="0"/>
              <a:t>have a </a:t>
            </a:r>
            <a:r>
              <a:rPr lang="en-US" sz="1800" dirty="0" smtClean="0"/>
              <a:t>high </a:t>
            </a:r>
            <a:r>
              <a:rPr lang="en-US" sz="1800" dirty="0"/>
              <a:t>value</a:t>
            </a:r>
            <a:r>
              <a:rPr lang="en-US" sz="1800" dirty="0" smtClean="0"/>
              <a:t>.</a:t>
            </a:r>
          </a:p>
          <a:p>
            <a:r>
              <a:rPr lang="en-US" sz="1800" b="1" dirty="0"/>
              <a:t>Matrix Factorization Overview</a:t>
            </a:r>
          </a:p>
          <a:p>
            <a:pPr lvl="1"/>
            <a:r>
              <a:rPr lang="en-US" sz="1600" dirty="0"/>
              <a:t>The goal of matrix factorization is to decompose the co-occurrence matrix </a:t>
            </a:r>
            <a:r>
              <a:rPr lang="en-US" sz="1600" dirty="0" smtClean="0"/>
              <a:t>X </a:t>
            </a:r>
            <a:r>
              <a:rPr lang="en-US" sz="1600" dirty="0"/>
              <a:t>into two smaller matrices, </a:t>
            </a:r>
            <a:r>
              <a:rPr lang="en-US" sz="1600" dirty="0" smtClean="0"/>
              <a:t>W </a:t>
            </a:r>
            <a:r>
              <a:rPr lang="en-US" sz="1600" dirty="0"/>
              <a:t>and </a:t>
            </a:r>
            <a:r>
              <a:rPr lang="en-US" sz="1600" dirty="0" smtClean="0"/>
              <a:t>C</a:t>
            </a:r>
            <a:r>
              <a:rPr lang="en-US" sz="1600" dirty="0"/>
              <a:t>, where:</a:t>
            </a:r>
          </a:p>
          <a:p>
            <a:pPr lvl="1"/>
            <a:r>
              <a:rPr lang="en-US" sz="1600" dirty="0" smtClean="0"/>
              <a:t>W </a:t>
            </a:r>
            <a:r>
              <a:rPr lang="en-US" sz="1600" dirty="0"/>
              <a:t>is the matrix containing the word vectors for target words.</a:t>
            </a:r>
          </a:p>
          <a:p>
            <a:pPr lvl="1"/>
            <a:r>
              <a:rPr lang="en-US" sz="1600" dirty="0" smtClean="0"/>
              <a:t>C </a:t>
            </a:r>
            <a:r>
              <a:rPr lang="en-US" sz="1600" dirty="0"/>
              <a:t>is the matrix containing the word vectors for context words</a:t>
            </a:r>
            <a:r>
              <a:rPr lang="en-US" sz="1600" dirty="0" smtClean="0"/>
              <a:t>.</a:t>
            </a:r>
          </a:p>
          <a:p>
            <a:pPr marL="274320" lvl="1" indent="0">
              <a:buNone/>
            </a:pPr>
            <a:endParaRPr lang="en-US" dirty="0"/>
          </a:p>
          <a:p>
            <a:endParaRPr lang="en-CA" dirty="0"/>
          </a:p>
        </p:txBody>
      </p:sp>
      <p:pic>
        <p:nvPicPr>
          <p:cNvPr id="4" name="Picture 3"/>
          <p:cNvPicPr>
            <a:picLocks noChangeAspect="1"/>
          </p:cNvPicPr>
          <p:nvPr/>
        </p:nvPicPr>
        <p:blipFill>
          <a:blip r:embed="rId2"/>
          <a:stretch>
            <a:fillRect/>
          </a:stretch>
        </p:blipFill>
        <p:spPr>
          <a:xfrm>
            <a:off x="5114925" y="3682131"/>
            <a:ext cx="6115050" cy="3032994"/>
          </a:xfrm>
          <a:prstGeom prst="rect">
            <a:avLst/>
          </a:prstGeom>
        </p:spPr>
      </p:pic>
    </p:spTree>
    <p:extLst>
      <p:ext uri="{BB962C8B-B14F-4D97-AF65-F5344CB8AC3E}">
        <p14:creationId xmlns:p14="http://schemas.microsoft.com/office/powerpoint/2010/main" val="1102546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98" y="103632"/>
            <a:ext cx="10058400" cy="867918"/>
          </a:xfrm>
        </p:spPr>
        <p:txBody>
          <a:bodyPr/>
          <a:lstStyle/>
          <a:p>
            <a:r>
              <a:rPr lang="en-US" dirty="0" smtClean="0"/>
              <a:t>Cont.</a:t>
            </a:r>
            <a:endParaRPr lang="en-CA" dirty="0"/>
          </a:p>
        </p:txBody>
      </p:sp>
      <p:pic>
        <p:nvPicPr>
          <p:cNvPr id="4" name="Content Placeholder 3"/>
          <p:cNvPicPr>
            <a:picLocks noGrp="1" noChangeAspect="1"/>
          </p:cNvPicPr>
          <p:nvPr>
            <p:ph idx="1"/>
          </p:nvPr>
        </p:nvPicPr>
        <p:blipFill>
          <a:blip r:embed="rId2"/>
          <a:stretch>
            <a:fillRect/>
          </a:stretch>
        </p:blipFill>
        <p:spPr>
          <a:xfrm>
            <a:off x="250698" y="1099566"/>
            <a:ext cx="10493502" cy="3867150"/>
          </a:xfrm>
          <a:prstGeom prst="rect">
            <a:avLst/>
          </a:prstGeom>
        </p:spPr>
      </p:pic>
      <p:pic>
        <p:nvPicPr>
          <p:cNvPr id="5" name="Picture 4"/>
          <p:cNvPicPr>
            <a:picLocks noChangeAspect="1"/>
          </p:cNvPicPr>
          <p:nvPr/>
        </p:nvPicPr>
        <p:blipFill rotWithShape="1">
          <a:blip r:embed="rId3"/>
          <a:srcRect t="10638" r="3232"/>
          <a:stretch/>
        </p:blipFill>
        <p:spPr>
          <a:xfrm>
            <a:off x="555498" y="4773168"/>
            <a:ext cx="9121902" cy="1600200"/>
          </a:xfrm>
          <a:prstGeom prst="rect">
            <a:avLst/>
          </a:prstGeom>
        </p:spPr>
      </p:pic>
    </p:spTree>
    <p:extLst>
      <p:ext uri="{BB962C8B-B14F-4D97-AF65-F5344CB8AC3E}">
        <p14:creationId xmlns:p14="http://schemas.microsoft.com/office/powerpoint/2010/main" val="318758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47253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Nlp applications</a:t>
            </a:r>
            <a:endParaRPr lang="en-CA" sz="4400" dirty="0"/>
          </a:p>
        </p:txBody>
      </p:sp>
      <p:sp>
        <p:nvSpPr>
          <p:cNvPr id="3" name="Content Placeholder 2"/>
          <p:cNvSpPr>
            <a:spLocks noGrp="1"/>
          </p:cNvSpPr>
          <p:nvPr>
            <p:ph idx="1"/>
          </p:nvPr>
        </p:nvSpPr>
        <p:spPr/>
        <p:txBody>
          <a:bodyPr/>
          <a:lstStyle/>
          <a:p>
            <a:r>
              <a:rPr lang="en-US" dirty="0"/>
              <a:t>Sentiment analysis is the process of classifying the emotional intent of text</a:t>
            </a:r>
            <a:r>
              <a:rPr lang="en-US" dirty="0" smtClean="0"/>
              <a:t>.</a:t>
            </a:r>
          </a:p>
          <a:p>
            <a:endParaRPr lang="en-US" dirty="0"/>
          </a:p>
          <a:p>
            <a:endParaRPr lang="en-US" dirty="0" smtClean="0"/>
          </a:p>
          <a:p>
            <a:endParaRPr lang="en-US" dirty="0"/>
          </a:p>
          <a:p>
            <a:endParaRPr lang="en-US" dirty="0" smtClean="0"/>
          </a:p>
          <a:p>
            <a:endParaRPr lang="en-US" dirty="0"/>
          </a:p>
          <a:p>
            <a:r>
              <a:rPr lang="en-US" dirty="0"/>
              <a:t>Machine translation automates translation between different languages. The input to such a model is text in a specified source language, and the output is the text in a specified target language.</a:t>
            </a:r>
            <a:endParaRPr lang="en-CA" dirty="0"/>
          </a:p>
        </p:txBody>
      </p:sp>
      <p:pic>
        <p:nvPicPr>
          <p:cNvPr id="1026" name="Picture 2" descr="https://miro.medium.com/v2/resize:fit:875/0*RpwwcRXahOhkoQ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294" y="2480218"/>
            <a:ext cx="6177558" cy="217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19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CA" dirty="0"/>
          </a:p>
        </p:txBody>
      </p:sp>
      <p:sp>
        <p:nvSpPr>
          <p:cNvPr id="3" name="Content Placeholder 2"/>
          <p:cNvSpPr>
            <a:spLocks noGrp="1"/>
          </p:cNvSpPr>
          <p:nvPr>
            <p:ph idx="1"/>
          </p:nvPr>
        </p:nvSpPr>
        <p:spPr/>
        <p:txBody>
          <a:bodyPr/>
          <a:lstStyle/>
          <a:p>
            <a:r>
              <a:rPr lang="en-US" dirty="0"/>
              <a:t>Named entity recognition aims to extract entities in a piece of text into predefined categories such as personal names, organizations, locations, and quantities. </a:t>
            </a:r>
            <a:endParaRPr lang="en-CA" dirty="0"/>
          </a:p>
        </p:txBody>
      </p:sp>
      <p:pic>
        <p:nvPicPr>
          <p:cNvPr id="4" name="Picture 3"/>
          <p:cNvPicPr>
            <a:picLocks noChangeAspect="1"/>
          </p:cNvPicPr>
          <p:nvPr/>
        </p:nvPicPr>
        <p:blipFill>
          <a:blip r:embed="rId2"/>
          <a:stretch>
            <a:fillRect/>
          </a:stretch>
        </p:blipFill>
        <p:spPr>
          <a:xfrm>
            <a:off x="1690832" y="2946400"/>
            <a:ext cx="7886700" cy="3546764"/>
          </a:xfrm>
          <a:prstGeom prst="rect">
            <a:avLst/>
          </a:prstGeom>
        </p:spPr>
      </p:pic>
    </p:spTree>
    <p:extLst>
      <p:ext uri="{BB962C8B-B14F-4D97-AF65-F5344CB8AC3E}">
        <p14:creationId xmlns:p14="http://schemas.microsoft.com/office/powerpoint/2010/main" val="401209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CA" dirty="0"/>
          </a:p>
        </p:txBody>
      </p:sp>
      <p:sp>
        <p:nvSpPr>
          <p:cNvPr id="3" name="Content Placeholder 2"/>
          <p:cNvSpPr>
            <a:spLocks noGrp="1"/>
          </p:cNvSpPr>
          <p:nvPr>
            <p:ph idx="1"/>
          </p:nvPr>
        </p:nvSpPr>
        <p:spPr/>
        <p:txBody>
          <a:bodyPr/>
          <a:lstStyle/>
          <a:p>
            <a:r>
              <a:rPr lang="en-US" dirty="0"/>
              <a:t>Spam detection is a prevalent binary classification problem in NLP, where the purpose is to classify emails as either spam or not. </a:t>
            </a:r>
            <a:endParaRPr lang="en-US" dirty="0" smtClean="0"/>
          </a:p>
          <a:p>
            <a:r>
              <a:rPr lang="en-US" dirty="0"/>
              <a:t>Grammatical error correction models encode grammatical rules to correct the grammar within </a:t>
            </a:r>
            <a:r>
              <a:rPr lang="en-US" dirty="0" smtClean="0"/>
              <a:t>text.</a:t>
            </a:r>
          </a:p>
          <a:p>
            <a:r>
              <a:rPr lang="en-US" dirty="0"/>
              <a:t>Topic modeling is an unsupervised text mining task that takes a corpus of documents and discovers abstract topics within that corpus. The input to a topic model is a collection of documents, and the output is a list of topics that defines words for each topic as well as assignment proportions of each topic in a document</a:t>
            </a:r>
            <a:r>
              <a:rPr lang="en-US" dirty="0" smtClean="0"/>
              <a:t>.</a:t>
            </a:r>
          </a:p>
          <a:p>
            <a:r>
              <a:rPr lang="en-US" dirty="0"/>
              <a:t>Text generation more formally known as natural language generation (NLG), produces text that’s similar to human-written text.</a:t>
            </a:r>
            <a:endParaRPr lang="en-CA" dirty="0"/>
          </a:p>
        </p:txBody>
      </p:sp>
    </p:spTree>
    <p:extLst>
      <p:ext uri="{BB962C8B-B14F-4D97-AF65-F5344CB8AC3E}">
        <p14:creationId xmlns:p14="http://schemas.microsoft.com/office/powerpoint/2010/main" val="61533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CA" dirty="0"/>
          </a:p>
        </p:txBody>
      </p:sp>
      <p:sp>
        <p:nvSpPr>
          <p:cNvPr id="3" name="Content Placeholder 2"/>
          <p:cNvSpPr>
            <a:spLocks noGrp="1"/>
          </p:cNvSpPr>
          <p:nvPr>
            <p:ph idx="1"/>
          </p:nvPr>
        </p:nvSpPr>
        <p:spPr/>
        <p:txBody>
          <a:bodyPr/>
          <a:lstStyle/>
          <a:p>
            <a:r>
              <a:rPr lang="en-US" dirty="0"/>
              <a:t>Autocomplete predicts what word comes next, and autocomplete systems of varying complexity are used in chat applications like WhatsApp</a:t>
            </a:r>
            <a:r>
              <a:rPr lang="en-US" dirty="0" smtClean="0"/>
              <a:t>.</a:t>
            </a:r>
          </a:p>
          <a:p>
            <a:r>
              <a:rPr lang="en-US" dirty="0" err="1"/>
              <a:t>Chatbots</a:t>
            </a:r>
            <a:r>
              <a:rPr lang="en-US" dirty="0"/>
              <a:t> automate one side of a conversation while a human conversant generally supplies the other side. </a:t>
            </a:r>
            <a:endParaRPr lang="en-US" dirty="0" smtClean="0"/>
          </a:p>
          <a:p>
            <a:r>
              <a:rPr lang="en-US" dirty="0"/>
              <a:t>Summarization is the task of shortening text to highlight the most relevant information</a:t>
            </a:r>
            <a:r>
              <a:rPr lang="en-US" dirty="0" smtClean="0"/>
              <a:t>.</a:t>
            </a:r>
          </a:p>
          <a:p>
            <a:endParaRPr lang="en-CA" dirty="0"/>
          </a:p>
        </p:txBody>
      </p:sp>
    </p:spTree>
    <p:extLst>
      <p:ext uri="{BB962C8B-B14F-4D97-AF65-F5344CB8AC3E}">
        <p14:creationId xmlns:p14="http://schemas.microsoft.com/office/powerpoint/2010/main" val="277133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84" y="1283855"/>
            <a:ext cx="10058400" cy="3158835"/>
          </a:xfrm>
        </p:spPr>
        <p:txBody>
          <a:bodyPr>
            <a:normAutofit/>
          </a:bodyPr>
          <a:lstStyle/>
          <a:p>
            <a:pPr algn="ctr"/>
            <a:r>
              <a:rPr lang="en-US" b="1" dirty="0"/>
              <a:t>How Does Natural Language Processing (NLP) Work</a:t>
            </a:r>
            <a:r>
              <a:rPr lang="en-US" b="1" dirty="0" smtClean="0"/>
              <a:t>?</a:t>
            </a:r>
            <a:endParaRPr lang="en-CA" dirty="0"/>
          </a:p>
        </p:txBody>
      </p:sp>
    </p:spTree>
    <p:extLst>
      <p:ext uri="{BB962C8B-B14F-4D97-AF65-F5344CB8AC3E}">
        <p14:creationId xmlns:p14="http://schemas.microsoft.com/office/powerpoint/2010/main" val="174295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a:t>
            </a:r>
            <a:r>
              <a:rPr lang="en-CA" dirty="0" smtClean="0"/>
              <a:t>preprocessing</a:t>
            </a:r>
            <a:endParaRPr lang="en-CA" dirty="0"/>
          </a:p>
        </p:txBody>
      </p:sp>
      <p:sp>
        <p:nvSpPr>
          <p:cNvPr id="3" name="Content Placeholder 2"/>
          <p:cNvSpPr>
            <a:spLocks noGrp="1"/>
          </p:cNvSpPr>
          <p:nvPr>
            <p:ph idx="1"/>
          </p:nvPr>
        </p:nvSpPr>
        <p:spPr/>
        <p:txBody>
          <a:bodyPr/>
          <a:lstStyle/>
          <a:p>
            <a:r>
              <a:rPr lang="en-US" dirty="0"/>
              <a:t>Before a model processes text for a specific task, the text often needs to be preprocessed to improve model performance or to turn words and characters into a format the model can understand</a:t>
            </a:r>
            <a:r>
              <a:rPr lang="en-US" dirty="0" smtClean="0"/>
              <a:t>.</a:t>
            </a:r>
          </a:p>
          <a:p>
            <a:pPr marL="457200" indent="-457200">
              <a:buFont typeface="+mj-lt"/>
              <a:buAutoNum type="arabicParenR"/>
            </a:pPr>
            <a:r>
              <a:rPr lang="en-US" u="sng" dirty="0">
                <a:hlinkClick r:id="rId2"/>
              </a:rPr>
              <a:t>Stemming and lemmatization</a:t>
            </a:r>
            <a:r>
              <a:rPr lang="en-US" dirty="0"/>
              <a:t>: </a:t>
            </a:r>
            <a:endParaRPr lang="en-US" dirty="0" smtClean="0"/>
          </a:p>
          <a:p>
            <a:pPr lvl="1"/>
            <a:r>
              <a:rPr lang="en-US" dirty="0" smtClean="0"/>
              <a:t>Stemming </a:t>
            </a:r>
            <a:r>
              <a:rPr lang="en-US" dirty="0"/>
              <a:t>is an informal process of converting words to their base forms using heuristic rules. </a:t>
            </a:r>
            <a:endParaRPr lang="en-US" dirty="0" smtClean="0"/>
          </a:p>
          <a:p>
            <a:pPr lvl="1"/>
            <a:r>
              <a:rPr lang="en-US" dirty="0" smtClean="0"/>
              <a:t>For </a:t>
            </a:r>
            <a:r>
              <a:rPr lang="en-US" dirty="0"/>
              <a:t>example, “university,” “universities,” and “university’s” might all be mapped to the base </a:t>
            </a:r>
            <a:r>
              <a:rPr lang="en-US" i="1" dirty="0" err="1"/>
              <a:t>univers</a:t>
            </a:r>
            <a:r>
              <a:rPr lang="en-US" dirty="0"/>
              <a:t>. (One limitation in this approach is that “universe” may also be mapped to </a:t>
            </a:r>
            <a:r>
              <a:rPr lang="en-US" i="1" dirty="0" err="1"/>
              <a:t>univers</a:t>
            </a:r>
            <a:r>
              <a:rPr lang="en-US" dirty="0"/>
              <a:t>, even though universe and university don’t have a close semantic relationship.) </a:t>
            </a:r>
            <a:endParaRPr lang="en-US" dirty="0" smtClean="0"/>
          </a:p>
          <a:p>
            <a:pPr lvl="1"/>
            <a:r>
              <a:rPr lang="en-US" dirty="0" smtClean="0"/>
              <a:t>Lemmatization </a:t>
            </a:r>
            <a:r>
              <a:rPr lang="en-US" dirty="0"/>
              <a:t>is a more formal way to find roots by analyzing a word’s morphology using vocabulary from a dictionary. </a:t>
            </a:r>
            <a:endParaRPr lang="en-US" dirty="0" smtClean="0"/>
          </a:p>
          <a:p>
            <a:pPr lvl="1"/>
            <a:r>
              <a:rPr lang="en-US" dirty="0" smtClean="0"/>
              <a:t>Stemming </a:t>
            </a:r>
            <a:r>
              <a:rPr lang="en-US" dirty="0"/>
              <a:t>and lemmatization are provided by libraries like </a:t>
            </a:r>
            <a:r>
              <a:rPr lang="en-US" dirty="0" err="1"/>
              <a:t>spaCy</a:t>
            </a:r>
            <a:r>
              <a:rPr lang="en-US" dirty="0"/>
              <a:t> and NLTK.</a:t>
            </a:r>
          </a:p>
          <a:p>
            <a:endParaRPr lang="en-CA" dirty="0"/>
          </a:p>
        </p:txBody>
      </p:sp>
    </p:spTree>
    <p:extLst>
      <p:ext uri="{BB962C8B-B14F-4D97-AF65-F5344CB8AC3E}">
        <p14:creationId xmlns:p14="http://schemas.microsoft.com/office/powerpoint/2010/main" val="326861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emming vs Lemmatization in NLP. Words usually have multiple meanings… |  by Niraj Bhoi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4167" y="687244"/>
            <a:ext cx="8544024" cy="489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606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1105</TotalTime>
  <Words>1783</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Rockwell</vt:lpstr>
      <vt:lpstr>Rockwell Condensed</vt:lpstr>
      <vt:lpstr>Wingdings</vt:lpstr>
      <vt:lpstr>Wood Type</vt:lpstr>
      <vt:lpstr>NLP</vt:lpstr>
      <vt:lpstr>What is Natural Language Processing (NLP)</vt:lpstr>
      <vt:lpstr>Nlp applications</vt:lpstr>
      <vt:lpstr>Cont.</vt:lpstr>
      <vt:lpstr>Cont.</vt:lpstr>
      <vt:lpstr>Cont.</vt:lpstr>
      <vt:lpstr>How Does Natural Language Processing (NLP) Work?</vt:lpstr>
      <vt:lpstr>Data preprocessing</vt:lpstr>
      <vt:lpstr>PowerPoint Presentation</vt:lpstr>
      <vt:lpstr>Cont.</vt:lpstr>
      <vt:lpstr>Cont.</vt:lpstr>
      <vt:lpstr>Cont.</vt:lpstr>
      <vt:lpstr>Cont.</vt:lpstr>
      <vt:lpstr>Feature extraction</vt:lpstr>
      <vt:lpstr>Feature extraction: </vt:lpstr>
      <vt:lpstr>Bag-of-Words</vt:lpstr>
      <vt:lpstr>TF-IDF</vt:lpstr>
      <vt:lpstr>Cont.</vt:lpstr>
      <vt:lpstr>Word2Vec</vt:lpstr>
      <vt:lpstr>Cont.</vt:lpstr>
      <vt:lpstr>PowerPoint Presentation</vt:lpstr>
      <vt:lpstr>GLoVE [Global Vectors for Word Representation]</vt:lpstr>
      <vt:lpstr>Cont. </vt:lpstr>
      <vt:lpstr>Cont.</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Khalid</dc:creator>
  <cp:lastModifiedBy>Khalid</cp:lastModifiedBy>
  <cp:revision>20</cp:revision>
  <dcterms:created xsi:type="dcterms:W3CDTF">2024-09-03T01:29:06Z</dcterms:created>
  <dcterms:modified xsi:type="dcterms:W3CDTF">2024-09-03T20:02:10Z</dcterms:modified>
</cp:coreProperties>
</file>