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1"/>
  </p:notesMasterIdLst>
  <p:handoutMasterIdLst>
    <p:handoutMasterId r:id="rId32"/>
  </p:handoutMasterIdLst>
  <p:sldIdLst>
    <p:sldId id="496" r:id="rId5"/>
    <p:sldId id="497" r:id="rId6"/>
    <p:sldId id="507" r:id="rId7"/>
    <p:sldId id="509" r:id="rId8"/>
    <p:sldId id="510" r:id="rId9"/>
    <p:sldId id="511" r:id="rId10"/>
    <p:sldId id="512" r:id="rId11"/>
    <p:sldId id="513" r:id="rId12"/>
    <p:sldId id="514" r:id="rId13"/>
    <p:sldId id="515" r:id="rId14"/>
    <p:sldId id="517" r:id="rId15"/>
    <p:sldId id="518" r:id="rId16"/>
    <p:sldId id="519" r:id="rId17"/>
    <p:sldId id="520" r:id="rId18"/>
    <p:sldId id="525" r:id="rId19"/>
    <p:sldId id="521" r:id="rId20"/>
    <p:sldId id="522" r:id="rId21"/>
    <p:sldId id="523" r:id="rId22"/>
    <p:sldId id="524" r:id="rId23"/>
    <p:sldId id="526" r:id="rId24"/>
    <p:sldId id="527" r:id="rId25"/>
    <p:sldId id="528" r:id="rId26"/>
    <p:sldId id="529" r:id="rId27"/>
    <p:sldId id="530" r:id="rId28"/>
    <p:sldId id="531" r:id="rId29"/>
    <p:sldId id="43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85" d="100"/>
          <a:sy n="85" d="100"/>
        </p:scale>
        <p:origin x="600" y="62"/>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5/15/2023</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5/15/2023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a:xfrm>
            <a:off x="1317812" y="960120"/>
            <a:ext cx="9063318" cy="2898648"/>
          </a:xfrm>
        </p:spPr>
        <p:txBody>
          <a:bodyPr/>
          <a:lstStyle/>
          <a:p>
            <a:r>
              <a:rPr lang="en-US" sz="6000" dirty="0"/>
              <a:t>Assignment #3</a:t>
            </a:r>
            <a:br>
              <a:rPr lang="en-US" sz="6000" dirty="0"/>
            </a:br>
            <a:r>
              <a:rPr lang="en-US" sz="6000" dirty="0"/>
              <a:t>Active up conversion mixer</a:t>
            </a:r>
          </a:p>
        </p:txBody>
      </p:sp>
      <p:pic>
        <p:nvPicPr>
          <p:cNvPr id="4" name="Picture 3">
            <a:extLst>
              <a:ext uri="{FF2B5EF4-FFF2-40B4-BE49-F238E27FC236}">
                <a16:creationId xmlns:a16="http://schemas.microsoft.com/office/drawing/2014/main" id="{B1C2A1BA-DB06-76DA-2D2E-9742D3754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180" y="606142"/>
            <a:ext cx="653998" cy="932295"/>
          </a:xfrm>
          <a:prstGeom prst="rect">
            <a:avLst/>
          </a:prstGeom>
        </p:spPr>
      </p:pic>
      <p:pic>
        <p:nvPicPr>
          <p:cNvPr id="5" name="Picture 4">
            <a:extLst>
              <a:ext uri="{FF2B5EF4-FFF2-40B4-BE49-F238E27FC236}">
                <a16:creationId xmlns:a16="http://schemas.microsoft.com/office/drawing/2014/main" id="{1C9809B9-67D5-7FAD-15AB-07FF80973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88" y="616654"/>
            <a:ext cx="810705" cy="807551"/>
          </a:xfrm>
          <a:prstGeom prst="rect">
            <a:avLst/>
          </a:prstGeom>
        </p:spPr>
      </p:pic>
      <p:sp>
        <p:nvSpPr>
          <p:cNvPr id="3" name="TextBox 2">
            <a:extLst>
              <a:ext uri="{FF2B5EF4-FFF2-40B4-BE49-F238E27FC236}">
                <a16:creationId xmlns:a16="http://schemas.microsoft.com/office/drawing/2014/main" id="{DF77FDE7-4C5D-026E-8FBE-E8A4AC429E87}"/>
              </a:ext>
            </a:extLst>
          </p:cNvPr>
          <p:cNvSpPr txBox="1"/>
          <p:nvPr/>
        </p:nvSpPr>
        <p:spPr>
          <a:xfrm>
            <a:off x="3523129" y="4312024"/>
            <a:ext cx="5289177" cy="646331"/>
          </a:xfrm>
          <a:prstGeom prst="rect">
            <a:avLst/>
          </a:prstGeom>
          <a:noFill/>
        </p:spPr>
        <p:txBody>
          <a:bodyPr wrap="square" rtlCol="0">
            <a:spAutoFit/>
          </a:bodyPr>
          <a:lstStyle/>
          <a:p>
            <a:r>
              <a:rPr lang="en-US" sz="3600" dirty="0">
                <a:solidFill>
                  <a:schemeClr val="bg1"/>
                </a:solidFill>
                <a:latin typeface="+mj-lt"/>
                <a:ea typeface="+mj-ea"/>
                <a:cs typeface="+mj-cs"/>
              </a:rPr>
              <a:t>Presented by: Khaled Ahmed Swilam</a:t>
            </a: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Technical flow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C2540-5B98-52FD-DB38-924FDCAC8921}"/>
                  </a:ext>
                </a:extLst>
              </p:cNvPr>
              <p:cNvSpPr>
                <a:spLocks noGrp="1"/>
              </p:cNvSpPr>
              <p:nvPr>
                <p:ph idx="1"/>
              </p:nvPr>
            </p:nvSpPr>
            <p:spPr/>
            <p:txBody>
              <a:bodyPr>
                <a:normAutofit/>
              </a:bodyPr>
              <a:lstStyle/>
              <a:p>
                <a:pPr algn="l"/>
                <a:r>
                  <a:rPr lang="en-US" sz="1800" dirty="0">
                    <a:latin typeface="AdvOTf9433e2d"/>
                  </a:rPr>
                  <a:t>1</a:t>
                </a:r>
                <a:r>
                  <a:rPr lang="en-US" sz="1800" baseline="30000" dirty="0">
                    <a:latin typeface="AdvOTf9433e2d"/>
                  </a:rPr>
                  <a:t>st</a:t>
                </a:r>
                <a:r>
                  <a:rPr lang="en-US" sz="1800" dirty="0">
                    <a:latin typeface="AdvOTf9433e2d"/>
                  </a:rPr>
                  <a:t> , the topology is implemented by initial size for the transistors&amp; choke inductors and resistive degeneration.</a:t>
                </a:r>
              </a:p>
              <a:p>
                <a:pPr algn="l"/>
                <a:r>
                  <a:rPr lang="en-US" sz="1800" dirty="0">
                    <a:latin typeface="AdvOTf9433e2d"/>
                  </a:rPr>
                  <a:t>Implement baluns needed to differentiate and combine signals by making the appropriate turns ratio.</a:t>
                </a:r>
              </a:p>
              <a:p>
                <a:pPr algn="l"/>
                <a:r>
                  <a:rPr lang="en-US" sz="1800" dirty="0">
                    <a:latin typeface="AdvOTf9433e2d"/>
                  </a:rPr>
                  <a:t>Choosing the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𝑙𝑜</m:t>
                        </m:r>
                      </m:sub>
                    </m:sSub>
                  </m:oMath>
                </a14:m>
                <a:r>
                  <a:rPr lang="en-US" sz="1800" dirty="0">
                    <a:latin typeface="AdvOTf9433e2d"/>
                  </a:rPr>
                  <a:t> by sweeping the gain across the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𝑙𝑜</m:t>
                        </m:r>
                      </m:sub>
                    </m:sSub>
                  </m:oMath>
                </a14:m>
                <a:r>
                  <a:rPr lang="en-US" sz="1800" dirty="0">
                    <a:latin typeface="AdvOTf9433e2d"/>
                  </a:rPr>
                  <a:t> and choose the region that gives the highest gain, fortunately there is no spec. about the maximum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𝑙𝑜</m:t>
                        </m:r>
                      </m:sub>
                    </m:sSub>
                  </m:oMath>
                </a14:m>
                <a:r>
                  <a:rPr lang="en-US" sz="1800" dirty="0">
                    <a:latin typeface="AdvOTf9433e2d"/>
                  </a:rPr>
                  <a:t> so we made advantage of this by getting the max. gain.</a:t>
                </a:r>
              </a:p>
              <a:p>
                <a:pPr algn="l"/>
                <a:r>
                  <a:rPr lang="en-US" sz="1800" dirty="0">
                    <a:latin typeface="AdvOTf9433e2d"/>
                  </a:rPr>
                  <a:t>  after this we increased the size of the transistors to achieve higher linearity.</a:t>
                </a:r>
              </a:p>
              <a:p>
                <a:pPr algn="l"/>
                <a:r>
                  <a:rPr lang="en-US" sz="1800" dirty="0">
                    <a:latin typeface="AdvOTf9433e2d"/>
                  </a:rPr>
                  <a:t>And tweaking the choke inductor to get the gain required.</a:t>
                </a:r>
              </a:p>
              <a:p>
                <a:pPr algn="l"/>
                <a:r>
                  <a:rPr lang="en-US" sz="1800" dirty="0">
                    <a:latin typeface="AdvOTf9433e2d"/>
                  </a:rPr>
                  <a:t>Using small value for the resistance to not affecting the gain and get the</a:t>
                </a:r>
                <a:br>
                  <a:rPr lang="en-US" sz="1800" dirty="0">
                    <a:latin typeface="AdvOTf9433e2d"/>
                  </a:rPr>
                </a:br>
                <a:r>
                  <a:rPr lang="en-US" sz="1800" dirty="0">
                    <a:latin typeface="AdvOTf9433e2d"/>
                  </a:rPr>
                  <a:t>proposed linearity spec.</a:t>
                </a:r>
              </a:p>
            </p:txBody>
          </p:sp>
        </mc:Choice>
        <mc:Fallback xmlns="">
          <p:sp>
            <p:nvSpPr>
              <p:cNvPr id="3" name="Content Placeholder 2">
                <a:extLst>
                  <a:ext uri="{FF2B5EF4-FFF2-40B4-BE49-F238E27FC236}">
                    <a16:creationId xmlns:a16="http://schemas.microsoft.com/office/drawing/2014/main" id="{A66C2540-5B98-52FD-DB38-924FDCAC8921}"/>
                  </a:ext>
                </a:extLst>
              </p:cNvPr>
              <p:cNvSpPr>
                <a:spLocks noGrp="1" noRot="1" noChangeAspect="1" noMove="1" noResize="1" noEditPoints="1" noAdjustHandles="1" noChangeArrowheads="1" noChangeShapeType="1" noTextEdit="1"/>
              </p:cNvSpPr>
              <p:nvPr>
                <p:ph idx="1"/>
              </p:nvPr>
            </p:nvSpPr>
            <p:spPr>
              <a:blipFill>
                <a:blip r:embed="rId2"/>
                <a:stretch>
                  <a:fillRect l="-406" t="-59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10</a:t>
            </a:fld>
            <a:endParaRPr lang="en-US" dirty="0"/>
          </a:p>
        </p:txBody>
      </p:sp>
      <p:pic>
        <p:nvPicPr>
          <p:cNvPr id="8" name="Picture 7">
            <a:extLst>
              <a:ext uri="{FF2B5EF4-FFF2-40B4-BE49-F238E27FC236}">
                <a16:creationId xmlns:a16="http://schemas.microsoft.com/office/drawing/2014/main" id="{2FAD3E03-EE35-01E2-4877-E0150C05B410}"/>
              </a:ext>
            </a:extLst>
          </p:cNvPr>
          <p:cNvPicPr>
            <a:picLocks noChangeAspect="1"/>
          </p:cNvPicPr>
          <p:nvPr/>
        </p:nvPicPr>
        <p:blipFill>
          <a:blip r:embed="rId3"/>
          <a:stretch>
            <a:fillRect/>
          </a:stretch>
        </p:blipFill>
        <p:spPr>
          <a:xfrm>
            <a:off x="8610600" y="3935479"/>
            <a:ext cx="3166937" cy="202226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6ECA6BB-82C2-D5BA-531C-17ADBC41C04B}"/>
                  </a:ext>
                </a:extLst>
              </p:cNvPr>
              <p:cNvSpPr txBox="1"/>
              <p:nvPr/>
            </p:nvSpPr>
            <p:spPr>
              <a:xfrm>
                <a:off x="9064658" y="5948080"/>
                <a:ext cx="2590800" cy="369332"/>
              </a:xfrm>
              <a:prstGeom prst="rect">
                <a:avLst/>
              </a:prstGeom>
              <a:noFill/>
            </p:spPr>
            <p:txBody>
              <a:bodyPr wrap="square" rtlCol="0">
                <a:spAutoFit/>
              </a:bodyPr>
              <a:lstStyle/>
              <a:p>
                <a:pPr algn="ctr"/>
                <a:r>
                  <a:rPr lang="en-US" dirty="0"/>
                  <a:t>Fig6. S21 Vs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𝑙𝑜</m:t>
                        </m:r>
                      </m:sub>
                    </m:sSub>
                  </m:oMath>
                </a14:m>
                <a:r>
                  <a:rPr lang="en-US" dirty="0"/>
                  <a:t>.</a:t>
                </a:r>
              </a:p>
            </p:txBody>
          </p:sp>
        </mc:Choice>
        <mc:Fallback xmlns="">
          <p:sp>
            <p:nvSpPr>
              <p:cNvPr id="9" name="TextBox 8">
                <a:extLst>
                  <a:ext uri="{FF2B5EF4-FFF2-40B4-BE49-F238E27FC236}">
                    <a16:creationId xmlns:a16="http://schemas.microsoft.com/office/drawing/2014/main" id="{16ECA6BB-82C2-D5BA-531C-17ADBC41C04B}"/>
                  </a:ext>
                </a:extLst>
              </p:cNvPr>
              <p:cNvSpPr txBox="1">
                <a:spLocks noRot="1" noChangeAspect="1" noMove="1" noResize="1" noEditPoints="1" noAdjustHandles="1" noChangeArrowheads="1" noChangeShapeType="1" noTextEdit="1"/>
              </p:cNvSpPr>
              <p:nvPr/>
            </p:nvSpPr>
            <p:spPr>
              <a:xfrm>
                <a:off x="9064658" y="5948080"/>
                <a:ext cx="2590800" cy="369332"/>
              </a:xfrm>
              <a:prstGeom prst="rect">
                <a:avLst/>
              </a:prstGeom>
              <a:blipFill>
                <a:blip r:embed="rId4"/>
                <a:stretch>
                  <a:fillRect t="-8333" b="-28333"/>
                </a:stretch>
              </a:blipFill>
            </p:spPr>
            <p:txBody>
              <a:bodyPr/>
              <a:lstStyle/>
              <a:p>
                <a:r>
                  <a:rPr lang="en-US">
                    <a:noFill/>
                  </a:rPr>
                  <a:t> </a:t>
                </a:r>
              </a:p>
            </p:txBody>
          </p:sp>
        </mc:Fallback>
      </mc:AlternateContent>
    </p:spTree>
    <p:extLst>
      <p:ext uri="{BB962C8B-B14F-4D97-AF65-F5344CB8AC3E}">
        <p14:creationId xmlns:p14="http://schemas.microsoft.com/office/powerpoint/2010/main" val="23282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78F2-A736-1D4B-5347-7A2309A4124D}"/>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28647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Test bench</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12</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4458093" y="5902176"/>
            <a:ext cx="2590800" cy="369332"/>
          </a:xfrm>
          <a:prstGeom prst="rect">
            <a:avLst/>
          </a:prstGeom>
          <a:noFill/>
        </p:spPr>
        <p:txBody>
          <a:bodyPr wrap="square" rtlCol="0">
            <a:spAutoFit/>
          </a:bodyPr>
          <a:lstStyle/>
          <a:p>
            <a:pPr algn="ctr"/>
            <a:r>
              <a:rPr lang="en-US" dirty="0"/>
              <a:t>Fig7. Schematics.</a:t>
            </a:r>
          </a:p>
        </p:txBody>
      </p:sp>
      <p:pic>
        <p:nvPicPr>
          <p:cNvPr id="18" name="Content Placeholder 17">
            <a:extLst>
              <a:ext uri="{FF2B5EF4-FFF2-40B4-BE49-F238E27FC236}">
                <a16:creationId xmlns:a16="http://schemas.microsoft.com/office/drawing/2014/main" id="{BFFA66B1-6E97-FF97-87B5-32620B050B44}"/>
              </a:ext>
            </a:extLst>
          </p:cNvPr>
          <p:cNvPicPr>
            <a:picLocks noGrp="1" noChangeAspect="1"/>
          </p:cNvPicPr>
          <p:nvPr>
            <p:ph idx="1"/>
          </p:nvPr>
        </p:nvPicPr>
        <p:blipFill>
          <a:blip r:embed="rId2"/>
          <a:stretch>
            <a:fillRect/>
          </a:stretch>
        </p:blipFill>
        <p:spPr>
          <a:xfrm>
            <a:off x="1794099" y="2076450"/>
            <a:ext cx="9559701" cy="3740884"/>
          </a:xfrm>
        </p:spPr>
      </p:pic>
    </p:spTree>
    <p:extLst>
      <p:ext uri="{BB962C8B-B14F-4D97-AF65-F5344CB8AC3E}">
        <p14:creationId xmlns:p14="http://schemas.microsoft.com/office/powerpoint/2010/main" val="273263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Operating point</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13</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4634060" y="5987018"/>
            <a:ext cx="2590800" cy="369332"/>
          </a:xfrm>
          <a:prstGeom prst="rect">
            <a:avLst/>
          </a:prstGeom>
          <a:noFill/>
        </p:spPr>
        <p:txBody>
          <a:bodyPr wrap="square" rtlCol="0">
            <a:spAutoFit/>
          </a:bodyPr>
          <a:lstStyle/>
          <a:p>
            <a:pPr algn="ctr"/>
            <a:r>
              <a:rPr lang="en-US" dirty="0"/>
              <a:t>Fig8. Op. Point.</a:t>
            </a:r>
          </a:p>
        </p:txBody>
      </p:sp>
      <p:pic>
        <p:nvPicPr>
          <p:cNvPr id="13" name="Content Placeholder 12">
            <a:extLst>
              <a:ext uri="{FF2B5EF4-FFF2-40B4-BE49-F238E27FC236}">
                <a16:creationId xmlns:a16="http://schemas.microsoft.com/office/drawing/2014/main" id="{C7678042-66A6-EE73-FDAD-BA718D54E8D5}"/>
              </a:ext>
            </a:extLst>
          </p:cNvPr>
          <p:cNvPicPr>
            <a:picLocks noGrp="1" noChangeAspect="1"/>
          </p:cNvPicPr>
          <p:nvPr>
            <p:ph idx="1"/>
          </p:nvPr>
        </p:nvPicPr>
        <p:blipFill>
          <a:blip r:embed="rId2"/>
          <a:stretch>
            <a:fillRect/>
          </a:stretch>
        </p:blipFill>
        <p:spPr>
          <a:xfrm>
            <a:off x="1881757" y="1970881"/>
            <a:ext cx="9559701" cy="4105275"/>
          </a:xfrm>
        </p:spPr>
      </p:pic>
    </p:spTree>
    <p:extLst>
      <p:ext uri="{BB962C8B-B14F-4D97-AF65-F5344CB8AC3E}">
        <p14:creationId xmlns:p14="http://schemas.microsoft.com/office/powerpoint/2010/main" val="414441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Biasing circuit</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14</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4634060" y="5987018"/>
            <a:ext cx="2590800" cy="369332"/>
          </a:xfrm>
          <a:prstGeom prst="rect">
            <a:avLst/>
          </a:prstGeom>
          <a:noFill/>
        </p:spPr>
        <p:txBody>
          <a:bodyPr wrap="square" rtlCol="0">
            <a:spAutoFit/>
          </a:bodyPr>
          <a:lstStyle/>
          <a:p>
            <a:pPr algn="ctr"/>
            <a:r>
              <a:rPr lang="en-US" dirty="0"/>
              <a:t>Fig9. Biasing </a:t>
            </a:r>
            <a:r>
              <a:rPr lang="en-US" dirty="0" err="1"/>
              <a:t>cct</a:t>
            </a:r>
            <a:r>
              <a:rPr lang="en-US" dirty="0"/>
              <a:t>.</a:t>
            </a:r>
          </a:p>
        </p:txBody>
      </p:sp>
      <p:pic>
        <p:nvPicPr>
          <p:cNvPr id="15" name="Content Placeholder 14">
            <a:extLst>
              <a:ext uri="{FF2B5EF4-FFF2-40B4-BE49-F238E27FC236}">
                <a16:creationId xmlns:a16="http://schemas.microsoft.com/office/drawing/2014/main" id="{20A908DF-061E-3AA4-22BB-0027EC3688F4}"/>
              </a:ext>
            </a:extLst>
          </p:cNvPr>
          <p:cNvPicPr>
            <a:picLocks noGrp="1" noChangeAspect="1"/>
          </p:cNvPicPr>
          <p:nvPr>
            <p:ph idx="1"/>
          </p:nvPr>
        </p:nvPicPr>
        <p:blipFill>
          <a:blip r:embed="rId2"/>
          <a:stretch>
            <a:fillRect/>
          </a:stretch>
        </p:blipFill>
        <p:spPr>
          <a:xfrm>
            <a:off x="1817522" y="2170718"/>
            <a:ext cx="9536278" cy="3730461"/>
          </a:xfrm>
        </p:spPr>
      </p:pic>
    </p:spTree>
    <p:extLst>
      <p:ext uri="{BB962C8B-B14F-4D97-AF65-F5344CB8AC3E}">
        <p14:creationId xmlns:p14="http://schemas.microsoft.com/office/powerpoint/2010/main" val="104286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Comments on schematics &amp; op. point </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15</a:t>
            </a:fld>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158CBAC-534B-E050-F722-443AF5964F40}"/>
                  </a:ext>
                </a:extLst>
              </p:cNvPr>
              <p:cNvSpPr>
                <a:spLocks noGrp="1"/>
              </p:cNvSpPr>
              <p:nvPr>
                <p:ph idx="1"/>
              </p:nvPr>
            </p:nvSpPr>
            <p:spPr/>
            <p:txBody>
              <a:bodyPr>
                <a:normAutofit fontScale="92500" lnSpcReduction="10000"/>
              </a:bodyPr>
              <a:lstStyle/>
              <a:p>
                <a:r>
                  <a:rPr lang="en-US" dirty="0"/>
                  <a:t>As declared, the sizing of MOSFETs is done to achieve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𝑜𝑝𝑡</m:t>
                        </m:r>
                      </m:sub>
                    </m:sSub>
                  </m:oMath>
                </a14:m>
                <a:r>
                  <a:rPr lang="en-US" dirty="0"/>
                  <a:t> of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𝑇</m:t>
                        </m:r>
                      </m:sub>
                    </m:sSub>
                  </m:oMath>
                </a14:m>
                <a:r>
                  <a:rPr lang="en-US" dirty="0"/>
                  <a:t> point to get high linearity(which is considered in the design as the current consumed is almost 3*20*1u =19200mA).</a:t>
                </a:r>
              </a:p>
              <a:p>
                <a:r>
                  <a:rPr lang="en-US" dirty="0"/>
                  <a:t>The transconductance transistors had to be bit smaller than the switching transistor in order to not enter the triode region.</a:t>
                </a:r>
              </a:p>
              <a:p>
                <a:r>
                  <a:rPr lang="en-US" dirty="0"/>
                  <a:t>Biasing was done with current mirrors to achieve the desired current in the core </a:t>
                </a:r>
                <a:r>
                  <a:rPr lang="en-US" dirty="0" err="1"/>
                  <a:t>cct</a:t>
                </a:r>
                <a:r>
                  <a:rPr lang="en-US" dirty="0"/>
                  <a:t>.</a:t>
                </a:r>
              </a:p>
              <a:p>
                <a:r>
                  <a:rPr lang="en-US" dirty="0"/>
                  <a:t>Resistor can’t be more large(only 5</a:t>
                </a:r>
                <a14:m>
                  <m:oMath xmlns:m="http://schemas.openxmlformats.org/officeDocument/2006/math">
                    <m:r>
                      <m:rPr>
                        <m:sty m:val="p"/>
                      </m:rPr>
                      <a:rPr lang="en-US" b="0" i="0" smtClean="0">
                        <a:latin typeface="Cambria Math" panose="02040503050406030204" pitchFamily="18" charset="0"/>
                      </a:rPr>
                      <m:t>Ω</m:t>
                    </m:r>
                  </m:oMath>
                </a14:m>
                <a:r>
                  <a:rPr lang="en-US" dirty="0"/>
                  <a:t>) as it strongly affect the gain.</a:t>
                </a:r>
              </a:p>
              <a:p>
                <a:r>
                  <a:rPr lang="en-US" dirty="0"/>
                  <a:t>Choke inductor is chosen to achieve maximum power transfer so the chosen value was 350 pH with Q =15</a:t>
                </a:r>
              </a:p>
              <a:p>
                <a:r>
                  <a:rPr lang="en-US" dirty="0"/>
                  <a:t>Supply was set to 2V as it was so challenging to achieve such linearity with 1.5V as there is 2 transistors in the stack in addition to the resistive degeneration.</a:t>
                </a:r>
              </a:p>
            </p:txBody>
          </p:sp>
        </mc:Choice>
        <mc:Fallback xmlns="">
          <p:sp>
            <p:nvSpPr>
              <p:cNvPr id="7" name="Content Placeholder 6">
                <a:extLst>
                  <a:ext uri="{FF2B5EF4-FFF2-40B4-BE49-F238E27FC236}">
                    <a16:creationId xmlns:a16="http://schemas.microsoft.com/office/drawing/2014/main" id="{8158CBAC-534B-E050-F722-443AF5964F40}"/>
                  </a:ext>
                </a:extLst>
              </p:cNvPr>
              <p:cNvSpPr>
                <a:spLocks noGrp="1" noRot="1" noChangeAspect="1" noMove="1" noResize="1" noEditPoints="1" noAdjustHandles="1" noChangeArrowheads="1" noChangeShapeType="1" noTextEdit="1"/>
              </p:cNvSpPr>
              <p:nvPr>
                <p:ph idx="1"/>
              </p:nvPr>
            </p:nvSpPr>
            <p:spPr>
              <a:blipFill>
                <a:blip r:embed="rId2"/>
                <a:stretch>
                  <a:fillRect l="-928" t="-1486" r="-406"/>
                </a:stretch>
              </a:blipFill>
            </p:spPr>
            <p:txBody>
              <a:bodyPr/>
              <a:lstStyle/>
              <a:p>
                <a:r>
                  <a:rPr lang="en-US">
                    <a:noFill/>
                  </a:rPr>
                  <a:t> </a:t>
                </a:r>
              </a:p>
            </p:txBody>
          </p:sp>
        </mc:Fallback>
      </mc:AlternateContent>
    </p:spTree>
    <p:extLst>
      <p:ext uri="{BB962C8B-B14F-4D97-AF65-F5344CB8AC3E}">
        <p14:creationId xmlns:p14="http://schemas.microsoft.com/office/powerpoint/2010/main" val="265661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S21 vs IF </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16</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7782613" y="5768971"/>
            <a:ext cx="2590800" cy="369332"/>
          </a:xfrm>
          <a:prstGeom prst="rect">
            <a:avLst/>
          </a:prstGeom>
          <a:noFill/>
        </p:spPr>
        <p:txBody>
          <a:bodyPr wrap="square" rtlCol="0">
            <a:spAutoFit/>
          </a:bodyPr>
          <a:lstStyle/>
          <a:p>
            <a:pPr algn="ctr"/>
            <a:r>
              <a:rPr lang="en-US" dirty="0"/>
              <a:t>Fig10. S21 Vs IF freq.</a:t>
            </a:r>
          </a:p>
        </p:txBody>
      </p:sp>
      <p:sp>
        <p:nvSpPr>
          <p:cNvPr id="7" name="Content Placeholder 6">
            <a:extLst>
              <a:ext uri="{FF2B5EF4-FFF2-40B4-BE49-F238E27FC236}">
                <a16:creationId xmlns:a16="http://schemas.microsoft.com/office/drawing/2014/main" id="{8158CBAC-534B-E050-F722-443AF5964F40}"/>
              </a:ext>
            </a:extLst>
          </p:cNvPr>
          <p:cNvSpPr>
            <a:spLocks noGrp="1"/>
          </p:cNvSpPr>
          <p:nvPr>
            <p:ph idx="1"/>
          </p:nvPr>
        </p:nvSpPr>
        <p:spPr/>
        <p:txBody>
          <a:bodyPr/>
          <a:lstStyle/>
          <a:p>
            <a:r>
              <a:rPr lang="en-US" dirty="0"/>
              <a:t>Fig10. shows that the gain spec. is achieved </a:t>
            </a:r>
            <a:br>
              <a:rPr lang="en-US" dirty="0"/>
            </a:br>
            <a:r>
              <a:rPr lang="en-US" dirty="0"/>
              <a:t>across all the frequency range.</a:t>
            </a:r>
          </a:p>
          <a:p>
            <a:r>
              <a:rPr lang="en-US" dirty="0"/>
              <a:t>Also the gain flatness is very good as it is almost 0.5dB</a:t>
            </a:r>
            <a:br>
              <a:rPr lang="en-US" dirty="0"/>
            </a:br>
            <a:r>
              <a:rPr lang="en-US" dirty="0"/>
              <a:t>across all the range. </a:t>
            </a:r>
          </a:p>
        </p:txBody>
      </p:sp>
      <p:pic>
        <p:nvPicPr>
          <p:cNvPr id="13" name="Picture 12">
            <a:extLst>
              <a:ext uri="{FF2B5EF4-FFF2-40B4-BE49-F238E27FC236}">
                <a16:creationId xmlns:a16="http://schemas.microsoft.com/office/drawing/2014/main" id="{5264410A-BE1E-C4F9-2BA0-9428009791C7}"/>
              </a:ext>
            </a:extLst>
          </p:cNvPr>
          <p:cNvPicPr>
            <a:picLocks noChangeAspect="1"/>
          </p:cNvPicPr>
          <p:nvPr/>
        </p:nvPicPr>
        <p:blipFill>
          <a:blip r:embed="rId2"/>
          <a:stretch>
            <a:fillRect/>
          </a:stretch>
        </p:blipFill>
        <p:spPr>
          <a:xfrm>
            <a:off x="6447934" y="2418360"/>
            <a:ext cx="5190828" cy="3314625"/>
          </a:xfrm>
          <a:prstGeom prst="rect">
            <a:avLst/>
          </a:prstGeom>
        </p:spPr>
      </p:pic>
    </p:spTree>
    <p:extLst>
      <p:ext uri="{BB962C8B-B14F-4D97-AF65-F5344CB8AC3E}">
        <p14:creationId xmlns:p14="http://schemas.microsoft.com/office/powerpoint/2010/main" val="331685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NF vs IF </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17</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8301087" y="5702988"/>
            <a:ext cx="2590800" cy="369332"/>
          </a:xfrm>
          <a:prstGeom prst="rect">
            <a:avLst/>
          </a:prstGeom>
          <a:noFill/>
        </p:spPr>
        <p:txBody>
          <a:bodyPr wrap="square" rtlCol="0">
            <a:spAutoFit/>
          </a:bodyPr>
          <a:lstStyle/>
          <a:p>
            <a:pPr algn="ctr"/>
            <a:r>
              <a:rPr lang="en-US" dirty="0"/>
              <a:t>Fig11. NF Vs IF freq.</a:t>
            </a:r>
          </a:p>
        </p:txBody>
      </p:sp>
      <p:sp>
        <p:nvSpPr>
          <p:cNvPr id="7" name="Content Placeholder 6">
            <a:extLst>
              <a:ext uri="{FF2B5EF4-FFF2-40B4-BE49-F238E27FC236}">
                <a16:creationId xmlns:a16="http://schemas.microsoft.com/office/drawing/2014/main" id="{8158CBAC-534B-E050-F722-443AF5964F40}"/>
              </a:ext>
            </a:extLst>
          </p:cNvPr>
          <p:cNvSpPr>
            <a:spLocks noGrp="1"/>
          </p:cNvSpPr>
          <p:nvPr>
            <p:ph idx="1"/>
          </p:nvPr>
        </p:nvSpPr>
        <p:spPr/>
        <p:txBody>
          <a:bodyPr/>
          <a:lstStyle/>
          <a:p>
            <a:r>
              <a:rPr lang="en-US" dirty="0"/>
              <a:t>Fig11. shows that the NF spec. is achieved </a:t>
            </a:r>
            <a:br>
              <a:rPr lang="en-US" dirty="0"/>
            </a:br>
            <a:r>
              <a:rPr lang="en-US" dirty="0"/>
              <a:t>across all the frequency range.</a:t>
            </a:r>
          </a:p>
          <a:p>
            <a:r>
              <a:rPr lang="en-US" dirty="0"/>
              <a:t>Note that the NF is high in the 1</a:t>
            </a:r>
            <a:r>
              <a:rPr lang="en-US" baseline="30000" dirty="0"/>
              <a:t>st</a:t>
            </a:r>
            <a:r>
              <a:rPr lang="en-US" dirty="0"/>
              <a:t> 100MHz, this is expected</a:t>
            </a:r>
            <a:br>
              <a:rPr lang="en-US" dirty="0"/>
            </a:br>
            <a:r>
              <a:rPr lang="en-US" dirty="0"/>
              <a:t>due to the flicker noise, However, all over the range we have </a:t>
            </a:r>
            <a:br>
              <a:rPr lang="en-US" dirty="0"/>
            </a:br>
            <a:r>
              <a:rPr lang="en-US" dirty="0"/>
              <a:t>a good margin on the spec. of the NF.</a:t>
            </a:r>
          </a:p>
        </p:txBody>
      </p:sp>
      <p:pic>
        <p:nvPicPr>
          <p:cNvPr id="10" name="Picture 9">
            <a:extLst>
              <a:ext uri="{FF2B5EF4-FFF2-40B4-BE49-F238E27FC236}">
                <a16:creationId xmlns:a16="http://schemas.microsoft.com/office/drawing/2014/main" id="{F462DC57-FD7E-9AC7-A716-B2ED1E5CFD5D}"/>
              </a:ext>
            </a:extLst>
          </p:cNvPr>
          <p:cNvPicPr>
            <a:picLocks noChangeAspect="1"/>
          </p:cNvPicPr>
          <p:nvPr/>
        </p:nvPicPr>
        <p:blipFill>
          <a:blip r:embed="rId2"/>
          <a:stretch>
            <a:fillRect/>
          </a:stretch>
        </p:blipFill>
        <p:spPr>
          <a:xfrm>
            <a:off x="6901703" y="2456575"/>
            <a:ext cx="4976532" cy="3177785"/>
          </a:xfrm>
          <a:prstGeom prst="rect">
            <a:avLst/>
          </a:prstGeom>
        </p:spPr>
      </p:pic>
    </p:spTree>
    <p:extLst>
      <p:ext uri="{BB962C8B-B14F-4D97-AF65-F5344CB8AC3E}">
        <p14:creationId xmlns:p14="http://schemas.microsoft.com/office/powerpoint/2010/main" val="49347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r>
                          <a:rPr lang="en-US" b="0" i="1" smtClean="0">
                            <a:latin typeface="Cambria Math" panose="02040503050406030204" pitchFamily="18" charset="0"/>
                          </a:rPr>
                          <m:t>𝑑𝐵</m:t>
                        </m:r>
                      </m:sub>
                    </m:sSub>
                    <m:r>
                      <a:rPr lang="en-US" b="0" i="1" smtClean="0">
                        <a:latin typeface="Cambria Math" panose="02040503050406030204" pitchFamily="18" charset="0"/>
                      </a:rPr>
                      <m:t>𝑉𝑠</m:t>
                    </m:r>
                    <m:r>
                      <a:rPr lang="en-US" b="0" i="1" smtClean="0">
                        <a:latin typeface="Cambria Math" panose="02040503050406030204" pitchFamily="18" charset="0"/>
                      </a:rPr>
                      <m:t> </m:t>
                    </m:r>
                    <m:r>
                      <a:rPr lang="en-US" b="0" i="1" smtClean="0">
                        <a:latin typeface="Cambria Math" panose="02040503050406030204" pitchFamily="18" charset="0"/>
                      </a:rPr>
                      <m:t>𝐼𝐹</m:t>
                    </m:r>
                  </m:oMath>
                </a14:m>
                <a:r>
                  <a:rPr lang="en-US" dirty="0"/>
                  <a:t> </a:t>
                </a:r>
              </a:p>
            </p:txBody>
          </p:sp>
        </mc:Choice>
        <mc:Fallback xmlns="">
          <p:sp>
            <p:nvSpPr>
              <p:cNvPr id="2" name="Title 1">
                <a:extLst>
                  <a:ext uri="{FF2B5EF4-FFF2-40B4-BE49-F238E27FC236}">
                    <a16:creationId xmlns:a16="http://schemas.microsoft.com/office/drawing/2014/main" id="{6798D099-A71B-872A-6983-608E9DDBED60}"/>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18</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8301087" y="5702988"/>
            <a:ext cx="2590800" cy="369332"/>
          </a:xfrm>
          <a:prstGeom prst="rect">
            <a:avLst/>
          </a:prstGeom>
          <a:noFill/>
        </p:spPr>
        <p:txBody>
          <a:bodyPr wrap="square" rtlCol="0">
            <a:spAutoFit/>
          </a:bodyPr>
          <a:lstStyle/>
          <a:p>
            <a:pPr algn="ctr"/>
            <a:r>
              <a:rPr lang="en-US" dirty="0"/>
              <a:t>Fig12. P1dB Vs IF freq.</a:t>
            </a:r>
          </a:p>
        </p:txBody>
      </p:sp>
      <p:sp>
        <p:nvSpPr>
          <p:cNvPr id="7" name="Content Placeholder 6">
            <a:extLst>
              <a:ext uri="{FF2B5EF4-FFF2-40B4-BE49-F238E27FC236}">
                <a16:creationId xmlns:a16="http://schemas.microsoft.com/office/drawing/2014/main" id="{8158CBAC-534B-E050-F722-443AF5964F40}"/>
              </a:ext>
            </a:extLst>
          </p:cNvPr>
          <p:cNvSpPr>
            <a:spLocks noGrp="1"/>
          </p:cNvSpPr>
          <p:nvPr>
            <p:ph idx="1"/>
          </p:nvPr>
        </p:nvSpPr>
        <p:spPr/>
        <p:txBody>
          <a:bodyPr/>
          <a:lstStyle/>
          <a:p>
            <a:r>
              <a:rPr lang="en-US" dirty="0"/>
              <a:t>Fig12. shows that the P1dB spec. is achieved </a:t>
            </a:r>
            <a:br>
              <a:rPr lang="en-US" dirty="0"/>
            </a:br>
            <a:r>
              <a:rPr lang="en-US" dirty="0"/>
              <a:t>across all the frequency range.</a:t>
            </a:r>
          </a:p>
          <a:p>
            <a:r>
              <a:rPr lang="en-US" dirty="0"/>
              <a:t>Values of the current &amp; size of  the MOSFETs </a:t>
            </a:r>
            <a:br>
              <a:rPr lang="en-US" dirty="0"/>
            </a:br>
            <a:r>
              <a:rPr lang="en-US" dirty="0"/>
              <a:t>and the degeneration affects the P1dB spec., which finally </a:t>
            </a:r>
            <a:br>
              <a:rPr lang="en-US" dirty="0"/>
            </a:br>
            <a:r>
              <a:rPr lang="en-US" dirty="0"/>
              <a:t>achieved across all the range </a:t>
            </a:r>
          </a:p>
          <a:p>
            <a:r>
              <a:rPr lang="en-US" dirty="0"/>
              <a:t>Setup of the simulation is done by inserting 1 tone in the IF port</a:t>
            </a:r>
            <a:br>
              <a:rPr lang="en-US" dirty="0"/>
            </a:br>
            <a:r>
              <a:rPr lang="en-US" dirty="0"/>
              <a:t>and use it in the </a:t>
            </a:r>
            <a:r>
              <a:rPr lang="en-US" dirty="0" err="1"/>
              <a:t>hb</a:t>
            </a:r>
            <a:r>
              <a:rPr lang="en-US" dirty="0"/>
              <a:t> analysis as well as the LO tone, then </a:t>
            </a:r>
            <a:br>
              <a:rPr lang="en-US" dirty="0"/>
            </a:br>
            <a:r>
              <a:rPr lang="en-US" dirty="0"/>
              <a:t>sweeping the </a:t>
            </a:r>
            <a:r>
              <a:rPr lang="en-US" dirty="0" err="1"/>
              <a:t>i</a:t>
            </a:r>
            <a:r>
              <a:rPr lang="en-US" dirty="0"/>
              <a:t>/p Power from -50dBm to 20dBm.</a:t>
            </a:r>
          </a:p>
        </p:txBody>
      </p:sp>
      <p:pic>
        <p:nvPicPr>
          <p:cNvPr id="10" name="Picture 9">
            <a:extLst>
              <a:ext uri="{FF2B5EF4-FFF2-40B4-BE49-F238E27FC236}">
                <a16:creationId xmlns:a16="http://schemas.microsoft.com/office/drawing/2014/main" id="{897EBEF8-1690-784A-E8AD-F7A8E6AFC504}"/>
              </a:ext>
            </a:extLst>
          </p:cNvPr>
          <p:cNvPicPr>
            <a:picLocks noChangeAspect="1"/>
          </p:cNvPicPr>
          <p:nvPr/>
        </p:nvPicPr>
        <p:blipFill>
          <a:blip r:embed="rId3"/>
          <a:stretch>
            <a:fillRect/>
          </a:stretch>
        </p:blipFill>
        <p:spPr>
          <a:xfrm>
            <a:off x="6834432" y="2382038"/>
            <a:ext cx="5015059" cy="3282962"/>
          </a:xfrm>
          <a:prstGeom prst="rect">
            <a:avLst/>
          </a:prstGeom>
        </p:spPr>
      </p:pic>
    </p:spTree>
    <p:extLst>
      <p:ext uri="{BB962C8B-B14F-4D97-AF65-F5344CB8AC3E}">
        <p14:creationId xmlns:p14="http://schemas.microsoft.com/office/powerpoint/2010/main" val="220562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iip3 vs IF </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19</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8395355" y="5642680"/>
            <a:ext cx="2590800" cy="369332"/>
          </a:xfrm>
          <a:prstGeom prst="rect">
            <a:avLst/>
          </a:prstGeom>
          <a:noFill/>
        </p:spPr>
        <p:txBody>
          <a:bodyPr wrap="square" rtlCol="0">
            <a:spAutoFit/>
          </a:bodyPr>
          <a:lstStyle/>
          <a:p>
            <a:pPr algn="ctr"/>
            <a:r>
              <a:rPr lang="en-US" dirty="0"/>
              <a:t>Fig13.IIP3 Vs IF freq.</a:t>
            </a:r>
          </a:p>
        </p:txBody>
      </p:sp>
      <p:sp>
        <p:nvSpPr>
          <p:cNvPr id="7" name="Content Placeholder 6">
            <a:extLst>
              <a:ext uri="{FF2B5EF4-FFF2-40B4-BE49-F238E27FC236}">
                <a16:creationId xmlns:a16="http://schemas.microsoft.com/office/drawing/2014/main" id="{8158CBAC-534B-E050-F722-443AF5964F40}"/>
              </a:ext>
            </a:extLst>
          </p:cNvPr>
          <p:cNvSpPr>
            <a:spLocks noGrp="1"/>
          </p:cNvSpPr>
          <p:nvPr>
            <p:ph idx="1"/>
          </p:nvPr>
        </p:nvSpPr>
        <p:spPr/>
        <p:txBody>
          <a:bodyPr>
            <a:normAutofit fontScale="92500" lnSpcReduction="10000"/>
          </a:bodyPr>
          <a:lstStyle/>
          <a:p>
            <a:r>
              <a:rPr lang="en-US" dirty="0"/>
              <a:t>Fig13. shows that the IIP3 spec. is achieved </a:t>
            </a:r>
            <a:br>
              <a:rPr lang="en-US" dirty="0"/>
            </a:br>
            <a:r>
              <a:rPr lang="en-US" dirty="0"/>
              <a:t>across all the frequency range.</a:t>
            </a:r>
          </a:p>
          <a:p>
            <a:r>
              <a:rPr lang="en-US" dirty="0"/>
              <a:t>Note that IIP3 and P1dB are strongly related as the relation</a:t>
            </a:r>
            <a:br>
              <a:rPr lang="en-US" dirty="0"/>
            </a:br>
            <a:r>
              <a:rPr lang="en-US" dirty="0"/>
              <a:t>between them is almost 10dB as previously theoretically </a:t>
            </a:r>
            <a:br>
              <a:rPr lang="en-US" dirty="0"/>
            </a:br>
            <a:r>
              <a:rPr lang="en-US" dirty="0"/>
              <a:t>proved.</a:t>
            </a:r>
          </a:p>
          <a:p>
            <a:r>
              <a:rPr lang="en-US" dirty="0"/>
              <a:t>Setup of the simulation is done by inserting 2 tones in the IF port</a:t>
            </a:r>
            <a:br>
              <a:rPr lang="en-US" dirty="0"/>
            </a:br>
            <a:r>
              <a:rPr lang="en-US" dirty="0"/>
              <a:t>with </a:t>
            </a:r>
            <a:r>
              <a:rPr lang="en-US" dirty="0" err="1"/>
              <a:t>i</a:t>
            </a:r>
            <a:r>
              <a:rPr lang="en-US" dirty="0"/>
              <a:t>/p Power of -30 dBm(which is much below the IP1dB)</a:t>
            </a:r>
            <a:br>
              <a:rPr lang="en-US" dirty="0"/>
            </a:br>
            <a:r>
              <a:rPr lang="en-US" dirty="0"/>
              <a:t>and with delta in frequency by 5MHz use it in the </a:t>
            </a:r>
            <a:r>
              <a:rPr lang="en-US" dirty="0" err="1"/>
              <a:t>hb</a:t>
            </a:r>
            <a:r>
              <a:rPr lang="en-US" dirty="0"/>
              <a:t> analysis as well as</a:t>
            </a:r>
            <a:br>
              <a:rPr lang="en-US" dirty="0"/>
            </a:br>
            <a:r>
              <a:rPr lang="en-US" dirty="0"/>
              <a:t> the LO tone.</a:t>
            </a:r>
          </a:p>
          <a:p>
            <a:endParaRPr lang="en-US" dirty="0"/>
          </a:p>
          <a:p>
            <a:endParaRPr lang="en-US" dirty="0"/>
          </a:p>
        </p:txBody>
      </p:sp>
      <p:pic>
        <p:nvPicPr>
          <p:cNvPr id="10" name="Picture 9">
            <a:extLst>
              <a:ext uri="{FF2B5EF4-FFF2-40B4-BE49-F238E27FC236}">
                <a16:creationId xmlns:a16="http://schemas.microsoft.com/office/drawing/2014/main" id="{E4186C40-9185-052A-4F0B-8929FAFA9B03}"/>
              </a:ext>
            </a:extLst>
          </p:cNvPr>
          <p:cNvPicPr>
            <a:picLocks noChangeAspect="1"/>
          </p:cNvPicPr>
          <p:nvPr/>
        </p:nvPicPr>
        <p:blipFill>
          <a:blip r:embed="rId2"/>
          <a:stretch>
            <a:fillRect/>
          </a:stretch>
        </p:blipFill>
        <p:spPr>
          <a:xfrm>
            <a:off x="6966408" y="2287549"/>
            <a:ext cx="4905698" cy="3327936"/>
          </a:xfrm>
          <a:prstGeom prst="rect">
            <a:avLst/>
          </a:prstGeom>
        </p:spPr>
      </p:pic>
    </p:spTree>
    <p:extLst>
      <p:ext uri="{BB962C8B-B14F-4D97-AF65-F5344CB8AC3E}">
        <p14:creationId xmlns:p14="http://schemas.microsoft.com/office/powerpoint/2010/main" val="177994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a:xfrm>
            <a:off x="6364224" y="1307592"/>
            <a:ext cx="5827776" cy="4251960"/>
          </a:xfrm>
        </p:spPr>
        <p:txBody>
          <a:bodyPr>
            <a:normAutofit fontScale="77500" lnSpcReduction="20000"/>
          </a:bodyPr>
          <a:lstStyle/>
          <a:p>
            <a:pPr marL="571500" lvl="0" indent="-571500">
              <a:buFont typeface="Arial" panose="020B0604020202020204" pitchFamily="34" charset="0"/>
              <a:buChar char="•"/>
            </a:pPr>
            <a:r>
              <a:rPr lang="en-US" dirty="0"/>
              <a:t>The Need of Mixers in Transceivers</a:t>
            </a:r>
            <a:endParaRPr lang="ar-EG" dirty="0"/>
          </a:p>
          <a:p>
            <a:pPr marL="571500" lvl="0" indent="-571500">
              <a:buFont typeface="Arial" panose="020B0604020202020204" pitchFamily="34" charset="0"/>
              <a:buChar char="•"/>
            </a:pPr>
            <a:r>
              <a:rPr lang="en-US" dirty="0"/>
              <a:t>Mixer Specifications</a:t>
            </a:r>
          </a:p>
          <a:p>
            <a:pPr marL="571500" lvl="0" indent="-571500">
              <a:buFont typeface="Arial" panose="020B0604020202020204" pitchFamily="34" charset="0"/>
              <a:buChar char="•"/>
            </a:pPr>
            <a:r>
              <a:rPr lang="en-US" dirty="0"/>
              <a:t>Mixer Topologies</a:t>
            </a:r>
          </a:p>
          <a:p>
            <a:pPr marL="571500" lvl="0" indent="-571500">
              <a:buFont typeface="Arial" panose="020B0604020202020204" pitchFamily="34" charset="0"/>
              <a:buChar char="•"/>
            </a:pPr>
            <a:r>
              <a:rPr lang="en-US" dirty="0"/>
              <a:t>The Architecture used  </a:t>
            </a:r>
          </a:p>
          <a:p>
            <a:pPr marL="571500" lvl="0" indent="-571500">
              <a:buFont typeface="Arial" panose="020B0604020202020204" pitchFamily="34" charset="0"/>
              <a:buChar char="•"/>
            </a:pPr>
            <a:r>
              <a:rPr lang="en-US" dirty="0"/>
              <a:t>Design Methodology</a:t>
            </a:r>
          </a:p>
          <a:p>
            <a:pPr marL="571500" lvl="0" indent="-571500">
              <a:buFont typeface="Arial" panose="020B0604020202020204" pitchFamily="34" charset="0"/>
              <a:buChar char="•"/>
            </a:pPr>
            <a:r>
              <a:rPr lang="en-US" dirty="0"/>
              <a:t>Technical Flow</a:t>
            </a:r>
          </a:p>
          <a:p>
            <a:pPr marL="571500" lvl="0" indent="-571500">
              <a:buFont typeface="Arial" panose="020B0604020202020204" pitchFamily="34" charset="0"/>
              <a:buChar char="•"/>
            </a:pPr>
            <a:r>
              <a:rPr lang="en-US" dirty="0"/>
              <a:t>Results</a:t>
            </a:r>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Tree>
    <p:extLst>
      <p:ext uri="{BB962C8B-B14F-4D97-AF65-F5344CB8AC3E}">
        <p14:creationId xmlns:p14="http://schemas.microsoft.com/office/powerpoint/2010/main" val="2442842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S21 vs RF </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20</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8395355" y="5642680"/>
            <a:ext cx="2590800" cy="369332"/>
          </a:xfrm>
          <a:prstGeom prst="rect">
            <a:avLst/>
          </a:prstGeom>
          <a:noFill/>
        </p:spPr>
        <p:txBody>
          <a:bodyPr wrap="square" rtlCol="0">
            <a:spAutoFit/>
          </a:bodyPr>
          <a:lstStyle/>
          <a:p>
            <a:pPr algn="ctr"/>
            <a:r>
              <a:rPr lang="en-US" dirty="0"/>
              <a:t>Fig14. S21 Vs RF freq.</a:t>
            </a:r>
          </a:p>
        </p:txBody>
      </p:sp>
      <p:sp>
        <p:nvSpPr>
          <p:cNvPr id="7" name="Content Placeholder 6">
            <a:extLst>
              <a:ext uri="{FF2B5EF4-FFF2-40B4-BE49-F238E27FC236}">
                <a16:creationId xmlns:a16="http://schemas.microsoft.com/office/drawing/2014/main" id="{8158CBAC-534B-E050-F722-443AF5964F40}"/>
              </a:ext>
            </a:extLst>
          </p:cNvPr>
          <p:cNvSpPr>
            <a:spLocks noGrp="1"/>
          </p:cNvSpPr>
          <p:nvPr>
            <p:ph idx="1"/>
          </p:nvPr>
        </p:nvSpPr>
        <p:spPr/>
        <p:txBody>
          <a:bodyPr>
            <a:normAutofit/>
          </a:bodyPr>
          <a:lstStyle/>
          <a:p>
            <a:r>
              <a:rPr lang="en-US" dirty="0"/>
              <a:t>Also the gain spec is achieved across all the RF frequency range</a:t>
            </a:r>
            <a:br>
              <a:rPr lang="en-US" dirty="0"/>
            </a:br>
            <a:r>
              <a:rPr lang="en-US" dirty="0"/>
              <a:t>at IF=10MHz, </a:t>
            </a:r>
            <a:r>
              <a:rPr lang="en-US" dirty="0" err="1"/>
              <a:t>RFfreq</a:t>
            </a:r>
            <a:r>
              <a:rPr lang="en-US" dirty="0"/>
              <a:t> </a:t>
            </a:r>
            <a:r>
              <a:rPr lang="en-US" dirty="0" err="1"/>
              <a:t>sweeped</a:t>
            </a:r>
            <a:r>
              <a:rPr lang="en-US" dirty="0"/>
              <a:t> across this range and </a:t>
            </a:r>
            <a:r>
              <a:rPr lang="en-US" dirty="0" err="1"/>
              <a:t>LOfreq</a:t>
            </a:r>
            <a:r>
              <a:rPr lang="en-US" dirty="0"/>
              <a:t> was </a:t>
            </a:r>
            <a:br>
              <a:rPr lang="en-US" dirty="0"/>
            </a:br>
            <a:r>
              <a:rPr lang="en-US" dirty="0"/>
              <a:t>set to </a:t>
            </a:r>
            <a:r>
              <a:rPr lang="en-US" dirty="0" err="1"/>
              <a:t>RFfreq</a:t>
            </a:r>
            <a:r>
              <a:rPr lang="en-US" dirty="0"/>
              <a:t> – </a:t>
            </a:r>
            <a:r>
              <a:rPr lang="en-US" dirty="0" err="1"/>
              <a:t>F_if</a:t>
            </a:r>
            <a:r>
              <a:rPr lang="en-US" dirty="0"/>
              <a:t> then get these results which is good across </a:t>
            </a:r>
            <a:br>
              <a:rPr lang="en-US" dirty="0"/>
            </a:br>
            <a:r>
              <a:rPr lang="en-US" dirty="0"/>
              <a:t>all the range.</a:t>
            </a:r>
          </a:p>
          <a:p>
            <a:r>
              <a:rPr lang="en-US" dirty="0"/>
              <a:t>Also the flatness if good as it’s about 1.5 dB .</a:t>
            </a:r>
          </a:p>
          <a:p>
            <a:endParaRPr lang="en-US" dirty="0"/>
          </a:p>
        </p:txBody>
      </p:sp>
      <p:pic>
        <p:nvPicPr>
          <p:cNvPr id="8" name="Picture 7">
            <a:extLst>
              <a:ext uri="{FF2B5EF4-FFF2-40B4-BE49-F238E27FC236}">
                <a16:creationId xmlns:a16="http://schemas.microsoft.com/office/drawing/2014/main" id="{12F2F3A6-E85A-4C5E-ED67-F485646E0D80}"/>
              </a:ext>
            </a:extLst>
          </p:cNvPr>
          <p:cNvPicPr>
            <a:picLocks noChangeAspect="1"/>
          </p:cNvPicPr>
          <p:nvPr/>
        </p:nvPicPr>
        <p:blipFill>
          <a:blip r:embed="rId2"/>
          <a:stretch>
            <a:fillRect/>
          </a:stretch>
        </p:blipFill>
        <p:spPr>
          <a:xfrm>
            <a:off x="6810252" y="2205123"/>
            <a:ext cx="5180643" cy="3308122"/>
          </a:xfrm>
          <a:prstGeom prst="rect">
            <a:avLst/>
          </a:prstGeom>
        </p:spPr>
      </p:pic>
    </p:spTree>
    <p:extLst>
      <p:ext uri="{BB962C8B-B14F-4D97-AF65-F5344CB8AC3E}">
        <p14:creationId xmlns:p14="http://schemas.microsoft.com/office/powerpoint/2010/main" val="355320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NF vs RF </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21</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8395355" y="5642680"/>
            <a:ext cx="2590800" cy="369332"/>
          </a:xfrm>
          <a:prstGeom prst="rect">
            <a:avLst/>
          </a:prstGeom>
          <a:noFill/>
        </p:spPr>
        <p:txBody>
          <a:bodyPr wrap="square" rtlCol="0">
            <a:spAutoFit/>
          </a:bodyPr>
          <a:lstStyle/>
          <a:p>
            <a:pPr algn="ctr"/>
            <a:r>
              <a:rPr lang="en-US" dirty="0"/>
              <a:t>Fig15. NF Vs RF freq.</a:t>
            </a:r>
          </a:p>
        </p:txBody>
      </p:sp>
      <p:sp>
        <p:nvSpPr>
          <p:cNvPr id="7" name="Content Placeholder 6">
            <a:extLst>
              <a:ext uri="{FF2B5EF4-FFF2-40B4-BE49-F238E27FC236}">
                <a16:creationId xmlns:a16="http://schemas.microsoft.com/office/drawing/2014/main" id="{8158CBAC-534B-E050-F722-443AF5964F40}"/>
              </a:ext>
            </a:extLst>
          </p:cNvPr>
          <p:cNvSpPr>
            <a:spLocks noGrp="1"/>
          </p:cNvSpPr>
          <p:nvPr>
            <p:ph idx="1"/>
          </p:nvPr>
        </p:nvSpPr>
        <p:spPr/>
        <p:txBody>
          <a:bodyPr>
            <a:normAutofit/>
          </a:bodyPr>
          <a:lstStyle/>
          <a:p>
            <a:r>
              <a:rPr lang="en-US" dirty="0"/>
              <a:t>Fig15. shows that the spec. of the NF is also achieved across</a:t>
            </a:r>
            <a:br>
              <a:rPr lang="en-US" dirty="0"/>
            </a:br>
            <a:r>
              <a:rPr lang="en-US" dirty="0"/>
              <a:t>all RF range at </a:t>
            </a:r>
            <a:r>
              <a:rPr lang="en-US" dirty="0" err="1"/>
              <a:t>IFfreq</a:t>
            </a:r>
            <a:r>
              <a:rPr lang="en-US" dirty="0"/>
              <a:t>=10MHz.</a:t>
            </a:r>
          </a:p>
        </p:txBody>
      </p:sp>
      <p:pic>
        <p:nvPicPr>
          <p:cNvPr id="10" name="Picture 9">
            <a:extLst>
              <a:ext uri="{FF2B5EF4-FFF2-40B4-BE49-F238E27FC236}">
                <a16:creationId xmlns:a16="http://schemas.microsoft.com/office/drawing/2014/main" id="{AB02F7A6-6F09-C10C-64B1-453E465C8161}"/>
              </a:ext>
            </a:extLst>
          </p:cNvPr>
          <p:cNvPicPr>
            <a:picLocks noChangeAspect="1"/>
          </p:cNvPicPr>
          <p:nvPr/>
        </p:nvPicPr>
        <p:blipFill>
          <a:blip r:embed="rId2"/>
          <a:stretch>
            <a:fillRect/>
          </a:stretch>
        </p:blipFill>
        <p:spPr>
          <a:xfrm>
            <a:off x="6682430" y="2075688"/>
            <a:ext cx="5509570" cy="3518159"/>
          </a:xfrm>
          <a:prstGeom prst="rect">
            <a:avLst/>
          </a:prstGeom>
        </p:spPr>
      </p:pic>
    </p:spTree>
    <p:extLst>
      <p:ext uri="{BB962C8B-B14F-4D97-AF65-F5344CB8AC3E}">
        <p14:creationId xmlns:p14="http://schemas.microsoft.com/office/powerpoint/2010/main" val="1482324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1</m:t>
                    </m:r>
                    <m:r>
                      <a:rPr lang="en-US" b="0" i="1" smtClean="0">
                        <a:latin typeface="Cambria Math" panose="02040503050406030204" pitchFamily="18" charset="0"/>
                      </a:rPr>
                      <m:t>𝑑𝐵</m:t>
                    </m:r>
                    <m:r>
                      <a:rPr lang="en-US" b="0" i="1" smtClean="0">
                        <a:latin typeface="Cambria Math" panose="02040503050406030204" pitchFamily="18" charset="0"/>
                      </a:rPr>
                      <m:t> </m:t>
                    </m:r>
                    <m:r>
                      <a:rPr lang="en-US" b="0" i="1" smtClean="0">
                        <a:latin typeface="Cambria Math" panose="02040503050406030204" pitchFamily="18" charset="0"/>
                      </a:rPr>
                      <m:t>𝑉𝑠</m:t>
                    </m:r>
                    <m:r>
                      <a:rPr lang="en-US" b="0" i="1" smtClean="0">
                        <a:latin typeface="Cambria Math" panose="02040503050406030204" pitchFamily="18" charset="0"/>
                      </a:rPr>
                      <m:t> </m:t>
                    </m:r>
                    <m:r>
                      <a:rPr lang="en-US" b="0" i="1" smtClean="0">
                        <a:latin typeface="Cambria Math" panose="02040503050406030204" pitchFamily="18" charset="0"/>
                      </a:rPr>
                      <m:t>𝑅𝐹</m:t>
                    </m:r>
                  </m:oMath>
                </a14:m>
                <a:r>
                  <a:rPr lang="en-US" dirty="0"/>
                  <a:t> </a:t>
                </a:r>
              </a:p>
            </p:txBody>
          </p:sp>
        </mc:Choice>
        <mc:Fallback xmlns="">
          <p:sp>
            <p:nvSpPr>
              <p:cNvPr id="2" name="Title 1">
                <a:extLst>
                  <a:ext uri="{FF2B5EF4-FFF2-40B4-BE49-F238E27FC236}">
                    <a16:creationId xmlns:a16="http://schemas.microsoft.com/office/drawing/2014/main" id="{6798D099-A71B-872A-6983-608E9DDBED60}"/>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22</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8395355" y="5642680"/>
            <a:ext cx="2590800" cy="369332"/>
          </a:xfrm>
          <a:prstGeom prst="rect">
            <a:avLst/>
          </a:prstGeom>
          <a:noFill/>
        </p:spPr>
        <p:txBody>
          <a:bodyPr wrap="square" rtlCol="0">
            <a:spAutoFit/>
          </a:bodyPr>
          <a:lstStyle/>
          <a:p>
            <a:pPr algn="ctr"/>
            <a:r>
              <a:rPr lang="en-US" dirty="0"/>
              <a:t>Fig16. P1dB Vs RF freq.</a:t>
            </a:r>
          </a:p>
        </p:txBody>
      </p:sp>
      <p:sp>
        <p:nvSpPr>
          <p:cNvPr id="7" name="Content Placeholder 6">
            <a:extLst>
              <a:ext uri="{FF2B5EF4-FFF2-40B4-BE49-F238E27FC236}">
                <a16:creationId xmlns:a16="http://schemas.microsoft.com/office/drawing/2014/main" id="{8158CBAC-534B-E050-F722-443AF5964F40}"/>
              </a:ext>
            </a:extLst>
          </p:cNvPr>
          <p:cNvSpPr>
            <a:spLocks noGrp="1"/>
          </p:cNvSpPr>
          <p:nvPr>
            <p:ph idx="1"/>
          </p:nvPr>
        </p:nvSpPr>
        <p:spPr/>
        <p:txBody>
          <a:bodyPr>
            <a:normAutofit/>
          </a:bodyPr>
          <a:lstStyle/>
          <a:p>
            <a:r>
              <a:rPr lang="en-US" dirty="0"/>
              <a:t>P1dB spec. is achieved across the most of the range, However </a:t>
            </a:r>
            <a:br>
              <a:rPr lang="en-US" dirty="0"/>
            </a:br>
            <a:r>
              <a:rPr lang="en-US" dirty="0"/>
              <a:t>there is some regions that P1dB was below 7dB, but overall </a:t>
            </a:r>
            <a:br>
              <a:rPr lang="en-US" dirty="0"/>
            </a:br>
            <a:r>
              <a:rPr lang="en-US" dirty="0"/>
              <a:t>the achievement is good across the range.</a:t>
            </a:r>
          </a:p>
        </p:txBody>
      </p:sp>
      <p:pic>
        <p:nvPicPr>
          <p:cNvPr id="10" name="Picture 9">
            <a:extLst>
              <a:ext uri="{FF2B5EF4-FFF2-40B4-BE49-F238E27FC236}">
                <a16:creationId xmlns:a16="http://schemas.microsoft.com/office/drawing/2014/main" id="{D11660BA-2D63-6BD6-62F4-53FD6F6DC1C7}"/>
              </a:ext>
            </a:extLst>
          </p:cNvPr>
          <p:cNvPicPr>
            <a:picLocks noChangeAspect="1"/>
          </p:cNvPicPr>
          <p:nvPr/>
        </p:nvPicPr>
        <p:blipFill>
          <a:blip r:embed="rId3"/>
          <a:stretch>
            <a:fillRect/>
          </a:stretch>
        </p:blipFill>
        <p:spPr>
          <a:xfrm>
            <a:off x="6878872" y="2249959"/>
            <a:ext cx="5313128" cy="3392721"/>
          </a:xfrm>
          <a:prstGeom prst="rect">
            <a:avLst/>
          </a:prstGeom>
        </p:spPr>
      </p:pic>
    </p:spTree>
    <p:extLst>
      <p:ext uri="{BB962C8B-B14F-4D97-AF65-F5344CB8AC3E}">
        <p14:creationId xmlns:p14="http://schemas.microsoft.com/office/powerpoint/2010/main" val="1341325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IIP3 vs RF </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23</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8395355" y="5642680"/>
            <a:ext cx="2590800" cy="369332"/>
          </a:xfrm>
          <a:prstGeom prst="rect">
            <a:avLst/>
          </a:prstGeom>
          <a:noFill/>
        </p:spPr>
        <p:txBody>
          <a:bodyPr wrap="square" rtlCol="0">
            <a:spAutoFit/>
          </a:bodyPr>
          <a:lstStyle/>
          <a:p>
            <a:pPr algn="ctr"/>
            <a:r>
              <a:rPr lang="en-US" dirty="0"/>
              <a:t>Fig17. IIP3 Vs RF freq.</a:t>
            </a:r>
          </a:p>
        </p:txBody>
      </p:sp>
      <p:sp>
        <p:nvSpPr>
          <p:cNvPr id="7" name="Content Placeholder 6">
            <a:extLst>
              <a:ext uri="{FF2B5EF4-FFF2-40B4-BE49-F238E27FC236}">
                <a16:creationId xmlns:a16="http://schemas.microsoft.com/office/drawing/2014/main" id="{8158CBAC-534B-E050-F722-443AF5964F40}"/>
              </a:ext>
            </a:extLst>
          </p:cNvPr>
          <p:cNvSpPr>
            <a:spLocks noGrp="1"/>
          </p:cNvSpPr>
          <p:nvPr>
            <p:ph idx="1"/>
          </p:nvPr>
        </p:nvSpPr>
        <p:spPr/>
        <p:txBody>
          <a:bodyPr>
            <a:normAutofit/>
          </a:bodyPr>
          <a:lstStyle/>
          <a:p>
            <a:r>
              <a:rPr lang="en-US" dirty="0"/>
              <a:t>IIP3 is so good across the whole range of RF</a:t>
            </a:r>
          </a:p>
          <a:p>
            <a:r>
              <a:rPr lang="en-US" dirty="0"/>
              <a:t>The difference between IIP3 &amp; P1dB is almost 10 dB </a:t>
            </a:r>
            <a:br>
              <a:rPr lang="en-US" dirty="0"/>
            </a:br>
            <a:r>
              <a:rPr lang="en-US" dirty="0"/>
              <a:t>as there are related to each other.</a:t>
            </a:r>
          </a:p>
        </p:txBody>
      </p:sp>
      <p:pic>
        <p:nvPicPr>
          <p:cNvPr id="8" name="Picture 7">
            <a:extLst>
              <a:ext uri="{FF2B5EF4-FFF2-40B4-BE49-F238E27FC236}">
                <a16:creationId xmlns:a16="http://schemas.microsoft.com/office/drawing/2014/main" id="{4B9DB7BD-61B1-E7CE-6727-B66A1CFE187A}"/>
              </a:ext>
            </a:extLst>
          </p:cNvPr>
          <p:cNvPicPr>
            <a:picLocks noChangeAspect="1"/>
          </p:cNvPicPr>
          <p:nvPr/>
        </p:nvPicPr>
        <p:blipFill>
          <a:blip r:embed="rId2"/>
          <a:stretch>
            <a:fillRect/>
          </a:stretch>
        </p:blipFill>
        <p:spPr>
          <a:xfrm>
            <a:off x="6764129" y="2253721"/>
            <a:ext cx="5170205" cy="3301456"/>
          </a:xfrm>
          <a:prstGeom prst="rect">
            <a:avLst/>
          </a:prstGeom>
        </p:spPr>
      </p:pic>
    </p:spTree>
    <p:extLst>
      <p:ext uri="{BB962C8B-B14F-4D97-AF65-F5344CB8AC3E}">
        <p14:creationId xmlns:p14="http://schemas.microsoft.com/office/powerpoint/2010/main" val="2019386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 LO-RF isolation</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24</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8395355" y="5642680"/>
            <a:ext cx="2590800" cy="369332"/>
          </a:xfrm>
          <a:prstGeom prst="rect">
            <a:avLst/>
          </a:prstGeom>
          <a:noFill/>
        </p:spPr>
        <p:txBody>
          <a:bodyPr wrap="square" rtlCol="0">
            <a:spAutoFit/>
          </a:bodyPr>
          <a:lstStyle/>
          <a:p>
            <a:pPr algn="ctr"/>
            <a:r>
              <a:rPr lang="en-US" dirty="0"/>
              <a:t>Fig18. LO-RF Isolation.</a:t>
            </a:r>
          </a:p>
        </p:txBody>
      </p:sp>
      <p:sp>
        <p:nvSpPr>
          <p:cNvPr id="7" name="Content Placeholder 6">
            <a:extLst>
              <a:ext uri="{FF2B5EF4-FFF2-40B4-BE49-F238E27FC236}">
                <a16:creationId xmlns:a16="http://schemas.microsoft.com/office/drawing/2014/main" id="{8158CBAC-534B-E050-F722-443AF5964F40}"/>
              </a:ext>
            </a:extLst>
          </p:cNvPr>
          <p:cNvSpPr>
            <a:spLocks noGrp="1"/>
          </p:cNvSpPr>
          <p:nvPr>
            <p:ph idx="1"/>
          </p:nvPr>
        </p:nvSpPr>
        <p:spPr/>
        <p:txBody>
          <a:bodyPr>
            <a:normAutofit/>
          </a:bodyPr>
          <a:lstStyle/>
          <a:p>
            <a:r>
              <a:rPr lang="en-US" dirty="0"/>
              <a:t>The isolation between LO and RF is so good even by variation</a:t>
            </a:r>
            <a:br>
              <a:rPr lang="en-US" dirty="0"/>
            </a:br>
            <a:r>
              <a:rPr lang="en-US" dirty="0"/>
              <a:t>of 1% between the LO MOSFETs which is good, eventually it’s </a:t>
            </a:r>
            <a:br>
              <a:rPr lang="en-US" dirty="0"/>
            </a:br>
            <a:r>
              <a:rPr lang="en-US" dirty="0"/>
              <a:t>a good advantage of the gilbert cell architecture.</a:t>
            </a:r>
          </a:p>
          <a:p>
            <a:r>
              <a:rPr lang="en-US" dirty="0"/>
              <a:t>However, this good isolation will degrade after the layout.</a:t>
            </a:r>
          </a:p>
        </p:txBody>
      </p:sp>
      <p:pic>
        <p:nvPicPr>
          <p:cNvPr id="10" name="Picture 9">
            <a:extLst>
              <a:ext uri="{FF2B5EF4-FFF2-40B4-BE49-F238E27FC236}">
                <a16:creationId xmlns:a16="http://schemas.microsoft.com/office/drawing/2014/main" id="{63D9C807-FEE7-A79B-32A6-BECEF67D8156}"/>
              </a:ext>
            </a:extLst>
          </p:cNvPr>
          <p:cNvPicPr>
            <a:picLocks noChangeAspect="1"/>
          </p:cNvPicPr>
          <p:nvPr/>
        </p:nvPicPr>
        <p:blipFill>
          <a:blip r:embed="rId2"/>
          <a:stretch>
            <a:fillRect/>
          </a:stretch>
        </p:blipFill>
        <p:spPr>
          <a:xfrm>
            <a:off x="6735849" y="2157290"/>
            <a:ext cx="5330461" cy="3403789"/>
          </a:xfrm>
          <a:prstGeom prst="rect">
            <a:avLst/>
          </a:prstGeom>
        </p:spPr>
      </p:pic>
    </p:spTree>
    <p:extLst>
      <p:ext uri="{BB962C8B-B14F-4D97-AF65-F5344CB8AC3E}">
        <p14:creationId xmlns:p14="http://schemas.microsoft.com/office/powerpoint/2010/main" val="244532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 LO-RF isolation</a:t>
            </a: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25</a:t>
            </a:fld>
            <a:endParaRPr lang="en-US" dirty="0"/>
          </a:p>
        </p:txBody>
      </p:sp>
      <p:sp>
        <p:nvSpPr>
          <p:cNvPr id="9" name="TextBox 8">
            <a:extLst>
              <a:ext uri="{FF2B5EF4-FFF2-40B4-BE49-F238E27FC236}">
                <a16:creationId xmlns:a16="http://schemas.microsoft.com/office/drawing/2014/main" id="{16ECA6BB-82C2-D5BA-531C-17ADBC41C04B}"/>
              </a:ext>
            </a:extLst>
          </p:cNvPr>
          <p:cNvSpPr txBox="1"/>
          <p:nvPr/>
        </p:nvSpPr>
        <p:spPr>
          <a:xfrm>
            <a:off x="8395355" y="5642680"/>
            <a:ext cx="2590800" cy="369332"/>
          </a:xfrm>
          <a:prstGeom prst="rect">
            <a:avLst/>
          </a:prstGeom>
          <a:noFill/>
        </p:spPr>
        <p:txBody>
          <a:bodyPr wrap="square" rtlCol="0">
            <a:spAutoFit/>
          </a:bodyPr>
          <a:lstStyle/>
          <a:p>
            <a:pPr algn="ctr"/>
            <a:r>
              <a:rPr lang="en-US" dirty="0"/>
              <a:t>Fig19. LO-IF Isolation.</a:t>
            </a:r>
          </a:p>
        </p:txBody>
      </p:sp>
      <p:sp>
        <p:nvSpPr>
          <p:cNvPr id="7" name="Content Placeholder 6">
            <a:extLst>
              <a:ext uri="{FF2B5EF4-FFF2-40B4-BE49-F238E27FC236}">
                <a16:creationId xmlns:a16="http://schemas.microsoft.com/office/drawing/2014/main" id="{8158CBAC-534B-E050-F722-443AF5964F40}"/>
              </a:ext>
            </a:extLst>
          </p:cNvPr>
          <p:cNvSpPr>
            <a:spLocks noGrp="1"/>
          </p:cNvSpPr>
          <p:nvPr>
            <p:ph idx="1"/>
          </p:nvPr>
        </p:nvSpPr>
        <p:spPr/>
        <p:txBody>
          <a:bodyPr>
            <a:normAutofit/>
          </a:bodyPr>
          <a:lstStyle/>
          <a:p>
            <a:r>
              <a:rPr lang="en-US" dirty="0"/>
              <a:t>The isolation between LO and IF is so good even by variation</a:t>
            </a:r>
            <a:br>
              <a:rPr lang="en-US" dirty="0"/>
            </a:br>
            <a:r>
              <a:rPr lang="en-US" dirty="0"/>
              <a:t>of 1% between the LO MOSFETs which is good, eventually it’s </a:t>
            </a:r>
            <a:br>
              <a:rPr lang="en-US" dirty="0"/>
            </a:br>
            <a:r>
              <a:rPr lang="en-US" dirty="0"/>
              <a:t>a good advantage of the gilbert cell architecture.</a:t>
            </a:r>
          </a:p>
          <a:p>
            <a:r>
              <a:rPr lang="en-US" dirty="0"/>
              <a:t>However, this good isolation will degrade after the layout.</a:t>
            </a:r>
          </a:p>
        </p:txBody>
      </p:sp>
      <p:pic>
        <p:nvPicPr>
          <p:cNvPr id="8" name="Picture 7">
            <a:extLst>
              <a:ext uri="{FF2B5EF4-FFF2-40B4-BE49-F238E27FC236}">
                <a16:creationId xmlns:a16="http://schemas.microsoft.com/office/drawing/2014/main" id="{0657131E-F3C6-9F4D-8A92-000AF5590883}"/>
              </a:ext>
            </a:extLst>
          </p:cNvPr>
          <p:cNvPicPr>
            <a:picLocks noChangeAspect="1"/>
          </p:cNvPicPr>
          <p:nvPr/>
        </p:nvPicPr>
        <p:blipFill>
          <a:blip r:embed="rId2"/>
          <a:stretch>
            <a:fillRect/>
          </a:stretch>
        </p:blipFill>
        <p:spPr>
          <a:xfrm>
            <a:off x="6814611" y="2384742"/>
            <a:ext cx="5102054" cy="3257938"/>
          </a:xfrm>
          <a:prstGeom prst="rect">
            <a:avLst/>
          </a:prstGeom>
        </p:spPr>
      </p:pic>
    </p:spTree>
    <p:extLst>
      <p:ext uri="{BB962C8B-B14F-4D97-AF65-F5344CB8AC3E}">
        <p14:creationId xmlns:p14="http://schemas.microsoft.com/office/powerpoint/2010/main" val="2251074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Summary of the results</a:t>
            </a: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solidFill>
                  <a:schemeClr val="tx1"/>
                </a:solidFill>
              </a:rPr>
              <a:t>26</a:t>
            </a:fld>
            <a:endParaRPr lang="en-US" dirty="0">
              <a:solidFill>
                <a:schemeClr val="tx1"/>
              </a:solidFill>
            </a:endParaRPr>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4155145469"/>
              </p:ext>
            </p:extLst>
          </p:nvPr>
        </p:nvGraphicFramePr>
        <p:xfrm>
          <a:off x="3581400" y="2002144"/>
          <a:ext cx="5123592" cy="4288218"/>
        </p:xfrm>
        <a:graphic>
          <a:graphicData uri="http://schemas.openxmlformats.org/drawingml/2006/table">
            <a:tbl>
              <a:tblPr firstRow="1" bandRow="1">
                <a:tableStyleId>{5C22544A-7EE6-4342-B048-85BDC9FD1C3A}</a:tableStyleId>
              </a:tblPr>
              <a:tblGrid>
                <a:gridCol w="1280898">
                  <a:extLst>
                    <a:ext uri="{9D8B030D-6E8A-4147-A177-3AD203B41FA5}">
                      <a16:colId xmlns:a16="http://schemas.microsoft.com/office/drawing/2014/main" val="4236101987"/>
                    </a:ext>
                  </a:extLst>
                </a:gridCol>
                <a:gridCol w="1280898">
                  <a:extLst>
                    <a:ext uri="{9D8B030D-6E8A-4147-A177-3AD203B41FA5}">
                      <a16:colId xmlns:a16="http://schemas.microsoft.com/office/drawing/2014/main" val="3759119048"/>
                    </a:ext>
                  </a:extLst>
                </a:gridCol>
                <a:gridCol w="1280898">
                  <a:extLst>
                    <a:ext uri="{9D8B030D-6E8A-4147-A177-3AD203B41FA5}">
                      <a16:colId xmlns:a16="http://schemas.microsoft.com/office/drawing/2014/main" val="1493095617"/>
                    </a:ext>
                  </a:extLst>
                </a:gridCol>
                <a:gridCol w="1280898">
                  <a:extLst>
                    <a:ext uri="{9D8B030D-6E8A-4147-A177-3AD203B41FA5}">
                      <a16:colId xmlns:a16="http://schemas.microsoft.com/office/drawing/2014/main" val="4039141651"/>
                    </a:ext>
                  </a:extLst>
                </a:gridCol>
              </a:tblGrid>
              <a:tr h="389838">
                <a:tc>
                  <a:txBody>
                    <a:bodyPr/>
                    <a:lstStyle/>
                    <a:p>
                      <a:endParaRPr lang="en-US" sz="1500" dirty="0"/>
                    </a:p>
                  </a:txBody>
                  <a:tcPr marL="55691" marR="55691" marT="27846" marB="27846" anchor="ctr"/>
                </a:tc>
                <a:tc>
                  <a:txBody>
                    <a:bodyPr/>
                    <a:lstStyle/>
                    <a:p>
                      <a:pPr algn="ctr"/>
                      <a:r>
                        <a:rPr lang="en-US" sz="1500" dirty="0"/>
                        <a:t>Spec.</a:t>
                      </a:r>
                    </a:p>
                  </a:txBody>
                  <a:tcPr marL="55691" marR="55691" marT="27846" marB="27846" anchor="ctr"/>
                </a:tc>
                <a:tc>
                  <a:txBody>
                    <a:bodyPr/>
                    <a:lstStyle/>
                    <a:p>
                      <a:pPr algn="ctr"/>
                      <a:r>
                        <a:rPr lang="en-US" sz="1500" dirty="0"/>
                        <a:t>Achieved</a:t>
                      </a:r>
                    </a:p>
                  </a:txBody>
                  <a:tcPr marL="55691" marR="55691" marT="27846" marB="27846" anchor="ctr"/>
                </a:tc>
                <a:tc>
                  <a:txBody>
                    <a:bodyPr/>
                    <a:lstStyle/>
                    <a:p>
                      <a:pPr algn="ctr"/>
                      <a:r>
                        <a:rPr lang="en-US" sz="1500" dirty="0"/>
                        <a:t>Unit</a:t>
                      </a:r>
                    </a:p>
                  </a:txBody>
                  <a:tcPr marL="55691" marR="55691" marT="27846" marB="27846" anchor="ctr"/>
                </a:tc>
                <a:extLst>
                  <a:ext uri="{0D108BD9-81ED-4DB2-BD59-A6C34878D82A}">
                    <a16:rowId xmlns:a16="http://schemas.microsoft.com/office/drawing/2014/main" val="3123168758"/>
                  </a:ext>
                </a:extLst>
              </a:tr>
              <a:tr h="389838">
                <a:tc>
                  <a:txBody>
                    <a:bodyPr/>
                    <a:lstStyle/>
                    <a:p>
                      <a:r>
                        <a:rPr lang="en-US" sz="1500" dirty="0"/>
                        <a:t>S21 Vs IF</a:t>
                      </a:r>
                    </a:p>
                  </a:txBody>
                  <a:tcPr marL="55691" marR="55691" marT="27846" marB="27846" anchor="ctr"/>
                </a:tc>
                <a:tc>
                  <a:txBody>
                    <a:bodyPr/>
                    <a:lstStyle/>
                    <a:p>
                      <a:pPr algn="ctr"/>
                      <a:r>
                        <a:rPr lang="en-US" sz="1500" dirty="0"/>
                        <a:t>2</a:t>
                      </a:r>
                    </a:p>
                  </a:txBody>
                  <a:tcPr marL="55691" marR="55691" marT="27846" marB="27846" anchor="ctr"/>
                </a:tc>
                <a:tc>
                  <a:txBody>
                    <a:bodyPr/>
                    <a:lstStyle/>
                    <a:p>
                      <a:pPr algn="ctr"/>
                      <a:r>
                        <a:rPr lang="en-US" sz="1500" dirty="0"/>
                        <a:t>2</a:t>
                      </a:r>
                    </a:p>
                  </a:txBody>
                  <a:tcPr marL="55691" marR="55691" marT="27846" marB="27846" anchor="ctr"/>
                </a:tc>
                <a:tc>
                  <a:txBody>
                    <a:bodyPr/>
                    <a:lstStyle/>
                    <a:p>
                      <a:pPr algn="ctr"/>
                      <a:r>
                        <a:rPr lang="en-US" sz="1500" dirty="0"/>
                        <a:t>dB</a:t>
                      </a:r>
                    </a:p>
                  </a:txBody>
                  <a:tcPr marL="55691" marR="55691" marT="27846" marB="27846" anchor="ctr"/>
                </a:tc>
                <a:extLst>
                  <a:ext uri="{0D108BD9-81ED-4DB2-BD59-A6C34878D82A}">
                    <a16:rowId xmlns:a16="http://schemas.microsoft.com/office/drawing/2014/main" val="766787693"/>
                  </a:ext>
                </a:extLst>
              </a:tr>
              <a:tr h="389838">
                <a:tc>
                  <a:txBody>
                    <a:bodyPr/>
                    <a:lstStyle/>
                    <a:p>
                      <a:r>
                        <a:rPr lang="en-US" sz="1500" dirty="0"/>
                        <a:t>NF Vs IF</a:t>
                      </a:r>
                    </a:p>
                  </a:txBody>
                  <a:tcPr marL="55691" marR="55691" marT="27846" marB="27846" anchor="ctr"/>
                </a:tc>
                <a:tc>
                  <a:txBody>
                    <a:bodyPr/>
                    <a:lstStyle/>
                    <a:p>
                      <a:pPr algn="ctr"/>
                      <a:r>
                        <a:rPr lang="en-US" sz="1500" dirty="0"/>
                        <a:t>15</a:t>
                      </a:r>
                    </a:p>
                  </a:txBody>
                  <a:tcPr marL="55691" marR="55691" marT="27846" marB="27846" anchor="ctr"/>
                </a:tc>
                <a:tc>
                  <a:txBody>
                    <a:bodyPr/>
                    <a:lstStyle/>
                    <a:p>
                      <a:pPr algn="ctr"/>
                      <a:r>
                        <a:rPr lang="en-US" sz="1500" dirty="0"/>
                        <a:t>14.5</a:t>
                      </a:r>
                    </a:p>
                  </a:txBody>
                  <a:tcPr marL="55691" marR="55691" marT="27846" marB="27846" anchor="ctr"/>
                </a:tc>
                <a:tc>
                  <a:txBody>
                    <a:bodyPr/>
                    <a:lstStyle/>
                    <a:p>
                      <a:pPr algn="ctr"/>
                      <a:r>
                        <a:rPr lang="en-US" sz="1500" dirty="0"/>
                        <a:t>dB</a:t>
                      </a:r>
                    </a:p>
                  </a:txBody>
                  <a:tcPr marL="55691" marR="55691" marT="27846" marB="27846" anchor="ctr"/>
                </a:tc>
                <a:extLst>
                  <a:ext uri="{0D108BD9-81ED-4DB2-BD59-A6C34878D82A}">
                    <a16:rowId xmlns:a16="http://schemas.microsoft.com/office/drawing/2014/main" val="87153489"/>
                  </a:ext>
                </a:extLst>
              </a:tr>
              <a:tr h="389838">
                <a:tc>
                  <a:txBody>
                    <a:bodyPr/>
                    <a:lstStyle/>
                    <a:p>
                      <a:r>
                        <a:rPr lang="en-US" sz="1500" dirty="0"/>
                        <a:t>P1dB Vs IF</a:t>
                      </a:r>
                    </a:p>
                  </a:txBody>
                  <a:tcPr marL="55691" marR="55691" marT="27846" marB="27846" anchor="ctr"/>
                </a:tc>
                <a:tc>
                  <a:txBody>
                    <a:bodyPr/>
                    <a:lstStyle/>
                    <a:p>
                      <a:pPr algn="ctr"/>
                      <a:r>
                        <a:rPr lang="en-US" sz="1500" dirty="0"/>
                        <a:t>7</a:t>
                      </a:r>
                    </a:p>
                  </a:txBody>
                  <a:tcPr marL="55691" marR="55691" marT="27846" marB="27846" anchor="ctr"/>
                </a:tc>
                <a:tc>
                  <a:txBody>
                    <a:bodyPr/>
                    <a:lstStyle/>
                    <a:p>
                      <a:pPr algn="ctr"/>
                      <a:r>
                        <a:rPr lang="en-US" sz="1500" dirty="0"/>
                        <a:t>7.7</a:t>
                      </a:r>
                    </a:p>
                  </a:txBody>
                  <a:tcPr marL="55691" marR="55691" marT="27846" marB="27846" anchor="ctr"/>
                </a:tc>
                <a:tc>
                  <a:txBody>
                    <a:bodyPr/>
                    <a:lstStyle/>
                    <a:p>
                      <a:pPr algn="ctr"/>
                      <a:r>
                        <a:rPr lang="en-US" sz="1500" dirty="0"/>
                        <a:t>dBm</a:t>
                      </a:r>
                    </a:p>
                  </a:txBody>
                  <a:tcPr marL="55691" marR="55691" marT="27846" marB="27846" anchor="ctr"/>
                </a:tc>
                <a:extLst>
                  <a:ext uri="{0D108BD9-81ED-4DB2-BD59-A6C34878D82A}">
                    <a16:rowId xmlns:a16="http://schemas.microsoft.com/office/drawing/2014/main" val="1241404444"/>
                  </a:ext>
                </a:extLst>
              </a:tr>
              <a:tr h="389838">
                <a:tc>
                  <a:txBody>
                    <a:bodyPr/>
                    <a:lstStyle/>
                    <a:p>
                      <a:r>
                        <a:rPr lang="en-US" sz="1500" dirty="0"/>
                        <a:t>IIP3 Vs IF</a:t>
                      </a:r>
                    </a:p>
                  </a:txBody>
                  <a:tcPr marL="55691" marR="55691" marT="27846" marB="27846" anchor="ctr"/>
                </a:tc>
                <a:tc>
                  <a:txBody>
                    <a:bodyPr/>
                    <a:lstStyle/>
                    <a:p>
                      <a:pPr algn="ctr"/>
                      <a:r>
                        <a:rPr lang="en-US" sz="1500" dirty="0"/>
                        <a:t>17</a:t>
                      </a:r>
                    </a:p>
                  </a:txBody>
                  <a:tcPr marL="55691" marR="55691" marT="27846" marB="27846" anchor="ctr"/>
                </a:tc>
                <a:tc>
                  <a:txBody>
                    <a:bodyPr/>
                    <a:lstStyle/>
                    <a:p>
                      <a:pPr algn="ctr"/>
                      <a:r>
                        <a:rPr lang="en-US" sz="1500" dirty="0"/>
                        <a:t>18.8</a:t>
                      </a:r>
                    </a:p>
                  </a:txBody>
                  <a:tcPr marL="55691" marR="55691" marT="27846" marB="27846" anchor="ctr"/>
                </a:tc>
                <a:tc>
                  <a:txBody>
                    <a:bodyPr/>
                    <a:lstStyle/>
                    <a:p>
                      <a:pPr algn="ctr"/>
                      <a:r>
                        <a:rPr lang="en-US" sz="1500" dirty="0"/>
                        <a:t>dBm</a:t>
                      </a:r>
                    </a:p>
                  </a:txBody>
                  <a:tcPr marL="55691" marR="55691" marT="27846" marB="27846" anchor="ctr"/>
                </a:tc>
                <a:extLst>
                  <a:ext uri="{0D108BD9-81ED-4DB2-BD59-A6C34878D82A}">
                    <a16:rowId xmlns:a16="http://schemas.microsoft.com/office/drawing/2014/main" val="1640741979"/>
                  </a:ext>
                </a:extLst>
              </a:tr>
              <a:tr h="389838">
                <a:tc>
                  <a:txBody>
                    <a:bodyPr/>
                    <a:lstStyle/>
                    <a:p>
                      <a:r>
                        <a:rPr lang="en-US" sz="1500" dirty="0"/>
                        <a:t>S21 Vs RF</a:t>
                      </a:r>
                    </a:p>
                  </a:txBody>
                  <a:tcPr marL="55691" marR="55691" marT="27846" marB="27846" anchor="ctr"/>
                </a:tc>
                <a:tc>
                  <a:txBody>
                    <a:bodyPr/>
                    <a:lstStyle/>
                    <a:p>
                      <a:pPr algn="ctr"/>
                      <a:r>
                        <a:rPr lang="en-US" sz="1500" dirty="0"/>
                        <a:t>2</a:t>
                      </a:r>
                    </a:p>
                  </a:txBody>
                  <a:tcPr marL="55691" marR="55691" marT="27846" marB="27846" anchor="ctr"/>
                </a:tc>
                <a:tc>
                  <a:txBody>
                    <a:bodyPr/>
                    <a:lstStyle/>
                    <a:p>
                      <a:pPr algn="ctr"/>
                      <a:r>
                        <a:rPr lang="en-US" sz="1500" dirty="0"/>
                        <a:t>2</a:t>
                      </a:r>
                    </a:p>
                  </a:txBody>
                  <a:tcPr marL="55691" marR="55691" marT="27846" marB="27846" anchor="ctr"/>
                </a:tc>
                <a:tc>
                  <a:txBody>
                    <a:bodyPr/>
                    <a:lstStyle/>
                    <a:p>
                      <a:pPr algn="ctr"/>
                      <a:r>
                        <a:rPr lang="en-US" sz="1500" dirty="0"/>
                        <a:t>dB</a:t>
                      </a:r>
                    </a:p>
                  </a:txBody>
                  <a:tcPr marL="55691" marR="55691" marT="27846" marB="27846" anchor="ctr"/>
                </a:tc>
                <a:extLst>
                  <a:ext uri="{0D108BD9-81ED-4DB2-BD59-A6C34878D82A}">
                    <a16:rowId xmlns:a16="http://schemas.microsoft.com/office/drawing/2014/main" val="582347766"/>
                  </a:ext>
                </a:extLst>
              </a:tr>
              <a:tr h="389838">
                <a:tc>
                  <a:txBody>
                    <a:bodyPr/>
                    <a:lstStyle/>
                    <a:p>
                      <a:r>
                        <a:rPr lang="en-US" sz="1500" dirty="0"/>
                        <a:t>NF Vs RF</a:t>
                      </a:r>
                    </a:p>
                  </a:txBody>
                  <a:tcPr marL="55691" marR="55691" marT="27846" marB="27846" anchor="ctr"/>
                </a:tc>
                <a:tc>
                  <a:txBody>
                    <a:bodyPr/>
                    <a:lstStyle/>
                    <a:p>
                      <a:pPr algn="ctr"/>
                      <a:r>
                        <a:rPr lang="en-US" sz="1500" dirty="0"/>
                        <a:t>15</a:t>
                      </a:r>
                    </a:p>
                  </a:txBody>
                  <a:tcPr marL="55691" marR="55691" marT="27846" marB="27846" anchor="ctr"/>
                </a:tc>
                <a:tc>
                  <a:txBody>
                    <a:bodyPr/>
                    <a:lstStyle/>
                    <a:p>
                      <a:pPr algn="ctr"/>
                      <a:r>
                        <a:rPr lang="en-US" sz="1500" dirty="0"/>
                        <a:t>9.4</a:t>
                      </a:r>
                    </a:p>
                  </a:txBody>
                  <a:tcPr marL="55691" marR="55691" marT="27846" marB="27846" anchor="ctr"/>
                </a:tc>
                <a:tc>
                  <a:txBody>
                    <a:bodyPr/>
                    <a:lstStyle/>
                    <a:p>
                      <a:pPr algn="ctr"/>
                      <a:r>
                        <a:rPr lang="en-US" sz="1500" dirty="0"/>
                        <a:t>dB</a:t>
                      </a:r>
                    </a:p>
                  </a:txBody>
                  <a:tcPr marL="55691" marR="55691" marT="27846" marB="27846" anchor="ctr"/>
                </a:tc>
                <a:extLst>
                  <a:ext uri="{0D108BD9-81ED-4DB2-BD59-A6C34878D82A}">
                    <a16:rowId xmlns:a16="http://schemas.microsoft.com/office/drawing/2014/main" val="3108419287"/>
                  </a:ext>
                </a:extLst>
              </a:tr>
              <a:tr h="389838">
                <a:tc>
                  <a:txBody>
                    <a:bodyPr/>
                    <a:lstStyle/>
                    <a:p>
                      <a:r>
                        <a:rPr lang="en-US" sz="1500" dirty="0"/>
                        <a:t>P1dB Vs RF </a:t>
                      </a:r>
                    </a:p>
                  </a:txBody>
                  <a:tcPr marL="55691" marR="55691" marT="27846" marB="27846" anchor="ctr"/>
                </a:tc>
                <a:tc>
                  <a:txBody>
                    <a:bodyPr/>
                    <a:lstStyle/>
                    <a:p>
                      <a:pPr algn="ctr"/>
                      <a:r>
                        <a:rPr lang="en-US" sz="1500" dirty="0"/>
                        <a:t>7</a:t>
                      </a:r>
                    </a:p>
                  </a:txBody>
                  <a:tcPr marL="55691" marR="55691" marT="27846" marB="27846" anchor="ctr"/>
                </a:tc>
                <a:tc>
                  <a:txBody>
                    <a:bodyPr/>
                    <a:lstStyle/>
                    <a:p>
                      <a:pPr algn="ctr"/>
                      <a:r>
                        <a:rPr lang="en-US" sz="1500"/>
                        <a:t>7</a:t>
                      </a:r>
                      <a:endParaRPr lang="en-US" sz="1500" dirty="0"/>
                    </a:p>
                  </a:txBody>
                  <a:tcPr marL="55691" marR="55691" marT="27846" marB="27846" anchor="ctr"/>
                </a:tc>
                <a:tc>
                  <a:txBody>
                    <a:bodyPr/>
                    <a:lstStyle/>
                    <a:p>
                      <a:pPr algn="ctr"/>
                      <a:r>
                        <a:rPr lang="en-US" sz="1500" dirty="0"/>
                        <a:t>dBm</a:t>
                      </a:r>
                    </a:p>
                  </a:txBody>
                  <a:tcPr marL="55691" marR="55691" marT="27846" marB="27846" anchor="ctr"/>
                </a:tc>
                <a:extLst>
                  <a:ext uri="{0D108BD9-81ED-4DB2-BD59-A6C34878D82A}">
                    <a16:rowId xmlns:a16="http://schemas.microsoft.com/office/drawing/2014/main" val="4115168069"/>
                  </a:ext>
                </a:extLst>
              </a:tr>
              <a:tr h="389838">
                <a:tc>
                  <a:txBody>
                    <a:bodyPr/>
                    <a:lstStyle/>
                    <a:p>
                      <a:r>
                        <a:rPr lang="en-US" sz="1500" dirty="0"/>
                        <a:t>IIP3 Vs RF </a:t>
                      </a:r>
                    </a:p>
                  </a:txBody>
                  <a:tcPr marL="55691" marR="55691" marT="27846" marB="27846" anchor="ctr"/>
                </a:tc>
                <a:tc>
                  <a:txBody>
                    <a:bodyPr/>
                    <a:lstStyle/>
                    <a:p>
                      <a:pPr algn="ctr"/>
                      <a:r>
                        <a:rPr lang="en-US" sz="1500" dirty="0"/>
                        <a:t>17</a:t>
                      </a:r>
                    </a:p>
                  </a:txBody>
                  <a:tcPr marL="55691" marR="55691" marT="27846" marB="27846" anchor="ctr"/>
                </a:tc>
                <a:tc>
                  <a:txBody>
                    <a:bodyPr/>
                    <a:lstStyle/>
                    <a:p>
                      <a:pPr algn="ctr"/>
                      <a:r>
                        <a:rPr lang="en-US" sz="1500" dirty="0"/>
                        <a:t>18.5</a:t>
                      </a:r>
                    </a:p>
                  </a:txBody>
                  <a:tcPr marL="55691" marR="55691" marT="27846" marB="27846" anchor="ctr"/>
                </a:tc>
                <a:tc>
                  <a:txBody>
                    <a:bodyPr/>
                    <a:lstStyle/>
                    <a:p>
                      <a:pPr algn="ctr"/>
                      <a:r>
                        <a:rPr lang="en-US" sz="1500" dirty="0"/>
                        <a:t>dBm</a:t>
                      </a:r>
                    </a:p>
                  </a:txBody>
                  <a:tcPr marL="55691" marR="55691" marT="27846" marB="27846" anchor="ctr"/>
                </a:tc>
                <a:extLst>
                  <a:ext uri="{0D108BD9-81ED-4DB2-BD59-A6C34878D82A}">
                    <a16:rowId xmlns:a16="http://schemas.microsoft.com/office/drawing/2014/main" val="2481434040"/>
                  </a:ext>
                </a:extLst>
              </a:tr>
              <a:tr h="389838">
                <a:tc>
                  <a:txBody>
                    <a:bodyPr/>
                    <a:lstStyle/>
                    <a:p>
                      <a:r>
                        <a:rPr lang="en-US" sz="1500" dirty="0"/>
                        <a:t>LO-RF isolation</a:t>
                      </a:r>
                    </a:p>
                  </a:txBody>
                  <a:tcPr marL="55691" marR="55691" marT="27846" marB="27846" anchor="ctr"/>
                </a:tc>
                <a:tc>
                  <a:txBody>
                    <a:bodyPr/>
                    <a:lstStyle/>
                    <a:p>
                      <a:pPr algn="ctr"/>
                      <a:r>
                        <a:rPr lang="en-US" sz="1500" dirty="0"/>
                        <a:t>30</a:t>
                      </a:r>
                    </a:p>
                  </a:txBody>
                  <a:tcPr marL="55691" marR="55691" marT="27846" marB="27846" anchor="ctr"/>
                </a:tc>
                <a:tc>
                  <a:txBody>
                    <a:bodyPr/>
                    <a:lstStyle/>
                    <a:p>
                      <a:pPr algn="ctr"/>
                      <a:r>
                        <a:rPr lang="en-US" sz="1500" dirty="0"/>
                        <a:t>230</a:t>
                      </a:r>
                    </a:p>
                  </a:txBody>
                  <a:tcPr marL="55691" marR="55691" marT="27846" marB="27846" anchor="ctr"/>
                </a:tc>
                <a:tc>
                  <a:txBody>
                    <a:bodyPr/>
                    <a:lstStyle/>
                    <a:p>
                      <a:pPr algn="ctr"/>
                      <a:r>
                        <a:rPr lang="en-US" sz="1500" dirty="0"/>
                        <a:t>dB</a:t>
                      </a:r>
                    </a:p>
                  </a:txBody>
                  <a:tcPr marL="55691" marR="55691" marT="27846" marB="27846" anchor="ctr"/>
                </a:tc>
                <a:extLst>
                  <a:ext uri="{0D108BD9-81ED-4DB2-BD59-A6C34878D82A}">
                    <a16:rowId xmlns:a16="http://schemas.microsoft.com/office/drawing/2014/main" val="1507223946"/>
                  </a:ext>
                </a:extLst>
              </a:tr>
              <a:tr h="389838">
                <a:tc>
                  <a:txBody>
                    <a:bodyPr/>
                    <a:lstStyle/>
                    <a:p>
                      <a:r>
                        <a:rPr lang="en-US" sz="1500" dirty="0"/>
                        <a:t>LO-IF isolation</a:t>
                      </a:r>
                    </a:p>
                  </a:txBody>
                  <a:tcPr marL="55691" marR="55691" marT="27846" marB="27846" anchor="ctr"/>
                </a:tc>
                <a:tc>
                  <a:txBody>
                    <a:bodyPr/>
                    <a:lstStyle/>
                    <a:p>
                      <a:pPr algn="ctr"/>
                      <a:r>
                        <a:rPr lang="en-US" sz="1500" dirty="0"/>
                        <a:t>40</a:t>
                      </a:r>
                    </a:p>
                  </a:txBody>
                  <a:tcPr marL="55691" marR="55691" marT="27846" marB="27846" anchor="ctr"/>
                </a:tc>
                <a:tc>
                  <a:txBody>
                    <a:bodyPr/>
                    <a:lstStyle/>
                    <a:p>
                      <a:pPr algn="ctr"/>
                      <a:r>
                        <a:rPr lang="en-US" sz="1500" dirty="0"/>
                        <a:t>320</a:t>
                      </a:r>
                    </a:p>
                  </a:txBody>
                  <a:tcPr marL="55691" marR="55691" marT="27846" marB="27846" anchor="ctr"/>
                </a:tc>
                <a:tc>
                  <a:txBody>
                    <a:bodyPr/>
                    <a:lstStyle/>
                    <a:p>
                      <a:pPr algn="ctr"/>
                      <a:r>
                        <a:rPr lang="en-US" sz="1500" dirty="0"/>
                        <a:t>dB</a:t>
                      </a:r>
                    </a:p>
                  </a:txBody>
                  <a:tcPr marL="55691" marR="55691" marT="27846" marB="27846" anchor="ctr"/>
                </a:tc>
                <a:extLst>
                  <a:ext uri="{0D108BD9-81ED-4DB2-BD59-A6C34878D82A}">
                    <a16:rowId xmlns:a16="http://schemas.microsoft.com/office/drawing/2014/main" val="1183767514"/>
                  </a:ext>
                </a:extLst>
              </a:tr>
            </a:tbl>
          </a:graphicData>
        </a:graphic>
      </p:graphicFrame>
    </p:spTree>
    <p:extLst>
      <p:ext uri="{BB962C8B-B14F-4D97-AF65-F5344CB8AC3E}">
        <p14:creationId xmlns:p14="http://schemas.microsoft.com/office/powerpoint/2010/main" val="124946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r>
              <a:rPr lang="en-US" dirty="0"/>
              <a:t>What is the mixer?!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C2540-5B98-52FD-DB38-924FDCAC8921}"/>
                  </a:ext>
                </a:extLst>
              </p:cNvPr>
              <p:cNvSpPr>
                <a:spLocks noGrp="1"/>
              </p:cNvSpPr>
              <p:nvPr>
                <p:ph idx="1"/>
              </p:nvPr>
            </p:nvSpPr>
            <p:spPr/>
            <p:txBody>
              <a:bodyPr/>
              <a:lstStyle/>
              <a:p>
                <a:pPr algn="l"/>
                <a:r>
                  <a:rPr lang="en-US" sz="1800" b="0" i="0" u="none" strike="noStrike" baseline="0" dirty="0">
                    <a:latin typeface="AdvOTf9433e2d"/>
                  </a:rPr>
                  <a:t>A mixer is a three-port circuit that employs a non-linear or time-varying device in order to perform the critical frequency translation function in wireless communication systems.</a:t>
                </a:r>
              </a:p>
              <a:p>
                <a:pPr algn="l"/>
                <a:r>
                  <a:rPr lang="en-US" sz="1800" b="0" i="0" u="none" strike="noStrike" baseline="0" dirty="0">
                    <a:latin typeface="AdvOTf9433e2d"/>
                  </a:rPr>
                  <a:t>When used in a transmitter, the mixer acts as an upconverter by shifting the data signal from a low frequency to the carrier frequency, making it suitable for transmission by the antenna</a:t>
                </a:r>
              </a:p>
              <a:p>
                <a:pPr algn="l"/>
                <a:r>
                  <a:rPr lang="en-US" sz="1800" b="0" i="0" u="none" strike="noStrike" baseline="0" dirty="0">
                    <a:latin typeface="AdvOTf9433e2d"/>
                  </a:rPr>
                  <a:t>In the receiver, it serves as a downconverter by separating the data signal from the carrier and shifting it to a low frequency, where it can be demodulated and processed in a cost-effective manner.</a:t>
                </a:r>
              </a:p>
              <a:p>
                <a:pPr algn="l"/>
                <a:r>
                  <a:rPr lang="en-US" sz="1800" b="0" i="0" u="none" strike="noStrike" baseline="0" dirty="0">
                    <a:latin typeface="AdvOTf9433e2d"/>
                  </a:rPr>
                  <a:t>Ideally, in both cases, the signal at the output is a replica of the signal at one of the mixer inputs, translated to a lower or higher frequency, with no loss of information and no added distortion.</a:t>
                </a:r>
              </a:p>
              <a:p>
                <a:pPr algn="l"/>
                <a:r>
                  <a:rPr lang="en-US" sz="1800" b="0" i="0" u="none" strike="noStrike" baseline="0" dirty="0">
                    <a:latin typeface="AdvOTf9433e2d"/>
                  </a:rPr>
                  <a:t>Most IC mixers are implemented with switches. In addition, image-reject mixers also require </a:t>
                </a:r>
                <a14:m>
                  <m:oMath xmlns:m="http://schemas.openxmlformats.org/officeDocument/2006/math">
                    <m:r>
                      <a:rPr lang="en-US" sz="1800" b="0" i="1" u="none" strike="noStrike" baseline="0" smtClean="0">
                        <a:latin typeface="Cambria Math" panose="02040503050406030204" pitchFamily="18" charset="0"/>
                      </a:rPr>
                      <m:t>90</m:t>
                    </m:r>
                    <m:r>
                      <a:rPr lang="en-US" sz="1800" b="0" i="1" u="none" strike="noStrike" baseline="0" smtClean="0">
                        <a:latin typeface="Cambria Math" panose="02040503050406030204" pitchFamily="18" charset="0"/>
                      </a:rPr>
                      <m:t>°</m:t>
                    </m:r>
                  </m:oMath>
                </a14:m>
                <a:r>
                  <a:rPr lang="en-US" sz="1800" b="0" i="0" u="none" strike="noStrike" baseline="0" dirty="0">
                    <a:latin typeface="AdvOTf9433e2d"/>
                  </a:rPr>
                  <a:t>  phase shifters and in-phase power combiners or splitters.</a:t>
                </a:r>
                <a:endParaRPr lang="en-US" dirty="0"/>
              </a:p>
            </p:txBody>
          </p:sp>
        </mc:Choice>
        <mc:Fallback xmlns="">
          <p:sp>
            <p:nvSpPr>
              <p:cNvPr id="3" name="Content Placeholder 2">
                <a:extLst>
                  <a:ext uri="{FF2B5EF4-FFF2-40B4-BE49-F238E27FC236}">
                    <a16:creationId xmlns:a16="http://schemas.microsoft.com/office/drawing/2014/main" id="{A66C2540-5B98-52FD-DB38-924FDCAC8921}"/>
                  </a:ext>
                </a:extLst>
              </p:cNvPr>
              <p:cNvSpPr>
                <a:spLocks noGrp="1" noRot="1" noChangeAspect="1" noMove="1" noResize="1" noEditPoints="1" noAdjustHandles="1" noChangeArrowheads="1" noChangeShapeType="1" noTextEdit="1"/>
              </p:cNvSpPr>
              <p:nvPr>
                <p:ph idx="1"/>
              </p:nvPr>
            </p:nvSpPr>
            <p:spPr>
              <a:blipFill>
                <a:blip r:embed="rId2"/>
                <a:stretch>
                  <a:fillRect l="-406" t="-594" r="-5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3</a:t>
            </a:fld>
            <a:endParaRPr lang="en-US" dirty="0"/>
          </a:p>
        </p:txBody>
      </p:sp>
    </p:spTree>
    <p:extLst>
      <p:ext uri="{BB962C8B-B14F-4D97-AF65-F5344CB8AC3E}">
        <p14:creationId xmlns:p14="http://schemas.microsoft.com/office/powerpoint/2010/main" val="192170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Mixer specifications </a:t>
            </a:r>
          </a:p>
        </p:txBody>
      </p:sp>
      <p:sp>
        <p:nvSpPr>
          <p:cNvPr id="3" name="Content Placeholder 2">
            <a:extLst>
              <a:ext uri="{FF2B5EF4-FFF2-40B4-BE49-F238E27FC236}">
                <a16:creationId xmlns:a16="http://schemas.microsoft.com/office/drawing/2014/main" id="{A66C2540-5B98-52FD-DB38-924FDCAC8921}"/>
              </a:ext>
            </a:extLst>
          </p:cNvPr>
          <p:cNvSpPr>
            <a:spLocks noGrp="1"/>
          </p:cNvSpPr>
          <p:nvPr>
            <p:ph idx="1"/>
          </p:nvPr>
        </p:nvSpPr>
        <p:spPr/>
        <p:txBody>
          <a:bodyPr/>
          <a:lstStyle/>
          <a:p>
            <a:pPr algn="l"/>
            <a:r>
              <a:rPr lang="en-US" sz="1800" b="0" i="0" u="none" strike="noStrike" baseline="0" dirty="0">
                <a:latin typeface="AdvOTf9433e2d"/>
              </a:rPr>
              <a:t>The conversion gain represents the small signal transfer function from the RF input to the IF output in a downconverter, or from the IF input to the RF output in an upconverter. It is normally defined as a power gain, Note that Resistive mixers implemented with diodes and FETs exhibit conversion loss, whereas active mixers implemented with transistors can exhibit conversion gain.</a:t>
            </a:r>
          </a:p>
          <a:p>
            <a:pPr algn="l"/>
            <a:r>
              <a:rPr lang="en-US" sz="1800" b="0" i="0" u="none" strike="noStrike" baseline="0" dirty="0">
                <a:latin typeface="AdvOTf9433e2d"/>
              </a:rPr>
              <a:t>The linearity of the down conversion mixer is defined in much the same way as that of a LNA or receiver, using the 1dB </a:t>
            </a:r>
            <a:r>
              <a:rPr lang="en-US" sz="1800" b="0" i="0" u="none" strike="noStrike" baseline="0" dirty="0">
                <a:latin typeface="AdvOTb4af3d5d.I"/>
              </a:rPr>
              <a:t>compression point P</a:t>
            </a:r>
            <a:r>
              <a:rPr lang="en-US" sz="1800" b="0" i="0" u="none" strike="noStrike" baseline="0" dirty="0">
                <a:latin typeface="AdvOTf9433e2d"/>
              </a:rPr>
              <a:t>1dB and the </a:t>
            </a:r>
            <a:r>
              <a:rPr lang="en-US" sz="1800" b="0" i="0" u="none" strike="noStrike" baseline="0" dirty="0">
                <a:latin typeface="AdvOTb4af3d5d.I"/>
              </a:rPr>
              <a:t>third-order intercept point at the input</a:t>
            </a:r>
            <a:r>
              <a:rPr lang="en-US" sz="1800" b="0" i="0" u="none" strike="noStrike" baseline="0" dirty="0">
                <a:latin typeface="AdvOTf9433e2d"/>
              </a:rPr>
              <a:t>, IIP3.</a:t>
            </a:r>
          </a:p>
          <a:p>
            <a:pPr algn="l"/>
            <a:r>
              <a:rPr lang="en-US" sz="1800" b="0" i="0" u="none" strike="noStrike" baseline="0" dirty="0">
                <a:latin typeface="AdvOTf9433e2d"/>
              </a:rPr>
              <a:t>In up conversion mixers, the signal levels are usually higher than in a downconverter and the linearity is often specified as in a PA, in terms of the input and output 1dB compression point.</a:t>
            </a:r>
          </a:p>
          <a:p>
            <a:pPr algn="l"/>
            <a:r>
              <a:rPr lang="en-US" sz="1800" b="0" i="0" u="none" strike="noStrike" baseline="0" dirty="0">
                <a:latin typeface="AdvOTf9433e2d"/>
              </a:rPr>
              <a:t>In general, passive resistive mixers implemented with diodes or with FETs in balanced topologies, exhibit the best linearity. Unfortunately, they require larger LO signals and suffer from high conversion loss and high noise figure.</a:t>
            </a:r>
            <a:endParaRPr lang="en-US" dirty="0"/>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4</a:t>
            </a:fld>
            <a:endParaRPr lang="en-US" dirty="0"/>
          </a:p>
        </p:txBody>
      </p:sp>
    </p:spTree>
    <p:extLst>
      <p:ext uri="{BB962C8B-B14F-4D97-AF65-F5344CB8AC3E}">
        <p14:creationId xmlns:p14="http://schemas.microsoft.com/office/powerpoint/2010/main" val="60764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Mixer specifications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C2540-5B98-52FD-DB38-924FDCAC8921}"/>
                  </a:ext>
                </a:extLst>
              </p:cNvPr>
              <p:cNvSpPr>
                <a:spLocks noGrp="1"/>
              </p:cNvSpPr>
              <p:nvPr>
                <p:ph idx="1"/>
              </p:nvPr>
            </p:nvSpPr>
            <p:spPr/>
            <p:txBody>
              <a:bodyPr>
                <a:normAutofit fontScale="92500"/>
              </a:bodyPr>
              <a:lstStyle/>
              <a:p>
                <a:pPr algn="l"/>
                <a:r>
                  <a:rPr lang="en-US" sz="1800" b="0" i="0" u="none" strike="noStrike" baseline="0" dirty="0">
                    <a:latin typeface="AdvOTf9433e2d"/>
                  </a:rPr>
                  <a:t>The noise figure (factor), rather than the noise temperature, is typically specified for mixers. As in the case of LNAs, Note that if the signal is SSB so th</a:t>
                </a:r>
                <a:r>
                  <a:rPr lang="en-US" sz="1800" dirty="0">
                    <a:latin typeface="AdvOTf9433e2d"/>
                  </a:rPr>
                  <a:t>e NF of the Mixer will exceed by about 3dB if it isn’t an image reject Mixer.</a:t>
                </a:r>
              </a:p>
              <a:p>
                <a:pPr algn="l"/>
                <a:r>
                  <a:rPr lang="en-US" sz="1800" b="0" i="0" u="none" strike="noStrike" baseline="0" dirty="0">
                    <a:latin typeface="AdvOTf9433e2d"/>
                  </a:rPr>
                  <a:t>It is always desirable to minimize the interaction between the LO, RF, and IF ports. This is specified in terms of the isolation between the various ports and is measured in dB:</a:t>
                </a:r>
              </a:p>
              <a:p>
                <a:pPr lvl="1"/>
                <a:r>
                  <a:rPr lang="en-US" sz="1400" b="0" i="0" u="none" strike="noStrike" baseline="0" dirty="0">
                    <a:latin typeface="AdvOTf9433e2d"/>
                  </a:rPr>
                  <a:t>LO to IF, </a:t>
                </a:r>
                <a:r>
                  <a:rPr lang="en-US" sz="1400" b="0" i="0" u="none" strike="noStrike" baseline="0" dirty="0">
                    <a:latin typeface="AdvOTb4af3d5d.I"/>
                  </a:rPr>
                  <a:t>ISLO-IF</a:t>
                </a:r>
                <a:r>
                  <a:rPr lang="en-US" sz="1400" b="0" i="0" u="none" strike="noStrike" baseline="0" dirty="0">
                    <a:latin typeface="AdvP4C4E74"/>
                  </a:rPr>
                  <a:t> </a:t>
                </a:r>
              </a:p>
              <a:p>
                <a:pPr lvl="1"/>
                <a:r>
                  <a:rPr lang="en-US" sz="1400" b="0" i="0" u="none" strike="noStrike" baseline="0" dirty="0">
                    <a:latin typeface="AdvOTf9433e2d"/>
                  </a:rPr>
                  <a:t>LO to RF, </a:t>
                </a:r>
                <a:r>
                  <a:rPr lang="en-US" sz="1400" b="0" i="0" u="none" strike="noStrike" baseline="0" dirty="0">
                    <a:latin typeface="AdvOTb4af3d5d.I"/>
                  </a:rPr>
                  <a:t>ISLO-RF</a:t>
                </a:r>
              </a:p>
              <a:p>
                <a:pPr lvl="1"/>
                <a:r>
                  <a:rPr lang="en-US" sz="1400" dirty="0">
                    <a:latin typeface="AdvOTf9433e2d"/>
                  </a:rPr>
                  <a:t>IF to LO, ISIF-LO</a:t>
                </a:r>
              </a:p>
              <a:p>
                <a:pPr algn="l"/>
                <a:r>
                  <a:rPr lang="en-US" sz="1800" b="0" i="0" u="none" strike="noStrike" baseline="0" dirty="0">
                    <a:latin typeface="AdvOTf9433e2d"/>
                  </a:rPr>
                  <a:t>Higher isolation is always the goal and can be achieved by the appropriate choice of mixer topology and/or filtering. Ideally</a:t>
                </a:r>
              </a:p>
              <a:p>
                <a:pPr algn="l"/>
                <a:r>
                  <a:rPr lang="en-US" sz="1800" dirty="0" err="1">
                    <a:latin typeface="AdvOTf9433e2d"/>
                  </a:rPr>
                  <a:t>FoM</a:t>
                </a:r>
                <a:r>
                  <a:rPr lang="en-US" sz="1800" dirty="0">
                    <a:latin typeface="AdvOTf9433e2d"/>
                  </a:rPr>
                  <a:t> for Up conversion Mixer is as similar as PA </a:t>
                </a:r>
                <a:r>
                  <a:rPr lang="en-US" sz="1800" dirty="0" err="1">
                    <a:latin typeface="AdvOTf9433e2d"/>
                  </a:rPr>
                  <a:t>FoM</a:t>
                </a:r>
                <a:r>
                  <a:rPr lang="en-US" sz="1800" dirty="0">
                    <a:latin typeface="AdvOTf9433e2d"/>
                  </a:rPr>
                  <a:t> </a:t>
                </a:r>
                <a:r>
                  <a:rPr lang="en-US" sz="1800" b="0" i="0" u="none" strike="noStrike" baseline="0" dirty="0">
                    <a:latin typeface="AdvOTf9433e2d"/>
                  </a:rPr>
                  <a:t>and add incentives for isolation and LO power</a:t>
                </a:r>
              </a:p>
              <a:p>
                <a:pPr lvl="1"/>
                <a:r>
                  <a:rPr lang="en-US" b="1" dirty="0" err="1"/>
                  <a:t>FoM</a:t>
                </a:r>
                <a:r>
                  <a:rPr lang="en-US" dirty="0"/>
                  <a:t>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𝐶</m:t>
                            </m:r>
                          </m:sub>
                        </m:sSub>
                        <m:r>
                          <a:rPr lang="en-US" b="0" i="1" smtClean="0">
                            <a:latin typeface="Cambria Math" panose="02040503050406030204" pitchFamily="18" charset="0"/>
                          </a:rPr>
                          <m:t>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r>
                              <a:rPr lang="en-US" b="0" i="1" smtClean="0">
                                <a:latin typeface="Cambria Math" panose="02040503050406030204" pitchFamily="18" charset="0"/>
                              </a:rPr>
                              <m:t>𝑑𝐵</m:t>
                            </m:r>
                          </m:sub>
                        </m:sSub>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𝐿𝑂</m:t>
                            </m:r>
                            <m:r>
                              <a:rPr lang="en-US" b="0" i="1" smtClean="0">
                                <a:latin typeface="Cambria Math" panose="02040503050406030204" pitchFamily="18" charset="0"/>
                              </a:rPr>
                              <m:t>−</m:t>
                            </m:r>
                            <m:r>
                              <a:rPr lang="en-US" b="0" i="1" smtClean="0">
                                <a:latin typeface="Cambria Math" panose="02040503050406030204" pitchFamily="18" charset="0"/>
                              </a:rPr>
                              <m:t>𝑅𝐹</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𝐷𝐶</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𝐿𝑂</m:t>
                            </m:r>
                          </m:sub>
                        </m:sSub>
                      </m:den>
                    </m:f>
                  </m:oMath>
                </a14:m>
                <a:endParaRPr lang="en-US" dirty="0"/>
              </a:p>
            </p:txBody>
          </p:sp>
        </mc:Choice>
        <mc:Fallback xmlns="">
          <p:sp>
            <p:nvSpPr>
              <p:cNvPr id="3" name="Content Placeholder 2">
                <a:extLst>
                  <a:ext uri="{FF2B5EF4-FFF2-40B4-BE49-F238E27FC236}">
                    <a16:creationId xmlns:a16="http://schemas.microsoft.com/office/drawing/2014/main" id="{A66C2540-5B98-52FD-DB38-924FDCAC8921}"/>
                  </a:ext>
                </a:extLst>
              </p:cNvPr>
              <p:cNvSpPr>
                <a:spLocks noGrp="1" noRot="1" noChangeAspect="1" noMove="1" noResize="1" noEditPoints="1" noAdjustHandles="1" noChangeArrowheads="1" noChangeShapeType="1" noTextEdit="1"/>
              </p:cNvSpPr>
              <p:nvPr>
                <p:ph idx="1"/>
              </p:nvPr>
            </p:nvSpPr>
            <p:spPr>
              <a:blipFill>
                <a:blip r:embed="rId2"/>
                <a:stretch>
                  <a:fillRect l="-290" t="-297" r="-34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5</a:t>
            </a:fld>
            <a:endParaRPr lang="en-US" dirty="0"/>
          </a:p>
        </p:txBody>
      </p:sp>
    </p:spTree>
    <p:extLst>
      <p:ext uri="{BB962C8B-B14F-4D97-AF65-F5344CB8AC3E}">
        <p14:creationId xmlns:p14="http://schemas.microsoft.com/office/powerpoint/2010/main" val="313841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Mixer topologies</a:t>
            </a:r>
          </a:p>
        </p:txBody>
      </p:sp>
      <p:sp>
        <p:nvSpPr>
          <p:cNvPr id="3" name="Content Placeholder 2">
            <a:extLst>
              <a:ext uri="{FF2B5EF4-FFF2-40B4-BE49-F238E27FC236}">
                <a16:creationId xmlns:a16="http://schemas.microsoft.com/office/drawing/2014/main" id="{A66C2540-5B98-52FD-DB38-924FDCAC8921}"/>
              </a:ext>
            </a:extLst>
          </p:cNvPr>
          <p:cNvSpPr>
            <a:spLocks noGrp="1"/>
          </p:cNvSpPr>
          <p:nvPr>
            <p:ph idx="1"/>
          </p:nvPr>
        </p:nvSpPr>
        <p:spPr/>
        <p:txBody>
          <a:bodyPr>
            <a:normAutofit/>
          </a:bodyPr>
          <a:lstStyle/>
          <a:p>
            <a:pPr algn="l"/>
            <a:r>
              <a:rPr lang="en-US" sz="1800" b="0" i="0" u="none" strike="noStrike" baseline="0" dirty="0">
                <a:latin typeface="AdvOTf9433e2d"/>
              </a:rPr>
              <a:t>As we have seen earlier, mixers can be classified as:</a:t>
            </a:r>
            <a:endParaRPr lang="en-US" sz="1800" dirty="0">
              <a:latin typeface="AdvOTf9433e2d"/>
            </a:endParaRPr>
          </a:p>
          <a:p>
            <a:pPr lvl="1"/>
            <a:r>
              <a:rPr lang="en-US" sz="1800" b="1" i="0" u="none" strike="noStrike" baseline="0" dirty="0">
                <a:latin typeface="AdvOTb4af3d5d.I"/>
              </a:rPr>
              <a:t>passive</a:t>
            </a:r>
            <a:r>
              <a:rPr lang="en-US" sz="1800" b="0" i="0" u="none" strike="noStrike" baseline="0" dirty="0">
                <a:latin typeface="AdvOTf9433e2d"/>
              </a:rPr>
              <a:t>, if they are realized with diodes or FETs operated as resistors</a:t>
            </a:r>
          </a:p>
          <a:p>
            <a:pPr algn="l"/>
            <a:r>
              <a:rPr lang="en-US" sz="1800" b="0" i="0" u="none" strike="noStrike" baseline="0" dirty="0">
                <a:latin typeface="AdvOTf9433e2d"/>
              </a:rPr>
              <a:t>a single-diode passive mixer, still used today, especially at frequencies </a:t>
            </a:r>
            <a:br>
              <a:rPr lang="en-US" sz="1800" b="0" i="0" u="none" strike="noStrike" baseline="0" dirty="0">
                <a:latin typeface="AdvOTf9433e2d"/>
              </a:rPr>
            </a:br>
            <a:r>
              <a:rPr lang="en-US" sz="1800" b="0" i="0" u="none" strike="noStrike" baseline="0" dirty="0">
                <a:latin typeface="AdvOTf9433e2d"/>
              </a:rPr>
              <a:t>above 100GHz. Filters or duplexers and an inductive choke are employed</a:t>
            </a:r>
            <a:br>
              <a:rPr lang="en-US" sz="1800" b="0" i="0" u="none" strike="noStrike" baseline="0" dirty="0">
                <a:latin typeface="AdvOTf9433e2d"/>
              </a:rPr>
            </a:br>
            <a:r>
              <a:rPr lang="en-US" sz="1800" b="0" i="0" u="none" strike="noStrike" baseline="0" dirty="0">
                <a:latin typeface="AdvOTf9433e2d"/>
              </a:rPr>
              <a:t> to provide isolation between the port signals and between </a:t>
            </a:r>
            <a:br>
              <a:rPr lang="en-US" sz="1800" b="0" i="0" u="none" strike="noStrike" baseline="0" dirty="0">
                <a:latin typeface="AdvOTf9433e2d"/>
              </a:rPr>
            </a:br>
            <a:r>
              <a:rPr lang="en-US" sz="1800" b="0" i="0" u="none" strike="noStrike" baseline="0" dirty="0">
                <a:latin typeface="AdvOTf9433e2d"/>
              </a:rPr>
              <a:t>the port</a:t>
            </a:r>
            <a:r>
              <a:rPr lang="en-US" sz="1800" dirty="0">
                <a:latin typeface="AdvOTf9433e2d"/>
              </a:rPr>
              <a:t> </a:t>
            </a:r>
            <a:r>
              <a:rPr lang="en-US" sz="1800" b="0" i="0" u="none" strike="noStrike" baseline="0" dirty="0">
                <a:latin typeface="AdvOTf9433e2d"/>
              </a:rPr>
              <a:t>signals and the power supply.</a:t>
            </a:r>
          </a:p>
          <a:p>
            <a:pPr algn="l"/>
            <a:r>
              <a:rPr lang="en-US" sz="1800" b="0" i="0" u="none" strike="noStrike" baseline="0" dirty="0">
                <a:latin typeface="AdvOTf9433e2d"/>
              </a:rPr>
              <a:t>In 0-bias mixers, the LO signal must be large enough to self-bias the diode, </a:t>
            </a:r>
            <a:br>
              <a:rPr lang="en-US" sz="1800" b="0" i="0" u="none" strike="noStrike" baseline="0" dirty="0">
                <a:latin typeface="AdvOTf9433e2d"/>
              </a:rPr>
            </a:br>
            <a:r>
              <a:rPr lang="en-US" sz="1800" b="0" i="0" u="none" strike="noStrike" baseline="0" dirty="0">
                <a:latin typeface="AdvOTf9433e2d"/>
              </a:rPr>
              <a:t>However their provide a very high linearity.</a:t>
            </a:r>
            <a:endParaRPr lang="en-US" dirty="0"/>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6</a:t>
            </a:fld>
            <a:endParaRPr lang="en-US" dirty="0"/>
          </a:p>
        </p:txBody>
      </p:sp>
      <p:pic>
        <p:nvPicPr>
          <p:cNvPr id="8" name="Picture 7">
            <a:extLst>
              <a:ext uri="{FF2B5EF4-FFF2-40B4-BE49-F238E27FC236}">
                <a16:creationId xmlns:a16="http://schemas.microsoft.com/office/drawing/2014/main" id="{A328AA9C-2D3F-DF4D-94BB-38C676AB40C9}"/>
              </a:ext>
            </a:extLst>
          </p:cNvPr>
          <p:cNvPicPr>
            <a:picLocks noChangeAspect="1"/>
          </p:cNvPicPr>
          <p:nvPr/>
        </p:nvPicPr>
        <p:blipFill>
          <a:blip r:embed="rId2"/>
          <a:stretch>
            <a:fillRect/>
          </a:stretch>
        </p:blipFill>
        <p:spPr>
          <a:xfrm>
            <a:off x="8683314" y="1787022"/>
            <a:ext cx="2857748" cy="1763484"/>
          </a:xfrm>
          <a:prstGeom prst="rect">
            <a:avLst/>
          </a:prstGeom>
        </p:spPr>
      </p:pic>
      <p:sp>
        <p:nvSpPr>
          <p:cNvPr id="9" name="TextBox 8">
            <a:extLst>
              <a:ext uri="{FF2B5EF4-FFF2-40B4-BE49-F238E27FC236}">
                <a16:creationId xmlns:a16="http://schemas.microsoft.com/office/drawing/2014/main" id="{AF33F8ED-4C12-CB63-5F99-4CEB62D48EA5}"/>
              </a:ext>
            </a:extLst>
          </p:cNvPr>
          <p:cNvSpPr txBox="1"/>
          <p:nvPr/>
        </p:nvSpPr>
        <p:spPr>
          <a:xfrm>
            <a:off x="8856631" y="3486945"/>
            <a:ext cx="2590800" cy="369332"/>
          </a:xfrm>
          <a:prstGeom prst="rect">
            <a:avLst/>
          </a:prstGeom>
          <a:noFill/>
        </p:spPr>
        <p:txBody>
          <a:bodyPr wrap="square" rtlCol="0">
            <a:spAutoFit/>
          </a:bodyPr>
          <a:lstStyle/>
          <a:p>
            <a:pPr algn="ctr"/>
            <a:r>
              <a:rPr lang="en-US" dirty="0"/>
              <a:t>Fig1. Single Diode Mixer</a:t>
            </a:r>
          </a:p>
        </p:txBody>
      </p:sp>
      <p:pic>
        <p:nvPicPr>
          <p:cNvPr id="11" name="Picture 10">
            <a:extLst>
              <a:ext uri="{FF2B5EF4-FFF2-40B4-BE49-F238E27FC236}">
                <a16:creationId xmlns:a16="http://schemas.microsoft.com/office/drawing/2014/main" id="{F592E43B-D42E-89BD-EBB5-53164575BF90}"/>
              </a:ext>
            </a:extLst>
          </p:cNvPr>
          <p:cNvPicPr>
            <a:picLocks noChangeAspect="1"/>
          </p:cNvPicPr>
          <p:nvPr/>
        </p:nvPicPr>
        <p:blipFill>
          <a:blip r:embed="rId3"/>
          <a:stretch>
            <a:fillRect/>
          </a:stretch>
        </p:blipFill>
        <p:spPr>
          <a:xfrm>
            <a:off x="8504057" y="3856277"/>
            <a:ext cx="3216261" cy="1845909"/>
          </a:xfrm>
          <a:prstGeom prst="rect">
            <a:avLst/>
          </a:prstGeom>
        </p:spPr>
      </p:pic>
      <p:sp>
        <p:nvSpPr>
          <p:cNvPr id="12" name="TextBox 11">
            <a:extLst>
              <a:ext uri="{FF2B5EF4-FFF2-40B4-BE49-F238E27FC236}">
                <a16:creationId xmlns:a16="http://schemas.microsoft.com/office/drawing/2014/main" id="{1A3DE65A-BAE0-A7F5-C092-7EB2564AD210}"/>
              </a:ext>
            </a:extLst>
          </p:cNvPr>
          <p:cNvSpPr txBox="1"/>
          <p:nvPr/>
        </p:nvSpPr>
        <p:spPr>
          <a:xfrm>
            <a:off x="8938429" y="5659936"/>
            <a:ext cx="2590800" cy="369332"/>
          </a:xfrm>
          <a:prstGeom prst="rect">
            <a:avLst/>
          </a:prstGeom>
          <a:noFill/>
        </p:spPr>
        <p:txBody>
          <a:bodyPr wrap="square" rtlCol="0">
            <a:spAutoFit/>
          </a:bodyPr>
          <a:lstStyle/>
          <a:p>
            <a:pPr algn="ctr"/>
            <a:r>
              <a:rPr lang="en-US" dirty="0"/>
              <a:t>Fig2. Double Balanced Resistive FET Mixer</a:t>
            </a:r>
          </a:p>
        </p:txBody>
      </p:sp>
    </p:spTree>
    <p:extLst>
      <p:ext uri="{BB962C8B-B14F-4D97-AF65-F5344CB8AC3E}">
        <p14:creationId xmlns:p14="http://schemas.microsoft.com/office/powerpoint/2010/main" val="121320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Mixer topologies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C2540-5B98-52FD-DB38-924FDCAC8921}"/>
                  </a:ext>
                </a:extLst>
              </p:cNvPr>
              <p:cNvSpPr>
                <a:spLocks noGrp="1"/>
              </p:cNvSpPr>
              <p:nvPr>
                <p:ph idx="1"/>
              </p:nvPr>
            </p:nvSpPr>
            <p:spPr/>
            <p:txBody>
              <a:bodyPr>
                <a:normAutofit/>
              </a:bodyPr>
              <a:lstStyle/>
              <a:p>
                <a:pPr algn="l"/>
                <a:r>
                  <a:rPr lang="en-US" sz="1800" b="1" dirty="0">
                    <a:latin typeface="AdvOTf9433e2d"/>
                  </a:rPr>
                  <a:t>Active Mixers </a:t>
                </a:r>
                <a:r>
                  <a:rPr lang="en-US" sz="1800" dirty="0">
                    <a:latin typeface="AdvOTf9433e2d"/>
                  </a:rPr>
                  <a:t>are the 2</a:t>
                </a:r>
                <a:r>
                  <a:rPr lang="en-US" sz="1800" baseline="30000" dirty="0">
                    <a:latin typeface="AdvOTf9433e2d"/>
                  </a:rPr>
                  <a:t>nd</a:t>
                </a:r>
                <a:r>
                  <a:rPr lang="en-US" sz="1800" dirty="0">
                    <a:latin typeface="AdvOTf9433e2d"/>
                  </a:rPr>
                  <a:t> classification for the Mixers</a:t>
                </a:r>
              </a:p>
              <a:p>
                <a:pPr algn="l"/>
                <a:r>
                  <a:rPr lang="en-US" sz="1800" dirty="0">
                    <a:latin typeface="AdvOTf9433e2d"/>
                  </a:rPr>
                  <a:t>LO transistors acts as a switches that steer the current between</a:t>
                </a:r>
                <a:br>
                  <a:rPr lang="en-US" sz="1800" dirty="0">
                    <a:latin typeface="AdvOTf9433e2d"/>
                  </a:rPr>
                </a:br>
                <a:r>
                  <a:rPr lang="en-US" sz="1800" dirty="0">
                    <a:latin typeface="AdvOTf9433e2d"/>
                  </a:rPr>
                  <a:t>the </a:t>
                </a:r>
                <a14:m>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𝑣𝑒</m:t>
                    </m:r>
                    <m:r>
                      <a:rPr lang="en-US" sz="1800" b="0" i="1" smtClean="0">
                        <a:latin typeface="Cambria Math" panose="02040503050406030204" pitchFamily="18" charset="0"/>
                      </a:rPr>
                      <m:t> </m:t>
                    </m:r>
                  </m:oMath>
                </a14:m>
                <a:r>
                  <a:rPr lang="en-US" sz="1800" dirty="0">
                    <a:latin typeface="AdvOTf9433e2d"/>
                  </a:rPr>
                  <a:t> and </a:t>
                </a:r>
                <a14:m>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𝑣𝑒</m:t>
                    </m:r>
                    <m:r>
                      <a:rPr lang="en-US" sz="1800" b="0" i="1" smtClean="0">
                        <a:latin typeface="Cambria Math" panose="02040503050406030204" pitchFamily="18" charset="0"/>
                      </a:rPr>
                      <m:t> </m:t>
                    </m:r>
                  </m:oMath>
                </a14:m>
                <a:r>
                  <a:rPr lang="en-US" sz="1800" dirty="0">
                    <a:latin typeface="AdvOTf9433e2d"/>
                  </a:rPr>
                  <a:t> ports .</a:t>
                </a:r>
              </a:p>
              <a:p>
                <a:pPr algn="l"/>
                <a:r>
                  <a:rPr lang="en-US" sz="1800" dirty="0">
                    <a:latin typeface="AdvOTf9433e2d"/>
                  </a:rPr>
                  <a:t>Active Mixers provide gain, but the linearity is a bit smaller than that of the </a:t>
                </a:r>
                <a:br>
                  <a:rPr lang="en-US" sz="1800" dirty="0">
                    <a:latin typeface="AdvOTf9433e2d"/>
                  </a:rPr>
                </a:br>
                <a:r>
                  <a:rPr lang="en-US" sz="1800" dirty="0">
                    <a:latin typeface="AdvOTf9433e2d"/>
                  </a:rPr>
                  <a:t>passive Mixers.</a:t>
                </a:r>
              </a:p>
              <a:p>
                <a:pPr algn="l"/>
                <a:r>
                  <a:rPr lang="en-US" sz="1800" dirty="0">
                    <a:latin typeface="AdvOTf9433e2d"/>
                  </a:rPr>
                  <a:t>An important advantage of Active Mixer is that it don’t require very high swing</a:t>
                </a:r>
                <a:br>
                  <a:rPr lang="en-US" sz="1800" dirty="0">
                    <a:latin typeface="AdvOTf9433e2d"/>
                  </a:rPr>
                </a:br>
                <a:r>
                  <a:rPr lang="en-US" sz="1800" dirty="0">
                    <a:latin typeface="AdvOTf9433e2d"/>
                  </a:rPr>
                  <a:t>in the input of the LO, it only requires </a:t>
                </a:r>
                <a14:m>
                  <m:oMath xmlns:m="http://schemas.openxmlformats.org/officeDocument/2006/math">
                    <m:rad>
                      <m:radPr>
                        <m:degHide m:val="on"/>
                        <m:ctrlPr>
                          <a:rPr lang="en-US" sz="1800" b="0" i="1" smtClean="0">
                            <a:latin typeface="Cambria Math" panose="02040503050406030204" pitchFamily="18" charset="0"/>
                          </a:rPr>
                        </m:ctrlPr>
                      </m:radPr>
                      <m:deg/>
                      <m:e>
                        <m:r>
                          <a:rPr lang="en-US" sz="1800" b="0" i="1" smtClean="0">
                            <a:latin typeface="Cambria Math" panose="02040503050406030204" pitchFamily="18" charset="0"/>
                          </a:rPr>
                          <m:t>2</m:t>
                        </m:r>
                      </m:e>
                    </m:rad>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𝑜𝑣</m:t>
                        </m:r>
                      </m:sub>
                    </m:sSub>
                    <m:r>
                      <a:rPr lang="en-US" sz="1800" b="0" i="1" smtClean="0">
                        <a:latin typeface="Cambria Math" panose="02040503050406030204" pitchFamily="18" charset="0"/>
                      </a:rPr>
                      <m:t>  </m:t>
                    </m:r>
                  </m:oMath>
                </a14:m>
                <a:r>
                  <a:rPr lang="en-US" sz="1800" dirty="0">
                    <a:latin typeface="AdvOTf9433e2d"/>
                  </a:rPr>
                  <a:t> to be able to steer the current.</a:t>
                </a:r>
              </a:p>
              <a:p>
                <a:pPr algn="l"/>
                <a:r>
                  <a:rPr lang="en-US" sz="1800" dirty="0">
                    <a:latin typeface="AdvOTf9433e2d"/>
                  </a:rPr>
                  <a:t>Double Balanced topologies are used to improve isolation between ports.</a:t>
                </a:r>
              </a:p>
              <a:p>
                <a:pPr algn="l"/>
                <a:endParaRPr lang="en-US" sz="1800" dirty="0">
                  <a:latin typeface="AdvOTf9433e2d"/>
                </a:endParaRPr>
              </a:p>
            </p:txBody>
          </p:sp>
        </mc:Choice>
        <mc:Fallback xmlns="">
          <p:sp>
            <p:nvSpPr>
              <p:cNvPr id="3" name="Content Placeholder 2">
                <a:extLst>
                  <a:ext uri="{FF2B5EF4-FFF2-40B4-BE49-F238E27FC236}">
                    <a16:creationId xmlns:a16="http://schemas.microsoft.com/office/drawing/2014/main" id="{A66C2540-5B98-52FD-DB38-924FDCAC8921}"/>
                  </a:ext>
                </a:extLst>
              </p:cNvPr>
              <p:cNvSpPr>
                <a:spLocks noGrp="1" noRot="1" noChangeAspect="1" noMove="1" noResize="1" noEditPoints="1" noAdjustHandles="1" noChangeArrowheads="1" noChangeShapeType="1" noTextEdit="1"/>
              </p:cNvSpPr>
              <p:nvPr>
                <p:ph idx="1"/>
              </p:nvPr>
            </p:nvSpPr>
            <p:spPr>
              <a:blipFill>
                <a:blip r:embed="rId2"/>
                <a:stretch>
                  <a:fillRect l="-406" t="-59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7</a:t>
            </a:fld>
            <a:endParaRPr lang="en-US" dirty="0"/>
          </a:p>
        </p:txBody>
      </p:sp>
      <p:sp>
        <p:nvSpPr>
          <p:cNvPr id="9" name="TextBox 8">
            <a:extLst>
              <a:ext uri="{FF2B5EF4-FFF2-40B4-BE49-F238E27FC236}">
                <a16:creationId xmlns:a16="http://schemas.microsoft.com/office/drawing/2014/main" id="{AF33F8ED-4C12-CB63-5F99-4CEB62D48EA5}"/>
              </a:ext>
            </a:extLst>
          </p:cNvPr>
          <p:cNvSpPr txBox="1"/>
          <p:nvPr/>
        </p:nvSpPr>
        <p:spPr>
          <a:xfrm>
            <a:off x="8850715" y="3658859"/>
            <a:ext cx="2590800" cy="369332"/>
          </a:xfrm>
          <a:prstGeom prst="rect">
            <a:avLst/>
          </a:prstGeom>
          <a:noFill/>
        </p:spPr>
        <p:txBody>
          <a:bodyPr wrap="square" rtlCol="0">
            <a:spAutoFit/>
          </a:bodyPr>
          <a:lstStyle/>
          <a:p>
            <a:pPr algn="ctr"/>
            <a:r>
              <a:rPr lang="en-US" dirty="0"/>
              <a:t>Fig3. Active imp. And the conceptual </a:t>
            </a:r>
            <a:r>
              <a:rPr lang="en-US" dirty="0" err="1"/>
              <a:t>cct</a:t>
            </a:r>
            <a:r>
              <a:rPr lang="en-US" dirty="0"/>
              <a:t>.</a:t>
            </a:r>
          </a:p>
        </p:txBody>
      </p:sp>
      <p:sp>
        <p:nvSpPr>
          <p:cNvPr id="12" name="TextBox 11">
            <a:extLst>
              <a:ext uri="{FF2B5EF4-FFF2-40B4-BE49-F238E27FC236}">
                <a16:creationId xmlns:a16="http://schemas.microsoft.com/office/drawing/2014/main" id="{1A3DE65A-BAE0-A7F5-C092-7EB2564AD210}"/>
              </a:ext>
            </a:extLst>
          </p:cNvPr>
          <p:cNvSpPr txBox="1"/>
          <p:nvPr/>
        </p:nvSpPr>
        <p:spPr>
          <a:xfrm>
            <a:off x="8911023" y="5941651"/>
            <a:ext cx="2590800" cy="369332"/>
          </a:xfrm>
          <a:prstGeom prst="rect">
            <a:avLst/>
          </a:prstGeom>
          <a:noFill/>
        </p:spPr>
        <p:txBody>
          <a:bodyPr wrap="square" rtlCol="0">
            <a:spAutoFit/>
          </a:bodyPr>
          <a:lstStyle/>
          <a:p>
            <a:pPr algn="ctr"/>
            <a:r>
              <a:rPr lang="en-US" dirty="0"/>
              <a:t>Fig4. Double Balanced Active Mixer</a:t>
            </a:r>
          </a:p>
        </p:txBody>
      </p:sp>
      <p:pic>
        <p:nvPicPr>
          <p:cNvPr id="10" name="Picture 9">
            <a:extLst>
              <a:ext uri="{FF2B5EF4-FFF2-40B4-BE49-F238E27FC236}">
                <a16:creationId xmlns:a16="http://schemas.microsoft.com/office/drawing/2014/main" id="{D23D1104-3E2D-E889-4ACB-6C895F07EA1C}"/>
              </a:ext>
            </a:extLst>
          </p:cNvPr>
          <p:cNvPicPr>
            <a:picLocks noChangeAspect="1"/>
          </p:cNvPicPr>
          <p:nvPr/>
        </p:nvPicPr>
        <p:blipFill>
          <a:blip r:embed="rId3"/>
          <a:stretch>
            <a:fillRect/>
          </a:stretch>
        </p:blipFill>
        <p:spPr>
          <a:xfrm>
            <a:off x="8690569" y="1876984"/>
            <a:ext cx="2911092" cy="1781875"/>
          </a:xfrm>
          <a:prstGeom prst="rect">
            <a:avLst/>
          </a:prstGeom>
        </p:spPr>
      </p:pic>
      <p:pic>
        <p:nvPicPr>
          <p:cNvPr id="1026" name="Picture 2" descr="Conventional double balanced Gilbert cell mixer | Download ...">
            <a:extLst>
              <a:ext uri="{FF2B5EF4-FFF2-40B4-BE49-F238E27FC236}">
                <a16:creationId xmlns:a16="http://schemas.microsoft.com/office/drawing/2014/main" id="{6B19A679-4750-D342-2D9C-63DB78B3A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1023" y="4028191"/>
            <a:ext cx="2566707" cy="187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44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The architecture used</a:t>
            </a:r>
          </a:p>
        </p:txBody>
      </p:sp>
      <p:sp>
        <p:nvSpPr>
          <p:cNvPr id="3" name="Content Placeholder 2">
            <a:extLst>
              <a:ext uri="{FF2B5EF4-FFF2-40B4-BE49-F238E27FC236}">
                <a16:creationId xmlns:a16="http://schemas.microsoft.com/office/drawing/2014/main" id="{A66C2540-5B98-52FD-DB38-924FDCAC8921}"/>
              </a:ext>
            </a:extLst>
          </p:cNvPr>
          <p:cNvSpPr>
            <a:spLocks noGrp="1"/>
          </p:cNvSpPr>
          <p:nvPr>
            <p:ph idx="1"/>
          </p:nvPr>
        </p:nvSpPr>
        <p:spPr/>
        <p:txBody>
          <a:bodyPr>
            <a:normAutofit lnSpcReduction="10000"/>
          </a:bodyPr>
          <a:lstStyle/>
          <a:p>
            <a:pPr algn="l"/>
            <a:r>
              <a:rPr lang="en-US" sz="1800" dirty="0">
                <a:latin typeface="AdvOTf9433e2d"/>
              </a:rPr>
              <a:t>Double Balanced Gilbert Cell was implemented to achieve </a:t>
            </a:r>
            <a:br>
              <a:rPr lang="en-US" sz="1800" dirty="0">
                <a:latin typeface="AdvOTf9433e2d"/>
              </a:rPr>
            </a:br>
            <a:r>
              <a:rPr lang="en-US" sz="1800" dirty="0">
                <a:latin typeface="AdvOTf9433e2d"/>
              </a:rPr>
              <a:t>the required Specs.</a:t>
            </a:r>
          </a:p>
          <a:p>
            <a:pPr algn="l"/>
            <a:r>
              <a:rPr lang="en-US" sz="1800" dirty="0">
                <a:latin typeface="AdvOTf9433e2d"/>
              </a:rPr>
              <a:t>As we implement Up converter so the o/p frequency is high</a:t>
            </a:r>
            <a:br>
              <a:rPr lang="en-US" sz="1800" dirty="0">
                <a:latin typeface="AdvOTf9433e2d"/>
              </a:rPr>
            </a:br>
            <a:r>
              <a:rPr lang="en-US" sz="1800" dirty="0">
                <a:latin typeface="AdvOTf9433e2d"/>
              </a:rPr>
              <a:t>so we used inductor load instead of resistive load to not reduce </a:t>
            </a:r>
            <a:br>
              <a:rPr lang="en-US" sz="1800" dirty="0">
                <a:latin typeface="AdvOTf9433e2d"/>
              </a:rPr>
            </a:br>
            <a:r>
              <a:rPr lang="en-US" sz="1800" dirty="0">
                <a:latin typeface="AdvOTf9433e2d"/>
              </a:rPr>
              <a:t>the available swing.</a:t>
            </a:r>
          </a:p>
          <a:p>
            <a:pPr algn="l"/>
            <a:r>
              <a:rPr lang="en-US" sz="1800" dirty="0">
                <a:latin typeface="AdvOTf9433e2d"/>
              </a:rPr>
              <a:t>Resistive degeneration is used in order to Improve the Mixer’s linearity</a:t>
            </a:r>
          </a:p>
          <a:p>
            <a:pPr algn="l"/>
            <a:r>
              <a:rPr lang="en-US" sz="1800" dirty="0">
                <a:latin typeface="AdvOTf9433e2d"/>
              </a:rPr>
              <a:t>The degeneration Improves the linearity by taking some swing </a:t>
            </a:r>
            <a:br>
              <a:rPr lang="en-US" sz="1800" dirty="0">
                <a:latin typeface="AdvOTf9433e2d"/>
              </a:rPr>
            </a:br>
            <a:r>
              <a:rPr lang="en-US" sz="1800" dirty="0">
                <a:latin typeface="AdvOTf9433e2d"/>
              </a:rPr>
              <a:t>from the input port, and also reduces the variations in the MOSFET’s</a:t>
            </a:r>
            <a:br>
              <a:rPr lang="en-US" sz="1800" dirty="0">
                <a:latin typeface="AdvOTf9433e2d"/>
              </a:rPr>
            </a:br>
            <a:r>
              <a:rPr lang="en-US" sz="1800" dirty="0">
                <a:latin typeface="AdvOTf9433e2d"/>
              </a:rPr>
              <a:t>small signal parameters so the relation between </a:t>
            </a:r>
            <a:r>
              <a:rPr lang="en-US" sz="1800" dirty="0" err="1">
                <a:latin typeface="AdvOTf9433e2d"/>
              </a:rPr>
              <a:t>i</a:t>
            </a:r>
            <a:r>
              <a:rPr lang="en-US" sz="1800" dirty="0">
                <a:latin typeface="AdvOTf9433e2d"/>
              </a:rPr>
              <a:t>/p and o/p voltages</a:t>
            </a:r>
            <a:br>
              <a:rPr lang="en-US" sz="1800" dirty="0">
                <a:latin typeface="AdvOTf9433e2d"/>
              </a:rPr>
            </a:br>
            <a:r>
              <a:rPr lang="en-US" sz="1800" dirty="0">
                <a:latin typeface="AdvOTf9433e2d"/>
              </a:rPr>
              <a:t>become more linear.</a:t>
            </a:r>
          </a:p>
          <a:p>
            <a:pPr algn="l"/>
            <a:r>
              <a:rPr lang="en-US" sz="1800" dirty="0">
                <a:latin typeface="AdvOTf9433e2d"/>
              </a:rPr>
              <a:t>Resistive degeneration is used instead of inductive degeneration </a:t>
            </a:r>
            <a:br>
              <a:rPr lang="en-US" sz="1800" dirty="0">
                <a:latin typeface="AdvOTf9433e2d"/>
              </a:rPr>
            </a:br>
            <a:r>
              <a:rPr lang="en-US" sz="1800" dirty="0">
                <a:latin typeface="AdvOTf9433e2d"/>
              </a:rPr>
              <a:t>as the input frequency is low as it’s an up conversion Mixer.</a:t>
            </a:r>
          </a:p>
          <a:p>
            <a:pPr algn="l"/>
            <a:endParaRPr lang="en-US" sz="1800" dirty="0">
              <a:latin typeface="AdvOTf9433e2d"/>
            </a:endParaRPr>
          </a:p>
        </p:txBody>
      </p:sp>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8</a:t>
            </a:fld>
            <a:endParaRPr lang="en-US" dirty="0"/>
          </a:p>
        </p:txBody>
      </p:sp>
      <p:sp>
        <p:nvSpPr>
          <p:cNvPr id="9" name="TextBox 8">
            <a:extLst>
              <a:ext uri="{FF2B5EF4-FFF2-40B4-BE49-F238E27FC236}">
                <a16:creationId xmlns:a16="http://schemas.microsoft.com/office/drawing/2014/main" id="{AF33F8ED-4C12-CB63-5F99-4CEB62D48EA5}"/>
              </a:ext>
            </a:extLst>
          </p:cNvPr>
          <p:cNvSpPr txBox="1"/>
          <p:nvPr/>
        </p:nvSpPr>
        <p:spPr>
          <a:xfrm>
            <a:off x="8724900" y="5630252"/>
            <a:ext cx="2590800" cy="369332"/>
          </a:xfrm>
          <a:prstGeom prst="rect">
            <a:avLst/>
          </a:prstGeom>
          <a:noFill/>
        </p:spPr>
        <p:txBody>
          <a:bodyPr wrap="square" rtlCol="0">
            <a:spAutoFit/>
          </a:bodyPr>
          <a:lstStyle/>
          <a:p>
            <a:pPr algn="ctr"/>
            <a:r>
              <a:rPr lang="en-US" dirty="0"/>
              <a:t>Fig5. Chosen Architecture.</a:t>
            </a:r>
          </a:p>
        </p:txBody>
      </p:sp>
      <p:pic>
        <p:nvPicPr>
          <p:cNvPr id="13" name="Picture 12">
            <a:extLst>
              <a:ext uri="{FF2B5EF4-FFF2-40B4-BE49-F238E27FC236}">
                <a16:creationId xmlns:a16="http://schemas.microsoft.com/office/drawing/2014/main" id="{F6B5EEF7-88B6-FE45-634E-84E5304A4F15}"/>
              </a:ext>
            </a:extLst>
          </p:cNvPr>
          <p:cNvPicPr>
            <a:picLocks noChangeAspect="1"/>
          </p:cNvPicPr>
          <p:nvPr/>
        </p:nvPicPr>
        <p:blipFill>
          <a:blip r:embed="rId2"/>
          <a:stretch>
            <a:fillRect/>
          </a:stretch>
        </p:blipFill>
        <p:spPr>
          <a:xfrm>
            <a:off x="7709646" y="2258758"/>
            <a:ext cx="4482353" cy="3384060"/>
          </a:xfrm>
          <a:prstGeom prst="rect">
            <a:avLst/>
          </a:prstGeom>
        </p:spPr>
      </p:pic>
    </p:spTree>
    <p:extLst>
      <p:ext uri="{BB962C8B-B14F-4D97-AF65-F5344CB8AC3E}">
        <p14:creationId xmlns:p14="http://schemas.microsoft.com/office/powerpoint/2010/main" val="3696277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D099-A71B-872A-6983-608E9DDBED60}"/>
              </a:ext>
            </a:extLst>
          </p:cNvPr>
          <p:cNvSpPr>
            <a:spLocks noGrp="1"/>
          </p:cNvSpPr>
          <p:nvPr>
            <p:ph type="title"/>
          </p:nvPr>
        </p:nvSpPr>
        <p:spPr/>
        <p:txBody>
          <a:bodyPr/>
          <a:lstStyle/>
          <a:p>
            <a:pPr lvl="0"/>
            <a:r>
              <a:rPr lang="en-US" dirty="0"/>
              <a:t>Design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C2540-5B98-52FD-DB38-924FDCAC8921}"/>
                  </a:ext>
                </a:extLst>
              </p:cNvPr>
              <p:cNvSpPr>
                <a:spLocks noGrp="1"/>
              </p:cNvSpPr>
              <p:nvPr>
                <p:ph idx="1"/>
              </p:nvPr>
            </p:nvSpPr>
            <p:spPr/>
            <p:txBody>
              <a:bodyPr>
                <a:normAutofit/>
              </a:bodyPr>
              <a:lstStyle/>
              <a:p>
                <a:pPr algn="l"/>
                <a:r>
                  <a:rPr lang="en-US" sz="1800" b="0" i="0" u="none" strike="noStrike" baseline="0" dirty="0">
                    <a:latin typeface="AdvOTf9433e2d"/>
                  </a:rPr>
                  <a:t>The design follows that of class A power amplifiers. The transistors in the </a:t>
                </a:r>
                <a:r>
                  <a:rPr lang="en-US" sz="1800" b="0" i="0" u="none" strike="noStrike" baseline="0" dirty="0" err="1">
                    <a:latin typeface="AdvOTf9433e2d"/>
                  </a:rPr>
                  <a:t>transconductor</a:t>
                </a:r>
                <a:r>
                  <a:rPr lang="en-US" sz="1800" b="0" i="0" u="none" strike="noStrike" baseline="0" dirty="0">
                    <a:latin typeface="AdvOTf9433e2d"/>
                  </a:rPr>
                  <a:t> are biased at the optimum linearity current density which,  roughly coincides with the peak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𝑓</m:t>
                        </m:r>
                      </m:e>
                      <m:sub>
                        <m:r>
                          <a:rPr lang="en-US" sz="1800" b="0" i="1" u="none" strike="noStrike" baseline="0" smtClean="0">
                            <a:latin typeface="Cambria Math" panose="02040503050406030204" pitchFamily="18" charset="0"/>
                          </a:rPr>
                          <m:t>𝑇</m:t>
                        </m:r>
                      </m:sub>
                    </m:sSub>
                  </m:oMath>
                </a14:m>
                <a:r>
                  <a:rPr lang="en-US" sz="1800" b="0" i="0" u="none" strike="noStrike" baseline="0" dirty="0">
                    <a:latin typeface="AdvOTb4af3d5d.I"/>
                  </a:rPr>
                  <a:t> </a:t>
                </a:r>
                <a:r>
                  <a:rPr lang="en-US" sz="1800" b="0" i="0" u="none" strike="noStrike" baseline="0" dirty="0">
                    <a:latin typeface="AdvOTf9433e2d"/>
                  </a:rPr>
                  <a:t>current density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𝐽</m:t>
                        </m:r>
                      </m:e>
                      <m:sub>
                        <m:r>
                          <a:rPr lang="en-US" sz="1800" b="0" i="1" u="none" strike="noStrike" baseline="0" smtClean="0">
                            <a:latin typeface="Cambria Math" panose="02040503050406030204" pitchFamily="18" charset="0"/>
                          </a:rPr>
                          <m:t>𝑝</m:t>
                        </m:r>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𝑓</m:t>
                            </m:r>
                          </m:e>
                          <m:sub>
                            <m:r>
                              <a:rPr lang="en-US" sz="1800" b="0" i="1" u="none" strike="noStrike" baseline="0" smtClean="0">
                                <a:latin typeface="Cambria Math" panose="02040503050406030204" pitchFamily="18" charset="0"/>
                              </a:rPr>
                              <m:t>𝑇</m:t>
                            </m:r>
                          </m:sub>
                        </m:sSub>
                      </m:sub>
                    </m:sSub>
                  </m:oMath>
                </a14:m>
                <a:r>
                  <a:rPr lang="en-US" sz="1800" b="0" i="0" u="none" strike="noStrike" baseline="0" dirty="0">
                    <a:latin typeface="AdvOTf9433e2d"/>
                  </a:rPr>
                  <a:t>.</a:t>
                </a:r>
              </a:p>
              <a:p>
                <a:r>
                  <a:rPr lang="en-US" sz="1800" dirty="0">
                    <a:latin typeface="AdvOTf9433e2d"/>
                  </a:rPr>
                  <a:t>So 1</a:t>
                </a:r>
                <a:r>
                  <a:rPr lang="en-US" sz="1800" baseline="30000" dirty="0">
                    <a:latin typeface="AdvOTf9433e2d"/>
                  </a:rPr>
                  <a:t>st</a:t>
                </a:r>
                <a:r>
                  <a:rPr lang="en-US" sz="1800" dirty="0">
                    <a:latin typeface="AdvOTf9433e2d"/>
                  </a:rPr>
                  <a:t> we </a:t>
                </a:r>
                <a:r>
                  <a:rPr lang="en-US" sz="1800" b="0" i="0" u="none" strike="noStrike" baseline="0" dirty="0">
                    <a:latin typeface="AdvOTf9433e2d"/>
                  </a:rPr>
                  <a:t>Set the bias current density of the transistors in the </a:t>
                </a:r>
                <a:r>
                  <a:rPr lang="en-US" sz="1800" b="0" i="0" u="none" strike="noStrike" baseline="0" dirty="0" err="1">
                    <a:latin typeface="AdvOTf9433e2d"/>
                  </a:rPr>
                  <a:t>transconductor</a:t>
                </a:r>
                <a:r>
                  <a:rPr lang="en-US" sz="1800" b="0" i="0" u="none" strike="noStrike" baseline="0" dirty="0">
                    <a:latin typeface="AdvOTf9433e2d"/>
                  </a:rPr>
                  <a:t> pair to the peak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𝑓</m:t>
                        </m:r>
                      </m:e>
                      <m:sub>
                        <m:r>
                          <a:rPr lang="en-US" sz="1800" b="0" i="1" u="none" strike="noStrike" baseline="0" smtClean="0">
                            <a:latin typeface="Cambria Math" panose="02040503050406030204" pitchFamily="18" charset="0"/>
                          </a:rPr>
                          <m:t>𝑇</m:t>
                        </m:r>
                      </m:sub>
                    </m:sSub>
                  </m:oMath>
                </a14:m>
                <a:r>
                  <a:rPr lang="en-US" sz="1800" b="0" i="0" u="none" strike="noStrike" baseline="0" dirty="0">
                    <a:latin typeface="AdvOTb4af3d5d.I"/>
                  </a:rPr>
                  <a:t> </a:t>
                </a:r>
                <a:r>
                  <a:rPr lang="en-US" sz="1800" b="0" i="0" u="none" strike="noStrike" baseline="0" dirty="0">
                    <a:latin typeface="AdvOTf9433e2d"/>
                  </a:rPr>
                  <a:t>current density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𝐽</m:t>
                        </m:r>
                      </m:e>
                      <m:sub>
                        <m:r>
                          <a:rPr lang="en-US" sz="1800" i="1">
                            <a:latin typeface="Cambria Math" panose="02040503050406030204" pitchFamily="18" charset="0"/>
                          </a:rPr>
                          <m:t>𝑝</m:t>
                        </m:r>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𝑇</m:t>
                            </m:r>
                          </m:sub>
                        </m:sSub>
                      </m:sub>
                    </m:sSub>
                  </m:oMath>
                </a14:m>
                <a:r>
                  <a:rPr lang="en-US" sz="1800" b="0" i="0" u="none" strike="noStrike" baseline="0" dirty="0">
                    <a:latin typeface="AdvOTb4af3d5d.I"/>
                  </a:rPr>
                  <a:t> which is</a:t>
                </a:r>
                <a:r>
                  <a:rPr lang="en-US" sz="1800" b="0" i="0" u="none" strike="noStrike" dirty="0">
                    <a:latin typeface="AdvOTb4af3d5d.I"/>
                  </a:rPr>
                  <a:t> shown from previous assignments as </a:t>
                </a:r>
                <a:r>
                  <a:rPr lang="en-US" sz="1800" b="0" i="0" u="none" strike="noStrike" baseline="0" dirty="0">
                    <a:latin typeface="AdvOTf9433e2d"/>
                  </a:rPr>
                  <a:t>(0.3</a:t>
                </a:r>
                <a:r>
                  <a:rPr lang="en-US" sz="1800" b="0" i="0" u="none" strike="noStrike" baseline="0" dirty="0">
                    <a:latin typeface="AdvOTf9433e2d+20"/>
                  </a:rPr>
                  <a:t>–</a:t>
                </a:r>
                <a:r>
                  <a:rPr lang="en-US" sz="1800" b="0" i="0" u="none" strike="noStrike" baseline="0" dirty="0">
                    <a:latin typeface="AdvOTf9433e2d"/>
                  </a:rPr>
                  <a:t>0.4mA/</a:t>
                </a:r>
                <a:r>
                  <a:rPr lang="en-US" sz="1800" b="0" i="0" u="none" strike="noStrike" baseline="0" dirty="0" err="1">
                    <a:latin typeface="AdvTT5843c571+03"/>
                  </a:rPr>
                  <a:t>μ</a:t>
                </a:r>
                <a:r>
                  <a:rPr lang="en-US" sz="1800" b="0" i="0" u="none" strike="noStrike" baseline="0" dirty="0" err="1">
                    <a:latin typeface="AdvOTf9433e2d"/>
                  </a:rPr>
                  <a:t>m</a:t>
                </a:r>
                <a:r>
                  <a:rPr lang="en-US" sz="1800" dirty="0">
                    <a:latin typeface="AdvOTf9433e2d"/>
                  </a:rPr>
                  <a:t>).</a:t>
                </a:r>
              </a:p>
              <a:p>
                <a:r>
                  <a:rPr lang="en-US" sz="1800" b="0" i="0" u="none" strike="noStrike" baseline="0" dirty="0">
                    <a:latin typeface="AdvOTf9433e2d"/>
                  </a:rPr>
                  <a:t>That fixes the transistor size to </a:t>
                </a:r>
                <a14:m>
                  <m:oMath xmlns:m="http://schemas.openxmlformats.org/officeDocument/2006/math">
                    <m:r>
                      <a:rPr lang="en-US" sz="1800" b="0" i="1" u="none" strike="noStrike" baseline="0" smtClean="0">
                        <a:latin typeface="Cambria Math" panose="02040503050406030204" pitchFamily="18" charset="0"/>
                      </a:rPr>
                      <m:t>𝑊</m:t>
                    </m:r>
                    <m:r>
                      <a:rPr lang="en-US" sz="1800" b="0" i="1" u="none" strike="noStrike" baseline="0" smtClean="0">
                        <a:latin typeface="Cambria Math" panose="02040503050406030204" pitchFamily="18" charset="0"/>
                      </a:rPr>
                      <m:t>=</m:t>
                    </m:r>
                    <m:f>
                      <m:fPr>
                        <m:ctrlPr>
                          <a:rPr lang="en-US" sz="1800" b="0" i="1" u="none" strike="noStrike" baseline="0" smtClean="0">
                            <a:latin typeface="Cambria Math" panose="02040503050406030204" pitchFamily="18" charset="0"/>
                          </a:rPr>
                        </m:ctrlPr>
                      </m:fPr>
                      <m:num>
                        <m:r>
                          <a:rPr lang="en-US" sz="1800" b="0" i="1" u="none" strike="noStrike" baseline="0" smtClean="0">
                            <a:latin typeface="Cambria Math" panose="02040503050406030204" pitchFamily="18" charset="0"/>
                          </a:rPr>
                          <m:t>𝐼</m:t>
                        </m:r>
                      </m:num>
                      <m:den>
                        <m:r>
                          <a:rPr lang="en-US" sz="1800" b="0" i="1" u="none" strike="noStrike" baseline="0" smtClean="0">
                            <a:latin typeface="Cambria Math" panose="02040503050406030204" pitchFamily="18" charset="0"/>
                          </a:rPr>
                          <m:t>2</m:t>
                        </m:r>
                        <m:sSub>
                          <m:sSubPr>
                            <m:ctrlPr>
                              <a:rPr lang="en-US" sz="1800" i="1">
                                <a:latin typeface="Cambria Math" panose="02040503050406030204" pitchFamily="18" charset="0"/>
                              </a:rPr>
                            </m:ctrlPr>
                          </m:sSubPr>
                          <m:e>
                            <m:r>
                              <a:rPr lang="en-US" sz="1800" i="1">
                                <a:latin typeface="Cambria Math" panose="02040503050406030204" pitchFamily="18" charset="0"/>
                              </a:rPr>
                              <m:t>𝐽</m:t>
                            </m:r>
                          </m:e>
                          <m:sub>
                            <m:r>
                              <a:rPr lang="en-US" sz="1800" i="1">
                                <a:latin typeface="Cambria Math" panose="02040503050406030204" pitchFamily="18" charset="0"/>
                              </a:rPr>
                              <m:t>𝑝</m:t>
                            </m:r>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𝑇</m:t>
                                </m:r>
                              </m:sub>
                            </m:sSub>
                          </m:sub>
                        </m:sSub>
                      </m:den>
                    </m:f>
                  </m:oMath>
                </a14:m>
                <a:r>
                  <a:rPr lang="en-US" sz="1800" dirty="0">
                    <a:latin typeface="AdvOTf9433e2d"/>
                  </a:rPr>
                  <a:t>.</a:t>
                </a:r>
              </a:p>
              <a:p>
                <a:r>
                  <a:rPr lang="en-US" sz="1800" b="0" i="0" u="none" strike="noStrike" baseline="0" dirty="0">
                    <a:latin typeface="AdvOTf9433e2d"/>
                  </a:rPr>
                  <a:t>We then Set the bias current density of the mixing quad transistors for maximum switching speed to </a:t>
                </a:r>
                <a14:m>
                  <m:oMath xmlns:m="http://schemas.openxmlformats.org/officeDocument/2006/math">
                    <m:f>
                      <m:fPr>
                        <m:ctrlPr>
                          <a:rPr lang="en-US" sz="1800" b="0" i="1" smtClean="0">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𝐽</m:t>
                            </m:r>
                          </m:e>
                          <m:sub>
                            <m:r>
                              <a:rPr lang="en-US" sz="1800" i="1">
                                <a:latin typeface="Cambria Math" panose="02040503050406030204" pitchFamily="18" charset="0"/>
                              </a:rPr>
                              <m:t>𝑝</m:t>
                            </m:r>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𝑇</m:t>
                                </m:r>
                              </m:sub>
                            </m:sSub>
                          </m:sub>
                        </m:sSub>
                      </m:num>
                      <m:den>
                        <m:r>
                          <a:rPr lang="en-US" sz="1800" b="0" i="1" smtClean="0">
                            <a:latin typeface="Cambria Math" panose="02040503050406030204" pitchFamily="18" charset="0"/>
                          </a:rPr>
                          <m:t>2</m:t>
                        </m:r>
                      </m:den>
                    </m:f>
                  </m:oMath>
                </a14:m>
                <a:r>
                  <a:rPr lang="en-US" sz="1800" b="0" i="0" u="none" strike="noStrike" baseline="0" dirty="0">
                    <a:latin typeface="AdvOTf9433e2d"/>
                  </a:rPr>
                  <a:t> (typically 0.15</a:t>
                </a:r>
                <a:r>
                  <a:rPr lang="en-US" sz="1800" b="0" i="0" u="none" strike="noStrike" baseline="0" dirty="0">
                    <a:latin typeface="AdvOTf9433e2d+20"/>
                  </a:rPr>
                  <a:t>–</a:t>
                </a:r>
                <a:r>
                  <a:rPr lang="en-US" sz="1800" b="0" i="0" u="none" strike="noStrike" baseline="0" dirty="0">
                    <a:latin typeface="AdvOTf9433e2d"/>
                  </a:rPr>
                  <a:t>0.2mA/</a:t>
                </a:r>
                <a:r>
                  <a:rPr lang="el-GR" sz="1800" b="0" i="0" u="none" strike="noStrike" baseline="0" dirty="0">
                    <a:latin typeface="AdvTT5843c571+03"/>
                  </a:rPr>
                  <a:t>μ</a:t>
                </a:r>
                <a:r>
                  <a:rPr lang="en-US" sz="1800" b="0" i="0" u="none" strike="noStrike" baseline="0" dirty="0">
                    <a:latin typeface="AdvOTf9433e2d"/>
                  </a:rPr>
                  <a:t>m) , so</a:t>
                </a:r>
                <a:r>
                  <a:rPr lang="en-US" sz="1800" b="0" i="0" u="none" strike="noStrike" dirty="0">
                    <a:latin typeface="AdvOTf9433e2d"/>
                  </a:rPr>
                  <a:t> </a:t>
                </a:r>
                <a:r>
                  <a:rPr lang="en-US" sz="1800" b="0" i="0" u="none" strike="noStrike" baseline="0" dirty="0">
                    <a:latin typeface="AdvOTf9433e2d"/>
                  </a:rPr>
                  <a:t>The quad transistor size becomes almost</a:t>
                </a:r>
                <a:r>
                  <a:rPr lang="en-US" sz="1800" b="0" i="0" u="none" strike="noStrike" dirty="0">
                    <a:latin typeface="AdvOTf9433e2d"/>
                  </a:rPr>
                  <a:t> the same as the </a:t>
                </a:r>
                <a:r>
                  <a:rPr lang="en-US" sz="1800" dirty="0" err="1">
                    <a:latin typeface="AdvOTf9433e2d"/>
                  </a:rPr>
                  <a:t>transconductor</a:t>
                </a:r>
                <a:r>
                  <a:rPr lang="en-US" sz="1800" dirty="0">
                    <a:latin typeface="AdvOTf9433e2d"/>
                  </a:rPr>
                  <a:t> pair.</a:t>
                </a:r>
              </a:p>
              <a:p>
                <a:r>
                  <a:rPr lang="en-US" sz="1800" dirty="0">
                    <a:latin typeface="AdvOTf9433e2d"/>
                  </a:rPr>
                  <a:t>We then add resistive degeneration to improve the linearity as linearity target </a:t>
                </a:r>
                <a14:m>
                  <m:oMath xmlns:m="http://schemas.openxmlformats.org/officeDocument/2006/math">
                    <m:r>
                      <a:rPr lang="en-US" sz="1800" b="0" i="1" smtClean="0">
                        <a:latin typeface="Cambria Math" panose="02040503050406030204" pitchFamily="18" charset="0"/>
                      </a:rPr>
                      <m:t>𝐼𝐼𝑃</m:t>
                    </m:r>
                    <m:r>
                      <a:rPr lang="en-US" sz="1800" b="0" i="1" smtClean="0">
                        <a:latin typeface="Cambria Math" panose="02040503050406030204" pitchFamily="18" charset="0"/>
                      </a:rPr>
                      <m:t>3∝</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𝑆</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𝑡𝑎𝑖𝑙</m:t>
                        </m:r>
                      </m:sub>
                    </m:sSub>
                  </m:oMath>
                </a14:m>
                <a:endParaRPr lang="en-US" sz="1800" dirty="0">
                  <a:latin typeface="AdvOTf9433e2d"/>
                </a:endParaRPr>
              </a:p>
            </p:txBody>
          </p:sp>
        </mc:Choice>
        <mc:Fallback xmlns="">
          <p:sp>
            <p:nvSpPr>
              <p:cNvPr id="3" name="Content Placeholder 2">
                <a:extLst>
                  <a:ext uri="{FF2B5EF4-FFF2-40B4-BE49-F238E27FC236}">
                    <a16:creationId xmlns:a16="http://schemas.microsoft.com/office/drawing/2014/main" id="{A66C2540-5B98-52FD-DB38-924FDCAC8921}"/>
                  </a:ext>
                </a:extLst>
              </p:cNvPr>
              <p:cNvSpPr>
                <a:spLocks noGrp="1" noRot="1" noChangeAspect="1" noMove="1" noResize="1" noEditPoints="1" noAdjustHandles="1" noChangeArrowheads="1" noChangeShapeType="1" noTextEdit="1"/>
              </p:cNvSpPr>
              <p:nvPr>
                <p:ph idx="1"/>
              </p:nvPr>
            </p:nvSpPr>
            <p:spPr>
              <a:blipFill>
                <a:blip r:embed="rId2"/>
                <a:stretch>
                  <a:fillRect l="-406" t="-59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B47B9CB-3009-AFBD-4985-6B11D393A0A9}"/>
              </a:ext>
            </a:extLst>
          </p:cNvPr>
          <p:cNvSpPr>
            <a:spLocks noGrp="1"/>
          </p:cNvSpPr>
          <p:nvPr>
            <p:ph type="dt" sz="half" idx="10"/>
          </p:nvPr>
        </p:nvSpPr>
        <p:spPr/>
        <p:txBody>
          <a:bodyPr/>
          <a:lstStyle/>
          <a:p>
            <a:r>
              <a:rPr lang="en-US" dirty="0"/>
              <a:t>5/3/2023</a:t>
            </a:r>
          </a:p>
        </p:txBody>
      </p:sp>
      <p:sp>
        <p:nvSpPr>
          <p:cNvPr id="5" name="Footer Placeholder 4">
            <a:extLst>
              <a:ext uri="{FF2B5EF4-FFF2-40B4-BE49-F238E27FC236}">
                <a16:creationId xmlns:a16="http://schemas.microsoft.com/office/drawing/2014/main" id="{2CDE4990-765F-29C6-8CA7-59CAEE74FD35}"/>
              </a:ext>
            </a:extLst>
          </p:cNvPr>
          <p:cNvSpPr>
            <a:spLocks noGrp="1"/>
          </p:cNvSpPr>
          <p:nvPr>
            <p:ph type="ftr" sz="quarter" idx="11"/>
          </p:nvPr>
        </p:nvSpPr>
        <p:spPr/>
        <p:txBody>
          <a:bodyPr/>
          <a:lstStyle/>
          <a:p>
            <a:r>
              <a:rPr lang="en-US" dirty="0"/>
              <a:t>Active Mixer</a:t>
            </a:r>
          </a:p>
        </p:txBody>
      </p:sp>
      <p:sp>
        <p:nvSpPr>
          <p:cNvPr id="6" name="Slide Number Placeholder 5">
            <a:extLst>
              <a:ext uri="{FF2B5EF4-FFF2-40B4-BE49-F238E27FC236}">
                <a16:creationId xmlns:a16="http://schemas.microsoft.com/office/drawing/2014/main" id="{F20DF77B-F0FA-EDB8-5E19-D1B8B3528D24}"/>
              </a:ext>
            </a:extLst>
          </p:cNvPr>
          <p:cNvSpPr>
            <a:spLocks noGrp="1"/>
          </p:cNvSpPr>
          <p:nvPr>
            <p:ph type="sldNum" sz="quarter" idx="12"/>
          </p:nvPr>
        </p:nvSpPr>
        <p:spPr/>
        <p:txBody>
          <a:bodyPr/>
          <a:lstStyle/>
          <a:p>
            <a:fld id="{2C18C1E5-FB55-42F5-BD6D-9CC153FCDBE6}" type="slidenum">
              <a:rPr lang="en-US" smtClean="0"/>
              <a:t>9</a:t>
            </a:fld>
            <a:endParaRPr lang="en-US" dirty="0"/>
          </a:p>
        </p:txBody>
      </p:sp>
    </p:spTree>
    <p:extLst>
      <p:ext uri="{BB962C8B-B14F-4D97-AF65-F5344CB8AC3E}">
        <p14:creationId xmlns:p14="http://schemas.microsoft.com/office/powerpoint/2010/main" val="254492723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A8DA88-2D67-4B30-8205-C52078711284}">
  <ds:schemaRefs>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purl.org/dc/dcmitype/"/>
    <ds:schemaRef ds:uri="71af3243-3dd4-4a8d-8c0d-dd76da1f02a5"/>
    <ds:schemaRef ds:uri="http://schemas.openxmlformats.org/package/2006/metadata/core-properties"/>
    <ds:schemaRef ds:uri="16c05727-aa75-4e4a-9b5f-8a80a1165891"/>
    <ds:schemaRef ds:uri="http://www.w3.org/XML/1998/namespace"/>
  </ds:schemaRefs>
</ds:datastoreItem>
</file>

<file path=customXml/itemProps3.xml><?xml version="1.0" encoding="utf-8"?>
<ds:datastoreItem xmlns:ds="http://schemas.openxmlformats.org/officeDocument/2006/customXml" ds:itemID="{3D2896BB-5566-4403-84AA-2FD10D962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Sketch presentation</Template>
  <TotalTime>528</TotalTime>
  <Words>2104</Words>
  <Application>Microsoft Office PowerPoint</Application>
  <PresentationFormat>Widescreen</PresentationFormat>
  <Paragraphs>236</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AdvOTb4af3d5d.I</vt:lpstr>
      <vt:lpstr>AdvOTf9433e2d</vt:lpstr>
      <vt:lpstr>AdvOTf9433e2d+20</vt:lpstr>
      <vt:lpstr>AdvP4C4E74</vt:lpstr>
      <vt:lpstr>AdvTT5843c571+03</vt:lpstr>
      <vt:lpstr>Arial</vt:lpstr>
      <vt:lpstr>Calibri</vt:lpstr>
      <vt:lpstr>Cambria Math</vt:lpstr>
      <vt:lpstr>The Hand Black</vt:lpstr>
      <vt:lpstr>The Serif Hand Black</vt:lpstr>
      <vt:lpstr>SketchyVTI</vt:lpstr>
      <vt:lpstr>Assignment #3 Active up conversion mixer</vt:lpstr>
      <vt:lpstr>Agenda</vt:lpstr>
      <vt:lpstr>What is the mixer?!</vt:lpstr>
      <vt:lpstr>Mixer specifications </vt:lpstr>
      <vt:lpstr>Mixer specifications cont.</vt:lpstr>
      <vt:lpstr>Mixer topologies</vt:lpstr>
      <vt:lpstr>Mixer topologies cont.</vt:lpstr>
      <vt:lpstr>The architecture used</vt:lpstr>
      <vt:lpstr>Design methodology</vt:lpstr>
      <vt:lpstr>Technical flow</vt:lpstr>
      <vt:lpstr>results</vt:lpstr>
      <vt:lpstr>Test bench</vt:lpstr>
      <vt:lpstr>Operating point</vt:lpstr>
      <vt:lpstr>Biasing circuit</vt:lpstr>
      <vt:lpstr>Comments on schematics &amp; op. point </vt:lpstr>
      <vt:lpstr>S21 vs IF </vt:lpstr>
      <vt:lpstr>NF vs IF </vt:lpstr>
      <vt:lpstr>P_1dB Vs IF </vt:lpstr>
      <vt:lpstr>iip3 vs IF </vt:lpstr>
      <vt:lpstr>S21 vs RF </vt:lpstr>
      <vt:lpstr>NF vs RF </vt:lpstr>
      <vt:lpstr> P1dB Vs RF </vt:lpstr>
      <vt:lpstr>IIP3 vs RF </vt:lpstr>
      <vt:lpstr> LO-RF isolation</vt:lpstr>
      <vt:lpstr> LO-RF isolation</vt:lpstr>
      <vt:lpstr>Summary of 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dc:title>
  <dc:creator>khaled ahmed</dc:creator>
  <cp:lastModifiedBy>khaled ahmed</cp:lastModifiedBy>
  <cp:revision>61</cp:revision>
  <dcterms:created xsi:type="dcterms:W3CDTF">2023-05-03T14:16:15Z</dcterms:created>
  <dcterms:modified xsi:type="dcterms:W3CDTF">2023-05-15T16:06:41Z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