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45"/>
  </p:notesMasterIdLst>
  <p:handoutMasterIdLst>
    <p:handoutMasterId r:id="rId46"/>
  </p:handoutMasterIdLst>
  <p:sldIdLst>
    <p:sldId id="496" r:id="rId5"/>
    <p:sldId id="497" r:id="rId6"/>
    <p:sldId id="534" r:id="rId7"/>
    <p:sldId id="535" r:id="rId8"/>
    <p:sldId id="536" r:id="rId9"/>
    <p:sldId id="537" r:id="rId10"/>
    <p:sldId id="538" r:id="rId11"/>
    <p:sldId id="539" r:id="rId12"/>
    <p:sldId id="540" r:id="rId13"/>
    <p:sldId id="541" r:id="rId14"/>
    <p:sldId id="542" r:id="rId15"/>
    <p:sldId id="543" r:id="rId16"/>
    <p:sldId id="544" r:id="rId17"/>
    <p:sldId id="545" r:id="rId18"/>
    <p:sldId id="517" r:id="rId19"/>
    <p:sldId id="531" r:id="rId20"/>
    <p:sldId id="530" r:id="rId21"/>
    <p:sldId id="529" r:id="rId22"/>
    <p:sldId id="551" r:id="rId23"/>
    <p:sldId id="546" r:id="rId24"/>
    <p:sldId id="547" r:id="rId25"/>
    <p:sldId id="548" r:id="rId26"/>
    <p:sldId id="549" r:id="rId27"/>
    <p:sldId id="550" r:id="rId28"/>
    <p:sldId id="337" r:id="rId29"/>
    <p:sldId id="520" r:id="rId30"/>
    <p:sldId id="521" r:id="rId31"/>
    <p:sldId id="522" r:id="rId32"/>
    <p:sldId id="523" r:id="rId33"/>
    <p:sldId id="528" r:id="rId34"/>
    <p:sldId id="338" r:id="rId35"/>
    <p:sldId id="525" r:id="rId36"/>
    <p:sldId id="526" r:id="rId37"/>
    <p:sldId id="527" r:id="rId38"/>
    <p:sldId id="339" r:id="rId39"/>
    <p:sldId id="519" r:id="rId40"/>
    <p:sldId id="533" r:id="rId41"/>
    <p:sldId id="518" r:id="rId42"/>
    <p:sldId id="430" r:id="rId43"/>
    <p:sldId id="53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85" d="100"/>
          <a:sy n="85" d="100"/>
        </p:scale>
        <p:origin x="600" y="62"/>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5/15/2023</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4F08-9A9F-4B3A-8FA2-9CFA8A4E79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2FCB7C-53B7-4802-9E59-7B62F53D26D7}"/>
              </a:ext>
            </a:extLst>
          </p:cNvPr>
          <p:cNvSpPr>
            <a:spLocks noGrp="1"/>
          </p:cNvSpPr>
          <p:nvPr>
            <p:ph type="dt" sz="half" idx="10"/>
          </p:nvPr>
        </p:nvSpPr>
        <p:spPr/>
        <p:txBody>
          <a:bodyPr/>
          <a:lstStyle/>
          <a:p>
            <a:fld id="{27F4E88A-7FBA-4185-B96D-2992E090CA44}" type="datetimeFigureOut">
              <a:rPr lang="en-US" smtClean="0"/>
              <a:t>5/15/2023</a:t>
            </a:fld>
            <a:endParaRPr lang="en-US"/>
          </a:p>
        </p:txBody>
      </p:sp>
      <p:sp>
        <p:nvSpPr>
          <p:cNvPr id="4" name="Footer Placeholder 3">
            <a:extLst>
              <a:ext uri="{FF2B5EF4-FFF2-40B4-BE49-F238E27FC236}">
                <a16:creationId xmlns:a16="http://schemas.microsoft.com/office/drawing/2014/main" id="{CA33C0A5-2B78-4191-AB0B-7449446611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FAA5CE-66D4-4E16-B17D-ABCEC67958A1}"/>
              </a:ext>
            </a:extLst>
          </p:cNvPr>
          <p:cNvSpPr>
            <a:spLocks noGrp="1"/>
          </p:cNvSpPr>
          <p:nvPr>
            <p:ph type="sldNum" sz="quarter" idx="12"/>
          </p:nvPr>
        </p:nvSpPr>
        <p:spPr/>
        <p:txBody>
          <a:bodyPr/>
          <a:lstStyle/>
          <a:p>
            <a:fld id="{C66E88DE-9E5C-4A5D-A793-D5C40140D4EA}" type="slidenum">
              <a:rPr lang="en-US" smtClean="0"/>
              <a:t>‹#›</a:t>
            </a:fld>
            <a:endParaRPr lang="en-US"/>
          </a:p>
        </p:txBody>
      </p:sp>
    </p:spTree>
    <p:extLst>
      <p:ext uri="{BB962C8B-B14F-4D97-AF65-F5344CB8AC3E}">
        <p14:creationId xmlns:p14="http://schemas.microsoft.com/office/powerpoint/2010/main" val="251534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 id="2147483757" r:id="rId17"/>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1317812" y="960120"/>
            <a:ext cx="9063318" cy="2898648"/>
          </a:xfrm>
        </p:spPr>
        <p:txBody>
          <a:bodyPr/>
          <a:lstStyle/>
          <a:p>
            <a:r>
              <a:rPr lang="en-US" sz="6000" dirty="0"/>
              <a:t>project #2</a:t>
            </a:r>
            <a:br>
              <a:rPr lang="en-US" sz="6000" dirty="0"/>
            </a:br>
            <a:r>
              <a:rPr lang="en-US" sz="6000" dirty="0"/>
              <a:t>power amplifier</a:t>
            </a:r>
          </a:p>
        </p:txBody>
      </p:sp>
      <p:pic>
        <p:nvPicPr>
          <p:cNvPr id="4" name="Picture 3">
            <a:extLst>
              <a:ext uri="{FF2B5EF4-FFF2-40B4-BE49-F238E27FC236}">
                <a16:creationId xmlns:a16="http://schemas.microsoft.com/office/drawing/2014/main" id="{B1C2A1BA-DB06-76DA-2D2E-9742D3754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180" y="606142"/>
            <a:ext cx="653998" cy="932295"/>
          </a:xfrm>
          <a:prstGeom prst="rect">
            <a:avLst/>
          </a:prstGeom>
        </p:spPr>
      </p:pic>
      <p:pic>
        <p:nvPicPr>
          <p:cNvPr id="5" name="Picture 4">
            <a:extLst>
              <a:ext uri="{FF2B5EF4-FFF2-40B4-BE49-F238E27FC236}">
                <a16:creationId xmlns:a16="http://schemas.microsoft.com/office/drawing/2014/main" id="{1C9809B9-67D5-7FAD-15AB-07FF80973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88" y="616654"/>
            <a:ext cx="810705" cy="807551"/>
          </a:xfrm>
          <a:prstGeom prst="rect">
            <a:avLst/>
          </a:prstGeom>
        </p:spPr>
      </p:pic>
      <p:sp>
        <p:nvSpPr>
          <p:cNvPr id="3" name="TextBox 2">
            <a:extLst>
              <a:ext uri="{FF2B5EF4-FFF2-40B4-BE49-F238E27FC236}">
                <a16:creationId xmlns:a16="http://schemas.microsoft.com/office/drawing/2014/main" id="{CE0B892C-A7AC-199F-BE6A-E10E968BE834}"/>
              </a:ext>
            </a:extLst>
          </p:cNvPr>
          <p:cNvSpPr txBox="1"/>
          <p:nvPr/>
        </p:nvSpPr>
        <p:spPr>
          <a:xfrm>
            <a:off x="3496235" y="4374777"/>
            <a:ext cx="6284259" cy="646331"/>
          </a:xfrm>
          <a:prstGeom prst="rect">
            <a:avLst/>
          </a:prstGeom>
          <a:noFill/>
        </p:spPr>
        <p:txBody>
          <a:bodyPr wrap="square" rtlCol="0">
            <a:spAutoFit/>
          </a:bodyPr>
          <a:lstStyle/>
          <a:p>
            <a:r>
              <a:rPr lang="en-US" sz="3600" dirty="0">
                <a:solidFill>
                  <a:schemeClr val="bg1"/>
                </a:solidFill>
                <a:latin typeface="+mj-lt"/>
                <a:ea typeface="+mj-ea"/>
                <a:cs typeface="+mj-cs"/>
              </a:rPr>
              <a:t>Presented by: Khaled Ahmed Swilam</a:t>
            </a: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648B-A722-D9F6-9EA6-D7578BCC540F}"/>
              </a:ext>
            </a:extLst>
          </p:cNvPr>
          <p:cNvSpPr>
            <a:spLocks noGrp="1"/>
          </p:cNvSpPr>
          <p:nvPr>
            <p:ph type="title"/>
          </p:nvPr>
        </p:nvSpPr>
        <p:spPr/>
        <p:txBody>
          <a:bodyPr/>
          <a:lstStyle/>
          <a:p>
            <a:pPr algn="l"/>
            <a:r>
              <a:rPr lang="en-US" dirty="0"/>
              <a:t>Technical flow cont.</a:t>
            </a:r>
          </a:p>
        </p:txBody>
      </p:sp>
      <p:pic>
        <p:nvPicPr>
          <p:cNvPr id="9" name="Content Placeholder 8">
            <a:extLst>
              <a:ext uri="{FF2B5EF4-FFF2-40B4-BE49-F238E27FC236}">
                <a16:creationId xmlns:a16="http://schemas.microsoft.com/office/drawing/2014/main" id="{020CA606-5C5B-DA7D-59D2-597FB0E92B5E}"/>
              </a:ext>
            </a:extLst>
          </p:cNvPr>
          <p:cNvPicPr>
            <a:picLocks noGrp="1" noChangeAspect="1"/>
          </p:cNvPicPr>
          <p:nvPr>
            <p:ph sz="half" idx="1"/>
          </p:nvPr>
        </p:nvPicPr>
        <p:blipFill>
          <a:blip r:embed="rId2"/>
          <a:stretch>
            <a:fillRect/>
          </a:stretch>
        </p:blipFill>
        <p:spPr>
          <a:xfrm>
            <a:off x="699246" y="2707355"/>
            <a:ext cx="5181600" cy="3191435"/>
          </a:xfrm>
        </p:spPr>
      </p:pic>
      <p:pic>
        <p:nvPicPr>
          <p:cNvPr id="12" name="Content Placeholder 11">
            <a:extLst>
              <a:ext uri="{FF2B5EF4-FFF2-40B4-BE49-F238E27FC236}">
                <a16:creationId xmlns:a16="http://schemas.microsoft.com/office/drawing/2014/main" id="{880AD634-3F90-A90C-9F73-882880457D26}"/>
              </a:ext>
            </a:extLst>
          </p:cNvPr>
          <p:cNvPicPr>
            <a:picLocks noGrp="1" noChangeAspect="1"/>
          </p:cNvPicPr>
          <p:nvPr>
            <p:ph sz="half" idx="2"/>
          </p:nvPr>
        </p:nvPicPr>
        <p:blipFill>
          <a:blip r:embed="rId3"/>
          <a:stretch>
            <a:fillRect/>
          </a:stretch>
        </p:blipFill>
        <p:spPr>
          <a:xfrm>
            <a:off x="7686168" y="2277782"/>
            <a:ext cx="2064015" cy="3876675"/>
          </a:xfrm>
        </p:spPr>
      </p:pic>
      <p:sp>
        <p:nvSpPr>
          <p:cNvPr id="5" name="Date Placeholder 4">
            <a:extLst>
              <a:ext uri="{FF2B5EF4-FFF2-40B4-BE49-F238E27FC236}">
                <a16:creationId xmlns:a16="http://schemas.microsoft.com/office/drawing/2014/main" id="{AE581D47-B705-43DF-A96C-4AC27BDB8381}"/>
              </a:ext>
            </a:extLst>
          </p:cNvPr>
          <p:cNvSpPr>
            <a:spLocks noGrp="1"/>
          </p:cNvSpPr>
          <p:nvPr>
            <p:ph type="dt" sz="half" idx="10"/>
          </p:nvPr>
        </p:nvSpPr>
        <p:spPr/>
        <p:txBody>
          <a:bodyPr/>
          <a:lstStyle/>
          <a:p>
            <a:r>
              <a:rPr lang="en-US" dirty="0"/>
              <a:t>5/10/2023</a:t>
            </a:r>
          </a:p>
        </p:txBody>
      </p:sp>
      <p:sp>
        <p:nvSpPr>
          <p:cNvPr id="6" name="Footer Placeholder 5">
            <a:extLst>
              <a:ext uri="{FF2B5EF4-FFF2-40B4-BE49-F238E27FC236}">
                <a16:creationId xmlns:a16="http://schemas.microsoft.com/office/drawing/2014/main" id="{C1A3E9E2-95E2-1F94-B803-AAEC93ED327C}"/>
              </a:ext>
            </a:extLst>
          </p:cNvPr>
          <p:cNvSpPr>
            <a:spLocks noGrp="1"/>
          </p:cNvSpPr>
          <p:nvPr>
            <p:ph type="ftr" sz="quarter" idx="11"/>
          </p:nvPr>
        </p:nvSpPr>
        <p:spPr/>
        <p:txBody>
          <a:bodyPr/>
          <a:lstStyle/>
          <a:p>
            <a:r>
              <a:rPr lang="en-US" dirty="0"/>
              <a:t>Power Amplifier</a:t>
            </a:r>
          </a:p>
        </p:txBody>
      </p:sp>
      <p:sp>
        <p:nvSpPr>
          <p:cNvPr id="7" name="Slide Number Placeholder 6">
            <a:extLst>
              <a:ext uri="{FF2B5EF4-FFF2-40B4-BE49-F238E27FC236}">
                <a16:creationId xmlns:a16="http://schemas.microsoft.com/office/drawing/2014/main" id="{CEE5469F-8D79-4A10-6F6A-8217F76FD725}"/>
              </a:ext>
            </a:extLst>
          </p:cNvPr>
          <p:cNvSpPr>
            <a:spLocks noGrp="1"/>
          </p:cNvSpPr>
          <p:nvPr>
            <p:ph type="sldNum" sz="quarter" idx="12"/>
          </p:nvPr>
        </p:nvSpPr>
        <p:spPr/>
        <p:txBody>
          <a:bodyPr/>
          <a:lstStyle/>
          <a:p>
            <a:fld id="{2C18C1E5-FB55-42F5-BD6D-9CC153FCDBE6}" type="slidenum">
              <a:rPr lang="en-US" smtClean="0"/>
              <a:t>10</a:t>
            </a:fld>
            <a:endParaRPr lang="en-US" dirty="0"/>
          </a:p>
        </p:txBody>
      </p:sp>
      <p:sp>
        <p:nvSpPr>
          <p:cNvPr id="10" name="TextBox 9">
            <a:extLst>
              <a:ext uri="{FF2B5EF4-FFF2-40B4-BE49-F238E27FC236}">
                <a16:creationId xmlns:a16="http://schemas.microsoft.com/office/drawing/2014/main" id="{F8B0A40D-DE81-43FC-E3D1-DCAEEB4E056C}"/>
              </a:ext>
            </a:extLst>
          </p:cNvPr>
          <p:cNvSpPr txBox="1"/>
          <p:nvPr/>
        </p:nvSpPr>
        <p:spPr>
          <a:xfrm>
            <a:off x="1532964" y="5939311"/>
            <a:ext cx="3514164" cy="376518"/>
          </a:xfrm>
          <a:prstGeom prst="rect">
            <a:avLst/>
          </a:prstGeom>
          <a:noFill/>
        </p:spPr>
        <p:txBody>
          <a:bodyPr wrap="square" rtlCol="0">
            <a:spAutoFit/>
          </a:bodyPr>
          <a:lstStyle/>
          <a:p>
            <a:pPr algn="ctr"/>
            <a:r>
              <a:rPr lang="en-US" dirty="0"/>
              <a:t>Fig.4. PA Load Pull Contours</a:t>
            </a:r>
          </a:p>
        </p:txBody>
      </p:sp>
      <p:sp>
        <p:nvSpPr>
          <p:cNvPr id="13" name="TextBox 12">
            <a:extLst>
              <a:ext uri="{FF2B5EF4-FFF2-40B4-BE49-F238E27FC236}">
                <a16:creationId xmlns:a16="http://schemas.microsoft.com/office/drawing/2014/main" id="{1218BBC3-7D45-3766-C60E-41B174530E23}"/>
              </a:ext>
            </a:extLst>
          </p:cNvPr>
          <p:cNvSpPr txBox="1"/>
          <p:nvPr/>
        </p:nvSpPr>
        <p:spPr>
          <a:xfrm>
            <a:off x="6961093" y="6147831"/>
            <a:ext cx="3514164" cy="376518"/>
          </a:xfrm>
          <a:prstGeom prst="rect">
            <a:avLst/>
          </a:prstGeom>
          <a:noFill/>
        </p:spPr>
        <p:txBody>
          <a:bodyPr wrap="square" rtlCol="0">
            <a:spAutoFit/>
          </a:bodyPr>
          <a:lstStyle/>
          <a:p>
            <a:pPr algn="ctr"/>
            <a:r>
              <a:rPr lang="en-US" dirty="0"/>
              <a:t>Fig.5. </a:t>
            </a:r>
            <a:r>
              <a:rPr lang="en-US" dirty="0" err="1"/>
              <a:t>hb</a:t>
            </a:r>
            <a:r>
              <a:rPr lang="en-US" dirty="0"/>
              <a:t> analysis</a:t>
            </a:r>
          </a:p>
        </p:txBody>
      </p:sp>
    </p:spTree>
    <p:extLst>
      <p:ext uri="{BB962C8B-B14F-4D97-AF65-F5344CB8AC3E}">
        <p14:creationId xmlns:p14="http://schemas.microsoft.com/office/powerpoint/2010/main" val="285326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technical flow cont.</a:t>
            </a:r>
          </a:p>
        </p:txBody>
      </p:sp>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dirty="0"/>
              <a:t>After that, we begin to design the input matching </a:t>
            </a:r>
            <a:r>
              <a:rPr lang="en-US" sz="2200" dirty="0" err="1"/>
              <a:t>cct</a:t>
            </a:r>
            <a:r>
              <a:rPr lang="en-US" sz="2200" dirty="0"/>
              <a:t>. , by assuming the coupling cap. Equals to 5pF, and by using series inductor And a degeneration one to help in stability as well as input matching.</a:t>
            </a:r>
          </a:p>
          <a:p>
            <a:pPr algn="l"/>
            <a:r>
              <a:rPr lang="en-US" sz="2200" dirty="0"/>
              <a:t>By sweeping the value of the gate inductor, we choose the value of 700pH</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11</a:t>
            </a:fld>
            <a:endParaRPr lang="en-US" dirty="0"/>
          </a:p>
        </p:txBody>
      </p:sp>
      <p:pic>
        <p:nvPicPr>
          <p:cNvPr id="8" name="Picture 7">
            <a:extLst>
              <a:ext uri="{FF2B5EF4-FFF2-40B4-BE49-F238E27FC236}">
                <a16:creationId xmlns:a16="http://schemas.microsoft.com/office/drawing/2014/main" id="{05F73DDD-825D-72D5-8B5E-784167E434FF}"/>
              </a:ext>
            </a:extLst>
          </p:cNvPr>
          <p:cNvPicPr>
            <a:picLocks noChangeAspect="1"/>
          </p:cNvPicPr>
          <p:nvPr/>
        </p:nvPicPr>
        <p:blipFill>
          <a:blip r:embed="rId2"/>
          <a:stretch>
            <a:fillRect/>
          </a:stretch>
        </p:blipFill>
        <p:spPr>
          <a:xfrm>
            <a:off x="7080997" y="2656623"/>
            <a:ext cx="4610078" cy="2943785"/>
          </a:xfrm>
          <a:prstGeom prst="rect">
            <a:avLst/>
          </a:prstGeom>
        </p:spPr>
      </p:pic>
      <p:sp>
        <p:nvSpPr>
          <p:cNvPr id="9" name="TextBox 8">
            <a:extLst>
              <a:ext uri="{FF2B5EF4-FFF2-40B4-BE49-F238E27FC236}">
                <a16:creationId xmlns:a16="http://schemas.microsoft.com/office/drawing/2014/main" id="{5D9E802D-7BC7-6F20-1AB2-B88326BBB68D}"/>
              </a:ext>
            </a:extLst>
          </p:cNvPr>
          <p:cNvSpPr txBox="1"/>
          <p:nvPr/>
        </p:nvSpPr>
        <p:spPr>
          <a:xfrm>
            <a:off x="7781365" y="5608890"/>
            <a:ext cx="3514164" cy="376518"/>
          </a:xfrm>
          <a:prstGeom prst="rect">
            <a:avLst/>
          </a:prstGeom>
          <a:noFill/>
        </p:spPr>
        <p:txBody>
          <a:bodyPr wrap="square" rtlCol="0">
            <a:spAutoFit/>
          </a:bodyPr>
          <a:lstStyle/>
          <a:p>
            <a:pPr algn="ctr"/>
            <a:r>
              <a:rPr lang="en-US" dirty="0"/>
              <a:t>Fig.6. choosing the value of the gate inductor</a:t>
            </a:r>
          </a:p>
        </p:txBody>
      </p:sp>
    </p:spTree>
    <p:extLst>
      <p:ext uri="{BB962C8B-B14F-4D97-AF65-F5344CB8AC3E}">
        <p14:creationId xmlns:p14="http://schemas.microsoft.com/office/powerpoint/2010/main" val="164633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technical flow cont.</a:t>
            </a:r>
          </a:p>
        </p:txBody>
      </p:sp>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dirty="0"/>
              <a:t>After that, we swept the degeneration inductor to achieve conjugate matching in the input.</a:t>
            </a:r>
          </a:p>
          <a:p>
            <a:pPr algn="l"/>
            <a:r>
              <a:rPr lang="en-US" sz="2200" dirty="0"/>
              <a:t>We chose the value of 110pH, However this value will be increased to achieve stability</a:t>
            </a:r>
            <a:br>
              <a:rPr lang="en-US" sz="2200" dirty="0"/>
            </a:br>
            <a:r>
              <a:rPr lang="en-US" sz="2200" dirty="0"/>
              <a:t>requirements.</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12</a:t>
            </a:fld>
            <a:endParaRPr lang="en-US" dirty="0"/>
          </a:p>
        </p:txBody>
      </p:sp>
      <p:sp>
        <p:nvSpPr>
          <p:cNvPr id="9" name="TextBox 8">
            <a:extLst>
              <a:ext uri="{FF2B5EF4-FFF2-40B4-BE49-F238E27FC236}">
                <a16:creationId xmlns:a16="http://schemas.microsoft.com/office/drawing/2014/main" id="{5D9E802D-7BC7-6F20-1AB2-B88326BBB68D}"/>
              </a:ext>
            </a:extLst>
          </p:cNvPr>
          <p:cNvSpPr txBox="1"/>
          <p:nvPr/>
        </p:nvSpPr>
        <p:spPr>
          <a:xfrm>
            <a:off x="7781365" y="5608890"/>
            <a:ext cx="3514164" cy="376518"/>
          </a:xfrm>
          <a:prstGeom prst="rect">
            <a:avLst/>
          </a:prstGeom>
          <a:noFill/>
        </p:spPr>
        <p:txBody>
          <a:bodyPr wrap="square" rtlCol="0">
            <a:spAutoFit/>
          </a:bodyPr>
          <a:lstStyle/>
          <a:p>
            <a:pPr algn="ctr"/>
            <a:r>
              <a:rPr lang="en-US" dirty="0"/>
              <a:t>Fig.7.  choosing the value of the degeneration inductor</a:t>
            </a:r>
          </a:p>
        </p:txBody>
      </p:sp>
      <p:pic>
        <p:nvPicPr>
          <p:cNvPr id="10" name="Picture 9">
            <a:extLst>
              <a:ext uri="{FF2B5EF4-FFF2-40B4-BE49-F238E27FC236}">
                <a16:creationId xmlns:a16="http://schemas.microsoft.com/office/drawing/2014/main" id="{FDC0DEA6-1168-2E2C-A3C9-A080CA81A298}"/>
              </a:ext>
            </a:extLst>
          </p:cNvPr>
          <p:cNvPicPr>
            <a:picLocks noChangeAspect="1"/>
          </p:cNvPicPr>
          <p:nvPr/>
        </p:nvPicPr>
        <p:blipFill>
          <a:blip r:embed="rId2"/>
          <a:stretch>
            <a:fillRect/>
          </a:stretch>
        </p:blipFill>
        <p:spPr>
          <a:xfrm>
            <a:off x="7334442" y="2794137"/>
            <a:ext cx="4408009" cy="2814753"/>
          </a:xfrm>
          <a:prstGeom prst="rect">
            <a:avLst/>
          </a:prstGeom>
        </p:spPr>
      </p:pic>
    </p:spTree>
    <p:extLst>
      <p:ext uri="{BB962C8B-B14F-4D97-AF65-F5344CB8AC3E}">
        <p14:creationId xmlns:p14="http://schemas.microsoft.com/office/powerpoint/2010/main" val="357447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technical flow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dirty="0"/>
                  <a:t>After finishing the </a:t>
                </a:r>
                <a:r>
                  <a:rPr lang="en-US" sz="2200" dirty="0" err="1"/>
                  <a:t>i</a:t>
                </a:r>
                <a:r>
                  <a:rPr lang="en-US" sz="2200" dirty="0"/>
                  <a:t>/p matching, we go to o/p matching</a:t>
                </a:r>
              </a:p>
              <a:p>
                <a:pPr algn="l"/>
                <a:r>
                  <a:rPr lang="en-US" sz="2200" dirty="0"/>
                  <a:t>For sure we will match for p1dB not conjugate matching</a:t>
                </a:r>
              </a:p>
              <a:p>
                <a:r>
                  <a:rPr lang="en-US" sz="2200" dirty="0"/>
                  <a:t>So, the impedance of the o/p port is set to the </a:t>
                </a:r>
                <a14:m>
                  <m:oMath xmlns:m="http://schemas.openxmlformats.org/officeDocument/2006/math">
                    <m:sSub>
                      <m:sSubPr>
                        <m:ctrlPr>
                          <a:rPr lang="en-US" sz="2200" i="1" dirty="0">
                            <a:latin typeface="Cambria Math" panose="02040503050406030204" pitchFamily="18" charset="0"/>
                          </a:rPr>
                        </m:ctrlPr>
                      </m:sSubPr>
                      <m:e>
                        <m:r>
                          <m:rPr>
                            <m:sty m:val="p"/>
                          </m:rPr>
                          <a:rPr lang="en-US" sz="2200" dirty="0">
                            <a:latin typeface="Cambria Math" panose="02040503050406030204" pitchFamily="18" charset="0"/>
                          </a:rPr>
                          <m:t>Z</m:t>
                        </m:r>
                      </m:e>
                      <m:sub>
                        <m:r>
                          <m:rPr>
                            <m:sty m:val="p"/>
                          </m:rPr>
                          <a:rPr lang="en-US" sz="2200" dirty="0">
                            <a:latin typeface="Cambria Math" panose="02040503050406030204" pitchFamily="18" charset="0"/>
                          </a:rPr>
                          <m:t>opt</m:t>
                        </m:r>
                      </m:sub>
                    </m:sSub>
                    <m:r>
                      <a:rPr lang="en-US" sz="2200">
                        <a:latin typeface="Cambria Math" panose="02040503050406030204" pitchFamily="18" charset="0"/>
                      </a:rPr>
                      <m:t> </m:t>
                    </m:r>
                  </m:oMath>
                </a14:m>
                <a:r>
                  <a:rPr lang="en-US" sz="2200" dirty="0"/>
                  <a:t>then we began to match</a:t>
                </a:r>
              </a:p>
              <a:p>
                <a:pPr algn="l"/>
                <a:r>
                  <a:rPr lang="en-US" sz="2200" dirty="0"/>
                  <a:t>We swept the value of the load inductor to intersect the circle of unity.</a:t>
                </a:r>
              </a:p>
              <a:p>
                <a:pPr algn="l"/>
                <a:r>
                  <a:rPr lang="en-US" sz="2200" dirty="0"/>
                  <a:t>The chosen value is 605pH.</a:t>
                </a:r>
              </a:p>
            </p:txBody>
          </p:sp>
        </mc:Choice>
        <mc:Fallback xmlns="">
          <p:sp>
            <p:nvSpPr>
              <p:cNvPr id="3" name="Content Placeholder 2">
                <a:extLst>
                  <a:ext uri="{FF2B5EF4-FFF2-40B4-BE49-F238E27FC236}">
                    <a16:creationId xmlns:a16="http://schemas.microsoft.com/office/drawing/2014/main" id="{C052EE6F-86AA-D26E-B42B-A72FF9A0A2B3}"/>
                  </a:ext>
                </a:extLst>
              </p:cNvPr>
              <p:cNvSpPr>
                <a:spLocks noGrp="1" noRot="1" noChangeAspect="1" noMove="1" noResize="1" noEditPoints="1" noAdjustHandles="1" noChangeArrowheads="1" noChangeShapeType="1" noTextEdit="1"/>
              </p:cNvSpPr>
              <p:nvPr>
                <p:ph idx="1"/>
              </p:nvPr>
            </p:nvSpPr>
            <p:spPr>
              <a:xfrm>
                <a:off x="838200" y="2075688"/>
                <a:ext cx="10699376" cy="4105656"/>
              </a:xfrm>
              <a:blipFill>
                <a:blip r:embed="rId2"/>
                <a:stretch>
                  <a:fillRect l="-684" t="-74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13</a:t>
            </a:fld>
            <a:endParaRPr lang="en-US" dirty="0"/>
          </a:p>
        </p:txBody>
      </p:sp>
      <p:sp>
        <p:nvSpPr>
          <p:cNvPr id="9" name="TextBox 8">
            <a:extLst>
              <a:ext uri="{FF2B5EF4-FFF2-40B4-BE49-F238E27FC236}">
                <a16:creationId xmlns:a16="http://schemas.microsoft.com/office/drawing/2014/main" id="{5D9E802D-7BC7-6F20-1AB2-B88326BBB68D}"/>
              </a:ext>
            </a:extLst>
          </p:cNvPr>
          <p:cNvSpPr txBox="1"/>
          <p:nvPr/>
        </p:nvSpPr>
        <p:spPr>
          <a:xfrm>
            <a:off x="7781365" y="5608890"/>
            <a:ext cx="3514164" cy="376518"/>
          </a:xfrm>
          <a:prstGeom prst="rect">
            <a:avLst/>
          </a:prstGeom>
          <a:noFill/>
        </p:spPr>
        <p:txBody>
          <a:bodyPr wrap="square" rtlCol="0">
            <a:spAutoFit/>
          </a:bodyPr>
          <a:lstStyle/>
          <a:p>
            <a:pPr algn="ctr"/>
            <a:r>
              <a:rPr lang="en-US" dirty="0"/>
              <a:t>Fig.8. choosing the value of the load inductor</a:t>
            </a:r>
          </a:p>
        </p:txBody>
      </p:sp>
      <p:pic>
        <p:nvPicPr>
          <p:cNvPr id="8" name="Picture 7">
            <a:extLst>
              <a:ext uri="{FF2B5EF4-FFF2-40B4-BE49-F238E27FC236}">
                <a16:creationId xmlns:a16="http://schemas.microsoft.com/office/drawing/2014/main" id="{197B82F8-B810-28DB-57BD-1BF1EFBA9538}"/>
              </a:ext>
            </a:extLst>
          </p:cNvPr>
          <p:cNvPicPr>
            <a:picLocks noChangeAspect="1"/>
          </p:cNvPicPr>
          <p:nvPr/>
        </p:nvPicPr>
        <p:blipFill>
          <a:blip r:embed="rId3"/>
          <a:stretch>
            <a:fillRect/>
          </a:stretch>
        </p:blipFill>
        <p:spPr>
          <a:xfrm>
            <a:off x="6973421" y="2373046"/>
            <a:ext cx="4997650" cy="3191271"/>
          </a:xfrm>
          <a:prstGeom prst="rect">
            <a:avLst/>
          </a:prstGeom>
        </p:spPr>
      </p:pic>
    </p:spTree>
    <p:extLst>
      <p:ext uri="{BB962C8B-B14F-4D97-AF65-F5344CB8AC3E}">
        <p14:creationId xmlns:p14="http://schemas.microsoft.com/office/powerpoint/2010/main" val="401878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technical flow cont.</a:t>
            </a:r>
          </a:p>
        </p:txBody>
      </p:sp>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dirty="0"/>
              <a:t>After that we swept the load cap. To go to the origin.</a:t>
            </a:r>
          </a:p>
          <a:p>
            <a:pPr algn="l"/>
            <a:r>
              <a:rPr lang="en-US" sz="2200" dirty="0"/>
              <a:t>The chosen value is around 120fF.</a:t>
            </a:r>
          </a:p>
          <a:p>
            <a:pPr algn="l"/>
            <a:r>
              <a:rPr lang="en-US" sz="2200" dirty="0"/>
              <a:t>Note that, these values specifically load inductor &amp; load capacitance will be </a:t>
            </a:r>
            <a:br>
              <a:rPr lang="en-US" sz="2200" dirty="0"/>
            </a:br>
            <a:r>
              <a:rPr lang="en-US" sz="2200" dirty="0"/>
              <a:t>changed to achieve good S22 as well as good linearity.</a:t>
            </a:r>
          </a:p>
          <a:p>
            <a:pPr algn="l"/>
            <a:r>
              <a:rPr lang="en-US" sz="2200" dirty="0"/>
              <a:t>Also as the real inductors from the kit used the optimum values will change </a:t>
            </a:r>
            <a:br>
              <a:rPr lang="en-US" sz="2200" dirty="0"/>
            </a:br>
            <a:r>
              <a:rPr lang="en-US" sz="2200" dirty="0"/>
              <a:t>so it will need some tweaking. </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14</a:t>
            </a:fld>
            <a:endParaRPr lang="en-US" dirty="0"/>
          </a:p>
        </p:txBody>
      </p:sp>
      <p:sp>
        <p:nvSpPr>
          <p:cNvPr id="9" name="TextBox 8">
            <a:extLst>
              <a:ext uri="{FF2B5EF4-FFF2-40B4-BE49-F238E27FC236}">
                <a16:creationId xmlns:a16="http://schemas.microsoft.com/office/drawing/2014/main" id="{5D9E802D-7BC7-6F20-1AB2-B88326BBB68D}"/>
              </a:ext>
            </a:extLst>
          </p:cNvPr>
          <p:cNvSpPr txBox="1"/>
          <p:nvPr/>
        </p:nvSpPr>
        <p:spPr>
          <a:xfrm>
            <a:off x="7781365" y="5608890"/>
            <a:ext cx="3514164" cy="376518"/>
          </a:xfrm>
          <a:prstGeom prst="rect">
            <a:avLst/>
          </a:prstGeom>
          <a:noFill/>
        </p:spPr>
        <p:txBody>
          <a:bodyPr wrap="square" rtlCol="0">
            <a:spAutoFit/>
          </a:bodyPr>
          <a:lstStyle/>
          <a:p>
            <a:pPr algn="ctr"/>
            <a:r>
              <a:rPr lang="en-US" dirty="0"/>
              <a:t>Fig.9.  choosing the value of the load Cap.</a:t>
            </a:r>
          </a:p>
        </p:txBody>
      </p:sp>
      <p:pic>
        <p:nvPicPr>
          <p:cNvPr id="10" name="Picture 9">
            <a:extLst>
              <a:ext uri="{FF2B5EF4-FFF2-40B4-BE49-F238E27FC236}">
                <a16:creationId xmlns:a16="http://schemas.microsoft.com/office/drawing/2014/main" id="{435219FB-5E96-A23E-5632-7354C0361D07}"/>
              </a:ext>
            </a:extLst>
          </p:cNvPr>
          <p:cNvPicPr>
            <a:picLocks noChangeAspect="1"/>
          </p:cNvPicPr>
          <p:nvPr/>
        </p:nvPicPr>
        <p:blipFill>
          <a:blip r:embed="rId2"/>
          <a:stretch>
            <a:fillRect/>
          </a:stretch>
        </p:blipFill>
        <p:spPr>
          <a:xfrm>
            <a:off x="6913402" y="2491760"/>
            <a:ext cx="4881543" cy="3117130"/>
          </a:xfrm>
          <a:prstGeom prst="rect">
            <a:avLst/>
          </a:prstGeom>
        </p:spPr>
      </p:pic>
    </p:spTree>
    <p:extLst>
      <p:ext uri="{BB962C8B-B14F-4D97-AF65-F5344CB8AC3E}">
        <p14:creationId xmlns:p14="http://schemas.microsoft.com/office/powerpoint/2010/main" val="260737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78F2-A736-1D4B-5347-7A2309A4124D}"/>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93198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Biasing circuit</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16</a:t>
            </a:fld>
            <a:endParaRPr lang="en-US" dirty="0"/>
          </a:p>
        </p:txBody>
      </p:sp>
      <p:pic>
        <p:nvPicPr>
          <p:cNvPr id="10" name="Content Placeholder 9">
            <a:extLst>
              <a:ext uri="{FF2B5EF4-FFF2-40B4-BE49-F238E27FC236}">
                <a16:creationId xmlns:a16="http://schemas.microsoft.com/office/drawing/2014/main" id="{65D37376-7407-4712-9A1A-4E111F1C4830}"/>
              </a:ext>
            </a:extLst>
          </p:cNvPr>
          <p:cNvPicPr>
            <a:picLocks noGrp="1" noChangeAspect="1"/>
          </p:cNvPicPr>
          <p:nvPr>
            <p:ph idx="1"/>
          </p:nvPr>
        </p:nvPicPr>
        <p:blipFill rotWithShape="1">
          <a:blip r:embed="rId2"/>
          <a:srcRect l="13249" t="13214" r="39027" b="13044"/>
          <a:stretch/>
        </p:blipFill>
        <p:spPr>
          <a:xfrm>
            <a:off x="5981700" y="2101503"/>
            <a:ext cx="5257800" cy="3454546"/>
          </a:xfrm>
          <a:ln>
            <a:solidFill>
              <a:schemeClr val="tx1"/>
            </a:solidFill>
          </a:ln>
        </p:spPr>
      </p:pic>
      <p:sp>
        <p:nvSpPr>
          <p:cNvPr id="11" name="TextBox 10">
            <a:extLst>
              <a:ext uri="{FF2B5EF4-FFF2-40B4-BE49-F238E27FC236}">
                <a16:creationId xmlns:a16="http://schemas.microsoft.com/office/drawing/2014/main" id="{C390CA1C-D0F6-4CF2-AC26-DC50BCD97020}"/>
              </a:ext>
            </a:extLst>
          </p:cNvPr>
          <p:cNvSpPr txBox="1"/>
          <p:nvPr/>
        </p:nvSpPr>
        <p:spPr>
          <a:xfrm>
            <a:off x="952500" y="2101503"/>
            <a:ext cx="4022975" cy="1723549"/>
          </a:xfrm>
          <a:prstGeom prst="rect">
            <a:avLst/>
          </a:prstGeom>
          <a:noFill/>
        </p:spPr>
        <p:txBody>
          <a:bodyPr wrap="square" rtlCol="0">
            <a:spAutoFit/>
          </a:bodyPr>
          <a:lstStyle/>
          <a:p>
            <a:pPr marL="285750" indent="-285750">
              <a:buFont typeface="Arial" panose="020B0604020202020204" pitchFamily="34" charset="0"/>
              <a:buChar char="•"/>
            </a:pPr>
            <a:r>
              <a:rPr lang="en-US" sz="2200" dirty="0"/>
              <a:t>2.4V supply is used</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Current mirror is used to bias the input transistors.</a:t>
            </a:r>
          </a:p>
          <a:p>
            <a:endParaRPr lang="en-US" sz="2200"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B2582CEF-0CE0-08FA-97CD-C4A89AC25EF4}"/>
              </a:ext>
            </a:extLst>
          </p:cNvPr>
          <p:cNvSpPr txBox="1"/>
          <p:nvPr/>
        </p:nvSpPr>
        <p:spPr>
          <a:xfrm>
            <a:off x="6974541" y="5570348"/>
            <a:ext cx="3514164" cy="376518"/>
          </a:xfrm>
          <a:prstGeom prst="rect">
            <a:avLst/>
          </a:prstGeom>
          <a:noFill/>
        </p:spPr>
        <p:txBody>
          <a:bodyPr wrap="square" rtlCol="0">
            <a:spAutoFit/>
          </a:bodyPr>
          <a:lstStyle/>
          <a:p>
            <a:pPr algn="ctr"/>
            <a:r>
              <a:rPr lang="en-US" dirty="0"/>
              <a:t>Fig.10. The Biasing </a:t>
            </a:r>
            <a:r>
              <a:rPr lang="en-US" dirty="0" err="1"/>
              <a:t>cct</a:t>
            </a:r>
            <a:r>
              <a:rPr lang="en-US" dirty="0"/>
              <a:t>.</a:t>
            </a:r>
          </a:p>
        </p:txBody>
      </p:sp>
    </p:spTree>
    <p:extLst>
      <p:ext uri="{BB962C8B-B14F-4D97-AF65-F5344CB8AC3E}">
        <p14:creationId xmlns:p14="http://schemas.microsoft.com/office/powerpoint/2010/main" val="351198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Schematic</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17</a:t>
            </a:fld>
            <a:endParaRPr lang="en-US" dirty="0"/>
          </a:p>
        </p:txBody>
      </p:sp>
      <p:sp>
        <p:nvSpPr>
          <p:cNvPr id="3" name="TextBox 2">
            <a:extLst>
              <a:ext uri="{FF2B5EF4-FFF2-40B4-BE49-F238E27FC236}">
                <a16:creationId xmlns:a16="http://schemas.microsoft.com/office/drawing/2014/main" id="{9421C663-3AA8-1927-A243-E02412877230}"/>
              </a:ext>
            </a:extLst>
          </p:cNvPr>
          <p:cNvSpPr txBox="1"/>
          <p:nvPr/>
        </p:nvSpPr>
        <p:spPr>
          <a:xfrm>
            <a:off x="4338917" y="5887758"/>
            <a:ext cx="3514164" cy="376518"/>
          </a:xfrm>
          <a:prstGeom prst="rect">
            <a:avLst/>
          </a:prstGeom>
          <a:noFill/>
        </p:spPr>
        <p:txBody>
          <a:bodyPr wrap="square" rtlCol="0">
            <a:spAutoFit/>
          </a:bodyPr>
          <a:lstStyle/>
          <a:p>
            <a:pPr algn="ctr"/>
            <a:r>
              <a:rPr lang="en-US" dirty="0"/>
              <a:t>Fig.11. Schematic.</a:t>
            </a:r>
          </a:p>
        </p:txBody>
      </p:sp>
      <p:pic>
        <p:nvPicPr>
          <p:cNvPr id="8" name="Picture 7">
            <a:extLst>
              <a:ext uri="{FF2B5EF4-FFF2-40B4-BE49-F238E27FC236}">
                <a16:creationId xmlns:a16="http://schemas.microsoft.com/office/drawing/2014/main" id="{E0A7D11C-8244-5CCD-72A8-6782D047348C}"/>
              </a:ext>
            </a:extLst>
          </p:cNvPr>
          <p:cNvPicPr>
            <a:picLocks noChangeAspect="1"/>
          </p:cNvPicPr>
          <p:nvPr/>
        </p:nvPicPr>
        <p:blipFill>
          <a:blip r:embed="rId2"/>
          <a:stretch>
            <a:fillRect/>
          </a:stretch>
        </p:blipFill>
        <p:spPr>
          <a:xfrm>
            <a:off x="546846" y="1782762"/>
            <a:ext cx="11098306" cy="4104996"/>
          </a:xfrm>
          <a:prstGeom prst="rect">
            <a:avLst/>
          </a:prstGeom>
        </p:spPr>
      </p:pic>
    </p:spTree>
    <p:extLst>
      <p:ext uri="{BB962C8B-B14F-4D97-AF65-F5344CB8AC3E}">
        <p14:creationId xmlns:p14="http://schemas.microsoft.com/office/powerpoint/2010/main" val="368280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0744EE03-2DE3-4A20-A412-5FEE0EE241E2}"/>
              </a:ext>
            </a:extLst>
          </p:cNvPr>
          <p:cNvPicPr>
            <a:picLocks noGrp="1" noChangeAspect="1"/>
          </p:cNvPicPr>
          <p:nvPr>
            <p:ph idx="1"/>
          </p:nvPr>
        </p:nvPicPr>
        <p:blipFill rotWithShape="1">
          <a:blip r:embed="rId2"/>
          <a:srcRect l="9642" t="19702" r="4208" b="7855"/>
          <a:stretch/>
        </p:blipFill>
        <p:spPr>
          <a:xfrm>
            <a:off x="438097" y="1793290"/>
            <a:ext cx="11315805" cy="4006875"/>
          </a:xfrm>
          <a:ln>
            <a:solidFill>
              <a:schemeClr val="tx1"/>
            </a:solidFill>
          </a:ln>
        </p:spPr>
      </p:pic>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DC Operating point</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18</a:t>
            </a:fld>
            <a:endParaRPr lang="en-US" dirty="0"/>
          </a:p>
        </p:txBody>
      </p:sp>
      <p:sp>
        <p:nvSpPr>
          <p:cNvPr id="3" name="TextBox 2">
            <a:extLst>
              <a:ext uri="{FF2B5EF4-FFF2-40B4-BE49-F238E27FC236}">
                <a16:creationId xmlns:a16="http://schemas.microsoft.com/office/drawing/2014/main" id="{7A4AF193-BC79-A404-49F8-B35E17044C8D}"/>
              </a:ext>
            </a:extLst>
          </p:cNvPr>
          <p:cNvSpPr txBox="1"/>
          <p:nvPr/>
        </p:nvSpPr>
        <p:spPr>
          <a:xfrm>
            <a:off x="4549589" y="5800165"/>
            <a:ext cx="3514164" cy="376518"/>
          </a:xfrm>
          <a:prstGeom prst="rect">
            <a:avLst/>
          </a:prstGeom>
          <a:noFill/>
        </p:spPr>
        <p:txBody>
          <a:bodyPr wrap="square" rtlCol="0">
            <a:spAutoFit/>
          </a:bodyPr>
          <a:lstStyle/>
          <a:p>
            <a:pPr algn="ctr"/>
            <a:r>
              <a:rPr lang="en-US" dirty="0"/>
              <a:t>Fig.12. DC Operating Point.</a:t>
            </a:r>
          </a:p>
        </p:txBody>
      </p:sp>
    </p:spTree>
    <p:extLst>
      <p:ext uri="{BB962C8B-B14F-4D97-AF65-F5344CB8AC3E}">
        <p14:creationId xmlns:p14="http://schemas.microsoft.com/office/powerpoint/2010/main" val="48724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Components parameters</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solidFill>
                  <a:schemeClr val="tx1"/>
                </a:solidFill>
              </a:rPr>
              <a:t>19</a:t>
            </a:fld>
            <a:endParaRPr lang="en-US" dirty="0">
              <a:solidFill>
                <a:schemeClr val="tx1"/>
              </a:solidFill>
            </a:endParaRPr>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3157797656"/>
              </p:ext>
            </p:extLst>
          </p:nvPr>
        </p:nvGraphicFramePr>
        <p:xfrm>
          <a:off x="4038600" y="2012451"/>
          <a:ext cx="3251877" cy="4022136"/>
        </p:xfrm>
        <a:graphic>
          <a:graphicData uri="http://schemas.openxmlformats.org/drawingml/2006/table">
            <a:tbl>
              <a:tblPr firstRow="1" bandRow="1">
                <a:tableStyleId>{5C22544A-7EE6-4342-B048-85BDC9FD1C3A}</a:tableStyleId>
              </a:tblPr>
              <a:tblGrid>
                <a:gridCol w="1599925">
                  <a:extLst>
                    <a:ext uri="{9D8B030D-6E8A-4147-A177-3AD203B41FA5}">
                      <a16:colId xmlns:a16="http://schemas.microsoft.com/office/drawing/2014/main" val="4236101987"/>
                    </a:ext>
                  </a:extLst>
                </a:gridCol>
                <a:gridCol w="1651952">
                  <a:extLst>
                    <a:ext uri="{9D8B030D-6E8A-4147-A177-3AD203B41FA5}">
                      <a16:colId xmlns:a16="http://schemas.microsoft.com/office/drawing/2014/main" val="3759119048"/>
                    </a:ext>
                  </a:extLst>
                </a:gridCol>
              </a:tblGrid>
              <a:tr h="502767">
                <a:tc>
                  <a:txBody>
                    <a:bodyPr/>
                    <a:lstStyle/>
                    <a:p>
                      <a:endParaRPr lang="en-US" sz="1500" dirty="0"/>
                    </a:p>
                  </a:txBody>
                  <a:tcPr marL="55691" marR="55691" marT="27846" marB="27846" anchor="ctr"/>
                </a:tc>
                <a:tc>
                  <a:txBody>
                    <a:bodyPr/>
                    <a:lstStyle/>
                    <a:p>
                      <a:pPr algn="ctr"/>
                      <a:r>
                        <a:rPr lang="en-US" sz="1500" dirty="0"/>
                        <a:t>size</a:t>
                      </a:r>
                    </a:p>
                  </a:txBody>
                  <a:tcPr marL="55691" marR="55691" marT="27846" marB="27846" anchor="ctr"/>
                </a:tc>
                <a:extLst>
                  <a:ext uri="{0D108BD9-81ED-4DB2-BD59-A6C34878D82A}">
                    <a16:rowId xmlns:a16="http://schemas.microsoft.com/office/drawing/2014/main" val="3123168758"/>
                  </a:ext>
                </a:extLst>
              </a:tr>
              <a:tr h="502767">
                <a:tc>
                  <a:txBody>
                    <a:bodyPr/>
                    <a:lstStyle/>
                    <a:p>
                      <a:r>
                        <a:rPr lang="en-US" sz="1500" dirty="0"/>
                        <a:t>MOSFETs</a:t>
                      </a:r>
                    </a:p>
                  </a:txBody>
                  <a:tcPr marL="55691" marR="55691" marT="27846" marB="27846" anchor="ctr"/>
                </a:tc>
                <a:tc>
                  <a:txBody>
                    <a:bodyPr/>
                    <a:lstStyle/>
                    <a:p>
                      <a:pPr algn="ctr"/>
                      <a:r>
                        <a:rPr lang="en-US" sz="1500" dirty="0"/>
                        <a:t>4*32*1u</a:t>
                      </a:r>
                    </a:p>
                  </a:txBody>
                  <a:tcPr marL="55691" marR="55691" marT="27846" marB="27846" anchor="ctr"/>
                </a:tc>
                <a:extLst>
                  <a:ext uri="{0D108BD9-81ED-4DB2-BD59-A6C34878D82A}">
                    <a16:rowId xmlns:a16="http://schemas.microsoft.com/office/drawing/2014/main" val="766787693"/>
                  </a:ext>
                </a:extLst>
              </a:tr>
              <a:tr h="502767">
                <a:tc>
                  <a:txBody>
                    <a:bodyPr/>
                    <a:lstStyle/>
                    <a:p>
                      <a:r>
                        <a:rPr lang="en-US" sz="1500" dirty="0"/>
                        <a:t>Choke inductor</a:t>
                      </a:r>
                    </a:p>
                  </a:txBody>
                  <a:tcPr marL="55691" marR="55691" marT="27846" marB="27846" anchor="ctr"/>
                </a:tc>
                <a:tc>
                  <a:txBody>
                    <a:bodyPr/>
                    <a:lstStyle/>
                    <a:p>
                      <a:pPr algn="ctr"/>
                      <a:r>
                        <a:rPr lang="en-US" sz="1500" dirty="0"/>
                        <a:t>720pH / Q=15(from the kit)</a:t>
                      </a:r>
                    </a:p>
                  </a:txBody>
                  <a:tcPr marL="55691" marR="55691" marT="27846" marB="27846" anchor="ctr"/>
                </a:tc>
                <a:extLst>
                  <a:ext uri="{0D108BD9-81ED-4DB2-BD59-A6C34878D82A}">
                    <a16:rowId xmlns:a16="http://schemas.microsoft.com/office/drawing/2014/main" val="87153489"/>
                  </a:ext>
                </a:extLst>
              </a:tr>
              <a:tr h="502767">
                <a:tc>
                  <a:txBody>
                    <a:bodyPr/>
                    <a:lstStyle/>
                    <a:p>
                      <a:r>
                        <a:rPr lang="en-US" sz="1500" dirty="0"/>
                        <a:t>Degeneration inductor</a:t>
                      </a:r>
                    </a:p>
                  </a:txBody>
                  <a:tcPr marL="55691" marR="55691" marT="27846" marB="27846" anchor="ctr"/>
                </a:tc>
                <a:tc>
                  <a:txBody>
                    <a:bodyPr/>
                    <a:lstStyle/>
                    <a:p>
                      <a:pPr algn="ctr"/>
                      <a:r>
                        <a:rPr lang="en-US" sz="1500" dirty="0"/>
                        <a:t>150pH/ Q=18 (from the kit)</a:t>
                      </a:r>
                    </a:p>
                  </a:txBody>
                  <a:tcPr marL="55691" marR="55691" marT="27846" marB="27846" anchor="ctr"/>
                </a:tc>
                <a:extLst>
                  <a:ext uri="{0D108BD9-81ED-4DB2-BD59-A6C34878D82A}">
                    <a16:rowId xmlns:a16="http://schemas.microsoft.com/office/drawing/2014/main" val="1241404444"/>
                  </a:ext>
                </a:extLst>
              </a:tr>
              <a:tr h="502767">
                <a:tc>
                  <a:txBody>
                    <a:bodyPr/>
                    <a:lstStyle/>
                    <a:p>
                      <a:r>
                        <a:rPr lang="en-US" sz="1500" dirty="0"/>
                        <a:t>Input inductor </a:t>
                      </a:r>
                    </a:p>
                  </a:txBody>
                  <a:tcPr marL="55691" marR="55691" marT="27846" marB="27846" anchor="ctr"/>
                </a:tc>
                <a:tc>
                  <a:txBody>
                    <a:bodyPr/>
                    <a:lstStyle/>
                    <a:p>
                      <a:pPr algn="ctr"/>
                      <a:r>
                        <a:rPr lang="en-US" sz="1500" dirty="0"/>
                        <a:t>675pH / Q=15 (from the kit)</a:t>
                      </a:r>
                    </a:p>
                  </a:txBody>
                  <a:tcPr marL="55691" marR="55691" marT="27846" marB="27846" anchor="ctr"/>
                </a:tc>
                <a:extLst>
                  <a:ext uri="{0D108BD9-81ED-4DB2-BD59-A6C34878D82A}">
                    <a16:rowId xmlns:a16="http://schemas.microsoft.com/office/drawing/2014/main" val="1640741979"/>
                  </a:ext>
                </a:extLst>
              </a:tr>
              <a:tr h="502767">
                <a:tc>
                  <a:txBody>
                    <a:bodyPr/>
                    <a:lstStyle/>
                    <a:p>
                      <a:r>
                        <a:rPr lang="en-US" sz="1500" dirty="0"/>
                        <a:t>Input Cap.</a:t>
                      </a:r>
                    </a:p>
                  </a:txBody>
                  <a:tcPr marL="55691" marR="55691" marT="27846" marB="27846" anchor="ctr"/>
                </a:tc>
                <a:tc>
                  <a:txBody>
                    <a:bodyPr/>
                    <a:lstStyle/>
                    <a:p>
                      <a:pPr algn="ctr"/>
                      <a:r>
                        <a:rPr lang="en-US" sz="1500" dirty="0"/>
                        <a:t>5pF</a:t>
                      </a:r>
                    </a:p>
                  </a:txBody>
                  <a:tcPr marL="55691" marR="55691" marT="27846" marB="27846" anchor="ctr"/>
                </a:tc>
                <a:extLst>
                  <a:ext uri="{0D108BD9-81ED-4DB2-BD59-A6C34878D82A}">
                    <a16:rowId xmlns:a16="http://schemas.microsoft.com/office/drawing/2014/main" val="2381867163"/>
                  </a:ext>
                </a:extLst>
              </a:tr>
              <a:tr h="502767">
                <a:tc>
                  <a:txBody>
                    <a:bodyPr/>
                    <a:lstStyle/>
                    <a:p>
                      <a:r>
                        <a:rPr lang="en-US" sz="1500" dirty="0"/>
                        <a:t>Load Cap.</a:t>
                      </a:r>
                    </a:p>
                  </a:txBody>
                  <a:tcPr marL="55691" marR="55691" marT="27846" marB="27846" anchor="ctr"/>
                </a:tc>
                <a:tc>
                  <a:txBody>
                    <a:bodyPr/>
                    <a:lstStyle/>
                    <a:p>
                      <a:pPr algn="ctr"/>
                      <a:r>
                        <a:rPr lang="en-US" sz="1500" dirty="0"/>
                        <a:t>400fF</a:t>
                      </a:r>
                    </a:p>
                  </a:txBody>
                  <a:tcPr marL="55691" marR="55691" marT="27846" marB="27846" anchor="ctr"/>
                </a:tc>
                <a:extLst>
                  <a:ext uri="{0D108BD9-81ED-4DB2-BD59-A6C34878D82A}">
                    <a16:rowId xmlns:a16="http://schemas.microsoft.com/office/drawing/2014/main" val="174461481"/>
                  </a:ext>
                </a:extLst>
              </a:tr>
              <a:tr h="502767">
                <a:tc>
                  <a:txBody>
                    <a:bodyPr/>
                    <a:lstStyle/>
                    <a:p>
                      <a:r>
                        <a:rPr lang="en-US" sz="1500" dirty="0" err="1"/>
                        <a:t>Cascode</a:t>
                      </a:r>
                      <a:r>
                        <a:rPr lang="en-US" sz="1500" dirty="0"/>
                        <a:t> Cap.</a:t>
                      </a:r>
                    </a:p>
                  </a:txBody>
                  <a:tcPr marL="55691" marR="55691" marT="27846" marB="27846" anchor="ctr"/>
                </a:tc>
                <a:tc>
                  <a:txBody>
                    <a:bodyPr/>
                    <a:lstStyle/>
                    <a:p>
                      <a:pPr algn="ctr"/>
                      <a:r>
                        <a:rPr lang="en-US" sz="1500" dirty="0"/>
                        <a:t>107fF</a:t>
                      </a:r>
                    </a:p>
                  </a:txBody>
                  <a:tcPr marL="55691" marR="55691" marT="27846" marB="27846" anchor="ctr"/>
                </a:tc>
                <a:extLst>
                  <a:ext uri="{0D108BD9-81ED-4DB2-BD59-A6C34878D82A}">
                    <a16:rowId xmlns:a16="http://schemas.microsoft.com/office/drawing/2014/main" val="630783174"/>
                  </a:ext>
                </a:extLst>
              </a:tr>
            </a:tbl>
          </a:graphicData>
        </a:graphic>
      </p:graphicFrame>
    </p:spTree>
    <p:extLst>
      <p:ext uri="{BB962C8B-B14F-4D97-AF65-F5344CB8AC3E}">
        <p14:creationId xmlns:p14="http://schemas.microsoft.com/office/powerpoint/2010/main" val="63214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a:xfrm>
            <a:off x="6364224" y="1307592"/>
            <a:ext cx="5827776" cy="4251960"/>
          </a:xfrm>
        </p:spPr>
        <p:txBody>
          <a:bodyPr>
            <a:normAutofit fontScale="85000" lnSpcReduction="10000"/>
          </a:bodyPr>
          <a:lstStyle/>
          <a:p>
            <a:pPr marL="571500" lvl="0" indent="-571500">
              <a:buFont typeface="Arial" panose="020B0604020202020204" pitchFamily="34" charset="0"/>
              <a:buChar char="•"/>
            </a:pPr>
            <a:r>
              <a:rPr lang="en-US" dirty="0"/>
              <a:t>What is A Power Amplifier?!</a:t>
            </a:r>
            <a:endParaRPr lang="ar-EG" dirty="0"/>
          </a:p>
          <a:p>
            <a:pPr marL="571500" lvl="0" indent="-571500">
              <a:buFont typeface="Arial" panose="020B0604020202020204" pitchFamily="34" charset="0"/>
              <a:buChar char="•"/>
            </a:pPr>
            <a:r>
              <a:rPr lang="en-US" dirty="0"/>
              <a:t>Power Amplifier Specifications</a:t>
            </a:r>
          </a:p>
          <a:p>
            <a:pPr marL="571500" lvl="0" indent="-571500">
              <a:buFont typeface="Arial" panose="020B0604020202020204" pitchFamily="34" charset="0"/>
              <a:buChar char="•"/>
            </a:pPr>
            <a:r>
              <a:rPr lang="en-US" dirty="0"/>
              <a:t>Power Amplifier Classes</a:t>
            </a:r>
          </a:p>
          <a:p>
            <a:pPr marL="571500" lvl="0" indent="-571500">
              <a:buFont typeface="Arial" panose="020B0604020202020204" pitchFamily="34" charset="0"/>
              <a:buChar char="•"/>
            </a:pPr>
            <a:r>
              <a:rPr lang="en-US" dirty="0"/>
              <a:t>Class A Power Amplifier Design Methodology</a:t>
            </a:r>
          </a:p>
          <a:p>
            <a:pPr marL="571500" lvl="0" indent="-571500">
              <a:buFont typeface="Arial" panose="020B0604020202020204" pitchFamily="34" charset="0"/>
              <a:buChar char="•"/>
            </a:pPr>
            <a:r>
              <a:rPr lang="en-US" dirty="0"/>
              <a:t>Technical Flow</a:t>
            </a:r>
          </a:p>
          <a:p>
            <a:pPr marL="571500" lvl="0" indent="-571500">
              <a:buFont typeface="Arial" panose="020B0604020202020204" pitchFamily="34" charset="0"/>
              <a:buChar char="•"/>
            </a:pPr>
            <a:r>
              <a:rPr lang="en-US" dirty="0"/>
              <a:t>Results</a:t>
            </a:r>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Tree>
    <p:extLst>
      <p:ext uri="{BB962C8B-B14F-4D97-AF65-F5344CB8AC3E}">
        <p14:creationId xmlns:p14="http://schemas.microsoft.com/office/powerpoint/2010/main" val="244284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Comments on schematics &amp; DC operating point</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20</a:t>
            </a:fld>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02068C9-4F9F-DC81-A289-496A701D02A1}"/>
                  </a:ext>
                </a:extLst>
              </p:cNvPr>
              <p:cNvSpPr>
                <a:spLocks noGrp="1"/>
              </p:cNvSpPr>
              <p:nvPr>
                <p:ph idx="1"/>
              </p:nvPr>
            </p:nvSpPr>
            <p:spPr/>
            <p:txBody>
              <a:bodyPr>
                <a:normAutofit fontScale="92500" lnSpcReduction="20000"/>
              </a:bodyPr>
              <a:lstStyle/>
              <a:p>
                <a:r>
                  <a:rPr lang="en-US" dirty="0"/>
                  <a:t>The current consumed in the devices is around 41mA, which corresponds to current density of 320mA/</a:t>
                </a:r>
                <a14:m>
                  <m:oMath xmlns:m="http://schemas.openxmlformats.org/officeDocument/2006/math">
                    <m:r>
                      <a:rPr lang="en-US" b="0" i="1" smtClean="0">
                        <a:latin typeface="Cambria Math" panose="02040503050406030204" pitchFamily="18" charset="0"/>
                      </a:rPr>
                      <m:t>𝜇</m:t>
                    </m:r>
                  </m:oMath>
                </a14:m>
                <a:r>
                  <a:rPr lang="en-US" dirty="0"/>
                  <a:t>m, which leads to good linearity.</a:t>
                </a:r>
              </a:p>
              <a:p>
                <a:r>
                  <a:rPr lang="en-US" dirty="0"/>
                  <a:t>Biasing the </a:t>
                </a:r>
                <a:r>
                  <a:rPr lang="en-US" dirty="0" err="1"/>
                  <a:t>cascode</a:t>
                </a:r>
                <a:r>
                  <a:rPr lang="en-US" dirty="0"/>
                  <a:t> device by large resistor and a Cap. Improves the linearity by equalizing the swing on the 2 transistors in the stack.</a:t>
                </a:r>
              </a:p>
              <a:p>
                <a:r>
                  <a:rPr lang="en-US" dirty="0"/>
                  <a:t>Also, at DC the </a:t>
                </a:r>
                <a:r>
                  <a:rPr lang="en-US" dirty="0" err="1"/>
                  <a:t>Vds</a:t>
                </a:r>
                <a:r>
                  <a:rPr lang="en-US" dirty="0"/>
                  <a:t> on the 2 transistors is almost the same but the input device has more </a:t>
                </a:r>
                <a:r>
                  <a:rPr lang="en-US" dirty="0" err="1"/>
                  <a:t>Vds</a:t>
                </a:r>
                <a:r>
                  <a:rPr lang="en-US" dirty="0"/>
                  <a:t> on it which is acceptable from the PDK(largest </a:t>
                </a:r>
                <a:r>
                  <a:rPr lang="en-US" dirty="0" err="1"/>
                  <a:t>Vds</a:t>
                </a:r>
                <a:r>
                  <a:rPr lang="en-US" dirty="0"/>
                  <a:t> on the device can be up to 1.442V).</a:t>
                </a:r>
              </a:p>
              <a:p>
                <a:r>
                  <a:rPr lang="en-US" dirty="0"/>
                  <a:t>Biasing the balun by a resistor and cap also improves the linearity as it reduces the even order distortion as well as common mode signals.</a:t>
                </a:r>
              </a:p>
              <a:p>
                <a:r>
                  <a:rPr lang="en-US" dirty="0"/>
                  <a:t>The turns ratio of the Balun is set to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r>
                  <a:rPr lang="en-US" dirty="0"/>
                  <a:t> to still be matched to </a:t>
                </a:r>
                <a14:m>
                  <m:oMath xmlns:m="http://schemas.openxmlformats.org/officeDocument/2006/math">
                    <m:r>
                      <a:rPr lang="en-US" b="0" i="1" smtClean="0">
                        <a:latin typeface="Cambria Math" panose="02040503050406030204" pitchFamily="18" charset="0"/>
                      </a:rPr>
                      <m:t>50</m:t>
                    </m:r>
                    <m:r>
                      <m:rPr>
                        <m:sty m:val="p"/>
                      </m:rPr>
                      <a:rPr lang="en-US" b="0" i="0" smtClean="0">
                        <a:latin typeface="Cambria Math" panose="02040503050406030204" pitchFamily="18" charset="0"/>
                      </a:rPr>
                      <m:t>Ω</m:t>
                    </m:r>
                  </m:oMath>
                </a14:m>
                <a:r>
                  <a:rPr lang="en-US" dirty="0"/>
                  <a:t>. </a:t>
                </a:r>
              </a:p>
            </p:txBody>
          </p:sp>
        </mc:Choice>
        <mc:Fallback xmlns="">
          <p:sp>
            <p:nvSpPr>
              <p:cNvPr id="7" name="Content Placeholder 6">
                <a:extLst>
                  <a:ext uri="{FF2B5EF4-FFF2-40B4-BE49-F238E27FC236}">
                    <a16:creationId xmlns:a16="http://schemas.microsoft.com/office/drawing/2014/main" id="{E02068C9-4F9F-DC81-A289-496A701D02A1}"/>
                  </a:ext>
                </a:extLst>
              </p:cNvPr>
              <p:cNvSpPr>
                <a:spLocks noGrp="1" noRot="1" noChangeAspect="1" noMove="1" noResize="1" noEditPoints="1" noAdjustHandles="1" noChangeArrowheads="1" noChangeShapeType="1" noTextEdit="1"/>
              </p:cNvSpPr>
              <p:nvPr>
                <p:ph idx="1"/>
              </p:nvPr>
            </p:nvSpPr>
            <p:spPr>
              <a:blipFill>
                <a:blip r:embed="rId2"/>
                <a:stretch>
                  <a:fillRect l="-928" t="-2377" r="-174"/>
                </a:stretch>
              </a:blipFill>
            </p:spPr>
            <p:txBody>
              <a:bodyPr/>
              <a:lstStyle/>
              <a:p>
                <a:r>
                  <a:rPr lang="en-US">
                    <a:noFill/>
                  </a:rPr>
                  <a:t> </a:t>
                </a:r>
              </a:p>
            </p:txBody>
          </p:sp>
        </mc:Fallback>
      </mc:AlternateContent>
    </p:spTree>
    <p:extLst>
      <p:ext uri="{BB962C8B-B14F-4D97-AF65-F5344CB8AC3E}">
        <p14:creationId xmlns:p14="http://schemas.microsoft.com/office/powerpoint/2010/main" val="2022564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710-7BED-9F99-BBC7-635C464AB3C1}"/>
              </a:ext>
            </a:extLst>
          </p:cNvPr>
          <p:cNvSpPr>
            <a:spLocks noGrp="1"/>
          </p:cNvSpPr>
          <p:nvPr>
            <p:ph type="title"/>
          </p:nvPr>
        </p:nvSpPr>
        <p:spPr/>
        <p:txBody>
          <a:bodyPr/>
          <a:lstStyle/>
          <a:p>
            <a:pPr algn="l"/>
            <a:r>
              <a:rPr lang="en-US" dirty="0"/>
              <a:t>Load pull contours @13GHz</a:t>
            </a:r>
          </a:p>
        </p:txBody>
      </p:sp>
      <p:pic>
        <p:nvPicPr>
          <p:cNvPr id="9" name="Content Placeholder 8">
            <a:extLst>
              <a:ext uri="{FF2B5EF4-FFF2-40B4-BE49-F238E27FC236}">
                <a16:creationId xmlns:a16="http://schemas.microsoft.com/office/drawing/2014/main" id="{8A73F7CA-2CF5-1CD4-8980-5A5C741D905A}"/>
              </a:ext>
            </a:extLst>
          </p:cNvPr>
          <p:cNvPicPr>
            <a:picLocks noGrp="1" noChangeAspect="1"/>
          </p:cNvPicPr>
          <p:nvPr>
            <p:ph sz="half" idx="1"/>
          </p:nvPr>
        </p:nvPicPr>
        <p:blipFill>
          <a:blip r:embed="rId2"/>
          <a:stretch>
            <a:fillRect/>
          </a:stretch>
        </p:blipFill>
        <p:spPr>
          <a:xfrm>
            <a:off x="838200" y="2589021"/>
            <a:ext cx="5181600" cy="3308732"/>
          </a:xfrm>
        </p:spPr>
      </p:pic>
      <p:pic>
        <p:nvPicPr>
          <p:cNvPr id="11" name="Content Placeholder 10">
            <a:extLst>
              <a:ext uri="{FF2B5EF4-FFF2-40B4-BE49-F238E27FC236}">
                <a16:creationId xmlns:a16="http://schemas.microsoft.com/office/drawing/2014/main" id="{4E964CDB-4550-0525-29B0-3B702D7677A8}"/>
              </a:ext>
            </a:extLst>
          </p:cNvPr>
          <p:cNvPicPr>
            <a:picLocks noGrp="1" noChangeAspect="1"/>
          </p:cNvPicPr>
          <p:nvPr>
            <p:ph sz="half" idx="2"/>
          </p:nvPr>
        </p:nvPicPr>
        <p:blipFill>
          <a:blip r:embed="rId3"/>
          <a:stretch>
            <a:fillRect/>
          </a:stretch>
        </p:blipFill>
        <p:spPr>
          <a:xfrm>
            <a:off x="6172200" y="2589021"/>
            <a:ext cx="5181600" cy="3308732"/>
          </a:xfrm>
        </p:spPr>
      </p:pic>
      <p:sp>
        <p:nvSpPr>
          <p:cNvPr id="5" name="Date Placeholder 4">
            <a:extLst>
              <a:ext uri="{FF2B5EF4-FFF2-40B4-BE49-F238E27FC236}">
                <a16:creationId xmlns:a16="http://schemas.microsoft.com/office/drawing/2014/main" id="{681A5EAE-49FA-607B-1110-3907015CD492}"/>
              </a:ext>
            </a:extLst>
          </p:cNvPr>
          <p:cNvSpPr>
            <a:spLocks noGrp="1"/>
          </p:cNvSpPr>
          <p:nvPr>
            <p:ph type="dt" sz="half" idx="10"/>
          </p:nvPr>
        </p:nvSpPr>
        <p:spPr/>
        <p:txBody>
          <a:bodyPr/>
          <a:lstStyle/>
          <a:p>
            <a:r>
              <a:rPr lang="en-US" dirty="0"/>
              <a:t>5/10/2023</a:t>
            </a:r>
          </a:p>
        </p:txBody>
      </p:sp>
      <p:sp>
        <p:nvSpPr>
          <p:cNvPr id="6" name="Footer Placeholder 5">
            <a:extLst>
              <a:ext uri="{FF2B5EF4-FFF2-40B4-BE49-F238E27FC236}">
                <a16:creationId xmlns:a16="http://schemas.microsoft.com/office/drawing/2014/main" id="{3F0BDEAB-BAE2-2DE2-CC79-0AA1B9E82F73}"/>
              </a:ext>
            </a:extLst>
          </p:cNvPr>
          <p:cNvSpPr>
            <a:spLocks noGrp="1"/>
          </p:cNvSpPr>
          <p:nvPr>
            <p:ph type="ftr" sz="quarter" idx="11"/>
          </p:nvPr>
        </p:nvSpPr>
        <p:spPr/>
        <p:txBody>
          <a:bodyPr/>
          <a:lstStyle/>
          <a:p>
            <a:r>
              <a:rPr lang="en-US" dirty="0"/>
              <a:t>Power Amplifier</a:t>
            </a:r>
          </a:p>
        </p:txBody>
      </p:sp>
      <p:sp>
        <p:nvSpPr>
          <p:cNvPr id="7" name="Slide Number Placeholder 6">
            <a:extLst>
              <a:ext uri="{FF2B5EF4-FFF2-40B4-BE49-F238E27FC236}">
                <a16:creationId xmlns:a16="http://schemas.microsoft.com/office/drawing/2014/main" id="{0A3344A3-0776-C934-AEDA-3905EE1B9F63}"/>
              </a:ext>
            </a:extLst>
          </p:cNvPr>
          <p:cNvSpPr>
            <a:spLocks noGrp="1"/>
          </p:cNvSpPr>
          <p:nvPr>
            <p:ph type="sldNum" sz="quarter" idx="12"/>
          </p:nvPr>
        </p:nvSpPr>
        <p:spPr/>
        <p:txBody>
          <a:bodyPr/>
          <a:lstStyle/>
          <a:p>
            <a:fld id="{2C18C1E5-FB55-42F5-BD6D-9CC153FCDBE6}" type="slidenum">
              <a:rPr lang="en-US" smtClean="0"/>
              <a:t>21</a:t>
            </a:fld>
            <a:endParaRPr lang="en-US" dirty="0"/>
          </a:p>
        </p:txBody>
      </p:sp>
      <p:sp>
        <p:nvSpPr>
          <p:cNvPr id="12" name="TextBox 11">
            <a:extLst>
              <a:ext uri="{FF2B5EF4-FFF2-40B4-BE49-F238E27FC236}">
                <a16:creationId xmlns:a16="http://schemas.microsoft.com/office/drawing/2014/main" id="{5D308253-2E57-0054-3152-46F1CAA56378}"/>
              </a:ext>
            </a:extLst>
          </p:cNvPr>
          <p:cNvSpPr txBox="1"/>
          <p:nvPr/>
        </p:nvSpPr>
        <p:spPr>
          <a:xfrm>
            <a:off x="1761565" y="5897753"/>
            <a:ext cx="3514164" cy="376518"/>
          </a:xfrm>
          <a:prstGeom prst="rect">
            <a:avLst/>
          </a:prstGeom>
          <a:noFill/>
        </p:spPr>
        <p:txBody>
          <a:bodyPr wrap="square" rtlCol="0">
            <a:spAutoFit/>
          </a:bodyPr>
          <a:lstStyle/>
          <a:p>
            <a:pPr algn="ctr"/>
            <a:r>
              <a:rPr lang="en-US" dirty="0"/>
              <a:t>Fig.13. Load pull contours without Matching network.</a:t>
            </a:r>
          </a:p>
        </p:txBody>
      </p:sp>
      <p:sp>
        <p:nvSpPr>
          <p:cNvPr id="13" name="TextBox 12">
            <a:extLst>
              <a:ext uri="{FF2B5EF4-FFF2-40B4-BE49-F238E27FC236}">
                <a16:creationId xmlns:a16="http://schemas.microsoft.com/office/drawing/2014/main" id="{C9C2DCBB-32DA-F5D4-3D79-963EB3B76333}"/>
              </a:ext>
            </a:extLst>
          </p:cNvPr>
          <p:cNvSpPr txBox="1"/>
          <p:nvPr/>
        </p:nvSpPr>
        <p:spPr>
          <a:xfrm>
            <a:off x="7140389" y="5897753"/>
            <a:ext cx="3514164" cy="376518"/>
          </a:xfrm>
          <a:prstGeom prst="rect">
            <a:avLst/>
          </a:prstGeom>
          <a:noFill/>
        </p:spPr>
        <p:txBody>
          <a:bodyPr wrap="square" rtlCol="0">
            <a:spAutoFit/>
          </a:bodyPr>
          <a:lstStyle/>
          <a:p>
            <a:pPr algn="ctr"/>
            <a:r>
              <a:rPr lang="en-US" dirty="0"/>
              <a:t>Fig.14. Load pull contours with Matching network.</a:t>
            </a:r>
          </a:p>
        </p:txBody>
      </p:sp>
    </p:spTree>
    <p:extLst>
      <p:ext uri="{BB962C8B-B14F-4D97-AF65-F5344CB8AC3E}">
        <p14:creationId xmlns:p14="http://schemas.microsoft.com/office/powerpoint/2010/main" val="353966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710-7BED-9F99-BBC7-635C464AB3C1}"/>
              </a:ext>
            </a:extLst>
          </p:cNvPr>
          <p:cNvSpPr>
            <a:spLocks noGrp="1"/>
          </p:cNvSpPr>
          <p:nvPr>
            <p:ph type="title"/>
          </p:nvPr>
        </p:nvSpPr>
        <p:spPr/>
        <p:txBody>
          <a:bodyPr/>
          <a:lstStyle/>
          <a:p>
            <a:pPr algn="l"/>
            <a:r>
              <a:rPr lang="en-US" dirty="0"/>
              <a:t>Load pull contours @14GHz</a:t>
            </a:r>
          </a:p>
        </p:txBody>
      </p:sp>
      <p:sp>
        <p:nvSpPr>
          <p:cNvPr id="5" name="Date Placeholder 4">
            <a:extLst>
              <a:ext uri="{FF2B5EF4-FFF2-40B4-BE49-F238E27FC236}">
                <a16:creationId xmlns:a16="http://schemas.microsoft.com/office/drawing/2014/main" id="{681A5EAE-49FA-607B-1110-3907015CD492}"/>
              </a:ext>
            </a:extLst>
          </p:cNvPr>
          <p:cNvSpPr>
            <a:spLocks noGrp="1"/>
          </p:cNvSpPr>
          <p:nvPr>
            <p:ph type="dt" sz="half" idx="10"/>
          </p:nvPr>
        </p:nvSpPr>
        <p:spPr/>
        <p:txBody>
          <a:bodyPr/>
          <a:lstStyle/>
          <a:p>
            <a:r>
              <a:rPr lang="en-US" dirty="0"/>
              <a:t>5/10/2023</a:t>
            </a:r>
          </a:p>
        </p:txBody>
      </p:sp>
      <p:sp>
        <p:nvSpPr>
          <p:cNvPr id="6" name="Footer Placeholder 5">
            <a:extLst>
              <a:ext uri="{FF2B5EF4-FFF2-40B4-BE49-F238E27FC236}">
                <a16:creationId xmlns:a16="http://schemas.microsoft.com/office/drawing/2014/main" id="{3F0BDEAB-BAE2-2DE2-CC79-0AA1B9E82F73}"/>
              </a:ext>
            </a:extLst>
          </p:cNvPr>
          <p:cNvSpPr>
            <a:spLocks noGrp="1"/>
          </p:cNvSpPr>
          <p:nvPr>
            <p:ph type="ftr" sz="quarter" idx="11"/>
          </p:nvPr>
        </p:nvSpPr>
        <p:spPr/>
        <p:txBody>
          <a:bodyPr/>
          <a:lstStyle/>
          <a:p>
            <a:r>
              <a:rPr lang="en-US" dirty="0"/>
              <a:t>Power Amplifier</a:t>
            </a:r>
          </a:p>
        </p:txBody>
      </p:sp>
      <p:sp>
        <p:nvSpPr>
          <p:cNvPr id="7" name="Slide Number Placeholder 6">
            <a:extLst>
              <a:ext uri="{FF2B5EF4-FFF2-40B4-BE49-F238E27FC236}">
                <a16:creationId xmlns:a16="http://schemas.microsoft.com/office/drawing/2014/main" id="{0A3344A3-0776-C934-AEDA-3905EE1B9F63}"/>
              </a:ext>
            </a:extLst>
          </p:cNvPr>
          <p:cNvSpPr>
            <a:spLocks noGrp="1"/>
          </p:cNvSpPr>
          <p:nvPr>
            <p:ph type="sldNum" sz="quarter" idx="12"/>
          </p:nvPr>
        </p:nvSpPr>
        <p:spPr/>
        <p:txBody>
          <a:bodyPr/>
          <a:lstStyle/>
          <a:p>
            <a:fld id="{2C18C1E5-FB55-42F5-BD6D-9CC153FCDBE6}" type="slidenum">
              <a:rPr lang="en-US" smtClean="0"/>
              <a:t>22</a:t>
            </a:fld>
            <a:endParaRPr lang="en-US" dirty="0"/>
          </a:p>
        </p:txBody>
      </p:sp>
      <p:pic>
        <p:nvPicPr>
          <p:cNvPr id="13" name="Content Placeholder 12">
            <a:extLst>
              <a:ext uri="{FF2B5EF4-FFF2-40B4-BE49-F238E27FC236}">
                <a16:creationId xmlns:a16="http://schemas.microsoft.com/office/drawing/2014/main" id="{E181992D-4140-E675-98EA-B22CA92CD187}"/>
              </a:ext>
            </a:extLst>
          </p:cNvPr>
          <p:cNvPicPr>
            <a:picLocks noGrp="1" noChangeAspect="1"/>
          </p:cNvPicPr>
          <p:nvPr>
            <p:ph sz="half" idx="1"/>
          </p:nvPr>
        </p:nvPicPr>
        <p:blipFill>
          <a:blip r:embed="rId2"/>
          <a:stretch>
            <a:fillRect/>
          </a:stretch>
        </p:blipFill>
        <p:spPr>
          <a:xfrm>
            <a:off x="838200" y="2589021"/>
            <a:ext cx="5181600" cy="3308732"/>
          </a:xfrm>
        </p:spPr>
      </p:pic>
      <p:pic>
        <p:nvPicPr>
          <p:cNvPr id="15" name="Content Placeholder 14">
            <a:extLst>
              <a:ext uri="{FF2B5EF4-FFF2-40B4-BE49-F238E27FC236}">
                <a16:creationId xmlns:a16="http://schemas.microsoft.com/office/drawing/2014/main" id="{6463D17D-A0E4-AA9A-4255-B9B29944EF81}"/>
              </a:ext>
            </a:extLst>
          </p:cNvPr>
          <p:cNvPicPr>
            <a:picLocks noGrp="1" noChangeAspect="1"/>
          </p:cNvPicPr>
          <p:nvPr>
            <p:ph sz="half" idx="2"/>
          </p:nvPr>
        </p:nvPicPr>
        <p:blipFill>
          <a:blip r:embed="rId3"/>
          <a:stretch>
            <a:fillRect/>
          </a:stretch>
        </p:blipFill>
        <p:spPr>
          <a:xfrm>
            <a:off x="6172200" y="2589021"/>
            <a:ext cx="5181600" cy="3308732"/>
          </a:xfrm>
        </p:spPr>
      </p:pic>
      <p:sp>
        <p:nvSpPr>
          <p:cNvPr id="16" name="TextBox 15">
            <a:extLst>
              <a:ext uri="{FF2B5EF4-FFF2-40B4-BE49-F238E27FC236}">
                <a16:creationId xmlns:a16="http://schemas.microsoft.com/office/drawing/2014/main" id="{339132E2-4FE7-3B4B-D8DF-A07DD97BAFBB}"/>
              </a:ext>
            </a:extLst>
          </p:cNvPr>
          <p:cNvSpPr txBox="1"/>
          <p:nvPr/>
        </p:nvSpPr>
        <p:spPr>
          <a:xfrm>
            <a:off x="1761565" y="5897753"/>
            <a:ext cx="3514164" cy="376518"/>
          </a:xfrm>
          <a:prstGeom prst="rect">
            <a:avLst/>
          </a:prstGeom>
          <a:noFill/>
        </p:spPr>
        <p:txBody>
          <a:bodyPr wrap="square" rtlCol="0">
            <a:spAutoFit/>
          </a:bodyPr>
          <a:lstStyle/>
          <a:p>
            <a:pPr algn="ctr"/>
            <a:r>
              <a:rPr lang="en-US" dirty="0"/>
              <a:t>Fig.15. Load pull contours without Matching network.</a:t>
            </a:r>
          </a:p>
        </p:txBody>
      </p:sp>
      <p:sp>
        <p:nvSpPr>
          <p:cNvPr id="17" name="TextBox 16">
            <a:extLst>
              <a:ext uri="{FF2B5EF4-FFF2-40B4-BE49-F238E27FC236}">
                <a16:creationId xmlns:a16="http://schemas.microsoft.com/office/drawing/2014/main" id="{DF2ADE66-CF9E-079B-28DD-DA04488D9303}"/>
              </a:ext>
            </a:extLst>
          </p:cNvPr>
          <p:cNvSpPr txBox="1"/>
          <p:nvPr/>
        </p:nvSpPr>
        <p:spPr>
          <a:xfrm>
            <a:off x="7140389" y="5897753"/>
            <a:ext cx="3514164" cy="376518"/>
          </a:xfrm>
          <a:prstGeom prst="rect">
            <a:avLst/>
          </a:prstGeom>
          <a:noFill/>
        </p:spPr>
        <p:txBody>
          <a:bodyPr wrap="square" rtlCol="0">
            <a:spAutoFit/>
          </a:bodyPr>
          <a:lstStyle/>
          <a:p>
            <a:pPr algn="ctr"/>
            <a:r>
              <a:rPr lang="en-US" dirty="0"/>
              <a:t>Fig.16. Load pull contours with Matching network.</a:t>
            </a:r>
          </a:p>
        </p:txBody>
      </p:sp>
    </p:spTree>
    <p:extLst>
      <p:ext uri="{BB962C8B-B14F-4D97-AF65-F5344CB8AC3E}">
        <p14:creationId xmlns:p14="http://schemas.microsoft.com/office/powerpoint/2010/main" val="385853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710-7BED-9F99-BBC7-635C464AB3C1}"/>
              </a:ext>
            </a:extLst>
          </p:cNvPr>
          <p:cNvSpPr>
            <a:spLocks noGrp="1"/>
          </p:cNvSpPr>
          <p:nvPr>
            <p:ph type="title"/>
          </p:nvPr>
        </p:nvSpPr>
        <p:spPr/>
        <p:txBody>
          <a:bodyPr/>
          <a:lstStyle/>
          <a:p>
            <a:pPr algn="l"/>
            <a:r>
              <a:rPr lang="en-US" dirty="0"/>
              <a:t>Load pull contours @15GHz</a:t>
            </a:r>
          </a:p>
        </p:txBody>
      </p:sp>
      <p:sp>
        <p:nvSpPr>
          <p:cNvPr id="5" name="Date Placeholder 4">
            <a:extLst>
              <a:ext uri="{FF2B5EF4-FFF2-40B4-BE49-F238E27FC236}">
                <a16:creationId xmlns:a16="http://schemas.microsoft.com/office/drawing/2014/main" id="{681A5EAE-49FA-607B-1110-3907015CD492}"/>
              </a:ext>
            </a:extLst>
          </p:cNvPr>
          <p:cNvSpPr>
            <a:spLocks noGrp="1"/>
          </p:cNvSpPr>
          <p:nvPr>
            <p:ph type="dt" sz="half" idx="10"/>
          </p:nvPr>
        </p:nvSpPr>
        <p:spPr/>
        <p:txBody>
          <a:bodyPr/>
          <a:lstStyle/>
          <a:p>
            <a:r>
              <a:rPr lang="en-US" dirty="0"/>
              <a:t>5/10/2023</a:t>
            </a:r>
          </a:p>
        </p:txBody>
      </p:sp>
      <p:sp>
        <p:nvSpPr>
          <p:cNvPr id="6" name="Footer Placeholder 5">
            <a:extLst>
              <a:ext uri="{FF2B5EF4-FFF2-40B4-BE49-F238E27FC236}">
                <a16:creationId xmlns:a16="http://schemas.microsoft.com/office/drawing/2014/main" id="{3F0BDEAB-BAE2-2DE2-CC79-0AA1B9E82F73}"/>
              </a:ext>
            </a:extLst>
          </p:cNvPr>
          <p:cNvSpPr>
            <a:spLocks noGrp="1"/>
          </p:cNvSpPr>
          <p:nvPr>
            <p:ph type="ftr" sz="quarter" idx="11"/>
          </p:nvPr>
        </p:nvSpPr>
        <p:spPr/>
        <p:txBody>
          <a:bodyPr/>
          <a:lstStyle/>
          <a:p>
            <a:r>
              <a:rPr lang="en-US" dirty="0"/>
              <a:t>Power Amplifier</a:t>
            </a:r>
          </a:p>
        </p:txBody>
      </p:sp>
      <p:sp>
        <p:nvSpPr>
          <p:cNvPr id="7" name="Slide Number Placeholder 6">
            <a:extLst>
              <a:ext uri="{FF2B5EF4-FFF2-40B4-BE49-F238E27FC236}">
                <a16:creationId xmlns:a16="http://schemas.microsoft.com/office/drawing/2014/main" id="{0A3344A3-0776-C934-AEDA-3905EE1B9F63}"/>
              </a:ext>
            </a:extLst>
          </p:cNvPr>
          <p:cNvSpPr>
            <a:spLocks noGrp="1"/>
          </p:cNvSpPr>
          <p:nvPr>
            <p:ph type="sldNum" sz="quarter" idx="12"/>
          </p:nvPr>
        </p:nvSpPr>
        <p:spPr/>
        <p:txBody>
          <a:bodyPr/>
          <a:lstStyle/>
          <a:p>
            <a:fld id="{2C18C1E5-FB55-42F5-BD6D-9CC153FCDBE6}" type="slidenum">
              <a:rPr lang="en-US" smtClean="0"/>
              <a:t>23</a:t>
            </a:fld>
            <a:endParaRPr lang="en-US" dirty="0"/>
          </a:p>
        </p:txBody>
      </p:sp>
      <p:pic>
        <p:nvPicPr>
          <p:cNvPr id="13" name="Content Placeholder 12">
            <a:extLst>
              <a:ext uri="{FF2B5EF4-FFF2-40B4-BE49-F238E27FC236}">
                <a16:creationId xmlns:a16="http://schemas.microsoft.com/office/drawing/2014/main" id="{9295F81B-A95D-FBD1-7DC5-EF30373D85A3}"/>
              </a:ext>
            </a:extLst>
          </p:cNvPr>
          <p:cNvPicPr>
            <a:picLocks noGrp="1" noChangeAspect="1"/>
          </p:cNvPicPr>
          <p:nvPr>
            <p:ph sz="half" idx="1"/>
          </p:nvPr>
        </p:nvPicPr>
        <p:blipFill>
          <a:blip r:embed="rId2"/>
          <a:stretch>
            <a:fillRect/>
          </a:stretch>
        </p:blipFill>
        <p:spPr>
          <a:xfrm>
            <a:off x="838200" y="2589021"/>
            <a:ext cx="5181600" cy="3308732"/>
          </a:xfrm>
        </p:spPr>
      </p:pic>
      <p:pic>
        <p:nvPicPr>
          <p:cNvPr id="15" name="Content Placeholder 14">
            <a:extLst>
              <a:ext uri="{FF2B5EF4-FFF2-40B4-BE49-F238E27FC236}">
                <a16:creationId xmlns:a16="http://schemas.microsoft.com/office/drawing/2014/main" id="{3BEB7E4A-1624-4BAB-2AFF-4C17993BBD93}"/>
              </a:ext>
            </a:extLst>
          </p:cNvPr>
          <p:cNvPicPr>
            <a:picLocks noGrp="1" noChangeAspect="1"/>
          </p:cNvPicPr>
          <p:nvPr>
            <p:ph sz="half" idx="2"/>
          </p:nvPr>
        </p:nvPicPr>
        <p:blipFill>
          <a:blip r:embed="rId3"/>
          <a:stretch>
            <a:fillRect/>
          </a:stretch>
        </p:blipFill>
        <p:spPr>
          <a:xfrm>
            <a:off x="6172200" y="2589021"/>
            <a:ext cx="5181600" cy="3308732"/>
          </a:xfrm>
        </p:spPr>
      </p:pic>
      <p:sp>
        <p:nvSpPr>
          <p:cNvPr id="16" name="TextBox 15">
            <a:extLst>
              <a:ext uri="{FF2B5EF4-FFF2-40B4-BE49-F238E27FC236}">
                <a16:creationId xmlns:a16="http://schemas.microsoft.com/office/drawing/2014/main" id="{5FE4A82C-3394-A4AC-96E5-C20F46E83397}"/>
              </a:ext>
            </a:extLst>
          </p:cNvPr>
          <p:cNvSpPr txBox="1"/>
          <p:nvPr/>
        </p:nvSpPr>
        <p:spPr>
          <a:xfrm>
            <a:off x="1761565" y="5897753"/>
            <a:ext cx="3514164" cy="376518"/>
          </a:xfrm>
          <a:prstGeom prst="rect">
            <a:avLst/>
          </a:prstGeom>
          <a:noFill/>
        </p:spPr>
        <p:txBody>
          <a:bodyPr wrap="square" rtlCol="0">
            <a:spAutoFit/>
          </a:bodyPr>
          <a:lstStyle/>
          <a:p>
            <a:pPr algn="ctr"/>
            <a:r>
              <a:rPr lang="en-US" dirty="0"/>
              <a:t>Fig.17. Load pull contours without Matching network.</a:t>
            </a:r>
          </a:p>
        </p:txBody>
      </p:sp>
      <p:sp>
        <p:nvSpPr>
          <p:cNvPr id="17" name="TextBox 16">
            <a:extLst>
              <a:ext uri="{FF2B5EF4-FFF2-40B4-BE49-F238E27FC236}">
                <a16:creationId xmlns:a16="http://schemas.microsoft.com/office/drawing/2014/main" id="{46F4D2AF-4499-8290-5CDE-CA2E84CBCAC4}"/>
              </a:ext>
            </a:extLst>
          </p:cNvPr>
          <p:cNvSpPr txBox="1"/>
          <p:nvPr/>
        </p:nvSpPr>
        <p:spPr>
          <a:xfrm>
            <a:off x="7140389" y="5897753"/>
            <a:ext cx="3514164" cy="376518"/>
          </a:xfrm>
          <a:prstGeom prst="rect">
            <a:avLst/>
          </a:prstGeom>
          <a:noFill/>
        </p:spPr>
        <p:txBody>
          <a:bodyPr wrap="square" rtlCol="0">
            <a:spAutoFit/>
          </a:bodyPr>
          <a:lstStyle/>
          <a:p>
            <a:pPr algn="ctr"/>
            <a:r>
              <a:rPr lang="en-US" dirty="0"/>
              <a:t>Fig.18. Load pull contours with Matching network.</a:t>
            </a:r>
          </a:p>
        </p:txBody>
      </p:sp>
    </p:spTree>
    <p:extLst>
      <p:ext uri="{BB962C8B-B14F-4D97-AF65-F5344CB8AC3E}">
        <p14:creationId xmlns:p14="http://schemas.microsoft.com/office/powerpoint/2010/main" val="8736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A9CA-C93B-3713-0962-B96154A63E2C}"/>
              </a:ext>
            </a:extLst>
          </p:cNvPr>
          <p:cNvSpPr>
            <a:spLocks noGrp="1"/>
          </p:cNvSpPr>
          <p:nvPr>
            <p:ph type="title"/>
          </p:nvPr>
        </p:nvSpPr>
        <p:spPr/>
        <p:txBody>
          <a:bodyPr/>
          <a:lstStyle/>
          <a:p>
            <a:r>
              <a:rPr lang="en-US" dirty="0"/>
              <a:t>Comments in load pull contours</a:t>
            </a:r>
          </a:p>
        </p:txBody>
      </p:sp>
      <p:sp>
        <p:nvSpPr>
          <p:cNvPr id="3" name="Content Placeholder 2">
            <a:extLst>
              <a:ext uri="{FF2B5EF4-FFF2-40B4-BE49-F238E27FC236}">
                <a16:creationId xmlns:a16="http://schemas.microsoft.com/office/drawing/2014/main" id="{6FFB51BF-C987-D900-A957-82146CA74155}"/>
              </a:ext>
            </a:extLst>
          </p:cNvPr>
          <p:cNvSpPr>
            <a:spLocks noGrp="1"/>
          </p:cNvSpPr>
          <p:nvPr>
            <p:ph idx="1"/>
          </p:nvPr>
        </p:nvSpPr>
        <p:spPr/>
        <p:txBody>
          <a:bodyPr/>
          <a:lstStyle/>
          <a:p>
            <a:r>
              <a:rPr lang="en-US" dirty="0"/>
              <a:t>Note that the load pull contours is almost constant at different frequencies.</a:t>
            </a:r>
          </a:p>
          <a:p>
            <a:r>
              <a:rPr lang="en-US" dirty="0"/>
              <a:t>The maximum power available after output matching is less than the maximum power available without output matching, and this makes sense as the losses at the output affects the maximum power available from the amplifier.</a:t>
            </a:r>
          </a:p>
          <a:p>
            <a:r>
              <a:rPr lang="en-US" dirty="0"/>
              <a:t>Some techniques here are applied to increase the P1dB even above the maximum value available, as biasing the balun with large resistor and a cap. As this decrease the even order distortion and common mode signals, also biasing the gate of the </a:t>
            </a:r>
            <a:r>
              <a:rPr lang="en-US" dirty="0" err="1"/>
              <a:t>cascode</a:t>
            </a:r>
            <a:r>
              <a:rPr lang="en-US" dirty="0"/>
              <a:t> by large resistor and a cap. Increases the linearity of the amplifier as it equalizes the swing among the 2 MOSFETs in the stack, by these techniques we are able to get high P1dB even higher than the available with basic biasing.  </a:t>
            </a:r>
          </a:p>
        </p:txBody>
      </p:sp>
      <p:sp>
        <p:nvSpPr>
          <p:cNvPr id="4" name="Date Placeholder 3">
            <a:extLst>
              <a:ext uri="{FF2B5EF4-FFF2-40B4-BE49-F238E27FC236}">
                <a16:creationId xmlns:a16="http://schemas.microsoft.com/office/drawing/2014/main" id="{EAEA4E54-EBD0-5A45-F2DF-49B2D8DC40F7}"/>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06DE89D6-ABA6-C4C2-963D-43123AFED034}"/>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05A6BF4E-4FF2-51B8-62C3-CFD11CB02BE3}"/>
              </a:ext>
            </a:extLst>
          </p:cNvPr>
          <p:cNvSpPr>
            <a:spLocks noGrp="1"/>
          </p:cNvSpPr>
          <p:nvPr>
            <p:ph type="sldNum" sz="quarter" idx="12"/>
          </p:nvPr>
        </p:nvSpPr>
        <p:spPr/>
        <p:txBody>
          <a:bodyPr/>
          <a:lstStyle/>
          <a:p>
            <a:fld id="{2C18C1E5-FB55-42F5-BD6D-9CC153FCDBE6}" type="slidenum">
              <a:rPr lang="en-US" smtClean="0"/>
              <a:t>24</a:t>
            </a:fld>
            <a:endParaRPr lang="en-US" dirty="0"/>
          </a:p>
        </p:txBody>
      </p:sp>
    </p:spTree>
    <p:extLst>
      <p:ext uri="{BB962C8B-B14F-4D97-AF65-F5344CB8AC3E}">
        <p14:creationId xmlns:p14="http://schemas.microsoft.com/office/powerpoint/2010/main" val="3136256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F92-B510-4809-BB94-37C223C6FC82}"/>
              </a:ext>
            </a:extLst>
          </p:cNvPr>
          <p:cNvSpPr>
            <a:spLocks noGrp="1"/>
          </p:cNvSpPr>
          <p:nvPr>
            <p:ph type="title"/>
          </p:nvPr>
        </p:nvSpPr>
        <p:spPr/>
        <p:txBody>
          <a:bodyPr>
            <a:normAutofit/>
          </a:bodyPr>
          <a:lstStyle/>
          <a:p>
            <a:r>
              <a:rPr lang="en-US" sz="5400" dirty="0"/>
              <a:t>S-parameter Analysis</a:t>
            </a:r>
          </a:p>
        </p:txBody>
      </p:sp>
      <p:sp>
        <p:nvSpPr>
          <p:cNvPr id="4" name="TextBox 3">
            <a:extLst>
              <a:ext uri="{FF2B5EF4-FFF2-40B4-BE49-F238E27FC236}">
                <a16:creationId xmlns:a16="http://schemas.microsoft.com/office/drawing/2014/main" id="{9C4DE265-4342-421E-9E8E-97ED361D5A37}"/>
              </a:ext>
            </a:extLst>
          </p:cNvPr>
          <p:cNvSpPr txBox="1"/>
          <p:nvPr/>
        </p:nvSpPr>
        <p:spPr>
          <a:xfrm>
            <a:off x="861061" y="1690688"/>
            <a:ext cx="5234939"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Single stage testbench to calculate:</a:t>
            </a:r>
          </a:p>
          <a:p>
            <a:pPr marL="742950" lvl="1" indent="-285750">
              <a:buFont typeface="Wingdings" panose="05000000000000000000" pitchFamily="2" charset="2"/>
              <a:buChar char="§"/>
            </a:pPr>
            <a:r>
              <a:rPr lang="en-US" sz="2800" dirty="0"/>
              <a:t>S11</a:t>
            </a:r>
          </a:p>
          <a:p>
            <a:pPr marL="742950" lvl="1" indent="-285750">
              <a:buFont typeface="Wingdings" panose="05000000000000000000" pitchFamily="2" charset="2"/>
              <a:buChar char="§"/>
            </a:pPr>
            <a:r>
              <a:rPr lang="en-US" sz="2800" dirty="0"/>
              <a:t>S22</a:t>
            </a:r>
          </a:p>
          <a:p>
            <a:pPr marL="742950" lvl="1" indent="-285750">
              <a:buFont typeface="Wingdings" panose="05000000000000000000" pitchFamily="2" charset="2"/>
              <a:buChar char="§"/>
            </a:pPr>
            <a:r>
              <a:rPr lang="en-US" sz="2800" dirty="0"/>
              <a:t>Gain </a:t>
            </a:r>
          </a:p>
          <a:p>
            <a:pPr marL="742950" lvl="1" indent="-285750">
              <a:buFont typeface="Wingdings" panose="05000000000000000000" pitchFamily="2" charset="2"/>
              <a:buChar char="§"/>
            </a:pPr>
            <a:r>
              <a:rPr lang="en-US" sz="2800" dirty="0"/>
              <a:t>NF</a:t>
            </a:r>
          </a:p>
          <a:p>
            <a:pPr marL="742950" lvl="1" indent="-285750">
              <a:buFont typeface="Wingdings" panose="05000000000000000000" pitchFamily="2" charset="2"/>
              <a:buChar char="§"/>
            </a:pPr>
            <a:r>
              <a:rPr lang="en-US" sz="2800" dirty="0"/>
              <a:t>K stability factor</a:t>
            </a:r>
          </a:p>
          <a:p>
            <a:pPr algn="just"/>
            <a:endParaRPr lang="en-US" sz="2800" dirty="0"/>
          </a:p>
        </p:txBody>
      </p:sp>
      <p:pic>
        <p:nvPicPr>
          <p:cNvPr id="5" name="Picture 4">
            <a:extLst>
              <a:ext uri="{FF2B5EF4-FFF2-40B4-BE49-F238E27FC236}">
                <a16:creationId xmlns:a16="http://schemas.microsoft.com/office/drawing/2014/main" id="{59071DC0-E533-4433-B233-CE13B3283B13}"/>
              </a:ext>
            </a:extLst>
          </p:cNvPr>
          <p:cNvPicPr>
            <a:picLocks noChangeAspect="1"/>
          </p:cNvPicPr>
          <p:nvPr/>
        </p:nvPicPr>
        <p:blipFill rotWithShape="1">
          <a:blip r:embed="rId2"/>
          <a:srcRect l="1333" r="913"/>
          <a:stretch/>
        </p:blipFill>
        <p:spPr>
          <a:xfrm>
            <a:off x="8602723" y="1317811"/>
            <a:ext cx="2839685" cy="4548747"/>
          </a:xfrm>
          <a:prstGeom prst="rect">
            <a:avLst/>
          </a:prstGeom>
          <a:ln>
            <a:solidFill>
              <a:schemeClr val="tx1"/>
            </a:solidFill>
          </a:ln>
        </p:spPr>
      </p:pic>
      <p:sp>
        <p:nvSpPr>
          <p:cNvPr id="3" name="TextBox 2">
            <a:extLst>
              <a:ext uri="{FF2B5EF4-FFF2-40B4-BE49-F238E27FC236}">
                <a16:creationId xmlns:a16="http://schemas.microsoft.com/office/drawing/2014/main" id="{D8802D2C-F707-6D16-4916-5F5F7368CDE9}"/>
              </a:ext>
            </a:extLst>
          </p:cNvPr>
          <p:cNvSpPr txBox="1"/>
          <p:nvPr/>
        </p:nvSpPr>
        <p:spPr>
          <a:xfrm>
            <a:off x="8350624" y="5987817"/>
            <a:ext cx="3514164" cy="376518"/>
          </a:xfrm>
          <a:prstGeom prst="rect">
            <a:avLst/>
          </a:prstGeom>
          <a:noFill/>
        </p:spPr>
        <p:txBody>
          <a:bodyPr wrap="square" rtlCol="0">
            <a:spAutoFit/>
          </a:bodyPr>
          <a:lstStyle/>
          <a:p>
            <a:pPr algn="ctr"/>
            <a:r>
              <a:rPr lang="en-US" dirty="0"/>
              <a:t>Fig.19. SP analysis setup.</a:t>
            </a:r>
          </a:p>
        </p:txBody>
      </p:sp>
    </p:spTree>
    <p:extLst>
      <p:ext uri="{BB962C8B-B14F-4D97-AF65-F5344CB8AC3E}">
        <p14:creationId xmlns:p14="http://schemas.microsoft.com/office/powerpoint/2010/main" val="4166662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S11</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26</a:t>
            </a:fld>
            <a:endParaRPr lang="en-US" dirty="0"/>
          </a:p>
        </p:txBody>
      </p:sp>
      <p:pic>
        <p:nvPicPr>
          <p:cNvPr id="8" name="Content Placeholder 7">
            <a:extLst>
              <a:ext uri="{FF2B5EF4-FFF2-40B4-BE49-F238E27FC236}">
                <a16:creationId xmlns:a16="http://schemas.microsoft.com/office/drawing/2014/main" id="{1EFA47CB-9BD8-4872-9660-F3EB84FC7E20}"/>
              </a:ext>
            </a:extLst>
          </p:cNvPr>
          <p:cNvPicPr>
            <a:picLocks noGrp="1" noChangeAspect="1"/>
          </p:cNvPicPr>
          <p:nvPr>
            <p:ph idx="1"/>
          </p:nvPr>
        </p:nvPicPr>
        <p:blipFill>
          <a:blip r:embed="rId2"/>
          <a:stretch>
            <a:fillRect/>
          </a:stretch>
        </p:blipFill>
        <p:spPr>
          <a:xfrm>
            <a:off x="6160882" y="1890708"/>
            <a:ext cx="5587114" cy="3577763"/>
          </a:xfrm>
          <a:prstGeom prst="rect">
            <a:avLst/>
          </a:prstGeom>
        </p:spPr>
      </p:pic>
      <p:sp>
        <p:nvSpPr>
          <p:cNvPr id="9" name="Rectangle 8">
            <a:extLst>
              <a:ext uri="{FF2B5EF4-FFF2-40B4-BE49-F238E27FC236}">
                <a16:creationId xmlns:a16="http://schemas.microsoft.com/office/drawing/2014/main" id="{666B40DF-7D0E-43FF-81DA-56EAFD22AD0E}"/>
              </a:ext>
            </a:extLst>
          </p:cNvPr>
          <p:cNvSpPr/>
          <p:nvPr/>
        </p:nvSpPr>
        <p:spPr>
          <a:xfrm>
            <a:off x="871580" y="1979745"/>
            <a:ext cx="6334040" cy="1200329"/>
          </a:xfrm>
          <a:prstGeom prst="rect">
            <a:avLst/>
          </a:prstGeom>
        </p:spPr>
        <p:txBody>
          <a:bodyPr wrap="square">
            <a:spAutoFit/>
          </a:bodyPr>
          <a:lstStyle/>
          <a:p>
            <a:pPr marL="285750" indent="-285750">
              <a:buFont typeface="Arial" panose="020B0604020202020204" pitchFamily="34" charset="0"/>
              <a:buChar char="•"/>
            </a:pPr>
            <a:r>
              <a:rPr lang="en-US" sz="2400" dirty="0"/>
              <a:t>Good input matching, S11 is below -10dB in the required band.</a:t>
            </a:r>
          </a:p>
          <a:p>
            <a:pPr marL="285750" indent="-285750">
              <a:buFont typeface="Arial" panose="020B0604020202020204" pitchFamily="34" charset="0"/>
              <a:buChar char="•"/>
            </a:pPr>
            <a:r>
              <a:rPr lang="en-US" sz="2400" dirty="0"/>
              <a:t>Also the performance around the band is very good </a:t>
            </a:r>
            <a:br>
              <a:rPr lang="en-US" sz="2400" dirty="0"/>
            </a:br>
            <a:r>
              <a:rPr lang="en-US" sz="2400" dirty="0"/>
              <a:t>as the </a:t>
            </a:r>
            <a:r>
              <a:rPr lang="en-US" sz="2400" dirty="0" err="1"/>
              <a:t>i</a:t>
            </a:r>
            <a:r>
              <a:rPr lang="en-US" sz="2400" dirty="0"/>
              <a:t>/p matching is below 10dB from around 10.5GHz. </a:t>
            </a:r>
          </a:p>
        </p:txBody>
      </p:sp>
      <p:sp>
        <p:nvSpPr>
          <p:cNvPr id="3" name="TextBox 2">
            <a:extLst>
              <a:ext uri="{FF2B5EF4-FFF2-40B4-BE49-F238E27FC236}">
                <a16:creationId xmlns:a16="http://schemas.microsoft.com/office/drawing/2014/main" id="{99ED797E-8677-8D7F-2119-B982F200DCD5}"/>
              </a:ext>
            </a:extLst>
          </p:cNvPr>
          <p:cNvSpPr txBox="1"/>
          <p:nvPr/>
        </p:nvSpPr>
        <p:spPr>
          <a:xfrm>
            <a:off x="7391401" y="5506109"/>
            <a:ext cx="3514164" cy="376518"/>
          </a:xfrm>
          <a:prstGeom prst="rect">
            <a:avLst/>
          </a:prstGeom>
          <a:noFill/>
        </p:spPr>
        <p:txBody>
          <a:bodyPr wrap="square" rtlCol="0">
            <a:spAutoFit/>
          </a:bodyPr>
          <a:lstStyle/>
          <a:p>
            <a:pPr algn="ctr"/>
            <a:r>
              <a:rPr lang="en-US" dirty="0"/>
              <a:t>Fig.20.  S11.</a:t>
            </a:r>
          </a:p>
        </p:txBody>
      </p:sp>
    </p:spTree>
    <p:extLst>
      <p:ext uri="{BB962C8B-B14F-4D97-AF65-F5344CB8AC3E}">
        <p14:creationId xmlns:p14="http://schemas.microsoft.com/office/powerpoint/2010/main" val="2420999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S22</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27</a:t>
            </a:fld>
            <a:endParaRPr lang="en-US" dirty="0"/>
          </a:p>
        </p:txBody>
      </p:sp>
      <p:pic>
        <p:nvPicPr>
          <p:cNvPr id="9" name="Content Placeholder 8">
            <a:extLst>
              <a:ext uri="{FF2B5EF4-FFF2-40B4-BE49-F238E27FC236}">
                <a16:creationId xmlns:a16="http://schemas.microsoft.com/office/drawing/2014/main" id="{99307EC5-7587-4471-AE26-4DC32BC03A6C}"/>
              </a:ext>
            </a:extLst>
          </p:cNvPr>
          <p:cNvPicPr>
            <a:picLocks noGrp="1" noChangeAspect="1"/>
          </p:cNvPicPr>
          <p:nvPr>
            <p:ph idx="1"/>
          </p:nvPr>
        </p:nvPicPr>
        <p:blipFill>
          <a:blip r:embed="rId2"/>
          <a:stretch>
            <a:fillRect/>
          </a:stretch>
        </p:blipFill>
        <p:spPr>
          <a:xfrm>
            <a:off x="6255142" y="1935532"/>
            <a:ext cx="5481219" cy="3515010"/>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84858F7-3F86-4B6E-831A-8F3818B1219A}"/>
                  </a:ext>
                </a:extLst>
              </p:cNvPr>
              <p:cNvSpPr/>
              <p:nvPr/>
            </p:nvSpPr>
            <p:spPr>
              <a:xfrm>
                <a:off x="838200" y="1935532"/>
                <a:ext cx="6163235" cy="1635832"/>
              </a:xfrm>
              <a:prstGeom prst="rect">
                <a:avLst/>
              </a:prstGeom>
            </p:spPr>
            <p:txBody>
              <a:bodyPr wrap="square">
                <a:spAutoFit/>
              </a:bodyPr>
              <a:lstStyle/>
              <a:p>
                <a:pPr marL="285750" indent="-285750">
                  <a:buFont typeface="Arial" panose="020B0604020202020204" pitchFamily="34" charset="0"/>
                  <a:buChar char="•"/>
                </a:pPr>
                <a:r>
                  <a:rPr lang="en-US" sz="2400" dirty="0"/>
                  <a:t>Good output matching, S22 is below -10dB in the required band.</a:t>
                </a:r>
              </a:p>
              <a:p>
                <a:pPr marL="285750" indent="-285750">
                  <a:buFont typeface="Arial" panose="020B0604020202020204" pitchFamily="34" charset="0"/>
                  <a:buChar char="•"/>
                </a:pPr>
                <a:r>
                  <a:rPr lang="en-US" sz="2400" dirty="0"/>
                  <a:t>However, output matching is hard in PA as the </a:t>
                </a:r>
                <a14:m>
                  <m:oMath xmlns:m="http://schemas.openxmlformats.org/officeDocument/2006/math">
                    <m:sSub>
                      <m:sSubPr>
                        <m:ctrlPr>
                          <a:rPr lang="en-US" sz="2400" i="1" dirty="0">
                            <a:latin typeface="Cambria Math" panose="02040503050406030204" pitchFamily="18" charset="0"/>
                          </a:rPr>
                        </m:ctrlPr>
                      </m:sSubPr>
                      <m:e>
                        <m:r>
                          <m:rPr>
                            <m:sty m:val="p"/>
                          </m:rPr>
                          <a:rPr lang="en-US" sz="2400" dirty="0">
                            <a:latin typeface="Cambria Math" panose="02040503050406030204" pitchFamily="18" charset="0"/>
                          </a:rPr>
                          <m:t>Z</m:t>
                        </m:r>
                      </m:e>
                      <m:sub>
                        <m:r>
                          <m:rPr>
                            <m:sty m:val="p"/>
                          </m:rPr>
                          <a:rPr lang="en-US" sz="2400" dirty="0">
                            <a:latin typeface="Cambria Math" panose="02040503050406030204" pitchFamily="18" charset="0"/>
                          </a:rPr>
                          <m:t>opt</m:t>
                        </m:r>
                      </m:sub>
                    </m:sSub>
                    <m:r>
                      <a:rPr lang="en-US" sz="2400">
                        <a:latin typeface="Cambria Math" panose="02040503050406030204" pitchFamily="18" charset="0"/>
                      </a:rPr>
                      <m:t> </m:t>
                    </m:r>
                  </m:oMath>
                </a14:m>
                <a:br>
                  <a:rPr lang="en-US" sz="2400" dirty="0"/>
                </a:br>
                <a:r>
                  <a:rPr lang="en-US" sz="2400" dirty="0"/>
                  <a:t>deviate from 50</a:t>
                </a:r>
                <a14:m>
                  <m:oMath xmlns:m="http://schemas.openxmlformats.org/officeDocument/2006/math">
                    <m:r>
                      <m:rPr>
                        <m:sty m:val="p"/>
                      </m:rPr>
                      <a:rPr lang="en-US" sz="2400">
                        <a:latin typeface="Cambria Math" panose="02040503050406030204" pitchFamily="18" charset="0"/>
                      </a:rPr>
                      <m:t>Ω</m:t>
                    </m:r>
                  </m:oMath>
                </a14:m>
                <a:r>
                  <a:rPr lang="en-US" sz="2400" dirty="0"/>
                  <a:t>  but the size is set from the beginning</a:t>
                </a:r>
                <a:br>
                  <a:rPr lang="en-US" sz="2400" dirty="0"/>
                </a:br>
                <a:r>
                  <a:rPr lang="en-US" sz="2400" dirty="0"/>
                  <a:t> to get </a:t>
                </a:r>
                <a14:m>
                  <m:oMath xmlns:m="http://schemas.openxmlformats.org/officeDocument/2006/math">
                    <m:sSub>
                      <m:sSubPr>
                        <m:ctrlPr>
                          <a:rPr lang="en-US" sz="2400" i="1" dirty="0">
                            <a:latin typeface="Cambria Math" panose="02040503050406030204" pitchFamily="18" charset="0"/>
                          </a:rPr>
                        </m:ctrlPr>
                      </m:sSubPr>
                      <m:e>
                        <m:r>
                          <m:rPr>
                            <m:sty m:val="p"/>
                          </m:rPr>
                          <a:rPr lang="en-US" sz="2400" dirty="0">
                            <a:latin typeface="Cambria Math" panose="02040503050406030204" pitchFamily="18" charset="0"/>
                          </a:rPr>
                          <m:t>Z</m:t>
                        </m:r>
                      </m:e>
                      <m:sub>
                        <m:r>
                          <m:rPr>
                            <m:sty m:val="p"/>
                          </m:rPr>
                          <a:rPr lang="en-US" sz="2400" dirty="0">
                            <a:latin typeface="Cambria Math" panose="02040503050406030204" pitchFamily="18" charset="0"/>
                          </a:rPr>
                          <m:t>opt</m:t>
                        </m:r>
                      </m:sub>
                    </m:sSub>
                    <m:r>
                      <a:rPr lang="en-US" sz="2400">
                        <a:latin typeface="Cambria Math" panose="02040503050406030204" pitchFamily="18" charset="0"/>
                      </a:rPr>
                      <m:t> </m:t>
                    </m:r>
                  </m:oMath>
                </a14:m>
                <a:r>
                  <a:rPr lang="en-US" sz="2400" dirty="0"/>
                  <a:t>near to 50</a:t>
                </a:r>
                <a14:m>
                  <m:oMath xmlns:m="http://schemas.openxmlformats.org/officeDocument/2006/math">
                    <m:r>
                      <m:rPr>
                        <m:sty m:val="p"/>
                      </m:rPr>
                      <a:rPr lang="en-US" sz="2400">
                        <a:latin typeface="Cambria Math" panose="02040503050406030204" pitchFamily="18" charset="0"/>
                      </a:rPr>
                      <m:t>Ω</m:t>
                    </m:r>
                  </m:oMath>
                </a14:m>
                <a:r>
                  <a:rPr lang="en-US" sz="2400" dirty="0"/>
                  <a:t>  </a:t>
                </a:r>
              </a:p>
            </p:txBody>
          </p:sp>
        </mc:Choice>
        <mc:Fallback xmlns="">
          <p:sp>
            <p:nvSpPr>
              <p:cNvPr id="8" name="Rectangle 7">
                <a:extLst>
                  <a:ext uri="{FF2B5EF4-FFF2-40B4-BE49-F238E27FC236}">
                    <a16:creationId xmlns:a16="http://schemas.microsoft.com/office/drawing/2014/main" id="{884858F7-3F86-4B6E-831A-8F3818B1219A}"/>
                  </a:ext>
                </a:extLst>
              </p:cNvPr>
              <p:cNvSpPr>
                <a:spLocks noRot="1" noChangeAspect="1" noMove="1" noResize="1" noEditPoints="1" noAdjustHandles="1" noChangeArrowheads="1" noChangeShapeType="1" noTextEdit="1"/>
              </p:cNvSpPr>
              <p:nvPr/>
            </p:nvSpPr>
            <p:spPr>
              <a:xfrm>
                <a:off x="838200" y="1935532"/>
                <a:ext cx="6163235" cy="1635832"/>
              </a:xfrm>
              <a:prstGeom prst="rect">
                <a:avLst/>
              </a:prstGeom>
              <a:blipFill>
                <a:blip r:embed="rId3"/>
                <a:stretch>
                  <a:fillRect l="-1385" t="-2985" b="-597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F09DD57-37BF-1791-66EE-11D1701B580A}"/>
              </a:ext>
            </a:extLst>
          </p:cNvPr>
          <p:cNvSpPr txBox="1"/>
          <p:nvPr/>
        </p:nvSpPr>
        <p:spPr>
          <a:xfrm>
            <a:off x="7391401" y="5506109"/>
            <a:ext cx="3514164" cy="376518"/>
          </a:xfrm>
          <a:prstGeom prst="rect">
            <a:avLst/>
          </a:prstGeom>
          <a:noFill/>
        </p:spPr>
        <p:txBody>
          <a:bodyPr wrap="square" rtlCol="0">
            <a:spAutoFit/>
          </a:bodyPr>
          <a:lstStyle/>
          <a:p>
            <a:pPr algn="ctr"/>
            <a:r>
              <a:rPr lang="en-US" dirty="0"/>
              <a:t>Fig.21.  S22.</a:t>
            </a:r>
          </a:p>
        </p:txBody>
      </p:sp>
    </p:spTree>
    <p:extLst>
      <p:ext uri="{BB962C8B-B14F-4D97-AF65-F5344CB8AC3E}">
        <p14:creationId xmlns:p14="http://schemas.microsoft.com/office/powerpoint/2010/main" val="746202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S21</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28</a:t>
            </a:fld>
            <a:endParaRPr lang="en-US" dirty="0"/>
          </a:p>
        </p:txBody>
      </p:sp>
      <p:pic>
        <p:nvPicPr>
          <p:cNvPr id="8" name="Content Placeholder 7">
            <a:extLst>
              <a:ext uri="{FF2B5EF4-FFF2-40B4-BE49-F238E27FC236}">
                <a16:creationId xmlns:a16="http://schemas.microsoft.com/office/drawing/2014/main" id="{E52F1D72-12BC-4F70-9023-6D6EFF860355}"/>
              </a:ext>
            </a:extLst>
          </p:cNvPr>
          <p:cNvPicPr>
            <a:picLocks noGrp="1" noChangeAspect="1"/>
          </p:cNvPicPr>
          <p:nvPr>
            <p:ph idx="1"/>
          </p:nvPr>
        </p:nvPicPr>
        <p:blipFill>
          <a:blip r:embed="rId2"/>
          <a:stretch>
            <a:fillRect/>
          </a:stretch>
        </p:blipFill>
        <p:spPr>
          <a:xfrm>
            <a:off x="6203576" y="1895523"/>
            <a:ext cx="5501667" cy="3528123"/>
          </a:xfrm>
          <a:prstGeom prst="rect">
            <a:avLst/>
          </a:prstGeom>
        </p:spPr>
      </p:pic>
      <p:sp>
        <p:nvSpPr>
          <p:cNvPr id="9" name="Rectangle 8">
            <a:extLst>
              <a:ext uri="{FF2B5EF4-FFF2-40B4-BE49-F238E27FC236}">
                <a16:creationId xmlns:a16="http://schemas.microsoft.com/office/drawing/2014/main" id="{004F5906-C0CB-4E61-8561-ACBE40AAB2CC}"/>
              </a:ext>
            </a:extLst>
          </p:cNvPr>
          <p:cNvSpPr/>
          <p:nvPr/>
        </p:nvSpPr>
        <p:spPr>
          <a:xfrm>
            <a:off x="1001178" y="1979745"/>
            <a:ext cx="5836890" cy="1569660"/>
          </a:xfrm>
          <a:prstGeom prst="rect">
            <a:avLst/>
          </a:prstGeom>
        </p:spPr>
        <p:txBody>
          <a:bodyPr wrap="square">
            <a:spAutoFit/>
          </a:bodyPr>
          <a:lstStyle/>
          <a:p>
            <a:pPr marL="285750" indent="-285750">
              <a:buFont typeface="Arial" panose="020B0604020202020204" pitchFamily="34" charset="0"/>
              <a:buChar char="•"/>
            </a:pPr>
            <a:r>
              <a:rPr lang="en-US" sz="2400" dirty="0"/>
              <a:t>S21 is achieving the gain requirement(10dB) all over the band.</a:t>
            </a:r>
          </a:p>
          <a:p>
            <a:pPr marL="285750" indent="-285750">
              <a:buFont typeface="Arial" panose="020B0604020202020204" pitchFamily="34" charset="0"/>
              <a:buChar char="•"/>
            </a:pPr>
            <a:r>
              <a:rPr lang="en-US" sz="2400" dirty="0"/>
              <a:t>Acceptable gain flatness in the required band (around 1dB).</a:t>
            </a:r>
          </a:p>
          <a:p>
            <a:pPr marL="285750" indent="-285750">
              <a:buFont typeface="Arial" panose="020B0604020202020204" pitchFamily="34" charset="0"/>
              <a:buChar char="•"/>
            </a:pPr>
            <a:r>
              <a:rPr lang="en-US" sz="2400" dirty="0"/>
              <a:t>Note that this high gain improves the PAE, makes it near to </a:t>
            </a:r>
            <a:br>
              <a:rPr lang="en-US" sz="2400" dirty="0"/>
            </a:br>
            <a:r>
              <a:rPr lang="en-US" sz="2400" dirty="0"/>
              <a:t>the basic efficiency.</a:t>
            </a:r>
          </a:p>
        </p:txBody>
      </p:sp>
      <p:sp>
        <p:nvSpPr>
          <p:cNvPr id="3" name="TextBox 2">
            <a:extLst>
              <a:ext uri="{FF2B5EF4-FFF2-40B4-BE49-F238E27FC236}">
                <a16:creationId xmlns:a16="http://schemas.microsoft.com/office/drawing/2014/main" id="{9E52F01D-8FDC-F038-7E0A-2B5BBD0DCEC7}"/>
              </a:ext>
            </a:extLst>
          </p:cNvPr>
          <p:cNvSpPr txBox="1"/>
          <p:nvPr/>
        </p:nvSpPr>
        <p:spPr>
          <a:xfrm>
            <a:off x="7391401" y="5506109"/>
            <a:ext cx="3514164" cy="376518"/>
          </a:xfrm>
          <a:prstGeom prst="rect">
            <a:avLst/>
          </a:prstGeom>
          <a:noFill/>
        </p:spPr>
        <p:txBody>
          <a:bodyPr wrap="square" rtlCol="0">
            <a:spAutoFit/>
          </a:bodyPr>
          <a:lstStyle/>
          <a:p>
            <a:pPr algn="ctr"/>
            <a:r>
              <a:rPr lang="en-US" dirty="0"/>
              <a:t>Fig.22.  S21.</a:t>
            </a:r>
          </a:p>
        </p:txBody>
      </p:sp>
    </p:spTree>
    <p:extLst>
      <p:ext uri="{BB962C8B-B14F-4D97-AF65-F5344CB8AC3E}">
        <p14:creationId xmlns:p14="http://schemas.microsoft.com/office/powerpoint/2010/main" val="3769798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NF</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29</a:t>
            </a:fld>
            <a:endParaRPr lang="en-US" dirty="0"/>
          </a:p>
        </p:txBody>
      </p:sp>
      <p:pic>
        <p:nvPicPr>
          <p:cNvPr id="9" name="Content Placeholder 8">
            <a:extLst>
              <a:ext uri="{FF2B5EF4-FFF2-40B4-BE49-F238E27FC236}">
                <a16:creationId xmlns:a16="http://schemas.microsoft.com/office/drawing/2014/main" id="{D68AB926-8CAB-49EB-AE05-E6BDDC2DFFB8}"/>
              </a:ext>
            </a:extLst>
          </p:cNvPr>
          <p:cNvPicPr>
            <a:picLocks noGrp="1" noChangeAspect="1"/>
          </p:cNvPicPr>
          <p:nvPr>
            <p:ph idx="1"/>
          </p:nvPr>
        </p:nvPicPr>
        <p:blipFill>
          <a:blip r:embed="rId2"/>
          <a:stretch>
            <a:fillRect/>
          </a:stretch>
        </p:blipFill>
        <p:spPr>
          <a:xfrm>
            <a:off x="6110150" y="1947769"/>
            <a:ext cx="5726130" cy="3674124"/>
          </a:xfrm>
          <a:prstGeom prst="rect">
            <a:avLst/>
          </a:prstGeom>
        </p:spPr>
      </p:pic>
      <p:sp>
        <p:nvSpPr>
          <p:cNvPr id="7" name="Rectangle 6">
            <a:extLst>
              <a:ext uri="{FF2B5EF4-FFF2-40B4-BE49-F238E27FC236}">
                <a16:creationId xmlns:a16="http://schemas.microsoft.com/office/drawing/2014/main" id="{93AC8D5E-2F0B-47F4-9F9E-1CB3AD7F2CBB}"/>
              </a:ext>
            </a:extLst>
          </p:cNvPr>
          <p:cNvSpPr/>
          <p:nvPr/>
        </p:nvSpPr>
        <p:spPr>
          <a:xfrm>
            <a:off x="745684" y="1947769"/>
            <a:ext cx="6334040" cy="2308324"/>
          </a:xfrm>
          <a:prstGeom prst="rect">
            <a:avLst/>
          </a:prstGeom>
        </p:spPr>
        <p:txBody>
          <a:bodyPr wrap="square">
            <a:spAutoFit/>
          </a:bodyPr>
          <a:lstStyle/>
          <a:p>
            <a:pPr marL="285750" indent="-285750">
              <a:buFont typeface="Arial" panose="020B0604020202020204" pitchFamily="34" charset="0"/>
              <a:buChar char="•"/>
            </a:pPr>
            <a:r>
              <a:rPr lang="en-US" sz="2400" dirty="0"/>
              <a:t>The NF of the power amplifier is very good, although it isn’t </a:t>
            </a:r>
            <a:br>
              <a:rPr lang="en-US" sz="2400" dirty="0"/>
            </a:br>
            <a:r>
              <a:rPr lang="en-US" sz="2400" dirty="0"/>
              <a:t>as important as linearity, as the signal is already high </a:t>
            </a:r>
            <a:br>
              <a:rPr lang="en-US" sz="2400" dirty="0"/>
            </a:br>
            <a:r>
              <a:rPr lang="en-US" sz="2400" dirty="0"/>
              <a:t>so the SNR is very good and won’t be affected easily by the noise </a:t>
            </a:r>
            <a:br>
              <a:rPr lang="en-US" sz="2400" dirty="0"/>
            </a:br>
            <a:r>
              <a:rPr lang="en-US" sz="2400" dirty="0"/>
              <a:t>of the amplifier.</a:t>
            </a:r>
          </a:p>
          <a:p>
            <a:pPr marL="285750" indent="-285750">
              <a:buFont typeface="Arial" panose="020B0604020202020204" pitchFamily="34" charset="0"/>
              <a:buChar char="•"/>
            </a:pPr>
            <a:r>
              <a:rPr lang="en-US" sz="2400" dirty="0"/>
              <a:t>However, the NF is so good as the current consumed in the PA</a:t>
            </a:r>
            <a:br>
              <a:rPr lang="en-US" sz="2400" dirty="0"/>
            </a:br>
            <a:r>
              <a:rPr lang="en-US" sz="2400" dirty="0"/>
              <a:t>is high.</a:t>
            </a:r>
          </a:p>
        </p:txBody>
      </p:sp>
      <p:sp>
        <p:nvSpPr>
          <p:cNvPr id="3" name="TextBox 2">
            <a:extLst>
              <a:ext uri="{FF2B5EF4-FFF2-40B4-BE49-F238E27FC236}">
                <a16:creationId xmlns:a16="http://schemas.microsoft.com/office/drawing/2014/main" id="{CC3E804C-1F98-3BC8-F78D-5455D3A816B7}"/>
              </a:ext>
            </a:extLst>
          </p:cNvPr>
          <p:cNvSpPr txBox="1"/>
          <p:nvPr/>
        </p:nvSpPr>
        <p:spPr>
          <a:xfrm>
            <a:off x="7409331" y="5690715"/>
            <a:ext cx="3514164" cy="376518"/>
          </a:xfrm>
          <a:prstGeom prst="rect">
            <a:avLst/>
          </a:prstGeom>
          <a:noFill/>
        </p:spPr>
        <p:txBody>
          <a:bodyPr wrap="square" rtlCol="0">
            <a:spAutoFit/>
          </a:bodyPr>
          <a:lstStyle/>
          <a:p>
            <a:pPr algn="ctr"/>
            <a:r>
              <a:rPr lang="en-US" dirty="0"/>
              <a:t>Fig.23.  NF.</a:t>
            </a:r>
          </a:p>
        </p:txBody>
      </p:sp>
    </p:spTree>
    <p:extLst>
      <p:ext uri="{BB962C8B-B14F-4D97-AF65-F5344CB8AC3E}">
        <p14:creationId xmlns:p14="http://schemas.microsoft.com/office/powerpoint/2010/main" val="379626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What is a power amplifier?!</a:t>
            </a:r>
          </a:p>
        </p:txBody>
      </p:sp>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lstStyle/>
          <a:p>
            <a:pPr algn="l"/>
            <a:r>
              <a:rPr lang="en-US" sz="2200" b="1" dirty="0"/>
              <a:t>Power amplifiers are key components in the transmission path of wireless communication systems and in automotive radar.</a:t>
            </a:r>
          </a:p>
          <a:p>
            <a:pPr algn="l"/>
            <a:r>
              <a:rPr lang="en-US" sz="2200" b="1" dirty="0"/>
              <a:t>They typically deliver the power required for transmitting information to the antenna with high efficiency and, usually, high linearity, over bandwidths of 10% to 20% relative to the center frequency of the amplifier.</a:t>
            </a:r>
          </a:p>
          <a:p>
            <a:pPr algn="l"/>
            <a:r>
              <a:rPr lang="en-US" sz="2200" b="1" dirty="0"/>
              <a:t>CMOS PAs have advantages in system-on-chip applications where a relatively small transmit power is needed.</a:t>
            </a:r>
          </a:p>
          <a:p>
            <a:pPr algn="l"/>
            <a:r>
              <a:rPr lang="en-US" sz="2200" b="1" dirty="0"/>
              <a:t>In discrete PAs with higher transmit power, e.g. for cellular base station applications, other technologies such as LDMOS (laterally diffused drain MOSFET) or compound semiconductor technologies have prevailed.</a:t>
            </a:r>
          </a:p>
          <a:p>
            <a:pPr algn="l"/>
            <a:r>
              <a:rPr lang="en-US" sz="2200" b="1" dirty="0"/>
              <a:t>There are many classes in PAs which have the trade off between the linearity and efficiency.</a:t>
            </a:r>
          </a:p>
          <a:p>
            <a:pPr algn="l"/>
            <a:endParaRPr lang="en-US" dirty="0"/>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3</a:t>
            </a:fld>
            <a:endParaRPr lang="en-US" dirty="0"/>
          </a:p>
        </p:txBody>
      </p:sp>
    </p:spTree>
    <p:extLst>
      <p:ext uri="{BB962C8B-B14F-4D97-AF65-F5344CB8AC3E}">
        <p14:creationId xmlns:p14="http://schemas.microsoft.com/office/powerpoint/2010/main" val="1389163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30</a:t>
            </a:fld>
            <a:endParaRPr lang="en-US" dirty="0"/>
          </a:p>
        </p:txBody>
      </p:sp>
      <p:sp>
        <p:nvSpPr>
          <p:cNvPr id="15" name="Title 1">
            <a:extLst>
              <a:ext uri="{FF2B5EF4-FFF2-40B4-BE49-F238E27FC236}">
                <a16:creationId xmlns:a16="http://schemas.microsoft.com/office/drawing/2014/main" id="{EA28EF26-2C76-4195-9AE4-0B039EDF9C12}"/>
              </a:ext>
            </a:extLst>
          </p:cNvPr>
          <p:cNvSpPr>
            <a:spLocks noGrp="1"/>
          </p:cNvSpPr>
          <p:nvPr>
            <p:ph type="title"/>
          </p:nvPr>
        </p:nvSpPr>
        <p:spPr>
          <a:xfrm>
            <a:off x="768096" y="365125"/>
            <a:ext cx="10515600" cy="1325563"/>
          </a:xfrm>
        </p:spPr>
        <p:txBody>
          <a:bodyPr/>
          <a:lstStyle/>
          <a:p>
            <a:r>
              <a:rPr lang="en-US" dirty="0" err="1"/>
              <a:t>Kf</a:t>
            </a:r>
            <a:endParaRPr lang="en-US" dirty="0"/>
          </a:p>
        </p:txBody>
      </p:sp>
      <p:pic>
        <p:nvPicPr>
          <p:cNvPr id="16" name="Content Placeholder 10">
            <a:extLst>
              <a:ext uri="{FF2B5EF4-FFF2-40B4-BE49-F238E27FC236}">
                <a16:creationId xmlns:a16="http://schemas.microsoft.com/office/drawing/2014/main" id="{0BCECEDE-C56E-40EE-9179-9B1A56CCB30D}"/>
              </a:ext>
            </a:extLst>
          </p:cNvPr>
          <p:cNvPicPr>
            <a:picLocks noGrp="1" noChangeAspect="1"/>
          </p:cNvPicPr>
          <p:nvPr>
            <p:ph idx="1"/>
          </p:nvPr>
        </p:nvPicPr>
        <p:blipFill>
          <a:blip r:embed="rId2"/>
          <a:stretch>
            <a:fillRect/>
          </a:stretch>
        </p:blipFill>
        <p:spPr>
          <a:xfrm>
            <a:off x="6096000" y="1881744"/>
            <a:ext cx="5450180" cy="3488116"/>
          </a:xfrm>
          <a:prstGeom prst="rect">
            <a:avLst/>
          </a:prstGeom>
        </p:spPr>
      </p:pic>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A147262-8546-4DC7-B015-6C42538BF92C}"/>
                  </a:ext>
                </a:extLst>
              </p:cNvPr>
              <p:cNvSpPr/>
              <p:nvPr/>
            </p:nvSpPr>
            <p:spPr>
              <a:xfrm>
                <a:off x="979503" y="1881744"/>
                <a:ext cx="4766873" cy="1200329"/>
              </a:xfrm>
              <a:prstGeom prst="rect">
                <a:avLst/>
              </a:prstGeom>
            </p:spPr>
            <p:txBody>
              <a:bodyPr wrap="square">
                <a:spAutoFit/>
              </a:bodyPr>
              <a:lstStyle/>
              <a:p>
                <a:pPr marL="285750" indent="-285750">
                  <a:buFont typeface="Arial" panose="020B0604020202020204" pitchFamily="34" charset="0"/>
                  <a:buChar char="•"/>
                </a:pPr>
                <a:r>
                  <a:rPr lang="en-US" sz="2400" dirty="0"/>
                  <a:t>Stable amplifier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rPr>
                          <m:t>k</m:t>
                        </m:r>
                      </m:e>
                      <m:sub>
                        <m:r>
                          <m:rPr>
                            <m:sty m:val="p"/>
                          </m:rPr>
                          <a:rPr lang="en-US" sz="2400">
                            <a:latin typeface="Cambria Math" panose="02040503050406030204" pitchFamily="18" charset="0"/>
                          </a:rPr>
                          <m:t>f</m:t>
                        </m:r>
                      </m:sub>
                    </m:sSub>
                  </m:oMath>
                </a14:m>
                <a:r>
                  <a:rPr lang="en-US" sz="2400" dirty="0"/>
                  <a:t>&gt;1 all over the spectrum up to the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rPr>
                          <m:t>f</m:t>
                        </m:r>
                      </m:e>
                      <m:sub>
                        <m:r>
                          <m:rPr>
                            <m:sty m:val="p"/>
                          </m:rPr>
                          <a:rPr lang="en-US" sz="2400">
                            <a:latin typeface="Cambria Math" panose="02040503050406030204" pitchFamily="18" charset="0"/>
                          </a:rPr>
                          <m:t>MAX</m:t>
                        </m:r>
                      </m:sub>
                    </m:sSub>
                  </m:oMath>
                </a14:m>
                <a:r>
                  <a:rPr lang="en-US" sz="2400" dirty="0"/>
                  <a:t>, so the stability condition is checked all over the spectrum available for the transistor to be able to oscillate.</a:t>
                </a:r>
              </a:p>
            </p:txBody>
          </p:sp>
        </mc:Choice>
        <mc:Fallback xmlns="">
          <p:sp>
            <p:nvSpPr>
              <p:cNvPr id="17" name="Rectangle 16">
                <a:extLst>
                  <a:ext uri="{FF2B5EF4-FFF2-40B4-BE49-F238E27FC236}">
                    <a16:creationId xmlns:a16="http://schemas.microsoft.com/office/drawing/2014/main" id="{DA147262-8546-4DC7-B015-6C42538BF92C}"/>
                  </a:ext>
                </a:extLst>
              </p:cNvPr>
              <p:cNvSpPr>
                <a:spLocks noRot="1" noChangeAspect="1" noMove="1" noResize="1" noEditPoints="1" noAdjustHandles="1" noChangeArrowheads="1" noChangeShapeType="1" noTextEdit="1"/>
              </p:cNvSpPr>
              <p:nvPr/>
            </p:nvSpPr>
            <p:spPr>
              <a:xfrm>
                <a:off x="979503" y="1881744"/>
                <a:ext cx="4766873" cy="1200329"/>
              </a:xfrm>
              <a:prstGeom prst="rect">
                <a:avLst/>
              </a:prstGeom>
              <a:blipFill>
                <a:blip r:embed="rId3"/>
                <a:stretch>
                  <a:fillRect l="-1790" t="-4061" r="-1790"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121CCEC-EF50-2786-0807-69914C139329}"/>
                  </a:ext>
                </a:extLst>
              </p:cNvPr>
              <p:cNvSpPr txBox="1"/>
              <p:nvPr/>
            </p:nvSpPr>
            <p:spPr>
              <a:xfrm>
                <a:off x="7391402" y="5486587"/>
                <a:ext cx="3514164" cy="369332"/>
              </a:xfrm>
              <a:prstGeom prst="rect">
                <a:avLst/>
              </a:prstGeom>
              <a:noFill/>
            </p:spPr>
            <p:txBody>
              <a:bodyPr wrap="square" rtlCol="0">
                <a:spAutoFit/>
              </a:bodyPr>
              <a:lstStyle/>
              <a:p>
                <a:pPr algn="ctr"/>
                <a:r>
                  <a:rPr lang="en-US" dirty="0"/>
                  <a:t>Fig.24.  </a:t>
                </a:r>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K</m:t>
                        </m:r>
                      </m:e>
                      <m:sub>
                        <m:r>
                          <m:rPr>
                            <m:sty m:val="p"/>
                          </m:rPr>
                          <a:rPr lang="en-US" b="0" i="0" smtClean="0">
                            <a:latin typeface="Cambria Math" panose="02040503050406030204" pitchFamily="18" charset="0"/>
                          </a:rPr>
                          <m:t>f</m:t>
                        </m:r>
                      </m:sub>
                    </m:sSub>
                  </m:oMath>
                </a14:m>
                <a:r>
                  <a:rPr lang="en-US" dirty="0"/>
                  <a:t>.</a:t>
                </a:r>
              </a:p>
            </p:txBody>
          </p:sp>
        </mc:Choice>
        <mc:Fallback xmlns="">
          <p:sp>
            <p:nvSpPr>
              <p:cNvPr id="2" name="TextBox 1">
                <a:extLst>
                  <a:ext uri="{FF2B5EF4-FFF2-40B4-BE49-F238E27FC236}">
                    <a16:creationId xmlns:a16="http://schemas.microsoft.com/office/drawing/2014/main" id="{D121CCEC-EF50-2786-0807-69914C139329}"/>
                  </a:ext>
                </a:extLst>
              </p:cNvPr>
              <p:cNvSpPr txBox="1">
                <a:spLocks noRot="1" noChangeAspect="1" noMove="1" noResize="1" noEditPoints="1" noAdjustHandles="1" noChangeArrowheads="1" noChangeShapeType="1" noTextEdit="1"/>
              </p:cNvSpPr>
              <p:nvPr/>
            </p:nvSpPr>
            <p:spPr>
              <a:xfrm>
                <a:off x="7391402" y="5486587"/>
                <a:ext cx="3514164" cy="369332"/>
              </a:xfrm>
              <a:prstGeom prst="rect">
                <a:avLst/>
              </a:prstGeom>
              <a:blipFill>
                <a:blip r:embed="rId4"/>
                <a:stretch>
                  <a:fillRect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1223355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4DF1-5183-42C1-9569-E17760FB31E5}"/>
              </a:ext>
            </a:extLst>
          </p:cNvPr>
          <p:cNvSpPr>
            <a:spLocks noGrp="1"/>
          </p:cNvSpPr>
          <p:nvPr>
            <p:ph type="title"/>
          </p:nvPr>
        </p:nvSpPr>
        <p:spPr/>
        <p:txBody>
          <a:bodyPr>
            <a:normAutofit/>
          </a:bodyPr>
          <a:lstStyle/>
          <a:p>
            <a:r>
              <a:rPr lang="en-US" sz="5400" dirty="0"/>
              <a:t>OP1dB setup</a:t>
            </a:r>
          </a:p>
        </p:txBody>
      </p:sp>
      <p:sp>
        <p:nvSpPr>
          <p:cNvPr id="3" name="TextBox 2">
            <a:extLst>
              <a:ext uri="{FF2B5EF4-FFF2-40B4-BE49-F238E27FC236}">
                <a16:creationId xmlns:a16="http://schemas.microsoft.com/office/drawing/2014/main" id="{C53CE898-05BD-416E-B8A2-D56243CE446C}"/>
              </a:ext>
            </a:extLst>
          </p:cNvPr>
          <p:cNvSpPr txBox="1"/>
          <p:nvPr/>
        </p:nvSpPr>
        <p:spPr>
          <a:xfrm>
            <a:off x="861061" y="1690688"/>
            <a:ext cx="35245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HB analysis is used to calculate OP1dB:</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Input port tone frequency = FRF , Of power=-30dBm</a:t>
            </a:r>
          </a:p>
        </p:txBody>
      </p:sp>
      <p:pic>
        <p:nvPicPr>
          <p:cNvPr id="5" name="Picture 4">
            <a:extLst>
              <a:ext uri="{FF2B5EF4-FFF2-40B4-BE49-F238E27FC236}">
                <a16:creationId xmlns:a16="http://schemas.microsoft.com/office/drawing/2014/main" id="{6D273090-477D-4157-B266-D832941F3C9A}"/>
              </a:ext>
            </a:extLst>
          </p:cNvPr>
          <p:cNvPicPr>
            <a:picLocks noChangeAspect="1"/>
          </p:cNvPicPr>
          <p:nvPr/>
        </p:nvPicPr>
        <p:blipFill>
          <a:blip r:embed="rId2"/>
          <a:stretch>
            <a:fillRect/>
          </a:stretch>
        </p:blipFill>
        <p:spPr>
          <a:xfrm>
            <a:off x="8218222" y="2525951"/>
            <a:ext cx="3086367" cy="1806097"/>
          </a:xfrm>
          <a:prstGeom prst="rect">
            <a:avLst/>
          </a:prstGeom>
          <a:ln>
            <a:solidFill>
              <a:schemeClr val="tx1"/>
            </a:solidFill>
          </a:ln>
        </p:spPr>
      </p:pic>
      <p:pic>
        <p:nvPicPr>
          <p:cNvPr id="6" name="Picture 5">
            <a:extLst>
              <a:ext uri="{FF2B5EF4-FFF2-40B4-BE49-F238E27FC236}">
                <a16:creationId xmlns:a16="http://schemas.microsoft.com/office/drawing/2014/main" id="{EA9F5DA5-EF56-4BB6-B8E4-34B7E9B3C20D}"/>
              </a:ext>
            </a:extLst>
          </p:cNvPr>
          <p:cNvPicPr>
            <a:picLocks noChangeAspect="1"/>
          </p:cNvPicPr>
          <p:nvPr/>
        </p:nvPicPr>
        <p:blipFill rotWithShape="1">
          <a:blip r:embed="rId3"/>
          <a:srcRect l="1107" t="647" r="-1"/>
          <a:stretch/>
        </p:blipFill>
        <p:spPr>
          <a:xfrm>
            <a:off x="4670854" y="365126"/>
            <a:ext cx="3111345" cy="5560545"/>
          </a:xfrm>
          <a:prstGeom prst="rect">
            <a:avLst/>
          </a:prstGeom>
          <a:ln>
            <a:solidFill>
              <a:schemeClr val="tx1"/>
            </a:solidFill>
          </a:ln>
        </p:spPr>
      </p:pic>
      <p:sp>
        <p:nvSpPr>
          <p:cNvPr id="4" name="TextBox 3">
            <a:extLst>
              <a:ext uri="{FF2B5EF4-FFF2-40B4-BE49-F238E27FC236}">
                <a16:creationId xmlns:a16="http://schemas.microsoft.com/office/drawing/2014/main" id="{B5FD45E5-0A16-9D35-DC59-5E3A12CB133E}"/>
              </a:ext>
            </a:extLst>
          </p:cNvPr>
          <p:cNvSpPr txBox="1"/>
          <p:nvPr/>
        </p:nvSpPr>
        <p:spPr>
          <a:xfrm>
            <a:off x="4385568" y="6051364"/>
            <a:ext cx="3514164" cy="369332"/>
          </a:xfrm>
          <a:prstGeom prst="rect">
            <a:avLst/>
          </a:prstGeom>
          <a:noFill/>
        </p:spPr>
        <p:txBody>
          <a:bodyPr wrap="square" rtlCol="0">
            <a:spAutoFit/>
          </a:bodyPr>
          <a:lstStyle/>
          <a:p>
            <a:pPr algn="ctr"/>
            <a:r>
              <a:rPr lang="en-US" dirty="0"/>
              <a:t>Fig.25. </a:t>
            </a:r>
            <a:r>
              <a:rPr lang="en-US" dirty="0" err="1"/>
              <a:t>hb</a:t>
            </a:r>
            <a:r>
              <a:rPr lang="en-US" dirty="0"/>
              <a:t> analysis setup.</a:t>
            </a:r>
          </a:p>
        </p:txBody>
      </p:sp>
    </p:spTree>
    <p:extLst>
      <p:ext uri="{BB962C8B-B14F-4D97-AF65-F5344CB8AC3E}">
        <p14:creationId xmlns:p14="http://schemas.microsoft.com/office/powerpoint/2010/main" val="1377347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955C-D6CF-4358-83BA-E27AB5550DB8}"/>
              </a:ext>
            </a:extLst>
          </p:cNvPr>
          <p:cNvSpPr>
            <a:spLocks noGrp="1"/>
          </p:cNvSpPr>
          <p:nvPr>
            <p:ph type="title"/>
          </p:nvPr>
        </p:nvSpPr>
        <p:spPr/>
        <p:txBody>
          <a:bodyPr/>
          <a:lstStyle/>
          <a:p>
            <a:r>
              <a:rPr lang="en-US" dirty="0"/>
              <a:t>OP1dB</a:t>
            </a:r>
          </a:p>
        </p:txBody>
      </p:sp>
      <p:sp>
        <p:nvSpPr>
          <p:cNvPr id="6" name="Slide Number Placeholder 5">
            <a:extLst>
              <a:ext uri="{FF2B5EF4-FFF2-40B4-BE49-F238E27FC236}">
                <a16:creationId xmlns:a16="http://schemas.microsoft.com/office/drawing/2014/main" id="{95B81508-84FC-422D-A953-AFB9B3498712}"/>
              </a:ext>
            </a:extLst>
          </p:cNvPr>
          <p:cNvSpPr>
            <a:spLocks noGrp="1"/>
          </p:cNvSpPr>
          <p:nvPr>
            <p:ph type="sldNum" sz="quarter" idx="12"/>
          </p:nvPr>
        </p:nvSpPr>
        <p:spPr/>
        <p:txBody>
          <a:bodyPr/>
          <a:lstStyle/>
          <a:p>
            <a:fld id="{2C18C1E5-FB55-42F5-BD6D-9CC153FCDBE6}" type="slidenum">
              <a:rPr lang="en-US" smtClean="0"/>
              <a:t>32</a:t>
            </a:fld>
            <a:endParaRPr lang="en-US" dirty="0"/>
          </a:p>
        </p:txBody>
      </p:sp>
      <p:pic>
        <p:nvPicPr>
          <p:cNvPr id="10" name="Content Placeholder 9">
            <a:extLst>
              <a:ext uri="{FF2B5EF4-FFF2-40B4-BE49-F238E27FC236}">
                <a16:creationId xmlns:a16="http://schemas.microsoft.com/office/drawing/2014/main" id="{97CB82C0-6E7E-423C-8CE5-D420E7ECCEEB}"/>
              </a:ext>
            </a:extLst>
          </p:cNvPr>
          <p:cNvPicPr>
            <a:picLocks noGrp="1" noChangeAspect="1"/>
          </p:cNvPicPr>
          <p:nvPr>
            <p:ph idx="1"/>
          </p:nvPr>
        </p:nvPicPr>
        <p:blipFill>
          <a:blip r:embed="rId2"/>
          <a:stretch>
            <a:fillRect/>
          </a:stretch>
        </p:blipFill>
        <p:spPr>
          <a:xfrm>
            <a:off x="6363098" y="1854596"/>
            <a:ext cx="5456058" cy="3497333"/>
          </a:xfrm>
          <a:prstGeom prst="rect">
            <a:avLst/>
          </a:prstGeom>
        </p:spPr>
      </p:pic>
      <p:sp>
        <p:nvSpPr>
          <p:cNvPr id="7" name="Date Placeholder 3">
            <a:extLst>
              <a:ext uri="{FF2B5EF4-FFF2-40B4-BE49-F238E27FC236}">
                <a16:creationId xmlns:a16="http://schemas.microsoft.com/office/drawing/2014/main" id="{9CDBD12D-3776-4604-8268-5BD7BD777782}"/>
              </a:ext>
            </a:extLst>
          </p:cNvPr>
          <p:cNvSpPr>
            <a:spLocks noGrp="1"/>
          </p:cNvSpPr>
          <p:nvPr>
            <p:ph type="dt" sz="half" idx="10"/>
          </p:nvPr>
        </p:nvSpPr>
        <p:spPr>
          <a:xfrm>
            <a:off x="838200" y="6356350"/>
            <a:ext cx="2743200" cy="365125"/>
          </a:xfrm>
        </p:spPr>
        <p:txBody>
          <a:bodyPr/>
          <a:lstStyle/>
          <a:p>
            <a:r>
              <a:rPr lang="en-US" dirty="0"/>
              <a:t>5/10/2023</a:t>
            </a:r>
          </a:p>
        </p:txBody>
      </p:sp>
      <p:sp>
        <p:nvSpPr>
          <p:cNvPr id="8" name="Footer Placeholder 4">
            <a:extLst>
              <a:ext uri="{FF2B5EF4-FFF2-40B4-BE49-F238E27FC236}">
                <a16:creationId xmlns:a16="http://schemas.microsoft.com/office/drawing/2014/main" id="{707666CD-F86D-4D99-9EF7-F8D801DCF6B9}"/>
              </a:ext>
            </a:extLst>
          </p:cNvPr>
          <p:cNvSpPr>
            <a:spLocks noGrp="1"/>
          </p:cNvSpPr>
          <p:nvPr>
            <p:ph type="ftr" sz="quarter" idx="11"/>
          </p:nvPr>
        </p:nvSpPr>
        <p:spPr>
          <a:xfrm>
            <a:off x="4038600" y="6356350"/>
            <a:ext cx="4114800" cy="365125"/>
          </a:xfrm>
        </p:spPr>
        <p:txBody>
          <a:bodyPr/>
          <a:lstStyle/>
          <a:p>
            <a:r>
              <a:rPr lang="en-US" dirty="0"/>
              <a:t>Power Amplifier</a:t>
            </a:r>
          </a:p>
        </p:txBody>
      </p:sp>
      <p:sp>
        <p:nvSpPr>
          <p:cNvPr id="11" name="Rectangle 10">
            <a:extLst>
              <a:ext uri="{FF2B5EF4-FFF2-40B4-BE49-F238E27FC236}">
                <a16:creationId xmlns:a16="http://schemas.microsoft.com/office/drawing/2014/main" id="{52619CF1-29A8-4094-BEFC-7F0942ED7066}"/>
              </a:ext>
            </a:extLst>
          </p:cNvPr>
          <p:cNvSpPr/>
          <p:nvPr/>
        </p:nvSpPr>
        <p:spPr>
          <a:xfrm>
            <a:off x="838200" y="1979794"/>
            <a:ext cx="5257800" cy="1200329"/>
          </a:xfrm>
          <a:prstGeom prst="rect">
            <a:avLst/>
          </a:prstGeom>
        </p:spPr>
        <p:txBody>
          <a:bodyPr wrap="square">
            <a:spAutoFit/>
          </a:bodyPr>
          <a:lstStyle/>
          <a:p>
            <a:pPr marL="285750" indent="-285750">
              <a:buFont typeface="Arial" panose="020B0604020202020204" pitchFamily="34" charset="0"/>
              <a:buChar char="•"/>
            </a:pPr>
            <a:r>
              <a:rPr lang="en-US" sz="2400" dirty="0"/>
              <a:t>Very good OP1dB that achieving 17dBm across the whole range, also it’s achieving 17dBm around the required band, as 17dBm is achieved from around 11GHz</a:t>
            </a:r>
          </a:p>
        </p:txBody>
      </p:sp>
      <p:sp>
        <p:nvSpPr>
          <p:cNvPr id="3" name="TextBox 2">
            <a:extLst>
              <a:ext uri="{FF2B5EF4-FFF2-40B4-BE49-F238E27FC236}">
                <a16:creationId xmlns:a16="http://schemas.microsoft.com/office/drawing/2014/main" id="{C184D04C-D368-C252-3528-F5A8A7F5C0B0}"/>
              </a:ext>
            </a:extLst>
          </p:cNvPr>
          <p:cNvSpPr txBox="1"/>
          <p:nvPr/>
        </p:nvSpPr>
        <p:spPr>
          <a:xfrm>
            <a:off x="7436224" y="5484807"/>
            <a:ext cx="3514164" cy="369332"/>
          </a:xfrm>
          <a:prstGeom prst="rect">
            <a:avLst/>
          </a:prstGeom>
          <a:noFill/>
        </p:spPr>
        <p:txBody>
          <a:bodyPr wrap="square" rtlCol="0">
            <a:spAutoFit/>
          </a:bodyPr>
          <a:lstStyle/>
          <a:p>
            <a:pPr algn="ctr"/>
            <a:r>
              <a:rPr lang="en-US" dirty="0"/>
              <a:t>Fig.26. OP1dB.</a:t>
            </a:r>
          </a:p>
        </p:txBody>
      </p:sp>
    </p:spTree>
    <p:extLst>
      <p:ext uri="{BB962C8B-B14F-4D97-AF65-F5344CB8AC3E}">
        <p14:creationId xmlns:p14="http://schemas.microsoft.com/office/powerpoint/2010/main" val="89970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B8E2-B346-4C7C-93FB-8C92C787FFB1}"/>
              </a:ext>
            </a:extLst>
          </p:cNvPr>
          <p:cNvSpPr>
            <a:spLocks noGrp="1"/>
          </p:cNvSpPr>
          <p:nvPr>
            <p:ph type="title"/>
          </p:nvPr>
        </p:nvSpPr>
        <p:spPr/>
        <p:txBody>
          <a:bodyPr/>
          <a:lstStyle/>
          <a:p>
            <a:r>
              <a:rPr lang="en-US" dirty="0"/>
              <a:t>Efficiency at P1dB</a:t>
            </a:r>
          </a:p>
        </p:txBody>
      </p:sp>
      <p:pic>
        <p:nvPicPr>
          <p:cNvPr id="7" name="Content Placeholder 6">
            <a:extLst>
              <a:ext uri="{FF2B5EF4-FFF2-40B4-BE49-F238E27FC236}">
                <a16:creationId xmlns:a16="http://schemas.microsoft.com/office/drawing/2014/main" id="{D7CAB850-81FC-45CB-96D2-EF9544E2DC9B}"/>
              </a:ext>
            </a:extLst>
          </p:cNvPr>
          <p:cNvPicPr>
            <a:picLocks noGrp="1" noChangeAspect="1"/>
          </p:cNvPicPr>
          <p:nvPr>
            <p:ph idx="1"/>
          </p:nvPr>
        </p:nvPicPr>
        <p:blipFill>
          <a:blip r:embed="rId2"/>
          <a:stretch>
            <a:fillRect/>
          </a:stretch>
        </p:blipFill>
        <p:spPr>
          <a:xfrm>
            <a:off x="6326411" y="1970881"/>
            <a:ext cx="5394944" cy="3452765"/>
          </a:xfrm>
          <a:prstGeom prst="rect">
            <a:avLst/>
          </a:prstGeom>
        </p:spPr>
      </p:pic>
      <p:sp>
        <p:nvSpPr>
          <p:cNvPr id="6" name="Slide Number Placeholder 5">
            <a:extLst>
              <a:ext uri="{FF2B5EF4-FFF2-40B4-BE49-F238E27FC236}">
                <a16:creationId xmlns:a16="http://schemas.microsoft.com/office/drawing/2014/main" id="{B32814E0-8221-4F18-B790-8964E1D9D54F}"/>
              </a:ext>
            </a:extLst>
          </p:cNvPr>
          <p:cNvSpPr>
            <a:spLocks noGrp="1"/>
          </p:cNvSpPr>
          <p:nvPr>
            <p:ph type="sldNum" sz="quarter" idx="12"/>
          </p:nvPr>
        </p:nvSpPr>
        <p:spPr/>
        <p:txBody>
          <a:bodyPr/>
          <a:lstStyle/>
          <a:p>
            <a:fld id="{2C18C1E5-FB55-42F5-BD6D-9CC153FCDBE6}" type="slidenum">
              <a:rPr lang="en-US" smtClean="0"/>
              <a:t>33</a:t>
            </a:fld>
            <a:endParaRPr lang="en-US" dirty="0"/>
          </a:p>
        </p:txBody>
      </p:sp>
      <p:sp>
        <p:nvSpPr>
          <p:cNvPr id="8" name="Date Placeholder 3">
            <a:extLst>
              <a:ext uri="{FF2B5EF4-FFF2-40B4-BE49-F238E27FC236}">
                <a16:creationId xmlns:a16="http://schemas.microsoft.com/office/drawing/2014/main" id="{B73C4BF8-2700-4D26-B512-32CFCE75DB94}"/>
              </a:ext>
            </a:extLst>
          </p:cNvPr>
          <p:cNvSpPr>
            <a:spLocks noGrp="1"/>
          </p:cNvSpPr>
          <p:nvPr>
            <p:ph type="dt" sz="half" idx="10"/>
          </p:nvPr>
        </p:nvSpPr>
        <p:spPr>
          <a:xfrm>
            <a:off x="838200" y="6356350"/>
            <a:ext cx="2743200" cy="365125"/>
          </a:xfrm>
        </p:spPr>
        <p:txBody>
          <a:bodyPr/>
          <a:lstStyle/>
          <a:p>
            <a:r>
              <a:rPr lang="en-US" dirty="0"/>
              <a:t>5/10/2023</a:t>
            </a:r>
          </a:p>
        </p:txBody>
      </p:sp>
      <p:sp>
        <p:nvSpPr>
          <p:cNvPr id="9" name="Footer Placeholder 4">
            <a:extLst>
              <a:ext uri="{FF2B5EF4-FFF2-40B4-BE49-F238E27FC236}">
                <a16:creationId xmlns:a16="http://schemas.microsoft.com/office/drawing/2014/main" id="{4FC0EBA6-9F9F-4252-885A-3A3ED2A11043}"/>
              </a:ext>
            </a:extLst>
          </p:cNvPr>
          <p:cNvSpPr>
            <a:spLocks noGrp="1"/>
          </p:cNvSpPr>
          <p:nvPr>
            <p:ph type="ftr" sz="quarter" idx="11"/>
          </p:nvPr>
        </p:nvSpPr>
        <p:spPr>
          <a:xfrm>
            <a:off x="4038600" y="6356350"/>
            <a:ext cx="4114800" cy="365125"/>
          </a:xfrm>
        </p:spPr>
        <p:txBody>
          <a:bodyPr/>
          <a:lstStyle/>
          <a:p>
            <a:r>
              <a:rPr lang="en-US" dirty="0"/>
              <a:t>Power Amplifier</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9670B47-1AA7-4642-BA20-E28CA804D770}"/>
                  </a:ext>
                </a:extLst>
              </p:cNvPr>
              <p:cNvSpPr/>
              <p:nvPr/>
            </p:nvSpPr>
            <p:spPr>
              <a:xfrm>
                <a:off x="838200" y="1970881"/>
                <a:ext cx="4370294" cy="1839927"/>
              </a:xfrm>
              <a:prstGeom prst="rect">
                <a:avLst/>
              </a:prstGeom>
            </p:spPr>
            <p:txBody>
              <a:bodyPr wrap="square">
                <a:spAutoFit/>
              </a:bodyPr>
              <a:lstStyle/>
              <a:p>
                <a:pPr marL="285750" indent="-285750">
                  <a:buFont typeface="Arial" panose="020B0604020202020204" pitchFamily="34" charset="0"/>
                  <a:buChar char="•"/>
                </a:pPr>
                <a:r>
                  <a:rPr lang="en-US" sz="2400" dirty="0"/>
                  <a:t>Good efficiency achieved &gt; 30% across the band of interest, and also around the band.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a:t>
                </a:r>
                <a14:m>
                  <m:oMath xmlns:m="http://schemas.openxmlformats.org/officeDocument/2006/math">
                    <m:r>
                      <a:rPr lang="en-US" sz="2400">
                        <a:latin typeface="Cambria Math" panose="02040503050406030204" pitchFamily="18" charset="0"/>
                      </a:rPr>
                      <m:t>𝜂</m:t>
                    </m:r>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𝑃𝑜𝑢𝑡</m:t>
                        </m:r>
                      </m:num>
                      <m:den>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𝐷𝐶</m:t>
                            </m:r>
                          </m:sub>
                        </m:sSub>
                      </m:den>
                    </m:f>
                    <m:r>
                      <a:rPr lang="en-US" sz="2400">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a:latin typeface="Cambria Math" panose="02040503050406030204" pitchFamily="18" charset="0"/>
                              </a:rPr>
                              <m:t>10</m:t>
                            </m:r>
                          </m:e>
                          <m:sup>
                            <m:r>
                              <a:rPr lang="en-US" sz="2400">
                                <a:latin typeface="Cambria Math" panose="02040503050406030204" pitchFamily="18" charset="0"/>
                              </a:rPr>
                              <m:t>17.6/10</m:t>
                            </m:r>
                          </m:sup>
                        </m:sSup>
                      </m:num>
                      <m:den>
                        <m:r>
                          <a:rPr lang="en-US" sz="2400">
                            <a:latin typeface="Cambria Math" panose="02040503050406030204" pitchFamily="18" charset="0"/>
                          </a:rPr>
                          <m:t>2∗2.4∗40</m:t>
                        </m:r>
                      </m:den>
                    </m:f>
                    <m:r>
                      <a:rPr lang="en-US" sz="2400">
                        <a:latin typeface="Cambria Math" panose="02040503050406030204" pitchFamily="18" charset="0"/>
                      </a:rPr>
                      <m:t>≈30%</m:t>
                    </m:r>
                  </m:oMath>
                </a14:m>
                <a:endParaRPr lang="en-US" sz="2400" dirty="0"/>
              </a:p>
            </p:txBody>
          </p:sp>
        </mc:Choice>
        <mc:Fallback xmlns="">
          <p:sp>
            <p:nvSpPr>
              <p:cNvPr id="11" name="Rectangle 10">
                <a:extLst>
                  <a:ext uri="{FF2B5EF4-FFF2-40B4-BE49-F238E27FC236}">
                    <a16:creationId xmlns:a16="http://schemas.microsoft.com/office/drawing/2014/main" id="{39670B47-1AA7-4642-BA20-E28CA804D770}"/>
                  </a:ext>
                </a:extLst>
              </p:cNvPr>
              <p:cNvSpPr>
                <a:spLocks noRot="1" noChangeAspect="1" noMove="1" noResize="1" noEditPoints="1" noAdjustHandles="1" noChangeArrowheads="1" noChangeShapeType="1" noTextEdit="1"/>
              </p:cNvSpPr>
              <p:nvPr/>
            </p:nvSpPr>
            <p:spPr>
              <a:xfrm>
                <a:off x="838200" y="1970881"/>
                <a:ext cx="4370294" cy="1839927"/>
              </a:xfrm>
              <a:prstGeom prst="rect">
                <a:avLst/>
              </a:prstGeom>
              <a:blipFill>
                <a:blip r:embed="rId3"/>
                <a:stretch>
                  <a:fillRect l="-1955" t="-264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D8C3302-F489-EE24-F534-13A2BF9C8CB0}"/>
              </a:ext>
            </a:extLst>
          </p:cNvPr>
          <p:cNvSpPr txBox="1"/>
          <p:nvPr/>
        </p:nvSpPr>
        <p:spPr>
          <a:xfrm>
            <a:off x="7454154" y="5484807"/>
            <a:ext cx="3514164" cy="369332"/>
          </a:xfrm>
          <a:prstGeom prst="rect">
            <a:avLst/>
          </a:prstGeom>
          <a:noFill/>
        </p:spPr>
        <p:txBody>
          <a:bodyPr wrap="square" rtlCol="0">
            <a:spAutoFit/>
          </a:bodyPr>
          <a:lstStyle/>
          <a:p>
            <a:pPr algn="ctr"/>
            <a:r>
              <a:rPr lang="en-US" dirty="0"/>
              <a:t>Fig.27. Efficiency.</a:t>
            </a:r>
          </a:p>
        </p:txBody>
      </p:sp>
    </p:spTree>
    <p:extLst>
      <p:ext uri="{BB962C8B-B14F-4D97-AF65-F5344CB8AC3E}">
        <p14:creationId xmlns:p14="http://schemas.microsoft.com/office/powerpoint/2010/main" val="4254080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84D-FACA-47A4-BA0B-F761F2016554}"/>
              </a:ext>
            </a:extLst>
          </p:cNvPr>
          <p:cNvSpPr>
            <a:spLocks noGrp="1"/>
          </p:cNvSpPr>
          <p:nvPr>
            <p:ph type="title"/>
          </p:nvPr>
        </p:nvSpPr>
        <p:spPr/>
        <p:txBody>
          <a:bodyPr/>
          <a:lstStyle/>
          <a:p>
            <a:r>
              <a:rPr lang="en-US" dirty="0"/>
              <a:t>PAE at p1db</a:t>
            </a:r>
          </a:p>
        </p:txBody>
      </p:sp>
      <p:pic>
        <p:nvPicPr>
          <p:cNvPr id="7" name="Content Placeholder 6">
            <a:extLst>
              <a:ext uri="{FF2B5EF4-FFF2-40B4-BE49-F238E27FC236}">
                <a16:creationId xmlns:a16="http://schemas.microsoft.com/office/drawing/2014/main" id="{290A1774-1615-4F33-BB5B-00FFC04A585B}"/>
              </a:ext>
            </a:extLst>
          </p:cNvPr>
          <p:cNvPicPr>
            <a:picLocks noGrp="1" noChangeAspect="1"/>
          </p:cNvPicPr>
          <p:nvPr>
            <p:ph idx="1"/>
          </p:nvPr>
        </p:nvPicPr>
        <p:blipFill>
          <a:blip r:embed="rId2"/>
          <a:stretch>
            <a:fillRect/>
          </a:stretch>
        </p:blipFill>
        <p:spPr>
          <a:xfrm>
            <a:off x="6338048" y="1881234"/>
            <a:ext cx="5301246" cy="3385581"/>
          </a:xfrm>
          <a:prstGeom prst="rect">
            <a:avLst/>
          </a:prstGeom>
        </p:spPr>
      </p:pic>
      <p:sp>
        <p:nvSpPr>
          <p:cNvPr id="6" name="Slide Number Placeholder 5">
            <a:extLst>
              <a:ext uri="{FF2B5EF4-FFF2-40B4-BE49-F238E27FC236}">
                <a16:creationId xmlns:a16="http://schemas.microsoft.com/office/drawing/2014/main" id="{4BA48B47-4A71-4722-BA05-ACE776EC93D8}"/>
              </a:ext>
            </a:extLst>
          </p:cNvPr>
          <p:cNvSpPr>
            <a:spLocks noGrp="1"/>
          </p:cNvSpPr>
          <p:nvPr>
            <p:ph type="sldNum" sz="quarter" idx="12"/>
          </p:nvPr>
        </p:nvSpPr>
        <p:spPr/>
        <p:txBody>
          <a:bodyPr/>
          <a:lstStyle/>
          <a:p>
            <a:fld id="{2C18C1E5-FB55-42F5-BD6D-9CC153FCDBE6}" type="slidenum">
              <a:rPr lang="en-US" smtClean="0"/>
              <a:t>34</a:t>
            </a:fld>
            <a:endParaRPr lang="en-US" dirty="0"/>
          </a:p>
        </p:txBody>
      </p:sp>
      <p:sp>
        <p:nvSpPr>
          <p:cNvPr id="8" name="Date Placeholder 3">
            <a:extLst>
              <a:ext uri="{FF2B5EF4-FFF2-40B4-BE49-F238E27FC236}">
                <a16:creationId xmlns:a16="http://schemas.microsoft.com/office/drawing/2014/main" id="{546D43FE-4086-432C-9760-69A3E69AC220}"/>
              </a:ext>
            </a:extLst>
          </p:cNvPr>
          <p:cNvSpPr>
            <a:spLocks noGrp="1"/>
          </p:cNvSpPr>
          <p:nvPr>
            <p:ph type="dt" sz="half" idx="10"/>
          </p:nvPr>
        </p:nvSpPr>
        <p:spPr>
          <a:xfrm>
            <a:off x="838200" y="6356350"/>
            <a:ext cx="2743200" cy="365125"/>
          </a:xfrm>
        </p:spPr>
        <p:txBody>
          <a:bodyPr/>
          <a:lstStyle/>
          <a:p>
            <a:r>
              <a:rPr lang="en-US" dirty="0"/>
              <a:t>5/10/2023</a:t>
            </a:r>
          </a:p>
        </p:txBody>
      </p:sp>
      <p:sp>
        <p:nvSpPr>
          <p:cNvPr id="9" name="Footer Placeholder 4">
            <a:extLst>
              <a:ext uri="{FF2B5EF4-FFF2-40B4-BE49-F238E27FC236}">
                <a16:creationId xmlns:a16="http://schemas.microsoft.com/office/drawing/2014/main" id="{9F1C63D0-940B-4328-80D7-258CF9B5276D}"/>
              </a:ext>
            </a:extLst>
          </p:cNvPr>
          <p:cNvSpPr>
            <a:spLocks noGrp="1"/>
          </p:cNvSpPr>
          <p:nvPr>
            <p:ph type="ftr" sz="quarter" idx="11"/>
          </p:nvPr>
        </p:nvSpPr>
        <p:spPr>
          <a:xfrm>
            <a:off x="4038600" y="6356350"/>
            <a:ext cx="4114800" cy="365125"/>
          </a:xfrm>
        </p:spPr>
        <p:txBody>
          <a:bodyPr/>
          <a:lstStyle/>
          <a:p>
            <a:r>
              <a:rPr lang="en-US" dirty="0"/>
              <a:t>Power Amplifier</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38619B1-4F5E-469D-B4FA-A0D0F8D593D2}"/>
                  </a:ext>
                </a:extLst>
              </p:cNvPr>
              <p:cNvSpPr/>
              <p:nvPr/>
            </p:nvSpPr>
            <p:spPr>
              <a:xfrm>
                <a:off x="1033421" y="1881234"/>
                <a:ext cx="4820531" cy="1433726"/>
              </a:xfrm>
              <a:prstGeom prst="rect">
                <a:avLst/>
              </a:prstGeom>
            </p:spPr>
            <p:txBody>
              <a:bodyPr wrap="square">
                <a:spAutoFit/>
              </a:bodyPr>
              <a:lstStyle/>
              <a:p>
                <a:pPr marL="285750" indent="-285750">
                  <a:buFont typeface="Arial" panose="020B0604020202020204" pitchFamily="34" charset="0"/>
                  <a:buChar char="•"/>
                </a:pPr>
                <a:r>
                  <a:rPr lang="en-US" sz="2400" dirty="0"/>
                  <a:t>Good power added efficiency achieved around 30% in the band of interest, the high gain helped in this good PAE.</a:t>
                </a:r>
              </a:p>
              <a:p>
                <a:pPr marL="285750" indent="-285750">
                  <a:buFont typeface="Arial" panose="020B0604020202020204" pitchFamily="34" charset="0"/>
                  <a:buChar char="•"/>
                </a:pPr>
                <a:r>
                  <a:rPr lang="en-US" sz="2400" dirty="0"/>
                  <a:t>PAE=</a:t>
                </a:r>
                <a14:m>
                  <m:oMath xmlns:m="http://schemas.openxmlformats.org/officeDocument/2006/math">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𝑜𝑢𝑡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𝑖𝑛</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𝐷𝑐</m:t>
                            </m:r>
                          </m:sub>
                        </m:sSub>
                      </m:den>
                    </m:f>
                  </m:oMath>
                </a14:m>
                <a:endParaRPr lang="en-US" sz="2400" dirty="0"/>
              </a:p>
            </p:txBody>
          </p:sp>
        </mc:Choice>
        <mc:Fallback xmlns="">
          <p:sp>
            <p:nvSpPr>
              <p:cNvPr id="11" name="Rectangle 10">
                <a:extLst>
                  <a:ext uri="{FF2B5EF4-FFF2-40B4-BE49-F238E27FC236}">
                    <a16:creationId xmlns:a16="http://schemas.microsoft.com/office/drawing/2014/main" id="{938619B1-4F5E-469D-B4FA-A0D0F8D593D2}"/>
                  </a:ext>
                </a:extLst>
              </p:cNvPr>
              <p:cNvSpPr>
                <a:spLocks noRot="1" noChangeAspect="1" noMove="1" noResize="1" noEditPoints="1" noAdjustHandles="1" noChangeArrowheads="1" noChangeShapeType="1" noTextEdit="1"/>
              </p:cNvSpPr>
              <p:nvPr/>
            </p:nvSpPr>
            <p:spPr>
              <a:xfrm>
                <a:off x="1033421" y="1881234"/>
                <a:ext cx="4820531" cy="1433726"/>
              </a:xfrm>
              <a:prstGeom prst="rect">
                <a:avLst/>
              </a:prstGeom>
              <a:blipFill>
                <a:blip r:embed="rId3"/>
                <a:stretch>
                  <a:fillRect l="-1772" t="-340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67F9DA0-880B-ADD1-0876-08BA86B257BE}"/>
              </a:ext>
            </a:extLst>
          </p:cNvPr>
          <p:cNvSpPr txBox="1"/>
          <p:nvPr/>
        </p:nvSpPr>
        <p:spPr>
          <a:xfrm>
            <a:off x="7436224" y="5368265"/>
            <a:ext cx="3514164" cy="369332"/>
          </a:xfrm>
          <a:prstGeom prst="rect">
            <a:avLst/>
          </a:prstGeom>
          <a:noFill/>
        </p:spPr>
        <p:txBody>
          <a:bodyPr wrap="square" rtlCol="0">
            <a:spAutoFit/>
          </a:bodyPr>
          <a:lstStyle/>
          <a:p>
            <a:pPr algn="ctr"/>
            <a:r>
              <a:rPr lang="en-US" dirty="0"/>
              <a:t>Fig.28. PAE.</a:t>
            </a:r>
          </a:p>
        </p:txBody>
      </p:sp>
    </p:spTree>
    <p:extLst>
      <p:ext uri="{BB962C8B-B14F-4D97-AF65-F5344CB8AC3E}">
        <p14:creationId xmlns:p14="http://schemas.microsoft.com/office/powerpoint/2010/main" val="851838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D4AD-2C0B-46DC-BCEF-68E0B5ADA803}"/>
              </a:ext>
            </a:extLst>
          </p:cNvPr>
          <p:cNvSpPr>
            <a:spLocks noGrp="1"/>
          </p:cNvSpPr>
          <p:nvPr>
            <p:ph type="title"/>
          </p:nvPr>
        </p:nvSpPr>
        <p:spPr/>
        <p:txBody>
          <a:bodyPr>
            <a:normAutofit/>
          </a:bodyPr>
          <a:lstStyle/>
          <a:p>
            <a:r>
              <a:rPr lang="en-US" sz="5400" dirty="0"/>
              <a:t>OIP3 vs RF frequency</a:t>
            </a:r>
          </a:p>
        </p:txBody>
      </p:sp>
      <p:sp>
        <p:nvSpPr>
          <p:cNvPr id="3" name="TextBox 2">
            <a:extLst>
              <a:ext uri="{FF2B5EF4-FFF2-40B4-BE49-F238E27FC236}">
                <a16:creationId xmlns:a16="http://schemas.microsoft.com/office/drawing/2014/main" id="{8CA044E1-A4C7-4FB0-9A2A-65FC4666E8DC}"/>
              </a:ext>
            </a:extLst>
          </p:cNvPr>
          <p:cNvSpPr txBox="1"/>
          <p:nvPr/>
        </p:nvSpPr>
        <p:spPr>
          <a:xfrm>
            <a:off x="861062" y="1690688"/>
            <a:ext cx="340022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HB analysis is used to calculate OIP3:</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Input port 2 tone frequencies:</a:t>
            </a:r>
          </a:p>
          <a:p>
            <a:pPr marL="285750" indent="-285750">
              <a:buFont typeface="Arial" panose="020B0604020202020204" pitchFamily="34" charset="0"/>
              <a:buChar char="•"/>
            </a:pPr>
            <a:r>
              <a:rPr lang="en-US" sz="2400" dirty="0"/>
              <a:t>1st tone: FRF-delta  </a:t>
            </a:r>
          </a:p>
          <a:p>
            <a:pPr marL="285750" indent="-285750">
              <a:buFont typeface="Arial" panose="020B0604020202020204" pitchFamily="34" charset="0"/>
              <a:buChar char="•"/>
            </a:pPr>
            <a:r>
              <a:rPr lang="en-US" sz="2400" dirty="0"/>
              <a:t>2nd tone: </a:t>
            </a:r>
            <a:r>
              <a:rPr lang="en-US" sz="2400" dirty="0" err="1"/>
              <a:t>FRF+delta</a:t>
            </a:r>
            <a:r>
              <a:rPr lang="en-US" sz="2400" dirty="0"/>
              <a:t> </a:t>
            </a:r>
          </a:p>
          <a:p>
            <a:pPr marL="285750" indent="-285750">
              <a:buFont typeface="Arial" panose="020B0604020202020204" pitchFamily="34" charset="0"/>
              <a:buChar char="•"/>
            </a:pPr>
            <a:r>
              <a:rPr lang="en-US" sz="2400" dirty="0"/>
              <a:t>Where delta=0.1GHz</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Each tone of power=-30dBm</a:t>
            </a:r>
          </a:p>
        </p:txBody>
      </p:sp>
      <p:pic>
        <p:nvPicPr>
          <p:cNvPr id="5" name="Picture 4">
            <a:extLst>
              <a:ext uri="{FF2B5EF4-FFF2-40B4-BE49-F238E27FC236}">
                <a16:creationId xmlns:a16="http://schemas.microsoft.com/office/drawing/2014/main" id="{BD8E6B28-59B5-497A-832D-A1BCB90CEF2D}"/>
              </a:ext>
            </a:extLst>
          </p:cNvPr>
          <p:cNvPicPr>
            <a:picLocks noChangeAspect="1"/>
          </p:cNvPicPr>
          <p:nvPr/>
        </p:nvPicPr>
        <p:blipFill rotWithShape="1">
          <a:blip r:embed="rId2"/>
          <a:srcRect l="541" r="-1"/>
          <a:stretch/>
        </p:blipFill>
        <p:spPr>
          <a:xfrm>
            <a:off x="7369598" y="811375"/>
            <a:ext cx="2652943" cy="5235250"/>
          </a:xfrm>
          <a:prstGeom prst="rect">
            <a:avLst/>
          </a:prstGeom>
          <a:ln>
            <a:solidFill>
              <a:schemeClr val="tx1"/>
            </a:solidFill>
          </a:ln>
        </p:spPr>
      </p:pic>
      <p:sp>
        <p:nvSpPr>
          <p:cNvPr id="4" name="TextBox 3">
            <a:extLst>
              <a:ext uri="{FF2B5EF4-FFF2-40B4-BE49-F238E27FC236}">
                <a16:creationId xmlns:a16="http://schemas.microsoft.com/office/drawing/2014/main" id="{0085229C-C2B8-3E33-9633-E0F9C797C248}"/>
              </a:ext>
            </a:extLst>
          </p:cNvPr>
          <p:cNvSpPr txBox="1"/>
          <p:nvPr/>
        </p:nvSpPr>
        <p:spPr>
          <a:xfrm>
            <a:off x="7041777" y="6123543"/>
            <a:ext cx="3514164" cy="369332"/>
          </a:xfrm>
          <a:prstGeom prst="rect">
            <a:avLst/>
          </a:prstGeom>
          <a:noFill/>
        </p:spPr>
        <p:txBody>
          <a:bodyPr wrap="square" rtlCol="0">
            <a:spAutoFit/>
          </a:bodyPr>
          <a:lstStyle/>
          <a:p>
            <a:pPr algn="ctr"/>
            <a:r>
              <a:rPr lang="en-US" dirty="0"/>
              <a:t>Fig.29. </a:t>
            </a:r>
            <a:r>
              <a:rPr lang="en-US" dirty="0" err="1"/>
              <a:t>hb</a:t>
            </a:r>
            <a:r>
              <a:rPr lang="en-US" dirty="0"/>
              <a:t> analysis setup.</a:t>
            </a:r>
          </a:p>
        </p:txBody>
      </p:sp>
    </p:spTree>
    <p:extLst>
      <p:ext uri="{BB962C8B-B14F-4D97-AF65-F5344CB8AC3E}">
        <p14:creationId xmlns:p14="http://schemas.microsoft.com/office/powerpoint/2010/main" val="217787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OIP3 vs RF frequency</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36</a:t>
            </a:fld>
            <a:endParaRPr lang="en-US" dirty="0"/>
          </a:p>
        </p:txBody>
      </p:sp>
      <p:pic>
        <p:nvPicPr>
          <p:cNvPr id="10" name="Content Placeholder 9">
            <a:extLst>
              <a:ext uri="{FF2B5EF4-FFF2-40B4-BE49-F238E27FC236}">
                <a16:creationId xmlns:a16="http://schemas.microsoft.com/office/drawing/2014/main" id="{240CAC11-4E99-4D17-8022-D7368446F8AC}"/>
              </a:ext>
            </a:extLst>
          </p:cNvPr>
          <p:cNvPicPr>
            <a:picLocks noGrp="1" noChangeAspect="1"/>
          </p:cNvPicPr>
          <p:nvPr>
            <p:ph idx="1"/>
          </p:nvPr>
        </p:nvPicPr>
        <p:blipFill>
          <a:blip r:embed="rId2"/>
          <a:stretch>
            <a:fillRect/>
          </a:stretch>
        </p:blipFill>
        <p:spPr>
          <a:xfrm>
            <a:off x="6164078" y="1917347"/>
            <a:ext cx="5403149" cy="3461477"/>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66B1E4F-D435-4AE5-9CF0-7353E82D7012}"/>
                  </a:ext>
                </a:extLst>
              </p:cNvPr>
              <p:cNvSpPr/>
              <p:nvPr/>
            </p:nvSpPr>
            <p:spPr>
              <a:xfrm>
                <a:off x="624773" y="1917347"/>
                <a:ext cx="5029022" cy="1200329"/>
              </a:xfrm>
              <a:prstGeom prst="rect">
                <a:avLst/>
              </a:prstGeom>
            </p:spPr>
            <p:txBody>
              <a:bodyPr wrap="square">
                <a:spAutoFit/>
              </a:bodyPr>
              <a:lstStyle/>
              <a:p>
                <a:pPr marL="285750" indent="-285750">
                  <a:buFont typeface="Arial" panose="020B0604020202020204" pitchFamily="34" charset="0"/>
                  <a:buChar char="•"/>
                </a:pPr>
                <a:r>
                  <a:rPr lang="en-US" sz="2400" dirty="0"/>
                  <a:t>Good OIP3 achieved &gt; 30dBm. (OIP3</a:t>
                </a:r>
                <a14:m>
                  <m:oMath xmlns:m="http://schemas.openxmlformats.org/officeDocument/2006/math">
                    <m:r>
                      <a:rPr lang="en-US" sz="2400">
                        <a:latin typeface="Cambria Math" panose="02040503050406030204" pitchFamily="18" charset="0"/>
                      </a:rPr>
                      <m:t>≈</m:t>
                    </m:r>
                  </m:oMath>
                </a14:m>
                <a:r>
                  <a:rPr lang="en-US" sz="2400" dirty="0"/>
                  <a:t>OP1dB+10dB)</a:t>
                </a:r>
              </a:p>
              <a:p>
                <a:pPr marL="285750" indent="-285750">
                  <a:buFont typeface="Arial" panose="020B0604020202020204" pitchFamily="34" charset="0"/>
                  <a:buChar char="•"/>
                </a:pPr>
                <a:r>
                  <a:rPr lang="en-US" sz="2400" dirty="0"/>
                  <a:t>However the required OIP3 is 25dBm, the achieved is 30dBm </a:t>
                </a:r>
                <a:br>
                  <a:rPr lang="en-US" sz="2400" dirty="0"/>
                </a:br>
                <a:r>
                  <a:rPr lang="en-US" sz="2400" dirty="0"/>
                  <a:t>across the band and around it.</a:t>
                </a:r>
              </a:p>
            </p:txBody>
          </p:sp>
        </mc:Choice>
        <mc:Fallback xmlns="">
          <p:sp>
            <p:nvSpPr>
              <p:cNvPr id="9" name="Rectangle 8">
                <a:extLst>
                  <a:ext uri="{FF2B5EF4-FFF2-40B4-BE49-F238E27FC236}">
                    <a16:creationId xmlns:a16="http://schemas.microsoft.com/office/drawing/2014/main" id="{B66B1E4F-D435-4AE5-9CF0-7353E82D7012}"/>
                  </a:ext>
                </a:extLst>
              </p:cNvPr>
              <p:cNvSpPr>
                <a:spLocks noRot="1" noChangeAspect="1" noMove="1" noResize="1" noEditPoints="1" noAdjustHandles="1" noChangeArrowheads="1" noChangeShapeType="1" noTextEdit="1"/>
              </p:cNvSpPr>
              <p:nvPr/>
            </p:nvSpPr>
            <p:spPr>
              <a:xfrm>
                <a:off x="624773" y="1917347"/>
                <a:ext cx="5029022" cy="1200329"/>
              </a:xfrm>
              <a:prstGeom prst="rect">
                <a:avLst/>
              </a:prstGeom>
              <a:blipFill>
                <a:blip r:embed="rId3"/>
                <a:stretch>
                  <a:fillRect l="-1576" t="-4082" r="-606" b="-1122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C07B02D-136F-69C5-0B1B-1EB27CDE704E}"/>
              </a:ext>
            </a:extLst>
          </p:cNvPr>
          <p:cNvSpPr txBox="1"/>
          <p:nvPr/>
        </p:nvSpPr>
        <p:spPr>
          <a:xfrm>
            <a:off x="7328648" y="5420817"/>
            <a:ext cx="3514164" cy="369332"/>
          </a:xfrm>
          <a:prstGeom prst="rect">
            <a:avLst/>
          </a:prstGeom>
          <a:noFill/>
        </p:spPr>
        <p:txBody>
          <a:bodyPr wrap="square" rtlCol="0">
            <a:spAutoFit/>
          </a:bodyPr>
          <a:lstStyle/>
          <a:p>
            <a:pPr algn="ctr"/>
            <a:r>
              <a:rPr lang="en-US" dirty="0"/>
              <a:t>Fig.30. OIP3.</a:t>
            </a:r>
          </a:p>
        </p:txBody>
      </p:sp>
    </p:spTree>
    <p:extLst>
      <p:ext uri="{BB962C8B-B14F-4D97-AF65-F5344CB8AC3E}">
        <p14:creationId xmlns:p14="http://schemas.microsoft.com/office/powerpoint/2010/main" val="3068406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D4AD-2C0B-46DC-BCEF-68E0B5ADA803}"/>
              </a:ext>
            </a:extLst>
          </p:cNvPr>
          <p:cNvSpPr>
            <a:spLocks noGrp="1"/>
          </p:cNvSpPr>
          <p:nvPr>
            <p:ph type="title"/>
          </p:nvPr>
        </p:nvSpPr>
        <p:spPr/>
        <p:txBody>
          <a:bodyPr>
            <a:normAutofit/>
          </a:bodyPr>
          <a:lstStyle/>
          <a:p>
            <a:r>
              <a:rPr lang="en-US" sz="5400" dirty="0"/>
              <a:t>OIP3 vs </a:t>
            </a:r>
            <a:r>
              <a:rPr lang="en-US" sz="5400" dirty="0" err="1"/>
              <a:t>p</a:t>
            </a:r>
            <a:r>
              <a:rPr lang="en-US" sz="5400" baseline="-25000" dirty="0" err="1"/>
              <a:t>OUT</a:t>
            </a:r>
            <a:endParaRPr lang="en-US" sz="5400" dirty="0"/>
          </a:p>
        </p:txBody>
      </p:sp>
      <p:sp>
        <p:nvSpPr>
          <p:cNvPr id="3" name="TextBox 2">
            <a:extLst>
              <a:ext uri="{FF2B5EF4-FFF2-40B4-BE49-F238E27FC236}">
                <a16:creationId xmlns:a16="http://schemas.microsoft.com/office/drawing/2014/main" id="{8CA044E1-A4C7-4FB0-9A2A-65FC4666E8DC}"/>
              </a:ext>
            </a:extLst>
          </p:cNvPr>
          <p:cNvSpPr txBox="1"/>
          <p:nvPr/>
        </p:nvSpPr>
        <p:spPr>
          <a:xfrm>
            <a:off x="861061" y="1690688"/>
            <a:ext cx="4132279"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t>HB analysis is used to calculate OIP3:</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Input port 2 tone frequencies:</a:t>
            </a:r>
          </a:p>
          <a:p>
            <a:pPr marL="285750" indent="-285750">
              <a:buFont typeface="Arial" panose="020B0604020202020204" pitchFamily="34" charset="0"/>
              <a:buChar char="•"/>
            </a:pPr>
            <a:r>
              <a:rPr lang="en-US" sz="2400" dirty="0"/>
              <a:t>1st tone: </a:t>
            </a:r>
            <a:r>
              <a:rPr lang="en-US" sz="2400" dirty="0" err="1"/>
              <a:t>fRF</a:t>
            </a:r>
            <a:r>
              <a:rPr lang="en-US" sz="2400" dirty="0"/>
              <a:t>-delta  </a:t>
            </a:r>
          </a:p>
          <a:p>
            <a:pPr marL="285750" indent="-285750">
              <a:buFont typeface="Arial" panose="020B0604020202020204" pitchFamily="34" charset="0"/>
              <a:buChar char="•"/>
            </a:pPr>
            <a:r>
              <a:rPr lang="en-US" sz="2400" dirty="0"/>
              <a:t>2nd tone: </a:t>
            </a:r>
            <a:r>
              <a:rPr lang="en-US" sz="2400" dirty="0" err="1"/>
              <a:t>fRF+delta</a:t>
            </a:r>
            <a:r>
              <a:rPr lang="en-US" sz="2400" dirty="0"/>
              <a:t> </a:t>
            </a:r>
          </a:p>
          <a:p>
            <a:pPr marL="285750" indent="-285750">
              <a:buFont typeface="Arial" panose="020B0604020202020204" pitchFamily="34" charset="0"/>
              <a:buChar char="•"/>
            </a:pPr>
            <a:r>
              <a:rPr lang="en-US" sz="2400" dirty="0"/>
              <a:t>Where delta=0.1GHz</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Sweep input power from -50 to 10dBm</a:t>
            </a:r>
          </a:p>
          <a:p>
            <a:endParaRPr lang="en-US" dirty="0"/>
          </a:p>
        </p:txBody>
      </p:sp>
      <p:pic>
        <p:nvPicPr>
          <p:cNvPr id="8" name="Picture 7">
            <a:extLst>
              <a:ext uri="{FF2B5EF4-FFF2-40B4-BE49-F238E27FC236}">
                <a16:creationId xmlns:a16="http://schemas.microsoft.com/office/drawing/2014/main" id="{BE9C0A7B-CF47-4476-AD97-6E8B39D4A75C}"/>
              </a:ext>
            </a:extLst>
          </p:cNvPr>
          <p:cNvPicPr>
            <a:picLocks noChangeAspect="1"/>
          </p:cNvPicPr>
          <p:nvPr/>
        </p:nvPicPr>
        <p:blipFill rotWithShape="1">
          <a:blip r:embed="rId2"/>
          <a:srcRect l="404"/>
          <a:stretch/>
        </p:blipFill>
        <p:spPr>
          <a:xfrm>
            <a:off x="7668640" y="794722"/>
            <a:ext cx="2679837" cy="5268556"/>
          </a:xfrm>
          <a:prstGeom prst="rect">
            <a:avLst/>
          </a:prstGeom>
          <a:ln>
            <a:solidFill>
              <a:schemeClr val="tx1"/>
            </a:solidFill>
          </a:ln>
        </p:spPr>
      </p:pic>
      <p:sp>
        <p:nvSpPr>
          <p:cNvPr id="4" name="TextBox 3">
            <a:extLst>
              <a:ext uri="{FF2B5EF4-FFF2-40B4-BE49-F238E27FC236}">
                <a16:creationId xmlns:a16="http://schemas.microsoft.com/office/drawing/2014/main" id="{D99FF9B1-158E-0F6A-A39C-DF5629F46290}"/>
              </a:ext>
            </a:extLst>
          </p:cNvPr>
          <p:cNvSpPr txBox="1"/>
          <p:nvPr/>
        </p:nvSpPr>
        <p:spPr>
          <a:xfrm>
            <a:off x="7391401" y="6063278"/>
            <a:ext cx="3514164" cy="369332"/>
          </a:xfrm>
          <a:prstGeom prst="rect">
            <a:avLst/>
          </a:prstGeom>
          <a:noFill/>
        </p:spPr>
        <p:txBody>
          <a:bodyPr wrap="square" rtlCol="0">
            <a:spAutoFit/>
          </a:bodyPr>
          <a:lstStyle/>
          <a:p>
            <a:pPr algn="ctr"/>
            <a:r>
              <a:rPr lang="en-US" dirty="0"/>
              <a:t>Fig.31. </a:t>
            </a:r>
            <a:r>
              <a:rPr lang="en-US" dirty="0" err="1"/>
              <a:t>hb</a:t>
            </a:r>
            <a:r>
              <a:rPr lang="en-US" dirty="0"/>
              <a:t> analysis setup.</a:t>
            </a:r>
          </a:p>
        </p:txBody>
      </p:sp>
    </p:spTree>
    <p:extLst>
      <p:ext uri="{BB962C8B-B14F-4D97-AF65-F5344CB8AC3E}">
        <p14:creationId xmlns:p14="http://schemas.microsoft.com/office/powerpoint/2010/main" val="1858049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OIP3 vs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P</m:t>
                        </m:r>
                      </m:e>
                      <m:sub>
                        <m:r>
                          <m:rPr>
                            <m:sty m:val="p"/>
                          </m:rPr>
                          <a:rPr lang="en-US" b="0" i="0" smtClean="0">
                            <a:latin typeface="Cambria Math" panose="02040503050406030204" pitchFamily="18" charset="0"/>
                          </a:rPr>
                          <m:t>out</m:t>
                        </m:r>
                      </m:sub>
                    </m:sSub>
                  </m:oMath>
                </a14:m>
                <a:endParaRPr lang="en-US" dirty="0"/>
              </a:p>
            </p:txBody>
          </p:sp>
        </mc:Choice>
        <mc:Fallback xmlns="">
          <p:sp>
            <p:nvSpPr>
              <p:cNvPr id="2" name="Title 1">
                <a:extLst>
                  <a:ext uri="{FF2B5EF4-FFF2-40B4-BE49-F238E27FC236}">
                    <a16:creationId xmlns:a16="http://schemas.microsoft.com/office/drawing/2014/main" id="{DB113A10-1C5B-5879-F8FC-8825492571AA}"/>
                  </a:ext>
                </a:extLst>
              </p:cNvPr>
              <p:cNvSpPr>
                <a:spLocks noGrp="1" noRot="1" noChangeAspect="1" noMove="1" noResize="1" noEditPoints="1" noAdjustHandles="1" noChangeArrowheads="1" noChangeShapeType="1" noTextEdit="1"/>
              </p:cNvSpPr>
              <p:nvPr>
                <p:ph type="title"/>
              </p:nvPr>
            </p:nvSpPr>
            <p:spPr>
              <a:blipFill>
                <a:blip r:embed="rId2"/>
                <a:stretch>
                  <a:fillRect l="-3072" b="-13364"/>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CF9F935D-2186-4EF5-B79B-51A1DB7639CC}"/>
              </a:ext>
            </a:extLst>
          </p:cNvPr>
          <p:cNvPicPr>
            <a:picLocks noGrp="1" noChangeAspect="1"/>
          </p:cNvPicPr>
          <p:nvPr>
            <p:ph idx="1"/>
          </p:nvPr>
        </p:nvPicPr>
        <p:blipFill>
          <a:blip r:embed="rId3"/>
          <a:stretch>
            <a:fillRect/>
          </a:stretch>
        </p:blipFill>
        <p:spPr>
          <a:xfrm>
            <a:off x="5642433" y="1970882"/>
            <a:ext cx="5719613" cy="3658954"/>
          </a:xfrm>
          <a:prstGeom prst="rect">
            <a:avLst/>
          </a:prstGeom>
        </p:spPr>
      </p:pic>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38</a:t>
            </a:fld>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585BE51-FAC8-48A1-BDE6-8F57609BE2C2}"/>
                  </a:ext>
                </a:extLst>
              </p:cNvPr>
              <p:cNvSpPr/>
              <p:nvPr/>
            </p:nvSpPr>
            <p:spPr>
              <a:xfrm>
                <a:off x="838199" y="1970881"/>
                <a:ext cx="4452891" cy="4332083"/>
              </a:xfrm>
              <a:prstGeom prst="rect">
                <a:avLst/>
              </a:prstGeom>
            </p:spPr>
            <p:txBody>
              <a:bodyPr wrap="square">
                <a:spAutoFit/>
              </a:bodyPr>
              <a:lstStyle/>
              <a:p>
                <a:pPr marL="285750" indent="-285750">
                  <a:buFont typeface="Arial" panose="020B0604020202020204" pitchFamily="34" charset="0"/>
                  <a:buChar char="•"/>
                </a:pPr>
                <a:r>
                  <a:rPr lang="en-US" sz="2400" dirty="0"/>
                  <a:t>OIP3 is constant at values of Pout&lt;&lt;OP1dB.</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Then OIP3 drops with large values of Pout (close to OP1dB).</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14:m>
                  <m:oMath xmlns:m="http://schemas.openxmlformats.org/officeDocument/2006/math">
                    <m:r>
                      <a:rPr lang="en-US" sz="2400">
                        <a:latin typeface="Cambria Math" panose="02040503050406030204" pitchFamily="18" charset="0"/>
                      </a:rPr>
                      <m:t>𝑂𝐼</m:t>
                    </m:r>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3</m:t>
                        </m:r>
                      </m:sub>
                    </m:sSub>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a:latin typeface="Cambria Math" panose="02040503050406030204" pitchFamily="18" charset="0"/>
                              </a:rPr>
                              <m:t>​</m:t>
                            </m:r>
                          </m:e>
                        </m:d>
                      </m:e>
                      <m:sub>
                        <m:r>
                          <a:rPr lang="en-US" sz="2400">
                            <a:latin typeface="Cambria Math" panose="02040503050406030204" pitchFamily="18" charset="0"/>
                          </a:rPr>
                          <m:t>𝑑𝐵𝑚</m:t>
                        </m:r>
                      </m:sub>
                    </m:sSub>
                    <m:r>
                      <a:rPr lang="en-US" sz="2400">
                        <a:latin typeface="Cambria Math" panose="02040503050406030204" pitchFamily="18" charset="0"/>
                      </a:rPr>
                      <m:t>=</m:t>
                    </m:r>
                    <m:r>
                      <a:rPr lang="en-US" sz="2400">
                        <a:latin typeface="Cambria Math" panose="02040503050406030204" pitchFamily="18" charset="0"/>
                      </a:rPr>
                      <m:t>𝐼</m:t>
                    </m:r>
                    <m:sSub>
                      <m:sSubPr>
                        <m:ctrlPr>
                          <a:rPr lang="en-US" sz="2400" i="1">
                            <a:latin typeface="Cambria Math" panose="02040503050406030204" pitchFamily="18" charset="0"/>
                          </a:rPr>
                        </m:ctrlPr>
                      </m:sSubPr>
                      <m:e>
                        <m:r>
                          <a:rPr lang="en-US" sz="2400">
                            <a:latin typeface="Cambria Math" panose="02040503050406030204" pitchFamily="18" charset="0"/>
                          </a:rPr>
                          <m:t>𝑀</m:t>
                        </m:r>
                      </m:e>
                      <m:sub>
                        <m:r>
                          <a:rPr lang="en-US" sz="2400">
                            <a:latin typeface="Cambria Math" panose="02040503050406030204" pitchFamily="18" charset="0"/>
                          </a:rPr>
                          <m:t>1</m:t>
                        </m:r>
                      </m:sub>
                    </m:sSub>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a:latin typeface="Cambria Math" panose="02040503050406030204" pitchFamily="18" charset="0"/>
                              </a:rPr>
                              <m:t>​</m:t>
                            </m:r>
                          </m:e>
                        </m:d>
                      </m:e>
                      <m:sub>
                        <m:r>
                          <a:rPr lang="en-US" sz="2400">
                            <a:latin typeface="Cambria Math" panose="02040503050406030204" pitchFamily="18" charset="0"/>
                          </a:rPr>
                          <m:t>𝑑𝐵𝑚</m:t>
                        </m:r>
                      </m:sub>
                    </m:sSub>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𝐼</m:t>
                        </m:r>
                        <m:sSub>
                          <m:sSubPr>
                            <m:ctrlPr>
                              <a:rPr lang="en-US" sz="2400" i="1">
                                <a:latin typeface="Cambria Math" panose="02040503050406030204" pitchFamily="18" charset="0"/>
                              </a:rPr>
                            </m:ctrlPr>
                          </m:sSubPr>
                          <m:e>
                            <m:r>
                              <a:rPr lang="en-US" sz="2400">
                                <a:latin typeface="Cambria Math" panose="02040503050406030204" pitchFamily="18" charset="0"/>
                              </a:rPr>
                              <m:t>𝑀</m:t>
                            </m:r>
                          </m:e>
                          <m:sub>
                            <m:r>
                              <a:rPr lang="en-US" sz="2400">
                                <a:latin typeface="Cambria Math" panose="02040503050406030204" pitchFamily="18" charset="0"/>
                              </a:rPr>
                              <m:t>3</m:t>
                            </m:r>
                          </m:sub>
                        </m:sSub>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a:latin typeface="Cambria Math" panose="02040503050406030204" pitchFamily="18" charset="0"/>
                                  </a:rPr>
                                  <m:t>​</m:t>
                                </m:r>
                              </m:e>
                            </m:d>
                          </m:e>
                          <m:sub>
                            <m:r>
                              <a:rPr lang="en-US" sz="2400">
                                <a:latin typeface="Cambria Math" panose="02040503050406030204" pitchFamily="18" charset="0"/>
                              </a:rPr>
                              <m:t>𝑑𝐵𝑐</m:t>
                            </m:r>
                          </m:sub>
                        </m:sSub>
                      </m:num>
                      <m:den>
                        <m:r>
                          <a:rPr lang="en-US" sz="2400">
                            <a:latin typeface="Cambria Math" panose="02040503050406030204" pitchFamily="18" charset="0"/>
                          </a:rPr>
                          <m:t>2</m:t>
                        </m:r>
                      </m:den>
                    </m:f>
                  </m:oMath>
                </a14:m>
                <a:endParaRPr lang="en-US" sz="2400" dirty="0"/>
              </a:p>
              <a:p>
                <a:pPr marL="285750" indent="-285750">
                  <a:buFont typeface="Arial" panose="020B0604020202020204" pitchFamily="34" charset="0"/>
                  <a:buChar char="•"/>
                </a:pPr>
                <a:endParaRPr lang="en-US" sz="2400" dirty="0"/>
              </a:p>
              <a:p>
                <a:pPr marL="285750" indent="-285750">
                  <a:buFont typeface="Wingdings" panose="05000000000000000000" pitchFamily="2" charset="2"/>
                  <a:buChar char="§"/>
                </a:pPr>
                <a:r>
                  <a:rPr lang="en-US" sz="2400" dirty="0"/>
                  <a:t>This soft compression occurs due to the nonlinearities </a:t>
                </a:r>
                <a:br>
                  <a:rPr lang="en-US" sz="2400" dirty="0"/>
                </a:br>
                <a:r>
                  <a:rPr lang="en-US" sz="2400" dirty="0"/>
                  <a:t>of the devices it self, this can be compensated by using special circuits such as adaptive biasing, to compensate this degradation at high </a:t>
                </a:r>
                <a14:m>
                  <m:oMath xmlns:m="http://schemas.openxmlformats.org/officeDocument/2006/math">
                    <m:sSub>
                      <m:sSubPr>
                        <m:ctrlPr>
                          <a:rPr lang="en-US" sz="2400" i="1" smtClean="0">
                            <a:latin typeface="Cambria Math" panose="02040503050406030204" pitchFamily="18" charset="0"/>
                          </a:rPr>
                        </m:ctrlPr>
                      </m:sSubPr>
                      <m:e>
                        <m:r>
                          <m:rPr>
                            <m:sty m:val="p"/>
                          </m:rPr>
                          <a:rPr lang="en-US" sz="2400" b="0" i="0" smtClean="0">
                            <a:latin typeface="Cambria Math" panose="02040503050406030204" pitchFamily="18" charset="0"/>
                          </a:rPr>
                          <m:t>P</m:t>
                        </m:r>
                      </m:e>
                      <m:sub>
                        <m:r>
                          <m:rPr>
                            <m:sty m:val="p"/>
                          </m:rPr>
                          <a:rPr lang="en-US" sz="2400" b="0" i="0" smtClean="0">
                            <a:latin typeface="Cambria Math" panose="02040503050406030204" pitchFamily="18" charset="0"/>
                          </a:rPr>
                          <m:t>out</m:t>
                        </m:r>
                      </m:sub>
                    </m:sSub>
                  </m:oMath>
                </a14:m>
                <a:endParaRPr lang="en-US" sz="2400" dirty="0"/>
              </a:p>
            </p:txBody>
          </p:sp>
        </mc:Choice>
        <mc:Fallback xmlns="">
          <p:sp>
            <p:nvSpPr>
              <p:cNvPr id="9" name="Rectangle 8">
                <a:extLst>
                  <a:ext uri="{FF2B5EF4-FFF2-40B4-BE49-F238E27FC236}">
                    <a16:creationId xmlns:a16="http://schemas.microsoft.com/office/drawing/2014/main" id="{5585BE51-FAC8-48A1-BDE6-8F57609BE2C2}"/>
                  </a:ext>
                </a:extLst>
              </p:cNvPr>
              <p:cNvSpPr>
                <a:spLocks noRot="1" noChangeAspect="1" noMove="1" noResize="1" noEditPoints="1" noAdjustHandles="1" noChangeArrowheads="1" noChangeShapeType="1" noTextEdit="1"/>
              </p:cNvSpPr>
              <p:nvPr/>
            </p:nvSpPr>
            <p:spPr>
              <a:xfrm>
                <a:off x="838199" y="1970881"/>
                <a:ext cx="4452891" cy="4332083"/>
              </a:xfrm>
              <a:prstGeom prst="rect">
                <a:avLst/>
              </a:prstGeom>
              <a:blipFill>
                <a:blip r:embed="rId4"/>
                <a:stretch>
                  <a:fillRect l="-1778" t="-1125" r="-2052" b="-225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1991C7A-BA29-0040-3E14-34EDDA54C8DF}"/>
              </a:ext>
            </a:extLst>
          </p:cNvPr>
          <p:cNvSpPr txBox="1"/>
          <p:nvPr/>
        </p:nvSpPr>
        <p:spPr>
          <a:xfrm>
            <a:off x="7023848" y="5725364"/>
            <a:ext cx="3514164" cy="369332"/>
          </a:xfrm>
          <a:prstGeom prst="rect">
            <a:avLst/>
          </a:prstGeom>
          <a:noFill/>
        </p:spPr>
        <p:txBody>
          <a:bodyPr wrap="square" rtlCol="0">
            <a:spAutoFit/>
          </a:bodyPr>
          <a:lstStyle/>
          <a:p>
            <a:pPr algn="ctr"/>
            <a:r>
              <a:rPr lang="en-US" dirty="0"/>
              <a:t>Fig.32. OIP3 Vs Pout.</a:t>
            </a:r>
          </a:p>
        </p:txBody>
      </p:sp>
    </p:spTree>
    <p:extLst>
      <p:ext uri="{BB962C8B-B14F-4D97-AF65-F5344CB8AC3E}">
        <p14:creationId xmlns:p14="http://schemas.microsoft.com/office/powerpoint/2010/main" val="2306496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Summary of the results</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solidFill>
                  <a:schemeClr val="tx1"/>
                </a:solidFill>
              </a:rPr>
              <a:t>39</a:t>
            </a:fld>
            <a:endParaRPr lang="en-US" dirty="0">
              <a:solidFill>
                <a:schemeClr val="tx1"/>
              </a:solidFill>
            </a:endParaRPr>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1316854377"/>
              </p:ext>
            </p:extLst>
          </p:nvPr>
        </p:nvGraphicFramePr>
        <p:xfrm>
          <a:off x="2818109" y="2012451"/>
          <a:ext cx="6555781" cy="4022136"/>
        </p:xfrm>
        <a:graphic>
          <a:graphicData uri="http://schemas.openxmlformats.org/drawingml/2006/table">
            <a:tbl>
              <a:tblPr firstRow="1" bandRow="1">
                <a:tableStyleId>{5C22544A-7EE6-4342-B048-85BDC9FD1C3A}</a:tableStyleId>
              </a:tblPr>
              <a:tblGrid>
                <a:gridCol w="1599925">
                  <a:extLst>
                    <a:ext uri="{9D8B030D-6E8A-4147-A177-3AD203B41FA5}">
                      <a16:colId xmlns:a16="http://schemas.microsoft.com/office/drawing/2014/main" val="4236101987"/>
                    </a:ext>
                  </a:extLst>
                </a:gridCol>
                <a:gridCol w="1651952">
                  <a:extLst>
                    <a:ext uri="{9D8B030D-6E8A-4147-A177-3AD203B41FA5}">
                      <a16:colId xmlns:a16="http://schemas.microsoft.com/office/drawing/2014/main" val="3759119048"/>
                    </a:ext>
                  </a:extLst>
                </a:gridCol>
                <a:gridCol w="1651952">
                  <a:extLst>
                    <a:ext uri="{9D8B030D-6E8A-4147-A177-3AD203B41FA5}">
                      <a16:colId xmlns:a16="http://schemas.microsoft.com/office/drawing/2014/main" val="1493095617"/>
                    </a:ext>
                  </a:extLst>
                </a:gridCol>
                <a:gridCol w="1651952">
                  <a:extLst>
                    <a:ext uri="{9D8B030D-6E8A-4147-A177-3AD203B41FA5}">
                      <a16:colId xmlns:a16="http://schemas.microsoft.com/office/drawing/2014/main" val="4039141651"/>
                    </a:ext>
                  </a:extLst>
                </a:gridCol>
              </a:tblGrid>
              <a:tr h="502767">
                <a:tc>
                  <a:txBody>
                    <a:bodyPr/>
                    <a:lstStyle/>
                    <a:p>
                      <a:endParaRPr lang="en-US" sz="1500" dirty="0"/>
                    </a:p>
                  </a:txBody>
                  <a:tcPr marL="55691" marR="55691" marT="27846" marB="27846" anchor="ctr"/>
                </a:tc>
                <a:tc>
                  <a:txBody>
                    <a:bodyPr/>
                    <a:lstStyle/>
                    <a:p>
                      <a:pPr algn="ctr"/>
                      <a:r>
                        <a:rPr lang="en-US" sz="1500" dirty="0"/>
                        <a:t>Spec.</a:t>
                      </a:r>
                    </a:p>
                  </a:txBody>
                  <a:tcPr marL="55691" marR="55691" marT="27846" marB="27846" anchor="ctr"/>
                </a:tc>
                <a:tc>
                  <a:txBody>
                    <a:bodyPr/>
                    <a:lstStyle/>
                    <a:p>
                      <a:pPr algn="ctr"/>
                      <a:r>
                        <a:rPr lang="en-US" sz="1500" dirty="0"/>
                        <a:t>Achieved</a:t>
                      </a:r>
                    </a:p>
                  </a:txBody>
                  <a:tcPr marL="55691" marR="55691" marT="27846" marB="27846" anchor="ctr"/>
                </a:tc>
                <a:tc>
                  <a:txBody>
                    <a:bodyPr/>
                    <a:lstStyle/>
                    <a:p>
                      <a:pPr algn="ctr"/>
                      <a:r>
                        <a:rPr lang="en-US" sz="1500" dirty="0"/>
                        <a:t>Unit</a:t>
                      </a:r>
                    </a:p>
                  </a:txBody>
                  <a:tcPr marL="55691" marR="55691" marT="27846" marB="27846" anchor="ctr"/>
                </a:tc>
                <a:extLst>
                  <a:ext uri="{0D108BD9-81ED-4DB2-BD59-A6C34878D82A}">
                    <a16:rowId xmlns:a16="http://schemas.microsoft.com/office/drawing/2014/main" val="3123168758"/>
                  </a:ext>
                </a:extLst>
              </a:tr>
              <a:tr h="502767">
                <a:tc>
                  <a:txBody>
                    <a:bodyPr/>
                    <a:lstStyle/>
                    <a:p>
                      <a:r>
                        <a:rPr lang="en-US" sz="1500" dirty="0"/>
                        <a:t>S21 Vs RF</a:t>
                      </a:r>
                    </a:p>
                  </a:txBody>
                  <a:tcPr marL="55691" marR="55691" marT="27846" marB="27846" anchor="ctr"/>
                </a:tc>
                <a:tc>
                  <a:txBody>
                    <a:bodyPr/>
                    <a:lstStyle/>
                    <a:p>
                      <a:pPr algn="ctr"/>
                      <a:r>
                        <a:rPr lang="en-US" sz="1500" dirty="0"/>
                        <a:t>10</a:t>
                      </a:r>
                    </a:p>
                  </a:txBody>
                  <a:tcPr marL="55691" marR="55691" marT="27846" marB="27846" anchor="ctr"/>
                </a:tc>
                <a:tc>
                  <a:txBody>
                    <a:bodyPr/>
                    <a:lstStyle/>
                    <a:p>
                      <a:pPr algn="ctr"/>
                      <a:r>
                        <a:rPr lang="en-US" sz="1500" dirty="0"/>
                        <a:t>10.5</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766787693"/>
                  </a:ext>
                </a:extLst>
              </a:tr>
              <a:tr h="502767">
                <a:tc>
                  <a:txBody>
                    <a:bodyPr/>
                    <a:lstStyle/>
                    <a:p>
                      <a:r>
                        <a:rPr lang="en-US" sz="1500" dirty="0"/>
                        <a:t>NF Vs RF</a:t>
                      </a:r>
                    </a:p>
                  </a:txBody>
                  <a:tcPr marL="55691" marR="55691" marT="27846" marB="27846" anchor="ctr"/>
                </a:tc>
                <a:tc>
                  <a:txBody>
                    <a:bodyPr/>
                    <a:lstStyle/>
                    <a:p>
                      <a:pPr algn="ctr"/>
                      <a:r>
                        <a:rPr lang="en-US" sz="1500" dirty="0"/>
                        <a:t>--</a:t>
                      </a:r>
                    </a:p>
                  </a:txBody>
                  <a:tcPr marL="55691" marR="55691" marT="27846" marB="27846" anchor="ctr"/>
                </a:tc>
                <a:tc>
                  <a:txBody>
                    <a:bodyPr/>
                    <a:lstStyle/>
                    <a:p>
                      <a:pPr algn="ctr"/>
                      <a:r>
                        <a:rPr lang="en-US" sz="1500" dirty="0"/>
                        <a:t>1.7</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87153489"/>
                  </a:ext>
                </a:extLst>
              </a:tr>
              <a:tr h="502767">
                <a:tc>
                  <a:txBody>
                    <a:bodyPr/>
                    <a:lstStyle/>
                    <a:p>
                      <a:r>
                        <a:rPr lang="en-US" sz="1500" dirty="0"/>
                        <a:t>OP1dB Vs Rf</a:t>
                      </a:r>
                    </a:p>
                  </a:txBody>
                  <a:tcPr marL="55691" marR="55691" marT="27846" marB="27846" anchor="ctr"/>
                </a:tc>
                <a:tc>
                  <a:txBody>
                    <a:bodyPr/>
                    <a:lstStyle/>
                    <a:p>
                      <a:pPr algn="ctr"/>
                      <a:r>
                        <a:rPr lang="en-US" sz="1500" dirty="0"/>
                        <a:t>17</a:t>
                      </a:r>
                    </a:p>
                  </a:txBody>
                  <a:tcPr marL="55691" marR="55691" marT="27846" marB="27846" anchor="ctr"/>
                </a:tc>
                <a:tc>
                  <a:txBody>
                    <a:bodyPr/>
                    <a:lstStyle/>
                    <a:p>
                      <a:pPr algn="ctr"/>
                      <a:r>
                        <a:rPr lang="en-US" sz="1500" dirty="0"/>
                        <a:t>17.5</a:t>
                      </a:r>
                    </a:p>
                  </a:txBody>
                  <a:tcPr marL="55691" marR="55691" marT="27846" marB="27846" anchor="ctr"/>
                </a:tc>
                <a:tc>
                  <a:txBody>
                    <a:bodyPr/>
                    <a:lstStyle/>
                    <a:p>
                      <a:pPr algn="ctr"/>
                      <a:r>
                        <a:rPr lang="en-US" sz="1500" dirty="0"/>
                        <a:t>dBm</a:t>
                      </a:r>
                    </a:p>
                  </a:txBody>
                  <a:tcPr marL="55691" marR="55691" marT="27846" marB="27846" anchor="ctr"/>
                </a:tc>
                <a:extLst>
                  <a:ext uri="{0D108BD9-81ED-4DB2-BD59-A6C34878D82A}">
                    <a16:rowId xmlns:a16="http://schemas.microsoft.com/office/drawing/2014/main" val="1241404444"/>
                  </a:ext>
                </a:extLst>
              </a:tr>
              <a:tr h="502767">
                <a:tc>
                  <a:txBody>
                    <a:bodyPr/>
                    <a:lstStyle/>
                    <a:p>
                      <a:r>
                        <a:rPr lang="en-US" sz="1500" dirty="0"/>
                        <a:t>OIP3 Vs RF</a:t>
                      </a:r>
                    </a:p>
                  </a:txBody>
                  <a:tcPr marL="55691" marR="55691" marT="27846" marB="27846" anchor="ctr"/>
                </a:tc>
                <a:tc>
                  <a:txBody>
                    <a:bodyPr/>
                    <a:lstStyle/>
                    <a:p>
                      <a:pPr algn="ctr"/>
                      <a:r>
                        <a:rPr lang="en-US" sz="1500" dirty="0"/>
                        <a:t>25</a:t>
                      </a:r>
                    </a:p>
                  </a:txBody>
                  <a:tcPr marL="55691" marR="55691" marT="27846" marB="27846" anchor="ctr"/>
                </a:tc>
                <a:tc>
                  <a:txBody>
                    <a:bodyPr/>
                    <a:lstStyle/>
                    <a:p>
                      <a:pPr algn="ctr"/>
                      <a:r>
                        <a:rPr lang="en-US" sz="1500" dirty="0"/>
                        <a:t>30</a:t>
                      </a:r>
                    </a:p>
                  </a:txBody>
                  <a:tcPr marL="55691" marR="55691" marT="27846" marB="27846" anchor="ctr"/>
                </a:tc>
                <a:tc>
                  <a:txBody>
                    <a:bodyPr/>
                    <a:lstStyle/>
                    <a:p>
                      <a:pPr algn="ctr"/>
                      <a:r>
                        <a:rPr lang="en-US" sz="1500" dirty="0"/>
                        <a:t>dBm</a:t>
                      </a:r>
                    </a:p>
                  </a:txBody>
                  <a:tcPr marL="55691" marR="55691" marT="27846" marB="27846" anchor="ctr"/>
                </a:tc>
                <a:extLst>
                  <a:ext uri="{0D108BD9-81ED-4DB2-BD59-A6C34878D82A}">
                    <a16:rowId xmlns:a16="http://schemas.microsoft.com/office/drawing/2014/main" val="1640741979"/>
                  </a:ext>
                </a:extLst>
              </a:tr>
              <a:tr h="502767">
                <a:tc>
                  <a:txBody>
                    <a:bodyPr/>
                    <a:lstStyle/>
                    <a:p>
                      <a:r>
                        <a:rPr lang="en-US" sz="1500" dirty="0"/>
                        <a:t>S11 Vs RF</a:t>
                      </a:r>
                    </a:p>
                  </a:txBody>
                  <a:tcPr marL="55691" marR="55691" marT="27846" marB="27846" anchor="ctr"/>
                </a:tc>
                <a:tc>
                  <a:txBody>
                    <a:bodyPr/>
                    <a:lstStyle/>
                    <a:p>
                      <a:pPr algn="ctr"/>
                      <a:r>
                        <a:rPr lang="en-US" sz="1500" dirty="0"/>
                        <a:t>-10</a:t>
                      </a:r>
                    </a:p>
                  </a:txBody>
                  <a:tcPr marL="55691" marR="55691" marT="27846" marB="27846" anchor="ctr"/>
                </a:tc>
                <a:tc>
                  <a:txBody>
                    <a:bodyPr/>
                    <a:lstStyle/>
                    <a:p>
                      <a:pPr algn="ctr"/>
                      <a:r>
                        <a:rPr lang="en-US" sz="1500" dirty="0"/>
                        <a:t>-16</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2381867163"/>
                  </a:ext>
                </a:extLst>
              </a:tr>
              <a:tr h="502767">
                <a:tc>
                  <a:txBody>
                    <a:bodyPr/>
                    <a:lstStyle/>
                    <a:p>
                      <a:r>
                        <a:rPr lang="en-US" sz="1500" dirty="0"/>
                        <a:t>S22 Vs RF</a:t>
                      </a:r>
                    </a:p>
                  </a:txBody>
                  <a:tcPr marL="55691" marR="55691" marT="27846" marB="27846" anchor="ctr"/>
                </a:tc>
                <a:tc>
                  <a:txBody>
                    <a:bodyPr/>
                    <a:lstStyle/>
                    <a:p>
                      <a:pPr algn="ctr"/>
                      <a:r>
                        <a:rPr lang="en-US" sz="1500" dirty="0"/>
                        <a:t>-10</a:t>
                      </a:r>
                    </a:p>
                  </a:txBody>
                  <a:tcPr marL="55691" marR="55691" marT="27846" marB="27846" anchor="ctr"/>
                </a:tc>
                <a:tc>
                  <a:txBody>
                    <a:bodyPr/>
                    <a:lstStyle/>
                    <a:p>
                      <a:pPr algn="ctr"/>
                      <a:r>
                        <a:rPr lang="en-US" sz="1500" dirty="0"/>
                        <a:t>-10</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174461481"/>
                  </a:ext>
                </a:extLst>
              </a:tr>
              <a:tr h="502767">
                <a:tc>
                  <a:txBody>
                    <a:bodyPr/>
                    <a:lstStyle/>
                    <a:p>
                      <a:r>
                        <a:rPr lang="en-US" sz="1500" dirty="0"/>
                        <a:t>OIP3 Vs Pout</a:t>
                      </a:r>
                    </a:p>
                  </a:txBody>
                  <a:tcPr marL="55691" marR="55691" marT="27846" marB="27846" anchor="ctr"/>
                </a:tc>
                <a:tc>
                  <a:txBody>
                    <a:bodyPr/>
                    <a:lstStyle/>
                    <a:p>
                      <a:pPr algn="ctr"/>
                      <a:r>
                        <a:rPr lang="en-US" sz="1500" dirty="0"/>
                        <a:t>---</a:t>
                      </a:r>
                    </a:p>
                  </a:txBody>
                  <a:tcPr marL="55691" marR="55691" marT="27846" marB="27846" anchor="ctr"/>
                </a:tc>
                <a:tc>
                  <a:txBody>
                    <a:bodyPr/>
                    <a:lstStyle/>
                    <a:p>
                      <a:pPr algn="ctr"/>
                      <a:r>
                        <a:rPr lang="en-US" sz="1500" dirty="0"/>
                        <a:t>23</a:t>
                      </a:r>
                    </a:p>
                  </a:txBody>
                  <a:tcPr marL="55691" marR="55691" marT="27846" marB="27846" anchor="ctr"/>
                </a:tc>
                <a:tc>
                  <a:txBody>
                    <a:bodyPr/>
                    <a:lstStyle/>
                    <a:p>
                      <a:pPr algn="ctr"/>
                      <a:r>
                        <a:rPr lang="en-US" sz="1500" dirty="0"/>
                        <a:t>dBm</a:t>
                      </a:r>
                    </a:p>
                  </a:txBody>
                  <a:tcPr marL="55691" marR="55691" marT="27846" marB="27846" anchor="ctr"/>
                </a:tc>
                <a:extLst>
                  <a:ext uri="{0D108BD9-81ED-4DB2-BD59-A6C34878D82A}">
                    <a16:rowId xmlns:a16="http://schemas.microsoft.com/office/drawing/2014/main" val="630783174"/>
                  </a:ext>
                </a:extLst>
              </a:tr>
            </a:tbl>
          </a:graphicData>
        </a:graphic>
      </p:graphicFrame>
    </p:spTree>
    <p:extLst>
      <p:ext uri="{BB962C8B-B14F-4D97-AF65-F5344CB8AC3E}">
        <p14:creationId xmlns:p14="http://schemas.microsoft.com/office/powerpoint/2010/main" val="124946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power amplifier specifications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b="1" dirty="0"/>
                  <a:t>To establish a performance figure of merit, several key parameters must be taken into account.</a:t>
                </a:r>
                <a:endParaRPr lang="ar-EG" sz="2200" b="1" dirty="0"/>
              </a:p>
              <a:p>
                <a:pPr algn="l"/>
                <a:r>
                  <a:rPr lang="en-US" sz="2200" b="1" dirty="0"/>
                  <a:t>These include output power Pout, power gain G, carrier frequency f, linearity (in terms of OP1dB),</a:t>
                </a:r>
                <a:r>
                  <a:rPr lang="ar-EG" sz="2200" b="1" dirty="0"/>
                  <a:t> </a:t>
                </a:r>
                <a:r>
                  <a:rPr lang="en-US" sz="2200" b="1" dirty="0"/>
                  <a:t>and power-added-efficiency (PAE).</a:t>
                </a:r>
                <a:endParaRPr lang="ar-EG" sz="2200" b="1" dirty="0"/>
              </a:p>
              <a:p>
                <a:pPr algn="l"/>
                <a:r>
                  <a:rPr lang="en-US" sz="2200" b="1" dirty="0"/>
                  <a:t>Unfortunately, linearity strongly depends on the operating</a:t>
                </a:r>
                <a:r>
                  <a:rPr lang="ar-EG" sz="2200" b="1" dirty="0"/>
                  <a:t> </a:t>
                </a:r>
                <a:r>
                  <a:rPr lang="en-US" sz="2200" b="1" dirty="0"/>
                  <a:t>class of the amplifier, making it difficult to compare amplifiers of different classes. Moreover, the</a:t>
                </a:r>
                <a:r>
                  <a:rPr lang="ar-EG" sz="2200" b="1" dirty="0"/>
                  <a:t> </a:t>
                </a:r>
                <a:r>
                  <a:rPr lang="en-US" sz="2200" b="1" dirty="0"/>
                  <a:t>most recent developments increasingly focus on highly non-linear, saturated output power</a:t>
                </a:r>
                <a:r>
                  <a:rPr lang="ar-EG" sz="2200" b="1" dirty="0"/>
                  <a:t> </a:t>
                </a:r>
                <a:r>
                  <a:rPr lang="en-US" sz="2200" b="1" dirty="0"/>
                  <a:t>switching PA topologies because of their high efficiency.</a:t>
                </a:r>
                <a:endParaRPr lang="ar-EG" sz="2200" b="1" dirty="0"/>
              </a:p>
              <a:p>
                <a:pPr algn="l"/>
                <a:r>
                  <a:rPr lang="en-US" sz="2200" b="1" dirty="0"/>
                  <a:t>To remain independent of the design</a:t>
                </a:r>
                <a:r>
                  <a:rPr lang="ar-EG" sz="2200" b="1" dirty="0"/>
                  <a:t> </a:t>
                </a:r>
                <a:r>
                  <a:rPr lang="en-US" sz="2200" b="1" dirty="0"/>
                  <a:t>approach and the specifications of different applications, the linearity is often not included in the</a:t>
                </a:r>
                <a:r>
                  <a:rPr lang="ar-EG" sz="2200" b="1" dirty="0"/>
                  <a:t> </a:t>
                </a:r>
                <a:r>
                  <a:rPr lang="en-US" sz="2200" b="1" dirty="0"/>
                  <a:t>PA figure of merit</a:t>
                </a:r>
                <a:r>
                  <a:rPr lang="ar-EG" sz="2200" b="1" dirty="0"/>
                  <a:t> </a:t>
                </a:r>
                <a:r>
                  <a:rPr lang="en-US" sz="2000" b="1" dirty="0"/>
                  <a:t>(</a:t>
                </a:r>
                <a14:m>
                  <m:oMath xmlns:m="http://schemas.openxmlformats.org/officeDocument/2006/math">
                    <m:r>
                      <a:rPr lang="en-US" sz="2000" b="1">
                        <a:latin typeface="Cambria Math" panose="02040503050406030204" pitchFamily="18" charset="0"/>
                      </a:rPr>
                      <m:t>𝑭𝒐</m:t>
                    </m:r>
                    <m:sSub>
                      <m:sSubPr>
                        <m:ctrlPr>
                          <a:rPr lang="en-US" sz="2000" b="1" i="1">
                            <a:latin typeface="Cambria Math" panose="02040503050406030204" pitchFamily="18" charset="0"/>
                          </a:rPr>
                        </m:ctrlPr>
                      </m:sSubPr>
                      <m:e>
                        <m:r>
                          <a:rPr lang="en-US" sz="2000" b="1">
                            <a:latin typeface="Cambria Math" panose="02040503050406030204" pitchFamily="18" charset="0"/>
                          </a:rPr>
                          <m:t>𝑴</m:t>
                        </m:r>
                      </m:e>
                      <m:sub>
                        <m:r>
                          <a:rPr lang="en-US" sz="2000" b="1">
                            <a:latin typeface="Cambria Math" panose="02040503050406030204" pitchFamily="18" charset="0"/>
                          </a:rPr>
                          <m:t>𝑷𝑨</m:t>
                        </m:r>
                      </m:sub>
                    </m:sSub>
                  </m:oMath>
                </a14:m>
                <a:r>
                  <a:rPr lang="en-US" sz="2000" b="1" dirty="0"/>
                  <a:t>)=</a:t>
                </a:r>
                <a14:m>
                  <m:oMath xmlns:m="http://schemas.openxmlformats.org/officeDocument/2006/math">
                    <m:sSub>
                      <m:sSubPr>
                        <m:ctrlPr>
                          <a:rPr lang="en-US" sz="2000" b="1" i="1" dirty="0">
                            <a:latin typeface="Cambria Math" panose="02040503050406030204" pitchFamily="18" charset="0"/>
                          </a:rPr>
                        </m:ctrlPr>
                      </m:sSubPr>
                      <m:e>
                        <m:r>
                          <a:rPr lang="en-US" sz="2000" b="1" dirty="0">
                            <a:latin typeface="Cambria Math" panose="02040503050406030204" pitchFamily="18" charset="0"/>
                          </a:rPr>
                          <m:t>𝑷</m:t>
                        </m:r>
                      </m:e>
                      <m:sub>
                        <m:r>
                          <a:rPr lang="en-US" sz="2000" b="1" dirty="0">
                            <a:latin typeface="Cambria Math" panose="02040503050406030204" pitchFamily="18" charset="0"/>
                          </a:rPr>
                          <m:t>𝒐𝒖𝒕</m:t>
                        </m:r>
                      </m:sub>
                    </m:sSub>
                    <m:r>
                      <a:rPr lang="en-US" sz="2000" b="1" dirty="0">
                        <a:latin typeface="Cambria Math" panose="02040503050406030204" pitchFamily="18" charset="0"/>
                      </a:rPr>
                      <m:t>.</m:t>
                    </m:r>
                    <m:r>
                      <a:rPr lang="en-US" sz="2000" b="1" dirty="0">
                        <a:latin typeface="Cambria Math" panose="02040503050406030204" pitchFamily="18" charset="0"/>
                      </a:rPr>
                      <m:t>𝑮</m:t>
                    </m:r>
                    <m:r>
                      <a:rPr lang="en-US" sz="2000" b="1" dirty="0">
                        <a:latin typeface="Cambria Math" panose="02040503050406030204" pitchFamily="18" charset="0"/>
                      </a:rPr>
                      <m:t>.</m:t>
                    </m:r>
                    <m:r>
                      <a:rPr lang="en-US" sz="2000" b="1" dirty="0">
                        <a:latin typeface="Cambria Math" panose="02040503050406030204" pitchFamily="18" charset="0"/>
                      </a:rPr>
                      <m:t>𝑷𝑨𝑬</m:t>
                    </m:r>
                    <m:r>
                      <a:rPr lang="en-US" sz="2000" b="1" dirty="0">
                        <a:latin typeface="Cambria Math" panose="02040503050406030204" pitchFamily="18" charset="0"/>
                      </a:rPr>
                      <m:t>.</m:t>
                    </m:r>
                    <m:sSup>
                      <m:sSupPr>
                        <m:ctrlPr>
                          <a:rPr lang="en-US" sz="2000" b="1" i="1" dirty="0">
                            <a:latin typeface="Cambria Math" panose="02040503050406030204" pitchFamily="18" charset="0"/>
                          </a:rPr>
                        </m:ctrlPr>
                      </m:sSupPr>
                      <m:e>
                        <m:r>
                          <a:rPr lang="en-US" sz="2000" b="1" dirty="0">
                            <a:latin typeface="Cambria Math" panose="02040503050406030204" pitchFamily="18" charset="0"/>
                          </a:rPr>
                          <m:t>𝒇</m:t>
                        </m:r>
                      </m:e>
                      <m:sup>
                        <m:r>
                          <a:rPr lang="en-US" sz="2000" b="1" dirty="0">
                            <a:latin typeface="Cambria Math" panose="02040503050406030204" pitchFamily="18" charset="0"/>
                          </a:rPr>
                          <m:t>𝟐</m:t>
                        </m:r>
                      </m:sup>
                    </m:sSup>
                  </m:oMath>
                </a14:m>
                <a:r>
                  <a:rPr lang="en-US" sz="2000" b="1" dirty="0"/>
                  <a:t> </a:t>
                </a:r>
                <a:r>
                  <a:rPr lang="en-US" sz="2200" b="1" dirty="0"/>
                  <a:t>, where PAE= </a:t>
                </a:r>
                <a14:m>
                  <m:oMath xmlns:m="http://schemas.openxmlformats.org/officeDocument/2006/math">
                    <m:f>
                      <m:fPr>
                        <m:ctrlPr>
                          <a:rPr lang="en-US" sz="2200" b="1" i="1">
                            <a:latin typeface="Cambria Math" panose="02040503050406030204" pitchFamily="18" charset="0"/>
                          </a:rPr>
                        </m:ctrlPr>
                      </m:fPr>
                      <m:num>
                        <m:sSub>
                          <m:sSubPr>
                            <m:ctrlPr>
                              <a:rPr lang="en-US" sz="2200" b="1" i="1">
                                <a:latin typeface="Cambria Math" panose="02040503050406030204" pitchFamily="18" charset="0"/>
                              </a:rPr>
                            </m:ctrlPr>
                          </m:sSubPr>
                          <m:e>
                            <m:sSub>
                              <m:sSubPr>
                                <m:ctrlPr>
                                  <a:rPr lang="en-US" sz="2200" b="1" i="1">
                                    <a:latin typeface="Cambria Math" panose="02040503050406030204" pitchFamily="18" charset="0"/>
                                  </a:rPr>
                                </m:ctrlPr>
                              </m:sSubPr>
                              <m:e>
                                <m:r>
                                  <a:rPr lang="en-US" sz="2200" b="1">
                                    <a:latin typeface="Cambria Math" panose="02040503050406030204" pitchFamily="18" charset="0"/>
                                  </a:rPr>
                                  <m:t>𝑃</m:t>
                                </m:r>
                              </m:e>
                              <m:sub>
                                <m:r>
                                  <a:rPr lang="en-US" sz="2200" b="1">
                                    <a:latin typeface="Cambria Math" panose="02040503050406030204" pitchFamily="18" charset="0"/>
                                  </a:rPr>
                                  <m:t>𝑜𝑢𝑡</m:t>
                                </m:r>
                              </m:sub>
                            </m:sSub>
                            <m:r>
                              <a:rPr lang="en-US" sz="2200" b="1">
                                <a:latin typeface="Cambria Math" panose="02040503050406030204" pitchFamily="18" charset="0"/>
                              </a:rPr>
                              <m:t>−</m:t>
                            </m:r>
                            <m:r>
                              <a:rPr lang="en-US" sz="2200" b="1">
                                <a:latin typeface="Cambria Math" panose="02040503050406030204" pitchFamily="18" charset="0"/>
                              </a:rPr>
                              <m:t>𝑃</m:t>
                            </m:r>
                          </m:e>
                          <m:sub>
                            <m:r>
                              <a:rPr lang="en-US" sz="2200" b="1">
                                <a:latin typeface="Cambria Math" panose="02040503050406030204" pitchFamily="18" charset="0"/>
                              </a:rPr>
                              <m:t>𝑖𝑛</m:t>
                            </m:r>
                          </m:sub>
                        </m:sSub>
                      </m:num>
                      <m:den>
                        <m:sSub>
                          <m:sSubPr>
                            <m:ctrlPr>
                              <a:rPr lang="en-US" sz="2200" b="1" i="1">
                                <a:latin typeface="Cambria Math" panose="02040503050406030204" pitchFamily="18" charset="0"/>
                              </a:rPr>
                            </m:ctrlPr>
                          </m:sSubPr>
                          <m:e>
                            <m:r>
                              <a:rPr lang="en-US" sz="2200" b="1">
                                <a:latin typeface="Cambria Math" panose="02040503050406030204" pitchFamily="18" charset="0"/>
                              </a:rPr>
                              <m:t>𝑃</m:t>
                            </m:r>
                          </m:e>
                          <m:sub>
                            <m:r>
                              <a:rPr lang="en-US" sz="2200" b="1">
                                <a:latin typeface="Cambria Math" panose="02040503050406030204" pitchFamily="18" charset="0"/>
                              </a:rPr>
                              <m:t>𝐷𝐶</m:t>
                            </m:r>
                          </m:sub>
                        </m:sSub>
                      </m:den>
                    </m:f>
                  </m:oMath>
                </a14:m>
                <a:endParaRPr lang="en-US" sz="2200" b="1" dirty="0"/>
              </a:p>
            </p:txBody>
          </p:sp>
        </mc:Choice>
        <mc:Fallback xmlns="">
          <p:sp>
            <p:nvSpPr>
              <p:cNvPr id="3" name="Content Placeholder 2">
                <a:extLst>
                  <a:ext uri="{FF2B5EF4-FFF2-40B4-BE49-F238E27FC236}">
                    <a16:creationId xmlns:a16="http://schemas.microsoft.com/office/drawing/2014/main" id="{C052EE6F-86AA-D26E-B42B-A72FF9A0A2B3}"/>
                  </a:ext>
                </a:extLst>
              </p:cNvPr>
              <p:cNvSpPr>
                <a:spLocks noGrp="1" noRot="1" noChangeAspect="1" noMove="1" noResize="1" noEditPoints="1" noAdjustHandles="1" noChangeArrowheads="1" noChangeShapeType="1" noTextEdit="1"/>
              </p:cNvSpPr>
              <p:nvPr>
                <p:ph idx="1"/>
              </p:nvPr>
            </p:nvSpPr>
            <p:spPr>
              <a:xfrm>
                <a:off x="838200" y="2075688"/>
                <a:ext cx="10699376" cy="4105656"/>
              </a:xfrm>
              <a:blipFill>
                <a:blip r:embed="rId2"/>
                <a:stretch>
                  <a:fillRect l="-684" t="-74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4</a:t>
            </a:fld>
            <a:endParaRPr lang="en-US" dirty="0"/>
          </a:p>
        </p:txBody>
      </p:sp>
    </p:spTree>
    <p:extLst>
      <p:ext uri="{BB962C8B-B14F-4D97-AF65-F5344CB8AC3E}">
        <p14:creationId xmlns:p14="http://schemas.microsoft.com/office/powerpoint/2010/main" val="3597363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78F2-A736-1D4B-5347-7A2309A4124D}"/>
              </a:ext>
            </a:extLst>
          </p:cNvPr>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176109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power amplifier classes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b="1" dirty="0"/>
                  <a:t>PAs can be classified in:</a:t>
                </a:r>
              </a:p>
              <a:p>
                <a:pPr lvl="1"/>
                <a:r>
                  <a:rPr lang="en-US" sz="2200" b="1" dirty="0"/>
                  <a:t> </a:t>
                </a:r>
                <a:r>
                  <a:rPr lang="en-US" sz="1800" b="1" dirty="0"/>
                  <a:t>PAs in which the transistor operates as a voltage-controlled current source </a:t>
                </a:r>
              </a:p>
              <a:p>
                <a:pPr lvl="1"/>
                <a:r>
                  <a:rPr lang="en-US" sz="1800" b="1" dirty="0"/>
                  <a:t> PAs in which the transistor acts as a switch</a:t>
                </a:r>
              </a:p>
              <a:p>
                <a:pPr algn="l"/>
                <a:r>
                  <a:rPr lang="en-US" sz="2200" b="1" dirty="0"/>
                  <a:t>The PA classes are defined based on the shape of the voltage and current waveforms and on the angle of current conduction.</a:t>
                </a:r>
              </a:p>
              <a:p>
                <a:pPr algn="l"/>
                <a:r>
                  <a:rPr lang="en-US" sz="2200" b="1" dirty="0"/>
                  <a:t>In the 1</a:t>
                </a:r>
                <a:r>
                  <a:rPr lang="en-US" sz="2200" b="1" baseline="30000" dirty="0"/>
                  <a:t>st</a:t>
                </a:r>
                <a:r>
                  <a:rPr lang="en-US" sz="2200" b="1" dirty="0"/>
                  <a:t> group, we have:</a:t>
                </a:r>
              </a:p>
              <a:p>
                <a:pPr lvl="1"/>
                <a:r>
                  <a:rPr lang="en-US" sz="1800" b="1" dirty="0"/>
                  <a:t>Class A PAs with 100% current conduction, that is the device is always “on” and the conduction angle is 2</a:t>
                </a:r>
                <a14:m>
                  <m:oMath xmlns:m="http://schemas.openxmlformats.org/officeDocument/2006/math">
                    <m:r>
                      <a:rPr lang="en-US" sz="1800" b="0" i="1" smtClean="0">
                        <a:latin typeface="Cambria Math" panose="02040503050406030204" pitchFamily="18" charset="0"/>
                      </a:rPr>
                      <m:t>𝜋</m:t>
                    </m:r>
                  </m:oMath>
                </a14:m>
                <a:endParaRPr lang="en-US" sz="1800" dirty="0"/>
              </a:p>
              <a:p>
                <a:pPr lvl="1"/>
                <a:r>
                  <a:rPr lang="en-US" sz="1800" b="1" dirty="0"/>
                  <a:t>Class B PAs with a conduction angle of </a:t>
                </a:r>
                <a14:m>
                  <m:oMath xmlns:m="http://schemas.openxmlformats.org/officeDocument/2006/math">
                    <m:r>
                      <a:rPr lang="en-US" sz="1800" b="1">
                        <a:latin typeface="Cambria Math" panose="02040503050406030204" pitchFamily="18" charset="0"/>
                      </a:rPr>
                      <m:t>𝜋</m:t>
                    </m:r>
                  </m:oMath>
                </a14:m>
                <a:r>
                  <a:rPr lang="en-US" sz="1800" b="1" dirty="0"/>
                  <a:t>, that is the transistor only conducts for half of the period of the input voltage waveform</a:t>
                </a:r>
                <a:endParaRPr lang="en-US" sz="2200" b="1" dirty="0"/>
              </a:p>
              <a:p>
                <a:pPr lvl="1"/>
                <a:r>
                  <a:rPr lang="en-US" sz="1800" b="1" dirty="0"/>
                  <a:t>Class AB PAs where the angle of conduction can be anywhere between </a:t>
                </a:r>
                <a:r>
                  <a:rPr lang="en-US" sz="1800" dirty="0"/>
                  <a:t>π</a:t>
                </a:r>
                <a:r>
                  <a:rPr lang="en-US" sz="1800" b="1" dirty="0"/>
                  <a:t> and 2</a:t>
                </a:r>
                <a:r>
                  <a:rPr lang="en-US" sz="1800" dirty="0"/>
                  <a:t>π</a:t>
                </a:r>
                <a:r>
                  <a:rPr lang="en-US" sz="1800" b="1" dirty="0"/>
                  <a:t>, and</a:t>
                </a:r>
              </a:p>
              <a:p>
                <a:pPr lvl="1"/>
                <a:r>
                  <a:rPr lang="en-US" sz="1800" b="1" dirty="0"/>
                  <a:t>Class C PAs with a conduction angle smaller than </a:t>
                </a:r>
                <a:r>
                  <a:rPr lang="en-US" sz="1800" dirty="0"/>
                  <a:t>π</a:t>
                </a:r>
                <a:r>
                  <a:rPr lang="en-US" sz="1800" b="1" dirty="0"/>
                  <a:t>.</a:t>
                </a:r>
              </a:p>
              <a:p>
                <a:pPr lvl="1"/>
                <a:endParaRPr lang="en-US" sz="1800" b="1" dirty="0"/>
              </a:p>
            </p:txBody>
          </p:sp>
        </mc:Choice>
        <mc:Fallback xmlns="">
          <p:sp>
            <p:nvSpPr>
              <p:cNvPr id="3" name="Content Placeholder 2">
                <a:extLst>
                  <a:ext uri="{FF2B5EF4-FFF2-40B4-BE49-F238E27FC236}">
                    <a16:creationId xmlns:a16="http://schemas.microsoft.com/office/drawing/2014/main" id="{C052EE6F-86AA-D26E-B42B-A72FF9A0A2B3}"/>
                  </a:ext>
                </a:extLst>
              </p:cNvPr>
              <p:cNvSpPr>
                <a:spLocks noGrp="1" noRot="1" noChangeAspect="1" noMove="1" noResize="1" noEditPoints="1" noAdjustHandles="1" noChangeArrowheads="1" noChangeShapeType="1" noTextEdit="1"/>
              </p:cNvSpPr>
              <p:nvPr>
                <p:ph idx="1"/>
              </p:nvPr>
            </p:nvSpPr>
            <p:spPr>
              <a:xfrm>
                <a:off x="838200" y="2075688"/>
                <a:ext cx="10699376" cy="4105656"/>
              </a:xfrm>
              <a:blipFill>
                <a:blip r:embed="rId2"/>
                <a:stretch>
                  <a:fillRect l="-684" t="-74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5</a:t>
            </a:fld>
            <a:endParaRPr lang="en-US" dirty="0"/>
          </a:p>
        </p:txBody>
      </p:sp>
      <p:pic>
        <p:nvPicPr>
          <p:cNvPr id="8" name="Picture 7">
            <a:extLst>
              <a:ext uri="{FF2B5EF4-FFF2-40B4-BE49-F238E27FC236}">
                <a16:creationId xmlns:a16="http://schemas.microsoft.com/office/drawing/2014/main" id="{BC1A5500-9162-C77A-B550-A508E619CDED}"/>
              </a:ext>
            </a:extLst>
          </p:cNvPr>
          <p:cNvPicPr>
            <a:picLocks noChangeAspect="1"/>
          </p:cNvPicPr>
          <p:nvPr/>
        </p:nvPicPr>
        <p:blipFill>
          <a:blip r:embed="rId3"/>
          <a:stretch>
            <a:fillRect/>
          </a:stretch>
        </p:blipFill>
        <p:spPr>
          <a:xfrm>
            <a:off x="8862360" y="3974880"/>
            <a:ext cx="3141381" cy="1615580"/>
          </a:xfrm>
          <a:prstGeom prst="rect">
            <a:avLst/>
          </a:prstGeom>
        </p:spPr>
      </p:pic>
      <p:sp>
        <p:nvSpPr>
          <p:cNvPr id="9" name="TextBox 8">
            <a:extLst>
              <a:ext uri="{FF2B5EF4-FFF2-40B4-BE49-F238E27FC236}">
                <a16:creationId xmlns:a16="http://schemas.microsoft.com/office/drawing/2014/main" id="{21A8C84F-1A4E-AE3F-FBA2-A89BCF685444}"/>
              </a:ext>
            </a:extLst>
          </p:cNvPr>
          <p:cNvSpPr txBox="1"/>
          <p:nvPr/>
        </p:nvSpPr>
        <p:spPr>
          <a:xfrm>
            <a:off x="8677836" y="5509384"/>
            <a:ext cx="3514164" cy="376518"/>
          </a:xfrm>
          <a:prstGeom prst="rect">
            <a:avLst/>
          </a:prstGeom>
          <a:noFill/>
        </p:spPr>
        <p:txBody>
          <a:bodyPr wrap="square" rtlCol="0">
            <a:spAutoFit/>
          </a:bodyPr>
          <a:lstStyle/>
          <a:p>
            <a:pPr algn="ctr"/>
            <a:r>
              <a:rPr lang="en-US" dirty="0"/>
              <a:t>Fig.1.  Conduction angle definition</a:t>
            </a:r>
          </a:p>
        </p:txBody>
      </p:sp>
    </p:spTree>
    <p:extLst>
      <p:ext uri="{BB962C8B-B14F-4D97-AF65-F5344CB8AC3E}">
        <p14:creationId xmlns:p14="http://schemas.microsoft.com/office/powerpoint/2010/main" val="18855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power amplifier classes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b="1" dirty="0"/>
                  <a:t>The switching PA group includes : </a:t>
                </a:r>
              </a:p>
              <a:p>
                <a:pPr lvl="1"/>
                <a:r>
                  <a:rPr lang="en-US" sz="1800" b="1" dirty="0"/>
                  <a:t>class D,</a:t>
                </a:r>
              </a:p>
              <a:p>
                <a:pPr lvl="1"/>
                <a:r>
                  <a:rPr lang="en-US" sz="2200" b="1" dirty="0"/>
                  <a:t>class E,</a:t>
                </a:r>
              </a:p>
              <a:p>
                <a:pPr lvl="1"/>
                <a:r>
                  <a:rPr lang="en-US" sz="2200" b="1" dirty="0"/>
                  <a:t>class F, and</a:t>
                </a:r>
              </a:p>
              <a:p>
                <a:pPr lvl="1"/>
                <a:r>
                  <a:rPr lang="en-US" sz="2200" b="1" dirty="0"/>
                  <a:t>inverse F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𝐹</m:t>
                        </m:r>
                      </m:e>
                      <m:sup>
                        <m:r>
                          <a:rPr lang="en-US" sz="2200" b="0" i="1" smtClean="0">
                            <a:latin typeface="Cambria Math" panose="02040503050406030204" pitchFamily="18" charset="0"/>
                          </a:rPr>
                          <m:t>−1</m:t>
                        </m:r>
                      </m:sup>
                    </m:sSup>
                  </m:oMath>
                </a14:m>
                <a:r>
                  <a:rPr lang="en-US" sz="2200" b="1" dirty="0"/>
                  <a:t>)</a:t>
                </a:r>
                <a:endParaRPr lang="en-US" sz="1800" b="1" dirty="0"/>
              </a:p>
            </p:txBody>
          </p:sp>
        </mc:Choice>
        <mc:Fallback xmlns="">
          <p:sp>
            <p:nvSpPr>
              <p:cNvPr id="3" name="Content Placeholder 2">
                <a:extLst>
                  <a:ext uri="{FF2B5EF4-FFF2-40B4-BE49-F238E27FC236}">
                    <a16:creationId xmlns:a16="http://schemas.microsoft.com/office/drawing/2014/main" id="{C052EE6F-86AA-D26E-B42B-A72FF9A0A2B3}"/>
                  </a:ext>
                </a:extLst>
              </p:cNvPr>
              <p:cNvSpPr>
                <a:spLocks noGrp="1" noRot="1" noChangeAspect="1" noMove="1" noResize="1" noEditPoints="1" noAdjustHandles="1" noChangeArrowheads="1" noChangeShapeType="1" noTextEdit="1"/>
              </p:cNvSpPr>
              <p:nvPr>
                <p:ph idx="1"/>
              </p:nvPr>
            </p:nvSpPr>
            <p:spPr>
              <a:xfrm>
                <a:off x="838200" y="2075688"/>
                <a:ext cx="10699376" cy="4105656"/>
              </a:xfrm>
              <a:blipFill>
                <a:blip r:embed="rId2"/>
                <a:stretch>
                  <a:fillRect l="-684" t="-74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6</a:t>
            </a:fld>
            <a:endParaRPr lang="en-US" dirty="0"/>
          </a:p>
        </p:txBody>
      </p:sp>
      <p:pic>
        <p:nvPicPr>
          <p:cNvPr id="8" name="Picture 7">
            <a:extLst>
              <a:ext uri="{FF2B5EF4-FFF2-40B4-BE49-F238E27FC236}">
                <a16:creationId xmlns:a16="http://schemas.microsoft.com/office/drawing/2014/main" id="{3B33D86D-A76A-FBCB-9772-A5BA32B8F3C5}"/>
              </a:ext>
            </a:extLst>
          </p:cNvPr>
          <p:cNvPicPr>
            <a:picLocks noChangeAspect="1"/>
          </p:cNvPicPr>
          <p:nvPr/>
        </p:nvPicPr>
        <p:blipFill>
          <a:blip r:embed="rId3"/>
          <a:stretch>
            <a:fillRect/>
          </a:stretch>
        </p:blipFill>
        <p:spPr>
          <a:xfrm>
            <a:off x="7109972" y="1900682"/>
            <a:ext cx="4427604" cy="2789162"/>
          </a:xfrm>
          <a:prstGeom prst="rect">
            <a:avLst/>
          </a:prstGeom>
        </p:spPr>
      </p:pic>
      <p:sp>
        <p:nvSpPr>
          <p:cNvPr id="9" name="TextBox 8">
            <a:extLst>
              <a:ext uri="{FF2B5EF4-FFF2-40B4-BE49-F238E27FC236}">
                <a16:creationId xmlns:a16="http://schemas.microsoft.com/office/drawing/2014/main" id="{D35B4502-868B-4AE8-A0A8-1E6E0A9DC741}"/>
              </a:ext>
            </a:extLst>
          </p:cNvPr>
          <p:cNvSpPr txBox="1"/>
          <p:nvPr/>
        </p:nvSpPr>
        <p:spPr>
          <a:xfrm>
            <a:off x="7467600" y="4894729"/>
            <a:ext cx="3514164" cy="376518"/>
          </a:xfrm>
          <a:prstGeom prst="rect">
            <a:avLst/>
          </a:prstGeom>
          <a:noFill/>
        </p:spPr>
        <p:txBody>
          <a:bodyPr wrap="square" rtlCol="0">
            <a:spAutoFit/>
          </a:bodyPr>
          <a:lstStyle/>
          <a:p>
            <a:pPr algn="ctr"/>
            <a:r>
              <a:rPr lang="en-US" dirty="0"/>
              <a:t>Fig.2. PA Family tree</a:t>
            </a:r>
          </a:p>
        </p:txBody>
      </p:sp>
    </p:spTree>
    <p:extLst>
      <p:ext uri="{BB962C8B-B14F-4D97-AF65-F5344CB8AC3E}">
        <p14:creationId xmlns:p14="http://schemas.microsoft.com/office/powerpoint/2010/main" val="48958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class a power amplifier design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b="1" dirty="0"/>
                  <a:t>Step1 : Starting at the output stage, determine the maximum allowed voltage swing for the given technology, which is determined from the load pull contours in virtuoso.</a:t>
                </a:r>
              </a:p>
              <a:p>
                <a:pPr algn="l"/>
                <a:r>
                  <a:rPr lang="en-US" sz="2200" b="1" dirty="0"/>
                  <a:t>Step2: Setting the bias current density to 0.3–0.4mA/</a:t>
                </a:r>
                <a:r>
                  <a:rPr lang="en-US" sz="2200" dirty="0" err="1"/>
                  <a:t>μ</a:t>
                </a:r>
                <a:r>
                  <a:rPr lang="en-US" sz="2200" b="1" dirty="0" err="1"/>
                  <a:t>m</a:t>
                </a:r>
                <a:r>
                  <a:rPr lang="en-US" sz="2200" b="1" dirty="0"/>
                  <a:t> to maximize linearity as this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𝐽</m:t>
                        </m:r>
                      </m:e>
                      <m:sub>
                        <m:r>
                          <a:rPr lang="en-US" sz="2200" b="0" i="1" smtClean="0">
                            <a:latin typeface="Cambria Math" panose="02040503050406030204" pitchFamily="18" charset="0"/>
                          </a:rPr>
                          <m:t>𝑜𝑝𝑡</m:t>
                        </m:r>
                      </m:sub>
                    </m:sSub>
                  </m:oMath>
                </a14:m>
                <a:r>
                  <a:rPr lang="en-US" sz="2200" dirty="0"/>
                  <a:t> corresponds to the peak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𝑓</m:t>
                        </m:r>
                      </m:e>
                      <m:sub>
                        <m:r>
                          <a:rPr lang="en-US" sz="2200" b="0" i="1" smtClean="0">
                            <a:latin typeface="Cambria Math" panose="02040503050406030204" pitchFamily="18" charset="0"/>
                          </a:rPr>
                          <m:t>𝑇</m:t>
                        </m:r>
                      </m:sub>
                    </m:sSub>
                    <m:r>
                      <a:rPr lang="en-US" sz="2200" b="0" i="1" smtClean="0">
                        <a:latin typeface="Cambria Math" panose="02040503050406030204" pitchFamily="18" charset="0"/>
                      </a:rPr>
                      <m:t>.</m:t>
                    </m:r>
                  </m:oMath>
                </a14:m>
                <a:endParaRPr lang="en-US" sz="2200" b="0" dirty="0"/>
              </a:p>
              <a:p>
                <a:pPr algn="l"/>
                <a:r>
                  <a:rPr lang="en-US" sz="2200" dirty="0"/>
                  <a:t>Step3: </a:t>
                </a:r>
                <a:r>
                  <a:rPr lang="en-US" sz="2200" b="1" dirty="0"/>
                  <a:t>Determine the bias current that meets the P1dB requirements and, from that find the transistor width.</a:t>
                </a:r>
              </a:p>
              <a:p>
                <a:pPr algn="l"/>
                <a:r>
                  <a:rPr lang="en-US" sz="2200" b="1" dirty="0"/>
                  <a:t>Step4: Add a degeneration inductor LS to improve stability, also it’s used in input matching.</a:t>
                </a:r>
              </a:p>
              <a:p>
                <a:pPr algn="l"/>
                <a:r>
                  <a:rPr lang="en-US" sz="2200" b="1" dirty="0"/>
                  <a:t>Step5: Match the output impedance to the </a:t>
                </a:r>
                <a14:m>
                  <m:oMath xmlns:m="http://schemas.openxmlformats.org/officeDocument/2006/math">
                    <m:sSub>
                      <m:sSubPr>
                        <m:ctrlPr>
                          <a:rPr lang="en-US" sz="2200" b="0" i="1" dirty="0" smtClean="0">
                            <a:latin typeface="Cambria Math" panose="02040503050406030204" pitchFamily="18" charset="0"/>
                          </a:rPr>
                        </m:ctrlPr>
                      </m:sSubPr>
                      <m:e>
                        <m:r>
                          <m:rPr>
                            <m:sty m:val="p"/>
                          </m:rPr>
                          <a:rPr lang="en-US" sz="2200" b="0" i="0" dirty="0" smtClean="0">
                            <a:latin typeface="Cambria Math" panose="02040503050406030204" pitchFamily="18" charset="0"/>
                          </a:rPr>
                          <m:t>Z</m:t>
                        </m:r>
                      </m:e>
                      <m:sub>
                        <m:r>
                          <m:rPr>
                            <m:sty m:val="p"/>
                          </m:rPr>
                          <a:rPr lang="en-US" sz="2200" b="0" i="0" dirty="0" smtClean="0">
                            <a:latin typeface="Cambria Math" panose="02040503050406030204" pitchFamily="18" charset="0"/>
                          </a:rPr>
                          <m:t>opt</m:t>
                        </m:r>
                      </m:sub>
                    </m:sSub>
                    <m:r>
                      <a:rPr lang="en-US" sz="2200" b="0" i="0" smtClean="0">
                        <a:latin typeface="Cambria Math" panose="02040503050406030204" pitchFamily="18" charset="0"/>
                      </a:rPr>
                      <m:t> </m:t>
                    </m:r>
                  </m:oMath>
                </a14:m>
                <a:r>
                  <a:rPr lang="en-US" sz="2200" dirty="0"/>
                  <a:t>to achieve the maximum o/p power.</a:t>
                </a:r>
              </a:p>
              <a:p>
                <a:pPr algn="l"/>
                <a:r>
                  <a:rPr lang="en-US" sz="2200" dirty="0"/>
                  <a:t>Step6: Bias the </a:t>
                </a:r>
                <a:r>
                  <a:rPr lang="en-US" sz="2200" dirty="0" err="1"/>
                  <a:t>cascode</a:t>
                </a:r>
                <a:r>
                  <a:rPr lang="en-US" sz="2200" dirty="0"/>
                  <a:t> transistor by large resistor and a capacitor to equalize the AC swings between the 2 transistors which improves the linearity. </a:t>
                </a:r>
              </a:p>
            </p:txBody>
          </p:sp>
        </mc:Choice>
        <mc:Fallback xmlns="">
          <p:sp>
            <p:nvSpPr>
              <p:cNvPr id="3" name="Content Placeholder 2">
                <a:extLst>
                  <a:ext uri="{FF2B5EF4-FFF2-40B4-BE49-F238E27FC236}">
                    <a16:creationId xmlns:a16="http://schemas.microsoft.com/office/drawing/2014/main" id="{C052EE6F-86AA-D26E-B42B-A72FF9A0A2B3}"/>
                  </a:ext>
                </a:extLst>
              </p:cNvPr>
              <p:cNvSpPr>
                <a:spLocks noGrp="1" noRot="1" noChangeAspect="1" noMove="1" noResize="1" noEditPoints="1" noAdjustHandles="1" noChangeArrowheads="1" noChangeShapeType="1" noTextEdit="1"/>
              </p:cNvSpPr>
              <p:nvPr>
                <p:ph idx="1"/>
              </p:nvPr>
            </p:nvSpPr>
            <p:spPr>
              <a:xfrm>
                <a:off x="838200" y="2075688"/>
                <a:ext cx="10699376" cy="4105656"/>
              </a:xfrm>
              <a:blipFill>
                <a:blip r:embed="rId2"/>
                <a:stretch>
                  <a:fillRect l="-684" t="-74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7</a:t>
            </a:fld>
            <a:endParaRPr lang="en-US" dirty="0"/>
          </a:p>
        </p:txBody>
      </p:sp>
    </p:spTree>
    <p:extLst>
      <p:ext uri="{BB962C8B-B14F-4D97-AF65-F5344CB8AC3E}">
        <p14:creationId xmlns:p14="http://schemas.microsoft.com/office/powerpoint/2010/main" val="71253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technical flow</a:t>
            </a:r>
          </a:p>
        </p:txBody>
      </p:sp>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dirty="0"/>
              <a:t>The following figure show the testbench used to go on the design of the PA.</a:t>
            </a:r>
          </a:p>
        </p:txBody>
      </p:sp>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a:t>5/10/2023</a:t>
            </a:r>
            <a:endParaRPr lang="en-US" dirty="0"/>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8</a:t>
            </a:fld>
            <a:endParaRPr lang="en-US" dirty="0"/>
          </a:p>
        </p:txBody>
      </p:sp>
      <p:pic>
        <p:nvPicPr>
          <p:cNvPr id="8" name="Picture 7">
            <a:extLst>
              <a:ext uri="{FF2B5EF4-FFF2-40B4-BE49-F238E27FC236}">
                <a16:creationId xmlns:a16="http://schemas.microsoft.com/office/drawing/2014/main" id="{80B8D853-AAEF-55DF-9950-B04737C987F1}"/>
              </a:ext>
            </a:extLst>
          </p:cNvPr>
          <p:cNvPicPr>
            <a:picLocks noChangeAspect="1"/>
          </p:cNvPicPr>
          <p:nvPr/>
        </p:nvPicPr>
        <p:blipFill>
          <a:blip r:embed="rId2"/>
          <a:stretch>
            <a:fillRect/>
          </a:stretch>
        </p:blipFill>
        <p:spPr>
          <a:xfrm>
            <a:off x="7403386" y="2000165"/>
            <a:ext cx="3605274" cy="3640970"/>
          </a:xfrm>
          <a:prstGeom prst="rect">
            <a:avLst/>
          </a:prstGeom>
        </p:spPr>
      </p:pic>
      <p:sp>
        <p:nvSpPr>
          <p:cNvPr id="9" name="TextBox 8">
            <a:extLst>
              <a:ext uri="{FF2B5EF4-FFF2-40B4-BE49-F238E27FC236}">
                <a16:creationId xmlns:a16="http://schemas.microsoft.com/office/drawing/2014/main" id="{2264E147-2AA0-F37A-6F7D-CEE7EDB84F61}"/>
              </a:ext>
            </a:extLst>
          </p:cNvPr>
          <p:cNvSpPr txBox="1"/>
          <p:nvPr/>
        </p:nvSpPr>
        <p:spPr>
          <a:xfrm>
            <a:off x="7494496" y="5762353"/>
            <a:ext cx="3514164" cy="376518"/>
          </a:xfrm>
          <a:prstGeom prst="rect">
            <a:avLst/>
          </a:prstGeom>
          <a:noFill/>
        </p:spPr>
        <p:txBody>
          <a:bodyPr wrap="square" rtlCol="0">
            <a:spAutoFit/>
          </a:bodyPr>
          <a:lstStyle/>
          <a:p>
            <a:pPr algn="ctr"/>
            <a:r>
              <a:rPr lang="en-US" dirty="0"/>
              <a:t>Fig.3. Test Bench</a:t>
            </a:r>
          </a:p>
        </p:txBody>
      </p:sp>
    </p:spTree>
    <p:extLst>
      <p:ext uri="{BB962C8B-B14F-4D97-AF65-F5344CB8AC3E}">
        <p14:creationId xmlns:p14="http://schemas.microsoft.com/office/powerpoint/2010/main" val="368130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3A10-1C5B-5879-F8FC-8825492571AA}"/>
              </a:ext>
            </a:extLst>
          </p:cNvPr>
          <p:cNvSpPr>
            <a:spLocks noGrp="1"/>
          </p:cNvSpPr>
          <p:nvPr>
            <p:ph type="title"/>
          </p:nvPr>
        </p:nvSpPr>
        <p:spPr/>
        <p:txBody>
          <a:bodyPr/>
          <a:lstStyle/>
          <a:p>
            <a:r>
              <a:rPr lang="en-US" dirty="0"/>
              <a:t> technical flow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52EE6F-86AA-D26E-B42B-A72FF9A0A2B3}"/>
                  </a:ext>
                </a:extLst>
              </p:cNvPr>
              <p:cNvSpPr>
                <a:spLocks noGrp="1"/>
              </p:cNvSpPr>
              <p:nvPr>
                <p:ph idx="1"/>
              </p:nvPr>
            </p:nvSpPr>
            <p:spPr>
              <a:xfrm>
                <a:off x="838200" y="2075688"/>
                <a:ext cx="10699376" cy="4105656"/>
              </a:xfrm>
            </p:spPr>
            <p:txBody>
              <a:bodyPr>
                <a:normAutofit/>
              </a:bodyPr>
              <a:lstStyle/>
              <a:p>
                <a:pPr algn="l"/>
                <a:r>
                  <a:rPr lang="en-US" sz="2200" dirty="0"/>
                  <a:t>1</a:t>
                </a:r>
                <a:r>
                  <a:rPr lang="en-US" sz="2200" baseline="30000" dirty="0"/>
                  <a:t>st</a:t>
                </a:r>
                <a:r>
                  <a:rPr lang="en-US" sz="2200" dirty="0"/>
                  <a:t> we set the current density of the transistor to near 300mA/</a:t>
                </a:r>
                <a14:m>
                  <m:oMath xmlns:m="http://schemas.openxmlformats.org/officeDocument/2006/math">
                    <m:r>
                      <a:rPr lang="en-US" sz="2200" b="0" i="1" smtClean="0">
                        <a:latin typeface="Cambria Math" panose="02040503050406030204" pitchFamily="18" charset="0"/>
                      </a:rPr>
                      <m:t>𝜇</m:t>
                    </m:r>
                    <m:r>
                      <a:rPr lang="en-US" sz="2200" b="0" i="1" smtClean="0">
                        <a:latin typeface="Cambria Math" panose="02040503050406030204" pitchFamily="18" charset="0"/>
                      </a:rPr>
                      <m:t>𝑚</m:t>
                    </m:r>
                    <m:r>
                      <a:rPr lang="en-US" sz="2200" b="0" i="1" smtClean="0">
                        <a:latin typeface="Cambria Math" panose="02040503050406030204" pitchFamily="18" charset="0"/>
                      </a:rPr>
                      <m:t> </m:t>
                    </m:r>
                  </m:oMath>
                </a14:m>
                <a:r>
                  <a:rPr lang="en-US" sz="2200" dirty="0"/>
                  <a:t>which is almost at the peak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𝑓</m:t>
                        </m:r>
                      </m:e>
                      <m:sub>
                        <m:r>
                          <a:rPr lang="en-US" sz="2200" b="0" i="1" smtClean="0">
                            <a:latin typeface="Cambria Math" panose="02040503050406030204" pitchFamily="18" charset="0"/>
                          </a:rPr>
                          <m:t>𝑇</m:t>
                        </m:r>
                      </m:sub>
                    </m:sSub>
                  </m:oMath>
                </a14:m>
                <a:r>
                  <a:rPr lang="ar-EG" sz="2200" dirty="0"/>
                  <a:t> </a:t>
                </a:r>
                <a:r>
                  <a:rPr lang="en-US" sz="2200" dirty="0"/>
                  <a:t>to get the MAX. linearity.</a:t>
                </a:r>
              </a:p>
              <a:p>
                <a:r>
                  <a:rPr lang="en-US" sz="2200" dirty="0"/>
                  <a:t>Then, we increased the width of the MOSFETs to get the required o/p power from the load pull contours in virtuoso, as well as the </a:t>
                </a:r>
                <a14:m>
                  <m:oMath xmlns:m="http://schemas.openxmlformats.org/officeDocument/2006/math">
                    <m:sSub>
                      <m:sSubPr>
                        <m:ctrlPr>
                          <a:rPr lang="en-US" sz="2200" i="1" dirty="0">
                            <a:latin typeface="Cambria Math" panose="02040503050406030204" pitchFamily="18" charset="0"/>
                          </a:rPr>
                        </m:ctrlPr>
                      </m:sSubPr>
                      <m:e>
                        <m:r>
                          <m:rPr>
                            <m:sty m:val="p"/>
                          </m:rPr>
                          <a:rPr lang="en-US" sz="2200" dirty="0">
                            <a:latin typeface="Cambria Math" panose="02040503050406030204" pitchFamily="18" charset="0"/>
                          </a:rPr>
                          <m:t>Z</m:t>
                        </m:r>
                      </m:e>
                      <m:sub>
                        <m:r>
                          <m:rPr>
                            <m:sty m:val="p"/>
                          </m:rPr>
                          <a:rPr lang="en-US" sz="2200" dirty="0">
                            <a:latin typeface="Cambria Math" panose="02040503050406030204" pitchFamily="18" charset="0"/>
                          </a:rPr>
                          <m:t>opt</m:t>
                        </m:r>
                      </m:sub>
                    </m:sSub>
                    <m:r>
                      <a:rPr lang="en-US" sz="2200">
                        <a:latin typeface="Cambria Math" panose="02040503050406030204" pitchFamily="18" charset="0"/>
                      </a:rPr>
                      <m:t> </m:t>
                    </m:r>
                  </m:oMath>
                </a14:m>
                <a:r>
                  <a:rPr lang="en-US" sz="2200" dirty="0"/>
                  <a:t>not be very far from 50</a:t>
                </a:r>
                <a14:m>
                  <m:oMath xmlns:m="http://schemas.openxmlformats.org/officeDocument/2006/math">
                    <m:r>
                      <m:rPr>
                        <m:sty m:val="p"/>
                      </m:rPr>
                      <a:rPr lang="en-US" sz="2200" b="0" i="0" smtClean="0">
                        <a:latin typeface="Cambria Math" panose="02040503050406030204" pitchFamily="18" charset="0"/>
                      </a:rPr>
                      <m:t>Ω</m:t>
                    </m:r>
                  </m:oMath>
                </a14:m>
                <a:r>
                  <a:rPr lang="en-US" sz="2200" dirty="0"/>
                  <a:t> to not degrade S22.</a:t>
                </a:r>
              </a:p>
              <a:p>
                <a14:m>
                  <m:oMath xmlns:m="http://schemas.openxmlformats.org/officeDocument/2006/math">
                    <m:sSub>
                      <m:sSubPr>
                        <m:ctrlPr>
                          <a:rPr lang="en-US" sz="2200" i="1" dirty="0">
                            <a:latin typeface="Cambria Math" panose="02040503050406030204" pitchFamily="18" charset="0"/>
                          </a:rPr>
                        </m:ctrlPr>
                      </m:sSubPr>
                      <m:e>
                        <m:r>
                          <m:rPr>
                            <m:sty m:val="p"/>
                          </m:rPr>
                          <a:rPr lang="en-US" sz="2200" dirty="0">
                            <a:latin typeface="Cambria Math" panose="02040503050406030204" pitchFamily="18" charset="0"/>
                          </a:rPr>
                          <m:t>Z</m:t>
                        </m:r>
                      </m:e>
                      <m:sub>
                        <m:r>
                          <m:rPr>
                            <m:sty m:val="p"/>
                          </m:rPr>
                          <a:rPr lang="en-US" sz="2200" dirty="0">
                            <a:latin typeface="Cambria Math" panose="02040503050406030204" pitchFamily="18" charset="0"/>
                          </a:rPr>
                          <m:t>opt</m:t>
                        </m:r>
                      </m:sub>
                    </m:sSub>
                    <m:r>
                      <a:rPr lang="en-US" sz="2200">
                        <a:latin typeface="Cambria Math" panose="02040503050406030204" pitchFamily="18" charset="0"/>
                      </a:rPr>
                      <m:t> </m:t>
                    </m:r>
                  </m:oMath>
                </a14:m>
                <a:r>
                  <a:rPr lang="en-US" sz="2200" dirty="0"/>
                  <a:t>is set to 30+j10 </a:t>
                </a:r>
                <a14:m>
                  <m:oMath xmlns:m="http://schemas.openxmlformats.org/officeDocument/2006/math">
                    <m:r>
                      <m:rPr>
                        <m:sty m:val="p"/>
                      </m:rPr>
                      <a:rPr lang="en-US" sz="2200" b="0" i="0" smtClean="0">
                        <a:latin typeface="Cambria Math" panose="02040503050406030204" pitchFamily="18" charset="0"/>
                      </a:rPr>
                      <m:t>Ω</m:t>
                    </m:r>
                  </m:oMath>
                </a14:m>
                <a:r>
                  <a:rPr lang="en-US" sz="2200" dirty="0"/>
                  <a:t> which is near to the conjugate match.</a:t>
                </a:r>
              </a:p>
              <a:p>
                <a:pPr algn="l"/>
                <a:r>
                  <a:rPr lang="en-US" sz="2200" dirty="0"/>
                  <a:t>Fig.4 &amp; Fig.5  Show the setup of the </a:t>
                </a:r>
                <a:r>
                  <a:rPr lang="en-US" sz="2200" dirty="0" err="1"/>
                  <a:t>hb</a:t>
                </a:r>
                <a:r>
                  <a:rPr lang="en-US" sz="2200" dirty="0"/>
                  <a:t> analysis to generate the load pull contours and the load pull contours.</a:t>
                </a:r>
              </a:p>
            </p:txBody>
          </p:sp>
        </mc:Choice>
        <mc:Fallback xmlns="">
          <p:sp>
            <p:nvSpPr>
              <p:cNvPr id="3" name="Content Placeholder 2">
                <a:extLst>
                  <a:ext uri="{FF2B5EF4-FFF2-40B4-BE49-F238E27FC236}">
                    <a16:creationId xmlns:a16="http://schemas.microsoft.com/office/drawing/2014/main" id="{C052EE6F-86AA-D26E-B42B-A72FF9A0A2B3}"/>
                  </a:ext>
                </a:extLst>
              </p:cNvPr>
              <p:cNvSpPr>
                <a:spLocks noGrp="1" noRot="1" noChangeAspect="1" noMove="1" noResize="1" noEditPoints="1" noAdjustHandles="1" noChangeArrowheads="1" noChangeShapeType="1" noTextEdit="1"/>
              </p:cNvSpPr>
              <p:nvPr>
                <p:ph idx="1"/>
              </p:nvPr>
            </p:nvSpPr>
            <p:spPr>
              <a:xfrm>
                <a:off x="838200" y="2075688"/>
                <a:ext cx="10699376" cy="4105656"/>
              </a:xfrm>
              <a:blipFill>
                <a:blip r:embed="rId2"/>
                <a:stretch>
                  <a:fillRect l="-684" t="-89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70511C0-5A9C-916D-824E-B0283BD351B3}"/>
              </a:ext>
            </a:extLst>
          </p:cNvPr>
          <p:cNvSpPr>
            <a:spLocks noGrp="1"/>
          </p:cNvSpPr>
          <p:nvPr>
            <p:ph type="dt" sz="half" idx="10"/>
          </p:nvPr>
        </p:nvSpPr>
        <p:spPr/>
        <p:txBody>
          <a:bodyPr/>
          <a:lstStyle/>
          <a:p>
            <a:r>
              <a:rPr lang="en-US" dirty="0"/>
              <a:t>5/10/2023</a:t>
            </a:r>
          </a:p>
        </p:txBody>
      </p:sp>
      <p:sp>
        <p:nvSpPr>
          <p:cNvPr id="5" name="Footer Placeholder 4">
            <a:extLst>
              <a:ext uri="{FF2B5EF4-FFF2-40B4-BE49-F238E27FC236}">
                <a16:creationId xmlns:a16="http://schemas.microsoft.com/office/drawing/2014/main" id="{BF397BE8-103A-ADBA-66BB-B44F1805685F}"/>
              </a:ext>
            </a:extLst>
          </p:cNvPr>
          <p:cNvSpPr>
            <a:spLocks noGrp="1"/>
          </p:cNvSpPr>
          <p:nvPr>
            <p:ph type="ftr" sz="quarter" idx="11"/>
          </p:nvPr>
        </p:nvSpPr>
        <p:spPr/>
        <p:txBody>
          <a:bodyPr/>
          <a:lstStyle/>
          <a:p>
            <a:r>
              <a:rPr lang="en-US" dirty="0"/>
              <a:t>Power Amplifier</a:t>
            </a:r>
          </a:p>
        </p:txBody>
      </p:sp>
      <p:sp>
        <p:nvSpPr>
          <p:cNvPr id="6" name="Slide Number Placeholder 5">
            <a:extLst>
              <a:ext uri="{FF2B5EF4-FFF2-40B4-BE49-F238E27FC236}">
                <a16:creationId xmlns:a16="http://schemas.microsoft.com/office/drawing/2014/main" id="{4BB109CF-D62E-E0A0-900A-E29FF40D6B23}"/>
              </a:ext>
            </a:extLst>
          </p:cNvPr>
          <p:cNvSpPr>
            <a:spLocks noGrp="1"/>
          </p:cNvSpPr>
          <p:nvPr>
            <p:ph type="sldNum" sz="quarter" idx="12"/>
          </p:nvPr>
        </p:nvSpPr>
        <p:spPr/>
        <p:txBody>
          <a:bodyPr/>
          <a:lstStyle/>
          <a:p>
            <a:fld id="{2C18C1E5-FB55-42F5-BD6D-9CC153FCDBE6}" type="slidenum">
              <a:rPr lang="en-US" smtClean="0"/>
              <a:t>9</a:t>
            </a:fld>
            <a:endParaRPr lang="en-US" dirty="0"/>
          </a:p>
        </p:txBody>
      </p:sp>
    </p:spTree>
    <p:extLst>
      <p:ext uri="{BB962C8B-B14F-4D97-AF65-F5344CB8AC3E}">
        <p14:creationId xmlns:p14="http://schemas.microsoft.com/office/powerpoint/2010/main" val="331519813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A8DA88-2D67-4B30-8205-C52078711284}">
  <ds:schemaRefs>
    <ds:schemaRef ds:uri="http://purl.org/dc/terms/"/>
    <ds:schemaRef ds:uri="http://schemas.microsoft.com/office/2006/metadata/properties"/>
    <ds:schemaRef ds:uri="http://purl.org/dc/elements/1.1/"/>
    <ds:schemaRef ds:uri="http://schemas.microsoft.com/office/2006/documentManagement/types"/>
    <ds:schemaRef ds:uri="71af3243-3dd4-4a8d-8c0d-dd76da1f02a5"/>
    <ds:schemaRef ds:uri="http://schemas.microsoft.com/office/infopath/2007/PartnerControls"/>
    <ds:schemaRef ds:uri="http://purl.org/dc/dcmitype/"/>
    <ds:schemaRef ds:uri="http://schemas.openxmlformats.org/package/2006/metadata/core-properties"/>
    <ds:schemaRef ds:uri="16c05727-aa75-4e4a-9b5f-8a80a1165891"/>
    <ds:schemaRef ds:uri="http://www.w3.org/XML/1998/namespace"/>
  </ds:schemaRefs>
</ds:datastoreItem>
</file>

<file path=customXml/itemProps2.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3.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Sketch presentation</Template>
  <TotalTime>770</TotalTime>
  <Words>2361</Words>
  <Application>Microsoft Office PowerPoint</Application>
  <PresentationFormat>Widescreen</PresentationFormat>
  <Paragraphs>332</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The Hand Black</vt:lpstr>
      <vt:lpstr>The Serif Hand Black</vt:lpstr>
      <vt:lpstr>Wingdings</vt:lpstr>
      <vt:lpstr>SketchyVTI</vt:lpstr>
      <vt:lpstr>project #2 power amplifier</vt:lpstr>
      <vt:lpstr>Agenda</vt:lpstr>
      <vt:lpstr>What is a power amplifier?!</vt:lpstr>
      <vt:lpstr> power amplifier specifications</vt:lpstr>
      <vt:lpstr> power amplifier classes</vt:lpstr>
      <vt:lpstr> power amplifier classes cont.</vt:lpstr>
      <vt:lpstr> class a power amplifier design methodology</vt:lpstr>
      <vt:lpstr> technical flow</vt:lpstr>
      <vt:lpstr> technical flow cont.</vt:lpstr>
      <vt:lpstr>Technical flow cont.</vt:lpstr>
      <vt:lpstr> technical flow cont.</vt:lpstr>
      <vt:lpstr> technical flow cont.</vt:lpstr>
      <vt:lpstr> technical flow cont.</vt:lpstr>
      <vt:lpstr> technical flow cont.</vt:lpstr>
      <vt:lpstr>results</vt:lpstr>
      <vt:lpstr>Biasing circuit</vt:lpstr>
      <vt:lpstr>Schematic</vt:lpstr>
      <vt:lpstr>DC Operating point</vt:lpstr>
      <vt:lpstr>Components parameters</vt:lpstr>
      <vt:lpstr>Comments on schematics &amp; DC operating point</vt:lpstr>
      <vt:lpstr>Load pull contours @13GHz</vt:lpstr>
      <vt:lpstr>Load pull contours @14GHz</vt:lpstr>
      <vt:lpstr>Load pull contours @15GHz</vt:lpstr>
      <vt:lpstr>Comments in load pull contours</vt:lpstr>
      <vt:lpstr>S-parameter Analysis</vt:lpstr>
      <vt:lpstr>S11</vt:lpstr>
      <vt:lpstr>S22</vt:lpstr>
      <vt:lpstr>S21</vt:lpstr>
      <vt:lpstr>NF</vt:lpstr>
      <vt:lpstr>Kf</vt:lpstr>
      <vt:lpstr>OP1dB setup</vt:lpstr>
      <vt:lpstr>OP1dB</vt:lpstr>
      <vt:lpstr>Efficiency at P1dB</vt:lpstr>
      <vt:lpstr>PAE at p1db</vt:lpstr>
      <vt:lpstr>OIP3 vs RF frequency</vt:lpstr>
      <vt:lpstr>OIP3 vs RF frequency</vt:lpstr>
      <vt:lpstr>OIP3 vs pOUT</vt:lpstr>
      <vt:lpstr>OIP3 vs P_out</vt:lpstr>
      <vt:lpstr>Summary of the results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khaled ahmed</dc:creator>
  <cp:lastModifiedBy>khaled ahmed</cp:lastModifiedBy>
  <cp:revision>142</cp:revision>
  <dcterms:created xsi:type="dcterms:W3CDTF">2023-05-03T14:16:15Z</dcterms:created>
  <dcterms:modified xsi:type="dcterms:W3CDTF">2023-05-15T14:55:37Z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