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30"/>
  </p:notesMasterIdLst>
  <p:handoutMasterIdLst>
    <p:handoutMasterId r:id="rId31"/>
  </p:handoutMasterIdLst>
  <p:sldIdLst>
    <p:sldId id="376" r:id="rId5"/>
    <p:sldId id="355" r:id="rId6"/>
    <p:sldId id="354" r:id="rId7"/>
    <p:sldId id="353" r:id="rId8"/>
    <p:sldId id="383" r:id="rId9"/>
    <p:sldId id="363" r:id="rId10"/>
    <p:sldId id="362" r:id="rId11"/>
    <p:sldId id="380" r:id="rId12"/>
    <p:sldId id="364" r:id="rId13"/>
    <p:sldId id="361" r:id="rId14"/>
    <p:sldId id="373" r:id="rId15"/>
    <p:sldId id="377" r:id="rId16"/>
    <p:sldId id="366" r:id="rId17"/>
    <p:sldId id="367" r:id="rId18"/>
    <p:sldId id="368" r:id="rId19"/>
    <p:sldId id="369" r:id="rId20"/>
    <p:sldId id="365" r:id="rId21"/>
    <p:sldId id="379" r:id="rId22"/>
    <p:sldId id="370" r:id="rId23"/>
    <p:sldId id="371" r:id="rId24"/>
    <p:sldId id="372" r:id="rId25"/>
    <p:sldId id="374" r:id="rId26"/>
    <p:sldId id="378" r:id="rId27"/>
    <p:sldId id="381" r:id="rId28"/>
    <p:sldId id="3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700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6" autoAdjust="0"/>
    <p:restoredTop sz="95503" autoAdjust="0"/>
  </p:normalViewPr>
  <p:slideViewPr>
    <p:cSldViewPr snapToGrid="0">
      <p:cViewPr varScale="1">
        <p:scale>
          <a:sx n="83" d="100"/>
          <a:sy n="83" d="100"/>
        </p:scale>
        <p:origin x="446" y="82"/>
      </p:cViewPr>
      <p:guideLst>
        <p:guide pos="360"/>
        <p:guide pos="739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fld id="{809FA445-43AB-4415-A5A9-214E1C003813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fld id="{148A38A1-FEC8-498F-B404-E5EF2AAD32B7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939-99A6-46D1-9B2B-2805AA86A49A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1864-2DE0-407F-9B95-A0A98479460A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FC7F36E-7E88-4F35-AB02-083F091035DB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13883E7C-6AAF-46EC-ACE6-925CB0FA4C8E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fld id="{5EE577A7-473E-444B-8D6C-824ABB7006FE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fld id="{0011E06B-4085-4BD5-A2B3-B526B098F0E7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fld id="{D9848F30-B9E7-4F21-A100-71F1B465990D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fld id="{889F4B79-86CB-46D1-9DD0-AB3EB608557C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fld id="{18159C3F-D669-4559-9FEB-55375855B1A2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fld id="{BE91A86C-E957-4E2B-B6F4-168AF3AE956A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4D1CE-E939-4D08-9755-EAC5749EAE63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56316636-107D-5012-E8D0-A78A21E31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9" b="113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Advanced Database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4C02890-3E28-2104-7FEF-27B0FE92F563}"/>
              </a:ext>
            </a:extLst>
          </p:cNvPr>
          <p:cNvSpPr txBox="1">
            <a:spLocks/>
          </p:cNvSpPr>
          <p:nvPr/>
        </p:nvSpPr>
        <p:spPr>
          <a:xfrm>
            <a:off x="477981" y="4739912"/>
            <a:ext cx="3330344" cy="39007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Rawan H. Mourad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8A1A0D2-4ED9-D49E-1934-311E5A4F665C}"/>
              </a:ext>
            </a:extLst>
          </p:cNvPr>
          <p:cNvSpPr txBox="1">
            <a:spLocks/>
          </p:cNvSpPr>
          <p:nvPr/>
        </p:nvSpPr>
        <p:spPr>
          <a:xfrm>
            <a:off x="477981" y="5282054"/>
            <a:ext cx="3330344" cy="39007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Mariam O. </a:t>
            </a:r>
            <a:r>
              <a:rPr lang="en-US" dirty="0" err="1"/>
              <a:t>eldesoky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7158302-0995-3B4D-017E-135D93FFDE53}"/>
              </a:ext>
            </a:extLst>
          </p:cNvPr>
          <p:cNvSpPr txBox="1">
            <a:spLocks/>
          </p:cNvSpPr>
          <p:nvPr/>
        </p:nvSpPr>
        <p:spPr>
          <a:xfrm>
            <a:off x="497137" y="5824196"/>
            <a:ext cx="3330344" cy="39007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Khaled E. Hussein</a:t>
            </a:r>
          </a:p>
        </p:txBody>
      </p:sp>
    </p:spTree>
    <p:extLst>
      <p:ext uri="{BB962C8B-B14F-4D97-AF65-F5344CB8AC3E}">
        <p14:creationId xmlns:p14="http://schemas.microsoft.com/office/powerpoint/2010/main" val="28905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Sales Trends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F57BF9-5B99-4D8E-9855-18C6FD7BB0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91D156-FB7C-4C78-B73A-E34105B8EEC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096395" y="3540588"/>
            <a:ext cx="4937760" cy="823912"/>
          </a:xfrm>
        </p:spPr>
        <p:txBody>
          <a:bodyPr/>
          <a:lstStyle/>
          <a:p>
            <a:r>
              <a:rPr lang="en-US" dirty="0"/>
              <a:t>Dimensions: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606806" cy="823912"/>
          </a:xfrm>
        </p:spPr>
        <p:txBody>
          <a:bodyPr>
            <a:normAutofit/>
          </a:bodyPr>
          <a:lstStyle/>
          <a:p>
            <a:r>
              <a:rPr lang="en-US" dirty="0"/>
              <a:t>Examine monthly and quarterly sales trends. 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8240" y="4355716"/>
            <a:ext cx="4937760" cy="2968511"/>
          </a:xfrm>
        </p:spPr>
        <p:txBody>
          <a:bodyPr>
            <a:normAutofit/>
          </a:bodyPr>
          <a:lstStyle/>
          <a:p>
            <a:r>
              <a:rPr lang="en-US" sz="1800" dirty="0" err="1"/>
              <a:t>DimSalesOrderHeader</a:t>
            </a:r>
            <a:endParaRPr lang="en-US" sz="1800" dirty="0"/>
          </a:p>
          <a:p>
            <a:r>
              <a:rPr lang="en-US" dirty="0" err="1"/>
              <a:t>DimTrends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22C4-B69E-461E-A42C-0F01D3D37F3B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0900F-B4D3-6EB6-0F93-0CC61FF1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358" y="2414769"/>
            <a:ext cx="4812343" cy="31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7772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3156535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output of “</a:t>
            </a:r>
            <a:r>
              <a:rPr lang="en-US" dirty="0" err="1">
                <a:solidFill>
                  <a:schemeClr val="tx1"/>
                </a:solidFill>
              </a:rPr>
              <a:t>FactSalesTrend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1921FAB-B12A-43D3-B0E3-960822499512}" type="datetime4">
              <a:rPr lang="en-US" sz="90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December 26, 2023</a:t>
            </a:fld>
            <a:endParaRPr lang="en-US" sz="9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CBC04-1C58-2F11-176C-83BB55F9F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" r="3166"/>
          <a:stretch/>
        </p:blipFill>
        <p:spPr>
          <a:xfrm>
            <a:off x="5302913" y="1008593"/>
            <a:ext cx="5807539" cy="45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345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Cube of sales trend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A7CC3A7-D45B-44AF-9164-C3CE45BCB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" r="2" b="2"/>
          <a:stretch/>
        </p:blipFill>
        <p:spPr>
          <a:xfrm>
            <a:off x="4864608" y="645158"/>
            <a:ext cx="6846363" cy="541643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1921FAB-B12A-43D3-B0E3-960822499512}" type="datetime4">
              <a:rPr lang="en-US" sz="90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December 26, 2023</a:t>
            </a:fld>
            <a:endParaRPr lang="en-US" sz="9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1841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Power BI of sales trend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1921FAB-B12A-43D3-B0E3-960822499512}" type="datetime4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December 26, 2023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111F56-EF42-C05C-19D1-EA8B57F6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71" y="2123843"/>
            <a:ext cx="8016935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0373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Power BI of sales trend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73C71-3E74-8184-D498-C9315EBA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90" y="2139484"/>
            <a:ext cx="6554419" cy="4096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1921FAB-B12A-43D3-B0E3-960822499512}" type="datetime4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December 26, 2023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8692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Power BI of sales trend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4AD75-70A1-F11A-3303-9D6310CD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39484"/>
            <a:ext cx="7315199" cy="4096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1921FAB-B12A-43D3-B0E3-960822499512}" type="datetime4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December 26, 2023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5150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Cost analysis and negotiation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F57BF9-5B99-4D8E-9855-18C6FD7BB0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descriptions: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91D156-FB7C-4C78-B73A-E34105B8EEC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096395" y="3540588"/>
            <a:ext cx="4937760" cy="823912"/>
          </a:xfrm>
        </p:spPr>
        <p:txBody>
          <a:bodyPr/>
          <a:lstStyle/>
          <a:p>
            <a:r>
              <a:rPr lang="en-US" dirty="0"/>
              <a:t>Dimensions: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606806" cy="8239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Analyze costs associated with different vendors and products. Negotiate favorable terms with vendors to optimize procurement costs.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8240" y="4355716"/>
            <a:ext cx="4937760" cy="2968511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err="1"/>
              <a:t>DimProductVendor</a:t>
            </a:r>
            <a:endParaRPr lang="en-US" sz="1800" dirty="0"/>
          </a:p>
          <a:p>
            <a:r>
              <a:rPr lang="en-US" dirty="0" err="1"/>
              <a:t>DimProductHistory</a:t>
            </a:r>
            <a:endParaRPr lang="en-US" dirty="0"/>
          </a:p>
          <a:p>
            <a:r>
              <a:rPr lang="en-US" sz="1800" dirty="0" err="1"/>
              <a:t>DimProduct</a:t>
            </a:r>
            <a:endParaRPr lang="en-US" sz="1800" dirty="0"/>
          </a:p>
          <a:p>
            <a:r>
              <a:rPr lang="en-US" sz="1800" dirty="0" err="1"/>
              <a:t>DimVendor</a:t>
            </a:r>
            <a:endParaRPr lang="en-US" sz="18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22C4-B69E-461E-A42C-0F01D3D37F3B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3F7F5-96B5-6EA9-E428-681B3150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654" y="2223459"/>
            <a:ext cx="5489951" cy="341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095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3156535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output of “</a:t>
            </a:r>
            <a:r>
              <a:rPr lang="en-US" dirty="0" err="1">
                <a:solidFill>
                  <a:schemeClr val="tx1"/>
                </a:solidFill>
              </a:rPr>
              <a:t>FactCostAnlysis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1921FAB-B12A-43D3-B0E3-960822499512}" type="datetime4">
              <a:rPr lang="en-US" sz="90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December 26, 2023</a:t>
            </a:fld>
            <a:endParaRPr lang="en-US" sz="9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C00BD-F29B-8796-BE30-F7B462D36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03" y="625682"/>
            <a:ext cx="4464884" cy="53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897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10989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Cube of cost analysis for product and vendor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1921FAB-B12A-43D3-B0E3-960822499512}" type="datetime4">
              <a:rPr lang="en-US" sz="90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December 26, 2023</a:t>
            </a:fld>
            <a:endParaRPr lang="en-US" sz="9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 descr="A diagram of a product&#10;&#10;Description automatically generated">
            <a:extLst>
              <a:ext uri="{FF2B5EF4-FFF2-40B4-BE49-F238E27FC236}">
                <a16:creationId xmlns:a16="http://schemas.microsoft.com/office/drawing/2014/main" id="{E6C5C4E4-DBFD-4B64-79D7-B7110432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22" y="625683"/>
            <a:ext cx="6413103" cy="50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900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Power BI of cost 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A973A-C95F-3D70-B0FC-495E719B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24" y="2139484"/>
            <a:ext cx="7062952" cy="4096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1921FAB-B12A-43D3-B0E3-960822499512}" type="datetime4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December 26, 2023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6604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Packages on conveyor belt">
            <a:extLst>
              <a:ext uri="{FF2B5EF4-FFF2-40B4-BE49-F238E27FC236}">
                <a16:creationId xmlns:a16="http://schemas.microsoft.com/office/drawing/2014/main" id="{7E82E44A-9AD7-CD31-F2A0-41EA85661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Data Warehouse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Data Cubes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093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DB075F7-613A-4B29-AA72-531CC044104A}" type="datetime4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December 26, 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Power BI of cost analysis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9BB24A-F66A-AB3C-06C5-E772B110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1" y="2139484"/>
            <a:ext cx="7032637" cy="4096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1921FAB-B12A-43D3-B0E3-960822499512}" type="datetime4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December 26, 2023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9927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Order Frequency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F57BF9-5B99-4D8E-9855-18C6FD7BB0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91D156-FB7C-4C78-B73A-E34105B8EEC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096395" y="3540588"/>
            <a:ext cx="4937760" cy="823912"/>
          </a:xfrm>
        </p:spPr>
        <p:txBody>
          <a:bodyPr/>
          <a:lstStyle/>
          <a:p>
            <a:r>
              <a:rPr lang="en-US" dirty="0"/>
              <a:t>Dimensions: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606806" cy="8239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Determine the order frequency for various products and suppliers. Identify opportunities to optimize order quantities and frequencies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8240" y="4355716"/>
            <a:ext cx="4937760" cy="2968511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err="1"/>
              <a:t>DimLocation</a:t>
            </a:r>
            <a:endParaRPr lang="en-US" sz="1800" dirty="0"/>
          </a:p>
          <a:p>
            <a:r>
              <a:rPr lang="en-US" dirty="0" err="1"/>
              <a:t>DimProductInventory</a:t>
            </a:r>
            <a:endParaRPr lang="en-US" dirty="0"/>
          </a:p>
          <a:p>
            <a:r>
              <a:rPr lang="en-US" sz="1800" dirty="0" err="1"/>
              <a:t>DimVendor</a:t>
            </a:r>
            <a:endParaRPr lang="en-US" sz="1800" dirty="0"/>
          </a:p>
          <a:p>
            <a:r>
              <a:rPr lang="en-US" dirty="0" err="1"/>
              <a:t>DimVendorOrder</a:t>
            </a:r>
            <a:endParaRPr lang="en-US" dirty="0"/>
          </a:p>
          <a:p>
            <a:r>
              <a:rPr lang="en-US" sz="1800" dirty="0" err="1"/>
              <a:t>DimSalesOrder</a:t>
            </a:r>
            <a:endParaRPr lang="en-US" sz="18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22C4-B69E-461E-A42C-0F01D3D37F3B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0406D-F995-42CB-D1FB-41CDFA78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19" y="2056332"/>
            <a:ext cx="5785195" cy="39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97882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3156535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output of “</a:t>
            </a:r>
            <a:r>
              <a:rPr lang="en-US" dirty="0" err="1">
                <a:solidFill>
                  <a:schemeClr val="tx1"/>
                </a:solidFill>
              </a:rPr>
              <a:t>FactOrderFrequency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1921FAB-B12A-43D3-B0E3-960822499512}" type="datetime4">
              <a:rPr lang="en-US" sz="90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December 26, 2023</a:t>
            </a:fld>
            <a:endParaRPr lang="en-US" sz="9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FD42D-6AF2-3B5E-79D2-1185BB5E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65" y="1065742"/>
            <a:ext cx="5738357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8509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10989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Cube of Order Frequency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1921FAB-B12A-43D3-B0E3-960822499512}" type="datetime4">
              <a:rPr lang="en-US" sz="90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December 26, 2023</a:t>
            </a:fld>
            <a:endParaRPr lang="en-US" sz="9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CD02BAED-47CB-EBC8-D8D3-BBC9864C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47" y="845140"/>
            <a:ext cx="6947001" cy="48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361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Power BI of Order Frequency</a:t>
            </a:r>
          </a:p>
        </p:txBody>
      </p:sp>
      <p:pic>
        <p:nvPicPr>
          <p:cNvPr id="10" name="Picture 9" descr="A close-up of a graph&#10;&#10;Description automatically generated">
            <a:extLst>
              <a:ext uri="{FF2B5EF4-FFF2-40B4-BE49-F238E27FC236}">
                <a16:creationId xmlns:a16="http://schemas.microsoft.com/office/drawing/2014/main" id="{61CCACBE-A616-554D-9D7F-F3DC71E5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09" y="2332459"/>
            <a:ext cx="7225781" cy="33780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1921FAB-B12A-43D3-B0E3-960822499512}" type="datetime4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December 26, 2023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46815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760" y="2959608"/>
            <a:ext cx="3721608" cy="110642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" name="Picture Placeholder 16" descr="woman writing on a dry erase board">
            <a:extLst>
              <a:ext uri="{FF2B5EF4-FFF2-40B4-BE49-F238E27FC236}">
                <a16:creationId xmlns:a16="http://schemas.microsoft.com/office/drawing/2014/main" id="{A0D4E925-DA83-45CF-9056-D6262F46A7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59" r="59"/>
          <a:stretch/>
        </p:blipFill>
        <p:spPr/>
      </p:pic>
      <p:pic>
        <p:nvPicPr>
          <p:cNvPr id="19" name="Picture Placeholder 18" descr="hands on a set of papers">
            <a:extLst>
              <a:ext uri="{FF2B5EF4-FFF2-40B4-BE49-F238E27FC236}">
                <a16:creationId xmlns:a16="http://schemas.microsoft.com/office/drawing/2014/main" id="{00069E65-AC47-4CE9-B19A-7EA5888AA3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9" r="59"/>
          <a:stretch/>
        </p:blipFill>
        <p:spPr/>
      </p:pic>
      <p:pic>
        <p:nvPicPr>
          <p:cNvPr id="21" name="Picture Placeholder 20" descr="view of office">
            <a:extLst>
              <a:ext uri="{FF2B5EF4-FFF2-40B4-BE49-F238E27FC236}">
                <a16:creationId xmlns:a16="http://schemas.microsoft.com/office/drawing/2014/main" id="{D78D46DB-1C3A-41BD-860F-ECE8B446BB8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29" r="29"/>
          <a:stretch/>
        </p:blipFill>
        <p:spPr/>
      </p:pic>
      <p:pic>
        <p:nvPicPr>
          <p:cNvPr id="23" name="Picture Placeholder 22" descr="pen on top of a day planner">
            <a:extLst>
              <a:ext uri="{FF2B5EF4-FFF2-40B4-BE49-F238E27FC236}">
                <a16:creationId xmlns:a16="http://schemas.microsoft.com/office/drawing/2014/main" id="{D978928C-7EEA-4B8E-AA43-12AFD61BC29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/>
          <a:srcRect l="29" r="29"/>
          <a:stretch/>
        </p:blipFill>
        <p:spPr/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C90EA9-2998-4A9C-A666-B38258E20B6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E56EE9E-C9D2-43C0-A2EF-29FFE52F1613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241EFF-1DFD-4B6D-BFDE-8E8B188334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995225-A3C2-F4D2-E7AA-F0594756A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9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Advanced Database is a Data Warehouse that , with the integration of SQL Server Analysis Service and Power BI, provides some powerful insights for four main aspects of a fictitious bicycle manufacturer AdventureWorks Cycles.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56316636-107D-5012-E8D0-A78A21E31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9" b="113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Fact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77B4480-AF1E-556B-2B48-C3018C91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05" y="911749"/>
            <a:ext cx="9025590" cy="56271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BA91-EA1C-2755-48D8-37CEE38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6751479-E3FA-4D28-5049-40E3E38E735E}"/>
              </a:ext>
            </a:extLst>
          </p:cNvPr>
          <p:cNvSpPr txBox="1">
            <a:spLocks/>
          </p:cNvSpPr>
          <p:nvPr/>
        </p:nvSpPr>
        <p:spPr>
          <a:xfrm>
            <a:off x="792480" y="203616"/>
            <a:ext cx="10607040" cy="585216"/>
          </a:xfrm>
          <a:prstGeom prst="rect">
            <a:avLst/>
          </a:prstGeom>
          <a:solidFill>
            <a:srgbClr val="F5A7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Data Warehouse Diagram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3CD5-A257-8796-6210-5852E27A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Advanced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95ED-1F90-9348-C5C1-A2CE6B13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F30-B9E7-4F21-A100-71F1B465990D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47957B1-2C64-2002-4BF5-FC619701263C}"/>
              </a:ext>
            </a:extLst>
          </p:cNvPr>
          <p:cNvSpPr txBox="1">
            <a:spLocks/>
          </p:cNvSpPr>
          <p:nvPr/>
        </p:nvSpPr>
        <p:spPr>
          <a:xfrm>
            <a:off x="446118" y="203616"/>
            <a:ext cx="167292" cy="585216"/>
          </a:xfrm>
          <a:prstGeom prst="rect">
            <a:avLst/>
          </a:prstGeom>
          <a:solidFill>
            <a:srgbClr val="F5A7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1995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Product 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F57BF9-5B99-4D8E-9855-18C6FD7BB0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91D156-FB7C-4C78-B73A-E34105B8EEC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096395" y="3540588"/>
            <a:ext cx="4937760" cy="823912"/>
          </a:xfrm>
        </p:spPr>
        <p:txBody>
          <a:bodyPr/>
          <a:lstStyle/>
          <a:p>
            <a:r>
              <a:rPr lang="en-US" dirty="0"/>
              <a:t>Dimensions: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606806" cy="823912"/>
          </a:xfrm>
        </p:spPr>
        <p:txBody>
          <a:bodyPr/>
          <a:lstStyle/>
          <a:p>
            <a:r>
              <a:rPr lang="en-US" dirty="0"/>
              <a:t>Determine the top-selling products and product categories.  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8240" y="4355716"/>
            <a:ext cx="4937760" cy="2968511"/>
          </a:xfrm>
        </p:spPr>
        <p:txBody>
          <a:bodyPr/>
          <a:lstStyle/>
          <a:p>
            <a:r>
              <a:rPr lang="en-US" sz="1800" dirty="0" err="1"/>
              <a:t>DimCategory</a:t>
            </a:r>
            <a:endParaRPr lang="en-US" sz="1800" dirty="0"/>
          </a:p>
          <a:p>
            <a:r>
              <a:rPr lang="en-US" dirty="0" err="1"/>
              <a:t>DimProduct</a:t>
            </a:r>
            <a:endParaRPr lang="en-US" dirty="0"/>
          </a:p>
          <a:p>
            <a:r>
              <a:rPr lang="en-US" dirty="0" err="1"/>
              <a:t>DimSales</a:t>
            </a:r>
            <a:endParaRPr lang="en-US" sz="18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22C4-B69E-461E-A42C-0F01D3D37F3B}" type="datetime4">
              <a:rPr lang="en-US" smtClean="0"/>
              <a:t>December 26, 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F6F41-F270-A958-93FC-0CC4AB83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2" y="2257236"/>
            <a:ext cx="4582206" cy="33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0065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3146703"/>
            <a:ext cx="4290665" cy="12355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output “</a:t>
            </a:r>
            <a:r>
              <a:rPr lang="en-US" dirty="0" err="1">
                <a:solidFill>
                  <a:schemeClr val="tx1"/>
                </a:solidFill>
              </a:rPr>
              <a:t>factProductAnalysis</a:t>
            </a:r>
            <a:r>
              <a:rPr lang="en-US" dirty="0">
                <a:solidFill>
                  <a:schemeClr val="tx1"/>
                </a:solidFill>
              </a:rPr>
              <a:t>” table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92422-09BB-E90E-1FE6-54CFF856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815" y="625683"/>
            <a:ext cx="3713949" cy="54553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1921FAB-B12A-43D3-B0E3-960822499512}" type="datetime4">
              <a:rPr lang="en-US" sz="90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December 26, 2023</a:t>
            </a:fld>
            <a:endParaRPr lang="en-US" sz="9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7569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Cube of product analysis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1921FAB-B12A-43D3-B0E3-960822499512}" type="datetime4">
              <a:rPr lang="en-US" sz="90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December 26, 2023</a:t>
            </a:fld>
            <a:endParaRPr lang="en-US" sz="9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17DE54B-B097-FD8D-F6FC-D201AA2A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80" y="625683"/>
            <a:ext cx="5765033" cy="47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2927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Power BI of product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1A9BC-CCB8-4A37-6D00-AD952873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9" y="2139484"/>
            <a:ext cx="6502401" cy="4096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1921FAB-B12A-43D3-B0E3-960822499512}" type="datetime4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December 26, 2023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Advanced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9758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288</TotalTime>
  <Words>335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Calibri</vt:lpstr>
      <vt:lpstr>AccentBoxVTI</vt:lpstr>
      <vt:lpstr>Advanced Database</vt:lpstr>
      <vt:lpstr>Agenda</vt:lpstr>
      <vt:lpstr>Introduction</vt:lpstr>
      <vt:lpstr>Data Warehouse</vt:lpstr>
      <vt:lpstr>PowerPoint Presentation</vt:lpstr>
      <vt:lpstr>1) Product analysis</vt:lpstr>
      <vt:lpstr>PowerPoint Presentation</vt:lpstr>
      <vt:lpstr>PowerPoint Presentation</vt:lpstr>
      <vt:lpstr>PowerPoint Presentation</vt:lpstr>
      <vt:lpstr>2) Sales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3) Cost analysis and negotiation</vt:lpstr>
      <vt:lpstr>PowerPoint Presentation</vt:lpstr>
      <vt:lpstr>PowerPoint Presentation</vt:lpstr>
      <vt:lpstr>PowerPoint Presentation</vt:lpstr>
      <vt:lpstr>PowerPoint Presentation</vt:lpstr>
      <vt:lpstr>3) Order Frequency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Database</dc:title>
  <dc:creator>Khaled Ehab</dc:creator>
  <cp:lastModifiedBy>Khaled Ehab</cp:lastModifiedBy>
  <cp:revision>7</cp:revision>
  <dcterms:created xsi:type="dcterms:W3CDTF">2023-12-24T15:56:41Z</dcterms:created>
  <dcterms:modified xsi:type="dcterms:W3CDTF">2023-12-26T06:58:47Z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