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3" roundtripDataSignature="AMtx7mgcuQ13fuCC0BP2iABcid2U3f5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9878" l="5859" r="12639" t="3921"/>
          <a:stretch/>
        </p:blipFill>
        <p:spPr>
          <a:xfrm>
            <a:off x="1448533" y="0"/>
            <a:ext cx="76405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-394575" y="0"/>
            <a:ext cx="73731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800"/>
              <a:t>P</a:t>
            </a:r>
            <a:r>
              <a:rPr lang="en"/>
              <a:t>ROYECTO.01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1640425" y="1634700"/>
            <a:ext cx="541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80"/>
              <a:t>ANALISIS DE COHORTES PARA </a:t>
            </a:r>
            <a:endParaRPr sz="22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80"/>
              <a:t>LOS   PAGOS   DE    IRONHACK </a:t>
            </a:r>
            <a:endParaRPr sz="2280"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251550" y="4323050"/>
            <a:ext cx="1643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666666"/>
                </a:solidFill>
              </a:rPr>
              <a:t>grupo.8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247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FRECUENCIA DE USO DE SERVICIO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00" y="2114532"/>
            <a:ext cx="3788670" cy="28736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040000" dist="19050">
              <a:srgbClr val="000000">
                <a:alpha val="80000"/>
              </a:srgbClr>
            </a:outerShdw>
          </a:effectLst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4075" y="2114525"/>
            <a:ext cx="4325011" cy="287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040000" dist="19050">
              <a:srgbClr val="000000">
                <a:alpha val="80000"/>
              </a:srgbClr>
            </a:outerShdw>
          </a:effectLst>
        </p:spPr>
      </p:pic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787350"/>
            <a:ext cx="83772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1D1C1D"/>
                </a:solidFill>
                <a:highlight>
                  <a:srgbClr val="F8F8F8"/>
                </a:highlight>
              </a:rPr>
              <a:t>El análisis de cohortes agrupó el </a:t>
            </a:r>
            <a:r>
              <a:rPr b="1" lang="en" sz="1400">
                <a:solidFill>
                  <a:srgbClr val="1D1C1D"/>
                </a:solidFill>
                <a:highlight>
                  <a:srgbClr val="F8F8F8"/>
                </a:highlight>
              </a:rPr>
              <a:t>número de solicitudes </a:t>
            </a:r>
            <a:r>
              <a:rPr lang="en" sz="1400">
                <a:solidFill>
                  <a:srgbClr val="1D1C1D"/>
                </a:solidFill>
                <a:highlight>
                  <a:srgbClr val="F8F8F8"/>
                </a:highlight>
              </a:rPr>
              <a:t>según el </a:t>
            </a:r>
            <a:r>
              <a:rPr b="1" lang="en" sz="1400">
                <a:solidFill>
                  <a:srgbClr val="1D1C1D"/>
                </a:solidFill>
                <a:highlight>
                  <a:srgbClr val="F8F8F8"/>
                </a:highlight>
              </a:rPr>
              <a:t>mes</a:t>
            </a:r>
            <a:r>
              <a:rPr lang="en" sz="1400">
                <a:solidFill>
                  <a:srgbClr val="1D1C1D"/>
                </a:solidFill>
                <a:highlight>
                  <a:srgbClr val="F8F8F8"/>
                </a:highlight>
              </a:rPr>
              <a:t> en que los usuarios realizaron su </a:t>
            </a:r>
            <a:r>
              <a:rPr b="1" lang="en" sz="1400">
                <a:solidFill>
                  <a:srgbClr val="1D1C1D"/>
                </a:solidFill>
                <a:highlight>
                  <a:srgbClr val="F8F8F8"/>
                </a:highlight>
              </a:rPr>
              <a:t>primera solicitud.</a:t>
            </a:r>
            <a:r>
              <a:rPr lang="en" sz="140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endParaRPr sz="14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rPr lang="en" sz="1400">
                <a:solidFill>
                  <a:srgbClr val="1D1C1D"/>
                </a:solidFill>
                <a:highlight>
                  <a:srgbClr val="F8F8F8"/>
                </a:highlight>
              </a:rPr>
              <a:t>Esto permite </a:t>
            </a:r>
            <a:r>
              <a:rPr b="1" lang="en" sz="1400">
                <a:solidFill>
                  <a:srgbClr val="1D1C1D"/>
                </a:solidFill>
                <a:highlight>
                  <a:srgbClr val="F8F8F8"/>
                </a:highlight>
              </a:rPr>
              <a:t>identificar si algunos meses registraron más solicitudes que otros,</a:t>
            </a:r>
            <a:r>
              <a:rPr lang="en" sz="1400">
                <a:solidFill>
                  <a:srgbClr val="1D1C1D"/>
                </a:solidFill>
                <a:highlight>
                  <a:srgbClr val="F8F8F8"/>
                </a:highlight>
              </a:rPr>
              <a:t> y </a:t>
            </a:r>
            <a:r>
              <a:rPr b="1" lang="en" sz="1400">
                <a:solidFill>
                  <a:srgbClr val="1D1C1D"/>
                </a:solidFill>
                <a:highlight>
                  <a:srgbClr val="F8F8F8"/>
                </a:highlight>
              </a:rPr>
              <a:t>detectar posibles cambios en el comportamiento de los usuarios a lo largo del tiempo</a:t>
            </a:r>
            <a:r>
              <a:rPr lang="en" sz="1400">
                <a:solidFill>
                  <a:srgbClr val="1D1C1D"/>
                </a:solidFill>
                <a:highlight>
                  <a:srgbClr val="F8F8F8"/>
                </a:highlight>
              </a:rPr>
              <a:t>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311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TASA DE INCIDENTES</a:t>
            </a:r>
            <a:endParaRPr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917" y="1036450"/>
            <a:ext cx="5910383" cy="352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8540000" dist="19050">
              <a:srgbClr val="000000">
                <a:alpha val="80000"/>
              </a:srgbClr>
            </a:outerShdw>
          </a:effectLst>
        </p:spPr>
      </p:pic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950225"/>
            <a:ext cx="2278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El análisis de cohortes mostró los incidentes a lo largo del tiempo, agrupados por el mes de la primera solicitud de los usuarios. Esto permite identificar </a:t>
            </a:r>
            <a:r>
              <a:rPr b="1" lang="en" sz="1500">
                <a:solidFill>
                  <a:srgbClr val="1D1C1D"/>
                </a:solidFill>
                <a:highlight>
                  <a:srgbClr val="F8F8F8"/>
                </a:highlight>
              </a:rPr>
              <a:t>en qué meses se concentraron más problemas</a:t>
            </a: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, lo que </a:t>
            </a:r>
            <a:r>
              <a:rPr b="1" lang="en" sz="1500">
                <a:solidFill>
                  <a:srgbClr val="1D1C1D"/>
                </a:solidFill>
                <a:highlight>
                  <a:srgbClr val="F8F8F8"/>
                </a:highlight>
              </a:rPr>
              <a:t>puede indicar cambios en el comportamiento de los usuarios o problemas internos</a:t>
            </a: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.</a:t>
            </a:r>
            <a:endParaRPr sz="1500"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4578675"/>
            <a:ext cx="4415400" cy="48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960000" dist="9525">
              <a:srgbClr val="000000">
                <a:alpha val="80784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rPr b="1" lang="en" sz="1500">
                <a:solidFill>
                  <a:srgbClr val="1D1C1D"/>
                </a:solidFill>
                <a:highlight>
                  <a:srgbClr val="F8F8F8"/>
                </a:highlight>
              </a:rPr>
              <a:t>Cálculo de incidentes global = 10,42%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344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INGRESOS GENERADOS POR COHORTE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1049125" y="5300475"/>
            <a:ext cx="85206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7500" y="1336825"/>
            <a:ext cx="5686550" cy="339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20000" dist="19050">
              <a:srgbClr val="000000">
                <a:alpha val="80000"/>
              </a:srgbClr>
            </a:outerShdw>
          </a:effectLst>
        </p:spPr>
      </p:pic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305225"/>
            <a:ext cx="23118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rPr lang="en" sz="1600">
                <a:solidFill>
                  <a:srgbClr val="1D1C1D"/>
                </a:solidFill>
                <a:highlight>
                  <a:srgbClr val="F8F8F8"/>
                </a:highlight>
              </a:rPr>
              <a:t>El análisis de ingresos mostró cómo varía el monto recaudado según la cohorte de usuarios, </a:t>
            </a:r>
            <a:r>
              <a:rPr b="1" lang="en" sz="1600">
                <a:solidFill>
                  <a:srgbClr val="1D1C1D"/>
                </a:solidFill>
                <a:highlight>
                  <a:srgbClr val="F8F8F8"/>
                </a:highlight>
              </a:rPr>
              <a:t>destacando qué meses generaron más ingresos.</a:t>
            </a:r>
            <a:r>
              <a:rPr lang="en" sz="1600">
                <a:solidFill>
                  <a:srgbClr val="1D1C1D"/>
                </a:solidFill>
                <a:highlight>
                  <a:srgbClr val="F8F8F8"/>
                </a:highlight>
              </a:rPr>
              <a:t> Esto ayuda a identificar las </a:t>
            </a:r>
            <a:r>
              <a:rPr b="1" lang="en" sz="1600">
                <a:solidFill>
                  <a:srgbClr val="1D1C1D"/>
                </a:solidFill>
                <a:highlight>
                  <a:srgbClr val="F8F8F8"/>
                </a:highlight>
              </a:rPr>
              <a:t>cohortes más valiosas y su relación con el tiempo de permanencia de los usuarios.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227775"/>
            <a:ext cx="85206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METRICA ORIGINAL DEL GRUPO.8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lang="en" sz="2244"/>
              <a:t>Media de Ingreso Generados por Usuario por Cohorte</a:t>
            </a:r>
            <a:endParaRPr sz="2244"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9832" y="1228800"/>
            <a:ext cx="5125467" cy="3607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040000" dist="19050">
              <a:srgbClr val="000000">
                <a:alpha val="80000"/>
              </a:srgbClr>
            </a:outerShdw>
          </a:effectLst>
        </p:spPr>
      </p:pic>
      <p:sp>
        <p:nvSpPr>
          <p:cNvPr id="88" name="Google Shape;88;p5"/>
          <p:cNvSpPr txBox="1"/>
          <p:nvPr>
            <p:ph idx="1" type="body"/>
          </p:nvPr>
        </p:nvSpPr>
        <p:spPr>
          <a:xfrm>
            <a:off x="779600" y="1305125"/>
            <a:ext cx="22950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El </a:t>
            </a:r>
            <a:r>
              <a:rPr b="1" lang="en" sz="1500">
                <a:solidFill>
                  <a:srgbClr val="1D1C1D"/>
                </a:solidFill>
                <a:highlight>
                  <a:srgbClr val="F8F8F8"/>
                </a:highlight>
              </a:rPr>
              <a:t>mapa de calor </a:t>
            </a: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visualiza la </a:t>
            </a:r>
            <a:r>
              <a:rPr b="1" lang="en" sz="1500">
                <a:solidFill>
                  <a:srgbClr val="1D1C1D"/>
                </a:solidFill>
                <a:highlight>
                  <a:srgbClr val="F8F8F8"/>
                </a:highlight>
              </a:rPr>
              <a:t>distribución de ingresos promedio según el mes de cohorte y de solicitud</a:t>
            </a: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, permitiendo </a:t>
            </a:r>
            <a:r>
              <a:rPr b="1" lang="en" sz="1500">
                <a:solidFill>
                  <a:srgbClr val="1D1C1D"/>
                </a:solidFill>
                <a:highlight>
                  <a:srgbClr val="F8F8F8"/>
                </a:highlight>
              </a:rPr>
              <a:t>detectar</a:t>
            </a: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b="1" lang="en" sz="1500">
                <a:solidFill>
                  <a:srgbClr val="1D1C1D"/>
                </a:solidFill>
                <a:highlight>
                  <a:srgbClr val="F8F8F8"/>
                </a:highlight>
              </a:rPr>
              <a:t>patrones o tendencias.</a:t>
            </a: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endParaRPr sz="15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Puede </a:t>
            </a:r>
            <a:r>
              <a:rPr b="1" lang="en" sz="1500">
                <a:solidFill>
                  <a:srgbClr val="1D1C1D"/>
                </a:solidFill>
                <a:highlight>
                  <a:srgbClr val="F8F8F8"/>
                </a:highlight>
              </a:rPr>
              <a:t>revelar si los usuarios generan más ingresos en sus primeros meses o si los ingresos aumentan con el tiempo de uso</a:t>
            </a:r>
            <a:r>
              <a:rPr lang="en" sz="1500">
                <a:solidFill>
                  <a:srgbClr val="1D1C1D"/>
                </a:solidFill>
                <a:highlight>
                  <a:srgbClr val="F8F8F8"/>
                </a:highlight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14338" rotWithShape="0" algn="bl" dir="1200000" dist="76200">
              <a:schemeClr val="dk1">
                <a:alpha val="5568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481275" y="1061150"/>
            <a:ext cx="8351100" cy="381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14338" rotWithShape="0" algn="bl" dir="1200000" dist="76200">
              <a:schemeClr val="dk1">
                <a:alpha val="5568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813000" y="1201550"/>
            <a:ext cx="78264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AutoNum type="arabicPeriod"/>
            </a:pPr>
            <a:r>
              <a:rPr b="1" lang="en" sz="1600">
                <a:solidFill>
                  <a:srgbClr val="1D1C1D"/>
                </a:solidFill>
              </a:rPr>
              <a:t>Identificamos y abordamos desafíos concretos mediante enfoques estratégicos y efectivos.</a:t>
            </a:r>
            <a:endParaRPr b="1" sz="1600">
              <a:solidFill>
                <a:srgbClr val="1D1C1D"/>
              </a:solidFill>
            </a:endParaRPr>
          </a:p>
          <a:p>
            <a:pPr indent="0" lvl="0" marL="914400" marR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D1C1D"/>
              </a:solidFill>
            </a:endParaRPr>
          </a:p>
          <a:p>
            <a:pPr indent="-330200" lvl="0" marL="457200" marR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AutoNum type="arabicPeriod"/>
            </a:pPr>
            <a:r>
              <a:rPr b="1" lang="en" sz="1600">
                <a:solidFill>
                  <a:srgbClr val="1D1C1D"/>
                </a:solidFill>
              </a:rPr>
              <a:t>Colaboramos con colegas de diversas culturas, enriqueciendo nuestras perspectivas y fortaleciendo la comunicación.</a:t>
            </a:r>
            <a:endParaRPr b="1" sz="1600">
              <a:solidFill>
                <a:srgbClr val="1D1C1D"/>
              </a:solidFill>
            </a:endParaRPr>
          </a:p>
          <a:p>
            <a:pPr indent="0" lvl="0" marL="914400" marR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D1C1D"/>
              </a:solidFill>
            </a:endParaRPr>
          </a:p>
          <a:p>
            <a:pPr indent="-330200" lvl="0" marL="457200" marR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AutoNum type="arabicPeriod"/>
            </a:pPr>
            <a:r>
              <a:rPr b="1" lang="en" sz="1600">
                <a:solidFill>
                  <a:srgbClr val="1D1C1D"/>
                </a:solidFill>
              </a:rPr>
              <a:t>Nos esforzamos por alinear nuestros esfuerzos con los requisitos y objetivos del proyecto, culminando en un desempeño exitoso.</a:t>
            </a:r>
            <a:endParaRPr b="1" sz="1600">
              <a:solidFill>
                <a:srgbClr val="1D1C1D"/>
              </a:solidFill>
            </a:endParaRPr>
          </a:p>
          <a:p>
            <a:pPr indent="0" lvl="0" marL="914400" marR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D1C1D"/>
              </a:solidFill>
            </a:endParaRPr>
          </a:p>
          <a:p>
            <a:pPr indent="-330200" lvl="0" marL="457200" marR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AutoNum type="arabicPeriod"/>
            </a:pPr>
            <a:r>
              <a:rPr b="1" lang="en" sz="1600">
                <a:solidFill>
                  <a:srgbClr val="1D1C1D"/>
                </a:solidFill>
              </a:rPr>
              <a:t>Integramos habilidades nuevas para optimizar nuestro trabajo y afrontar desafíos de manera más eficaz.</a:t>
            </a:r>
            <a:endParaRPr b="1" sz="1600">
              <a:solidFill>
                <a:srgbClr val="1D1C1D"/>
              </a:solidFill>
            </a:endParaRPr>
          </a:p>
          <a:p>
            <a:pPr indent="0" lvl="0" marL="914400" marR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D1C1D"/>
              </a:solidFill>
            </a:endParaRPr>
          </a:p>
          <a:p>
            <a:pPr indent="-330200" lvl="0" marL="457200" marR="190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AutoNum type="arabicPeriod"/>
            </a:pPr>
            <a:r>
              <a:rPr b="1" lang="en" sz="1600">
                <a:solidFill>
                  <a:srgbClr val="1D1C1D"/>
                </a:solidFill>
              </a:rPr>
              <a:t>Esta experiencia amplió nuestras capacidades y reafirmó la importancia de la colaboración y el aprendizaje continuo en el ámbito profesional.</a:t>
            </a:r>
            <a:endParaRPr b="1" sz="1600">
              <a:solidFill>
                <a:srgbClr val="1D1C1D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100"/>
              </a:spcBef>
              <a:spcAft>
                <a:spcPts val="500"/>
              </a:spcAft>
              <a:buSzPts val="1800"/>
              <a:buNone/>
            </a:pPr>
            <a:r>
              <a:t/>
            </a:r>
            <a:endParaRPr b="1" sz="16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sp>
        <p:nvSpPr>
          <p:cNvPr id="96" name="Google Shape;96;p6"/>
          <p:cNvSpPr txBox="1"/>
          <p:nvPr>
            <p:ph type="title"/>
          </p:nvPr>
        </p:nvSpPr>
        <p:spPr>
          <a:xfrm>
            <a:off x="736800" y="294625"/>
            <a:ext cx="7826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F8F8F8"/>
                </a:solidFill>
              </a:rPr>
              <a:t>C  O  N  C  L  U  S  I  O  N</a:t>
            </a:r>
            <a:endParaRPr b="1" sz="3020">
              <a:solidFill>
                <a:srgbClr val="F8F8F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76201" y="1050"/>
            <a:ext cx="9220202" cy="5067250"/>
            <a:chOff x="-76201" y="1050"/>
            <a:chExt cx="9220202" cy="5067250"/>
          </a:xfrm>
        </p:grpSpPr>
        <p:grpSp>
          <p:nvGrpSpPr>
            <p:cNvPr id="102" name="Google Shape;102;p7"/>
            <p:cNvGrpSpPr/>
            <p:nvPr/>
          </p:nvGrpSpPr>
          <p:grpSpPr>
            <a:xfrm>
              <a:off x="-76201" y="1050"/>
              <a:ext cx="9220202" cy="5067250"/>
              <a:chOff x="-76201" y="1050"/>
              <a:chExt cx="9220202" cy="5067250"/>
            </a:xfrm>
          </p:grpSpPr>
          <p:pic>
            <p:nvPicPr>
              <p:cNvPr id="103" name="Google Shape;103;p7"/>
              <p:cNvPicPr preferRelativeResize="0"/>
              <p:nvPr/>
            </p:nvPicPr>
            <p:blipFill rotWithShape="1">
              <a:blip r:embed="rId3">
                <a:alphaModFix/>
              </a:blip>
              <a:srcRect b="11642" l="10043" r="12641" t="3926"/>
              <a:stretch/>
            </p:blipFill>
            <p:spPr>
              <a:xfrm flipH="1">
                <a:off x="-76201" y="1050"/>
                <a:ext cx="4662224" cy="50381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7"/>
              <p:cNvPicPr preferRelativeResize="0"/>
              <p:nvPr/>
            </p:nvPicPr>
            <p:blipFill rotWithShape="1">
              <a:blip r:embed="rId4">
                <a:alphaModFix/>
              </a:blip>
              <a:srcRect b="13152" l="10586" r="12642" t="3921"/>
              <a:stretch/>
            </p:blipFill>
            <p:spPr>
              <a:xfrm flipH="1" rot="10800000">
                <a:off x="4572000" y="120325"/>
                <a:ext cx="4572001" cy="4947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05" name="Google Shape;105;p7"/>
            <p:cNvCxnSpPr/>
            <p:nvPr/>
          </p:nvCxnSpPr>
          <p:spPr>
            <a:xfrm>
              <a:off x="75200" y="5023175"/>
              <a:ext cx="8978700" cy="0"/>
            </a:xfrm>
            <a:prstGeom prst="straightConnector1">
              <a:avLst/>
            </a:prstGeom>
            <a:noFill/>
            <a:ln cap="flat" cmpd="sng" w="38100">
              <a:solidFill>
                <a:srgbClr val="255F6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85882"/>
                </a:srgbClr>
              </a:outerShdw>
            </a:effectLst>
          </p:spPr>
        </p:cxnSp>
      </p:grpSp>
      <p:sp>
        <p:nvSpPr>
          <p:cNvPr id="106" name="Google Shape;106;p7"/>
          <p:cNvSpPr txBox="1"/>
          <p:nvPr>
            <p:ph type="ctrTitle"/>
          </p:nvPr>
        </p:nvSpPr>
        <p:spPr>
          <a:xfrm>
            <a:off x="-602700" y="896975"/>
            <a:ext cx="8520600" cy="7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60000" dist="19050">
              <a:srgbClr val="000000">
                <a:alpha val="49803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g r u p o . 8</a:t>
            </a:r>
            <a:endParaRPr sz="6000"/>
          </a:p>
        </p:txBody>
      </p:sp>
      <p:sp>
        <p:nvSpPr>
          <p:cNvPr id="107" name="Google Shape;107;p7"/>
          <p:cNvSpPr txBox="1"/>
          <p:nvPr>
            <p:ph idx="1" type="subTitle"/>
          </p:nvPr>
        </p:nvSpPr>
        <p:spPr>
          <a:xfrm>
            <a:off x="318600" y="22330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GRACIAS . MERCI . THANKS . SHOUKAN </a:t>
            </a:r>
            <a:endParaRPr/>
          </a:p>
        </p:txBody>
      </p:sp>
      <p:sp>
        <p:nvSpPr>
          <p:cNvPr id="108" name="Google Shape;108;p7"/>
          <p:cNvSpPr txBox="1"/>
          <p:nvPr>
            <p:ph idx="1" type="subTitle"/>
          </p:nvPr>
        </p:nvSpPr>
        <p:spPr>
          <a:xfrm>
            <a:off x="311700" y="3748525"/>
            <a:ext cx="7944900" cy="7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>
                <a:solidFill>
                  <a:schemeClr val="accent5"/>
                </a:solidFill>
              </a:rPr>
              <a:t>DAVID . KHALED . ROMAIN . SELINA </a:t>
            </a:r>
            <a:endParaRPr sz="2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