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cuQ13fuCC0BP2iABcid2U3f5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008FB94F-456D-69E7-B6F5-FDCB0D6D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>
            <a:extLst>
              <a:ext uri="{FF2B5EF4-FFF2-40B4-BE49-F238E27FC236}">
                <a16:creationId xmlns:a16="http://schemas.microsoft.com/office/drawing/2014/main" id="{BABD725F-A28A-E9F6-3C6F-DAE22F938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>
            <a:extLst>
              <a:ext uri="{FF2B5EF4-FFF2-40B4-BE49-F238E27FC236}">
                <a16:creationId xmlns:a16="http://schemas.microsoft.com/office/drawing/2014/main" id="{58E9AB19-E158-BF90-A470-F1B66C207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88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l="5859" t="3921" r="12639" b="9878"/>
          <a:stretch/>
        </p:blipFill>
        <p:spPr>
          <a:xfrm>
            <a:off x="1448533" y="0"/>
            <a:ext cx="7640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394575" y="0"/>
            <a:ext cx="73731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800"/>
              <a:t>P</a:t>
            </a:r>
            <a:r>
              <a:rPr lang="en"/>
              <a:t>ROYECTO.01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1640425" y="1634700"/>
            <a:ext cx="5415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/>
              <a:t>ANALISIS DE COHORTES PARA </a:t>
            </a:r>
            <a:endParaRPr sz="228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/>
              <a:t>LOS   PAGOS   DE    IRONHACK </a:t>
            </a:r>
            <a:endParaRPr sz="228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251550" y="4323050"/>
            <a:ext cx="1643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666666"/>
                </a:solidFill>
              </a:rPr>
              <a:t>grupo.8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247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FRECUENCIA DE USO DE SERVICIO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00" y="2114532"/>
            <a:ext cx="3788670" cy="2873611"/>
          </a:xfrm>
          <a:prstGeom prst="rect">
            <a:avLst/>
          </a:prstGeom>
          <a:noFill/>
          <a:ln>
            <a:noFill/>
          </a:ln>
          <a:effectLst>
            <a:outerShdw blurRad="57150" dist="19050" dir="8040000" algn="bl" rotWithShape="0">
              <a:srgbClr val="000000">
                <a:alpha val="80000"/>
              </a:srgbClr>
            </a:outerShdw>
          </a:effectLst>
        </p:spPr>
      </p:pic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311700" y="787350"/>
            <a:ext cx="83772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 sz="1400" dirty="0">
                <a:solidFill>
                  <a:srgbClr val="1D1C1D"/>
                </a:solidFill>
                <a:highlight>
                  <a:srgbClr val="F8F8F8"/>
                </a:highlight>
              </a:rPr>
              <a:t>El análisis de cohortes agrupó el </a:t>
            </a:r>
            <a:r>
              <a:rPr lang="en" sz="1400" b="1" dirty="0">
                <a:solidFill>
                  <a:srgbClr val="1D1C1D"/>
                </a:solidFill>
                <a:highlight>
                  <a:srgbClr val="F8F8F8"/>
                </a:highlight>
              </a:rPr>
              <a:t>número de solicitudes </a:t>
            </a:r>
            <a:r>
              <a:rPr lang="en" sz="1400" dirty="0">
                <a:solidFill>
                  <a:srgbClr val="1D1C1D"/>
                </a:solidFill>
                <a:highlight>
                  <a:srgbClr val="F8F8F8"/>
                </a:highlight>
              </a:rPr>
              <a:t>según el </a:t>
            </a:r>
            <a:r>
              <a:rPr lang="en" sz="1400" b="1" dirty="0">
                <a:solidFill>
                  <a:srgbClr val="1D1C1D"/>
                </a:solidFill>
                <a:highlight>
                  <a:srgbClr val="F8F8F8"/>
                </a:highlight>
              </a:rPr>
              <a:t>mes</a:t>
            </a:r>
            <a:r>
              <a:rPr lang="en" sz="1400" dirty="0">
                <a:solidFill>
                  <a:srgbClr val="1D1C1D"/>
                </a:solidFill>
                <a:highlight>
                  <a:srgbClr val="F8F8F8"/>
                </a:highlight>
              </a:rPr>
              <a:t> en que los usuarios realizaron su </a:t>
            </a:r>
            <a:r>
              <a:rPr lang="en" sz="1400" b="1" dirty="0">
                <a:solidFill>
                  <a:srgbClr val="1D1C1D"/>
                </a:solidFill>
                <a:highlight>
                  <a:srgbClr val="F8F8F8"/>
                </a:highlight>
              </a:rPr>
              <a:t>primera solicitud.</a:t>
            </a:r>
            <a:r>
              <a:rPr lang="en" sz="14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endParaRPr sz="1400" dirty="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just" rtl="0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400" dirty="0">
                <a:solidFill>
                  <a:srgbClr val="1D1C1D"/>
                </a:solidFill>
                <a:highlight>
                  <a:srgbClr val="F8F8F8"/>
                </a:highlight>
              </a:rPr>
              <a:t>Esto permite </a:t>
            </a:r>
            <a:r>
              <a:rPr lang="en" sz="1400" b="1" dirty="0">
                <a:solidFill>
                  <a:srgbClr val="1D1C1D"/>
                </a:solidFill>
                <a:highlight>
                  <a:srgbClr val="F8F8F8"/>
                </a:highlight>
              </a:rPr>
              <a:t>identificar si algunos meses registraron más solicitudes que otros,</a:t>
            </a:r>
            <a:r>
              <a:rPr lang="en" sz="1400" dirty="0">
                <a:solidFill>
                  <a:srgbClr val="1D1C1D"/>
                </a:solidFill>
                <a:highlight>
                  <a:srgbClr val="F8F8F8"/>
                </a:highlight>
              </a:rPr>
              <a:t> y </a:t>
            </a:r>
            <a:r>
              <a:rPr lang="en" sz="1400" b="1" dirty="0">
                <a:solidFill>
                  <a:srgbClr val="1D1C1D"/>
                </a:solidFill>
                <a:highlight>
                  <a:srgbClr val="F8F8F8"/>
                </a:highlight>
              </a:rPr>
              <a:t>detectar posibles cambios en el comportamiento de los usuarios a lo largo del tiempo</a:t>
            </a:r>
            <a:r>
              <a:rPr lang="en" sz="1400" dirty="0">
                <a:solidFill>
                  <a:srgbClr val="1D1C1D"/>
                </a:solidFill>
                <a:highlight>
                  <a:srgbClr val="F8F8F8"/>
                </a:highlight>
              </a:rPr>
              <a:t>.</a:t>
            </a:r>
            <a:endParaRPr sz="1400" dirty="0"/>
          </a:p>
        </p:txBody>
      </p:sp>
      <p:pic>
        <p:nvPicPr>
          <p:cNvPr id="3" name="Picture 2" descr="A graph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9B502A06-9BA5-B2CF-D87C-4D26757D6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491" y="2114532"/>
            <a:ext cx="4751875" cy="30487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311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TASA DE INCIDENTES</a:t>
            </a:r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917" y="1036450"/>
            <a:ext cx="5910383" cy="3525900"/>
          </a:xfrm>
          <a:prstGeom prst="rect">
            <a:avLst/>
          </a:prstGeom>
          <a:noFill/>
          <a:ln>
            <a:noFill/>
          </a:ln>
          <a:effectLst>
            <a:outerShdw blurRad="57150" dist="19050" dir="18540000" algn="bl" rotWithShape="0">
              <a:srgbClr val="000000">
                <a:alpha val="80000"/>
              </a:srgbClr>
            </a:outerShdw>
          </a:effectLst>
        </p:spPr>
      </p:pic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950225"/>
            <a:ext cx="22785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El análisis de cohortes mostró los incidentes a lo largo del tiempo, agrupados por el mes de la primera solicitud de los usuarios. Esto permite identificar </a:t>
            </a:r>
            <a:r>
              <a:rPr lang="en" sz="1500" b="1">
                <a:solidFill>
                  <a:srgbClr val="1D1C1D"/>
                </a:solidFill>
                <a:highlight>
                  <a:srgbClr val="F8F8F8"/>
                </a:highlight>
              </a:rPr>
              <a:t>en qué meses se concentraron más problemas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, lo que </a:t>
            </a:r>
            <a:r>
              <a:rPr lang="en" sz="1500" b="1">
                <a:solidFill>
                  <a:srgbClr val="1D1C1D"/>
                </a:solidFill>
                <a:highlight>
                  <a:srgbClr val="F8F8F8"/>
                </a:highlight>
              </a:rPr>
              <a:t>puede indicar cambios en el comportamiento de los usuarios o problemas internos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.</a:t>
            </a:r>
            <a:endParaRPr sz="1500"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4578675"/>
            <a:ext cx="4415400" cy="484500"/>
          </a:xfrm>
          <a:prstGeom prst="rect">
            <a:avLst/>
          </a:prstGeom>
          <a:noFill/>
          <a:ln>
            <a:noFill/>
          </a:ln>
          <a:effectLst>
            <a:outerShdw blurRad="57150" dist="9525" dir="3960000" algn="bl" rotWithShape="0">
              <a:srgbClr val="000000">
                <a:alpha val="80784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500" b="1">
                <a:solidFill>
                  <a:srgbClr val="1D1C1D"/>
                </a:solidFill>
                <a:highlight>
                  <a:srgbClr val="F8F8F8"/>
                </a:highlight>
              </a:rPr>
              <a:t>Cálculo de incidentes global = 10,42%</a:t>
            </a:r>
            <a:endParaRPr sz="1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344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INGRESOS GENERADOS POR COHORTE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1049125" y="5300475"/>
            <a:ext cx="85206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7500" y="1336825"/>
            <a:ext cx="5686550" cy="3392375"/>
          </a:xfrm>
          <a:prstGeom prst="rect">
            <a:avLst/>
          </a:prstGeom>
          <a:noFill/>
          <a:ln>
            <a:noFill/>
          </a:ln>
          <a:effectLst>
            <a:outerShdw blurRad="57150" dist="19050" dir="2520000" algn="bl" rotWithShape="0">
              <a:srgbClr val="000000">
                <a:alpha val="80000"/>
              </a:srgbClr>
            </a:outerShdw>
          </a:effectLst>
        </p:spPr>
      </p:pic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311700" y="1305225"/>
            <a:ext cx="23118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600">
                <a:solidFill>
                  <a:srgbClr val="1D1C1D"/>
                </a:solidFill>
                <a:highlight>
                  <a:srgbClr val="F8F8F8"/>
                </a:highlight>
              </a:rPr>
              <a:t>El análisis de ingresos mostró cómo varía el monto recaudado según la cohorte de usuarios, </a:t>
            </a:r>
            <a:r>
              <a:rPr lang="en" sz="1600" b="1">
                <a:solidFill>
                  <a:srgbClr val="1D1C1D"/>
                </a:solidFill>
                <a:highlight>
                  <a:srgbClr val="F8F8F8"/>
                </a:highlight>
              </a:rPr>
              <a:t>destacando qué meses generaron más ingresos.</a:t>
            </a:r>
            <a:r>
              <a:rPr lang="en" sz="1600">
                <a:solidFill>
                  <a:srgbClr val="1D1C1D"/>
                </a:solidFill>
                <a:highlight>
                  <a:srgbClr val="F8F8F8"/>
                </a:highlight>
              </a:rPr>
              <a:t> Esto ayuda a identificar las </a:t>
            </a:r>
            <a:r>
              <a:rPr lang="en" sz="1600" b="1">
                <a:solidFill>
                  <a:srgbClr val="1D1C1D"/>
                </a:solidFill>
                <a:highlight>
                  <a:srgbClr val="F8F8F8"/>
                </a:highlight>
              </a:rPr>
              <a:t>cohortes más valiosas y su relación con el tiempo de permanencia de los usuarios.</a:t>
            </a:r>
            <a:endParaRPr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311700" y="227775"/>
            <a:ext cx="8520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METRICA ORIGINAL DEL GRUPO.8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lang="en" sz="2244"/>
              <a:t>Media de Ingreso Generados por Usuario por Cohorte</a:t>
            </a:r>
            <a:endParaRPr sz="2244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9832" y="1228800"/>
            <a:ext cx="5125467" cy="3607499"/>
          </a:xfrm>
          <a:prstGeom prst="rect">
            <a:avLst/>
          </a:prstGeom>
          <a:noFill/>
          <a:ln>
            <a:noFill/>
          </a:ln>
          <a:effectLst>
            <a:outerShdw blurRad="57150" dist="19050" dir="8040000" algn="bl" rotWithShape="0">
              <a:srgbClr val="000000">
                <a:alpha val="80000"/>
              </a:srgbClr>
            </a:outerShdw>
          </a:effectLst>
        </p:spPr>
      </p:pic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779600" y="1305125"/>
            <a:ext cx="22950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 sz="1500" dirty="0">
                <a:solidFill>
                  <a:srgbClr val="1D1C1D"/>
                </a:solidFill>
                <a:highlight>
                  <a:srgbClr val="F8F8F8"/>
                </a:highlight>
              </a:rPr>
              <a:t>El </a:t>
            </a:r>
            <a:r>
              <a:rPr lang="en" sz="1500" b="1" dirty="0">
                <a:solidFill>
                  <a:srgbClr val="1D1C1D"/>
                </a:solidFill>
                <a:highlight>
                  <a:srgbClr val="F8F8F8"/>
                </a:highlight>
              </a:rPr>
              <a:t>mapa de calor </a:t>
            </a:r>
            <a:r>
              <a:rPr lang="en" sz="1500" dirty="0">
                <a:solidFill>
                  <a:srgbClr val="1D1C1D"/>
                </a:solidFill>
                <a:highlight>
                  <a:srgbClr val="F8F8F8"/>
                </a:highlight>
              </a:rPr>
              <a:t>visualiza la </a:t>
            </a:r>
            <a:r>
              <a:rPr lang="en" sz="1500" b="1" dirty="0">
                <a:solidFill>
                  <a:srgbClr val="1D1C1D"/>
                </a:solidFill>
                <a:highlight>
                  <a:srgbClr val="F8F8F8"/>
                </a:highlight>
              </a:rPr>
              <a:t>distribución de ingresos promedio según el mes de cohorte y de solicitud</a:t>
            </a:r>
            <a:r>
              <a:rPr lang="en" sz="1500" dirty="0">
                <a:solidFill>
                  <a:srgbClr val="1D1C1D"/>
                </a:solidFill>
                <a:highlight>
                  <a:srgbClr val="F8F8F8"/>
                </a:highlight>
              </a:rPr>
              <a:t>, permitiendo </a:t>
            </a:r>
            <a:r>
              <a:rPr lang="en" sz="1500" b="1" dirty="0">
                <a:solidFill>
                  <a:srgbClr val="1D1C1D"/>
                </a:solidFill>
                <a:highlight>
                  <a:srgbClr val="F8F8F8"/>
                </a:highlight>
              </a:rPr>
              <a:t>detectar</a:t>
            </a:r>
            <a:r>
              <a:rPr lang="en" sz="15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" sz="1500" b="1" dirty="0">
                <a:solidFill>
                  <a:srgbClr val="1D1C1D"/>
                </a:solidFill>
                <a:highlight>
                  <a:srgbClr val="F8F8F8"/>
                </a:highlight>
              </a:rPr>
              <a:t>patrones o tendencias.</a:t>
            </a:r>
            <a:r>
              <a:rPr lang="en" sz="15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endParaRPr sz="1500" dirty="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just" rtl="0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500" dirty="0">
                <a:solidFill>
                  <a:srgbClr val="1D1C1D"/>
                </a:solidFill>
                <a:highlight>
                  <a:srgbClr val="F8F8F8"/>
                </a:highlight>
              </a:rPr>
              <a:t>Puede </a:t>
            </a:r>
            <a:r>
              <a:rPr lang="en" sz="1500" b="1" dirty="0">
                <a:solidFill>
                  <a:srgbClr val="1D1C1D"/>
                </a:solidFill>
                <a:highlight>
                  <a:srgbClr val="F8F8F8"/>
                </a:highlight>
              </a:rPr>
              <a:t>revelar si los usuarios generan más ingresos en sus primeros meses o si los ingresos aumentan con el tiempo de uso</a:t>
            </a:r>
            <a:r>
              <a:rPr lang="en" sz="1500" dirty="0">
                <a:solidFill>
                  <a:srgbClr val="1D1C1D"/>
                </a:solidFill>
                <a:highlight>
                  <a:srgbClr val="F8F8F8"/>
                </a:highlight>
              </a:rPr>
              <a:t>.</a:t>
            </a:r>
            <a:endParaRPr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154200" y="61877"/>
            <a:ext cx="91440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76200" dir="1200000" algn="bl" rotWithShape="0">
              <a:schemeClr val="dk1">
                <a:alpha val="5568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81275" y="1061150"/>
            <a:ext cx="8351100" cy="381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76200" dir="1200000" algn="bl" rotWithShape="0">
              <a:schemeClr val="dk1">
                <a:alpha val="5568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813000" y="1201550"/>
            <a:ext cx="7826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base al 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ingresos: sugerimos a 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Ironhack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tener en cuenta el 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patron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ingresos a lo largo del año para ajustar sus gastos.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base a la tasa de incidencia: sugerimos de hacer un 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"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cause 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para reducir la tasa de incidentes y 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disminuir los reprocesos.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Poner foco en dar soporte a la plataforma de solicitud de efectivo durante los meses que se realizan mas solitudes para reducir la tasa de incidentes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Invitar al departamento de marketing a fortalecer sus campañas para promocionar el uso de la plataforma de solicitud de efectivo durante los meses en que se generan menos solicitudes</a:t>
            </a:r>
          </a:p>
        </p:txBody>
      </p: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36800" y="294625"/>
            <a:ext cx="78264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 err="1">
                <a:solidFill>
                  <a:srgbClr val="D1D2D3"/>
                </a:solidFill>
                <a:latin typeface="Slack-Lato"/>
              </a:rPr>
              <a:t>S</a:t>
            </a:r>
            <a:r>
              <a:rPr lang="en-US" sz="3000" b="0" i="0" dirty="0" err="1">
                <a:solidFill>
                  <a:srgbClr val="D1D2D3"/>
                </a:solidFill>
                <a:effectLst/>
                <a:latin typeface="Slack-Lato"/>
              </a:rPr>
              <a:t>ugerencias</a:t>
            </a:r>
            <a:endParaRPr lang="pt-BR" sz="3000" b="1" dirty="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D01DF70-21CF-2B8F-DF5D-EAFCD29F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>
            <a:extLst>
              <a:ext uri="{FF2B5EF4-FFF2-40B4-BE49-F238E27FC236}">
                <a16:creationId xmlns:a16="http://schemas.microsoft.com/office/drawing/2014/main" id="{30D8A44F-CC70-5AB5-B4F5-C5432D7CE18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76200" dir="1200000" algn="bl" rotWithShape="0">
              <a:schemeClr val="dk1">
                <a:alpha val="5568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>
            <a:extLst>
              <a:ext uri="{FF2B5EF4-FFF2-40B4-BE49-F238E27FC236}">
                <a16:creationId xmlns:a16="http://schemas.microsoft.com/office/drawing/2014/main" id="{624A77A9-135A-0E9E-6C35-45A07675ECBC}"/>
              </a:ext>
            </a:extLst>
          </p:cNvPr>
          <p:cNvSpPr/>
          <p:nvPr/>
        </p:nvSpPr>
        <p:spPr>
          <a:xfrm>
            <a:off x="481275" y="1061150"/>
            <a:ext cx="8351100" cy="381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76200" dir="1200000" algn="bl" rotWithShape="0">
              <a:schemeClr val="dk1">
                <a:alpha val="5568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>
            <a:extLst>
              <a:ext uri="{FF2B5EF4-FFF2-40B4-BE49-F238E27FC236}">
                <a16:creationId xmlns:a16="http://schemas.microsoft.com/office/drawing/2014/main" id="{9E7A3DC1-CA95-05C7-B2D1-41CF84D88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3000" y="1201550"/>
            <a:ext cx="7826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905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lang="en" sz="1600" b="1" dirty="0">
                <a:solidFill>
                  <a:srgbClr val="1D1C1D"/>
                </a:solidFill>
              </a:rPr>
              <a:t>Identificamos y abordamos desafíos concretos mediante enfoques estratégicos y efectivos.</a:t>
            </a:r>
            <a:endParaRPr sz="1600" b="1" dirty="0">
              <a:solidFill>
                <a:srgbClr val="1D1C1D"/>
              </a:solidFill>
            </a:endParaRPr>
          </a:p>
          <a:p>
            <a:pPr marL="1257300" marR="1905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b="1" dirty="0">
              <a:solidFill>
                <a:srgbClr val="1D1C1D"/>
              </a:solidFill>
            </a:endParaRPr>
          </a:p>
          <a:p>
            <a:pPr marL="457200" marR="1905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lang="en" sz="1600" b="1" dirty="0">
                <a:solidFill>
                  <a:srgbClr val="1D1C1D"/>
                </a:solidFill>
              </a:rPr>
              <a:t>Colaboramos con colegas de diversas culturas, enriqueciendo nuestras perspectivas y fortaleciendo la comunicación.</a:t>
            </a:r>
            <a:endParaRPr sz="1600" b="1" dirty="0">
              <a:solidFill>
                <a:srgbClr val="1D1C1D"/>
              </a:solidFill>
            </a:endParaRPr>
          </a:p>
          <a:p>
            <a:pPr marL="1257300" marR="1905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b="1" dirty="0">
              <a:solidFill>
                <a:srgbClr val="1D1C1D"/>
              </a:solidFill>
            </a:endParaRPr>
          </a:p>
          <a:p>
            <a:pPr marL="457200" marR="1905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lang="en" sz="1600" b="1" dirty="0">
                <a:solidFill>
                  <a:srgbClr val="1D1C1D"/>
                </a:solidFill>
              </a:rPr>
              <a:t>Nos esforzamos por alinear nuestros esfuerzos con los requisitos y objetivos del proyecto, culminando en un desempeño exitoso.</a:t>
            </a:r>
            <a:endParaRPr sz="1600" b="1" dirty="0">
              <a:solidFill>
                <a:srgbClr val="1D1C1D"/>
              </a:solidFill>
            </a:endParaRPr>
          </a:p>
          <a:p>
            <a:pPr marL="1257300" marR="1905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b="1" dirty="0">
              <a:solidFill>
                <a:srgbClr val="1D1C1D"/>
              </a:solidFill>
            </a:endParaRPr>
          </a:p>
          <a:p>
            <a:pPr marL="457200" marR="1905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lang="en" sz="1600" b="1" dirty="0">
                <a:solidFill>
                  <a:srgbClr val="1D1C1D"/>
                </a:solidFill>
              </a:rPr>
              <a:t>Integramos habilidades nuevas para optimizar nuestro trabajo y afrontar desafíos de manera más eficaz.</a:t>
            </a:r>
            <a:endParaRPr sz="1600" b="1" dirty="0">
              <a:solidFill>
                <a:srgbClr val="1D1C1D"/>
              </a:solidFill>
            </a:endParaRPr>
          </a:p>
          <a:p>
            <a:pPr marL="1257300" marR="1905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b="1" dirty="0">
              <a:solidFill>
                <a:srgbClr val="1D1C1D"/>
              </a:solidFill>
            </a:endParaRPr>
          </a:p>
          <a:p>
            <a:pPr marL="457200" marR="1905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lang="en" sz="1600" b="1" dirty="0">
                <a:solidFill>
                  <a:srgbClr val="1D1C1D"/>
                </a:solidFill>
              </a:rPr>
              <a:t>Esta experiencia amplió nuestras capacidades y reafirmó la importancia de la colaboración y el aprendizaje continuo en el ámbito profesional.</a:t>
            </a:r>
            <a:endParaRPr sz="1600" b="1" dirty="0">
              <a:solidFill>
                <a:srgbClr val="1D1C1D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endParaRPr sz="1600" b="1" dirty="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96" name="Google Shape;96;p6">
            <a:extLst>
              <a:ext uri="{FF2B5EF4-FFF2-40B4-BE49-F238E27FC236}">
                <a16:creationId xmlns:a16="http://schemas.microsoft.com/office/drawing/2014/main" id="{C8797E6D-1C79-4465-CF8C-C495B43EE2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800" y="294625"/>
            <a:ext cx="78264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solidFill>
                  <a:srgbClr val="F8F8F8"/>
                </a:solidFill>
              </a:rPr>
              <a:t>Por Fin</a:t>
            </a:r>
            <a:br>
              <a:rPr lang="en" sz="3020" b="1" dirty="0">
                <a:solidFill>
                  <a:srgbClr val="F8F8F8"/>
                </a:solidFill>
              </a:rPr>
            </a:br>
            <a:br>
              <a:rPr lang="en" sz="3020" b="1" dirty="0">
                <a:solidFill>
                  <a:srgbClr val="F8F8F8"/>
                </a:solidFill>
              </a:rPr>
            </a:br>
            <a:endParaRPr sz="3020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5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76201" y="1050"/>
            <a:ext cx="9220202" cy="5067250"/>
            <a:chOff x="-76201" y="1050"/>
            <a:chExt cx="9220202" cy="5067250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-76201" y="1050"/>
              <a:ext cx="9220202" cy="5067250"/>
              <a:chOff x="-76201" y="1050"/>
              <a:chExt cx="9220202" cy="5067250"/>
            </a:xfrm>
          </p:grpSpPr>
          <p:pic>
            <p:nvPicPr>
              <p:cNvPr id="103" name="Google Shape;103;p7"/>
              <p:cNvPicPr preferRelativeResize="0"/>
              <p:nvPr/>
            </p:nvPicPr>
            <p:blipFill rotWithShape="1">
              <a:blip r:embed="rId3">
                <a:alphaModFix/>
              </a:blip>
              <a:srcRect l="10043" t="3926" r="12641" b="11642"/>
              <a:stretch/>
            </p:blipFill>
            <p:spPr>
              <a:xfrm flipH="1">
                <a:off x="-76201" y="1050"/>
                <a:ext cx="4662224" cy="50381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7"/>
              <p:cNvPicPr preferRelativeResize="0"/>
              <p:nvPr/>
            </p:nvPicPr>
            <p:blipFill rotWithShape="1">
              <a:blip r:embed="rId4">
                <a:alphaModFix/>
              </a:blip>
              <a:srcRect l="10586" t="3921" r="12642" b="13152"/>
              <a:stretch/>
            </p:blipFill>
            <p:spPr>
              <a:xfrm rot="10800000" flipH="1">
                <a:off x="4572000" y="120325"/>
                <a:ext cx="4572001" cy="4947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05" name="Google Shape;105;p7"/>
            <p:cNvCxnSpPr/>
            <p:nvPr/>
          </p:nvCxnSpPr>
          <p:spPr>
            <a:xfrm>
              <a:off x="75200" y="5023175"/>
              <a:ext cx="8978700" cy="0"/>
            </a:xfrm>
            <a:prstGeom prst="straightConnector1">
              <a:avLst/>
            </a:prstGeom>
            <a:noFill/>
            <a:ln w="38100" cap="flat" cmpd="sng">
              <a:solidFill>
                <a:srgbClr val="255F6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85882"/>
                </a:srgbClr>
              </a:outerShdw>
            </a:effectLst>
          </p:spPr>
        </p:cxnSp>
      </p:grpSp>
      <p:sp>
        <p:nvSpPr>
          <p:cNvPr id="106" name="Google Shape;106;p7"/>
          <p:cNvSpPr txBox="1">
            <a:spLocks noGrp="1"/>
          </p:cNvSpPr>
          <p:nvPr>
            <p:ph type="ctrTitle"/>
          </p:nvPr>
        </p:nvSpPr>
        <p:spPr>
          <a:xfrm>
            <a:off x="-602700" y="896975"/>
            <a:ext cx="8520600" cy="792600"/>
          </a:xfrm>
          <a:prstGeom prst="rect">
            <a:avLst/>
          </a:prstGeom>
          <a:noFill/>
          <a:ln>
            <a:noFill/>
          </a:ln>
          <a:effectLst>
            <a:outerShdw blurRad="57150" dist="19050" dir="36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g r u p o . 8</a:t>
            </a:r>
            <a:endParaRPr sz="6000"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318600" y="22330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GRACIAS . MERCI . THANKS . SHOUKAN </a:t>
            </a:r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1"/>
          </p:nvPr>
        </p:nvSpPr>
        <p:spPr>
          <a:xfrm>
            <a:off x="311700" y="3748525"/>
            <a:ext cx="7944900" cy="7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chemeClr val="accent5"/>
                </a:solidFill>
              </a:rPr>
              <a:t>DAVID . KHALED . ROMAIN . SELINA </a:t>
            </a:r>
            <a:endParaRPr sz="2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459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Slack-Lato</vt:lpstr>
      <vt:lpstr>Simple Light</vt:lpstr>
      <vt:lpstr>PROYECTO.01</vt:lpstr>
      <vt:lpstr>FRECUENCIA DE USO DE SERVICIO</vt:lpstr>
      <vt:lpstr>TASA DE INCIDENTES</vt:lpstr>
      <vt:lpstr>INGRESOS GENERADOS POR COHORTE</vt:lpstr>
      <vt:lpstr>METRICA ORIGINAL DEL GRUPO.8  Media de Ingreso Generados por Usuario por Cohorte</vt:lpstr>
      <vt:lpstr>Sugerencias</vt:lpstr>
      <vt:lpstr>Por Fin  </vt:lpstr>
      <vt:lpstr>g r u p o .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Alyoussef, Khaled</cp:lastModifiedBy>
  <cp:revision>4</cp:revision>
  <dcterms:modified xsi:type="dcterms:W3CDTF">2024-10-10T18:01:53Z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etDate">
    <vt:lpwstr>2024-10-10T17:30:40Z</vt:lpwstr>
  </property>
  <property fmtid="{D5CDD505-2E9C-101B-9397-08002B2CF9AE}" pid="4" name="MSIP_Label_3a23c400-78e7-4d42-982d-273adef68ef9_Method">
    <vt:lpwstr>Standard</vt:lpwstr>
  </property>
  <property fmtid="{D5CDD505-2E9C-101B-9397-08002B2CF9AE}" pid="5" name="MSIP_Label_3a23c400-78e7-4d42-982d-273adef68ef9_Name">
    <vt:lpwstr>3a23c400-78e7-4d42-982d-273adef68ef9</vt:lpwstr>
  </property>
  <property fmtid="{D5CDD505-2E9C-101B-9397-08002B2CF9AE}" pid="6" name="MSIP_Label_3a23c400-78e7-4d42-982d-273adef68ef9_SiteId">
    <vt:lpwstr>7fe14ab6-8f5d-4139-84bf-cd8aed0ee6b9</vt:lpwstr>
  </property>
  <property fmtid="{D5CDD505-2E9C-101B-9397-08002B2CF9AE}" pid="7" name="MSIP_Label_3a23c400-78e7-4d42-982d-273adef68ef9_ActionId">
    <vt:lpwstr>e33c6178-b8e6-4f12-a4a9-d3c0018234fe</vt:lpwstr>
  </property>
  <property fmtid="{D5CDD505-2E9C-101B-9397-08002B2CF9AE}" pid="8" name="MSIP_Label_3a23c400-78e7-4d42-982d-273adef68ef9_ContentBits">
    <vt:lpwstr>0</vt:lpwstr>
  </property>
</Properties>
</file>