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6" r:id="rId5"/>
    <p:sldId id="259" r:id="rId6"/>
    <p:sldId id="263" r:id="rId7"/>
    <p:sldId id="260" r:id="rId8"/>
    <p:sldId id="281" r:id="rId9"/>
    <p:sldId id="264" r:id="rId10"/>
    <p:sldId id="265" r:id="rId11"/>
    <p:sldId id="267" r:id="rId12"/>
    <p:sldId id="262" r:id="rId13"/>
    <p:sldId id="269" r:id="rId14"/>
    <p:sldId id="274" r:id="rId15"/>
    <p:sldId id="270" r:id="rId16"/>
    <p:sldId id="271" r:id="rId17"/>
    <p:sldId id="272" r:id="rId18"/>
    <p:sldId id="275" r:id="rId19"/>
    <p:sldId id="273" r:id="rId20"/>
    <p:sldId id="276" r:id="rId21"/>
    <p:sldId id="277"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EDE70E-D1E0-4C3D-B7F6-DB3DD4FD3CA6}" type="datetimeFigureOut">
              <a:rPr lang="en-US" smtClean="0"/>
              <a:t>17/12/2024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08BD7-A156-4CE3-92F1-4B055E0B1FCE}" type="slidenum">
              <a:rPr lang="en-US" smtClean="0"/>
              <a:t>‹#›</a:t>
            </a:fld>
            <a:endParaRPr lang="en-US"/>
          </a:p>
        </p:txBody>
      </p:sp>
    </p:spTree>
    <p:extLst>
      <p:ext uri="{BB962C8B-B14F-4D97-AF65-F5344CB8AC3E}">
        <p14:creationId xmlns:p14="http://schemas.microsoft.com/office/powerpoint/2010/main" val="393092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D08BD7-A156-4CE3-92F1-4B055E0B1FCE}" type="slidenum">
              <a:rPr lang="en-US" smtClean="0"/>
              <a:t>7</a:t>
            </a:fld>
            <a:endParaRPr lang="en-US"/>
          </a:p>
        </p:txBody>
      </p:sp>
    </p:spTree>
    <p:extLst>
      <p:ext uri="{BB962C8B-B14F-4D97-AF65-F5344CB8AC3E}">
        <p14:creationId xmlns:p14="http://schemas.microsoft.com/office/powerpoint/2010/main" val="2042363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D08BD7-A156-4CE3-92F1-4B055E0B1FCE}" type="slidenum">
              <a:rPr lang="en-US" smtClean="0"/>
              <a:t>23</a:t>
            </a:fld>
            <a:endParaRPr lang="en-US"/>
          </a:p>
        </p:txBody>
      </p:sp>
    </p:spTree>
    <p:extLst>
      <p:ext uri="{BB962C8B-B14F-4D97-AF65-F5344CB8AC3E}">
        <p14:creationId xmlns:p14="http://schemas.microsoft.com/office/powerpoint/2010/main" val="967993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7808B-66FC-F67B-A873-E212F1085A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B33ED8-0AB7-ACA8-7E60-0DF28E17CC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67D10B-1ADB-EAD8-FD12-CF74E1B5D286}"/>
              </a:ext>
            </a:extLst>
          </p:cNvPr>
          <p:cNvSpPr>
            <a:spLocks noGrp="1"/>
          </p:cNvSpPr>
          <p:nvPr>
            <p:ph type="dt" sz="half" idx="10"/>
          </p:nvPr>
        </p:nvSpPr>
        <p:spPr/>
        <p:txBody>
          <a:bodyPr/>
          <a:lstStyle/>
          <a:p>
            <a:fld id="{40DED346-4A00-44BE-9F64-71F7BE8213F0}" type="datetimeFigureOut">
              <a:rPr lang="en-US" smtClean="0"/>
              <a:t>17/12/2024</a:t>
            </a:fld>
            <a:endParaRPr lang="en-US"/>
          </a:p>
        </p:txBody>
      </p:sp>
      <p:sp>
        <p:nvSpPr>
          <p:cNvPr id="5" name="Footer Placeholder 4">
            <a:extLst>
              <a:ext uri="{FF2B5EF4-FFF2-40B4-BE49-F238E27FC236}">
                <a16:creationId xmlns:a16="http://schemas.microsoft.com/office/drawing/2014/main" id="{5B5BE295-A546-8554-5AAD-303E779FA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E6C2A4-8B92-0C71-6960-12DF16645D65}"/>
              </a:ext>
            </a:extLst>
          </p:cNvPr>
          <p:cNvSpPr>
            <a:spLocks noGrp="1"/>
          </p:cNvSpPr>
          <p:nvPr>
            <p:ph type="sldNum" sz="quarter" idx="12"/>
          </p:nvPr>
        </p:nvSpPr>
        <p:spPr/>
        <p:txBody>
          <a:bodyPr/>
          <a:lstStyle/>
          <a:p>
            <a:fld id="{B0B78E10-EE08-40F8-A3B5-E330D0664A92}" type="slidenum">
              <a:rPr lang="en-US" smtClean="0"/>
              <a:t>‹#›</a:t>
            </a:fld>
            <a:endParaRPr lang="en-US"/>
          </a:p>
        </p:txBody>
      </p:sp>
    </p:spTree>
    <p:extLst>
      <p:ext uri="{BB962C8B-B14F-4D97-AF65-F5344CB8AC3E}">
        <p14:creationId xmlns:p14="http://schemas.microsoft.com/office/powerpoint/2010/main" val="3242280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B3A0-280F-E0A7-C97E-2F7E47AB73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579857-EDBF-5869-75C0-9999A2C373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DADDE-AD4B-87C9-C64C-2CC4D5163C1F}"/>
              </a:ext>
            </a:extLst>
          </p:cNvPr>
          <p:cNvSpPr>
            <a:spLocks noGrp="1"/>
          </p:cNvSpPr>
          <p:nvPr>
            <p:ph type="dt" sz="half" idx="10"/>
          </p:nvPr>
        </p:nvSpPr>
        <p:spPr/>
        <p:txBody>
          <a:bodyPr/>
          <a:lstStyle/>
          <a:p>
            <a:fld id="{40DED346-4A00-44BE-9F64-71F7BE8213F0}" type="datetimeFigureOut">
              <a:rPr lang="en-US" smtClean="0"/>
              <a:t>17/12/2024</a:t>
            </a:fld>
            <a:endParaRPr lang="en-US"/>
          </a:p>
        </p:txBody>
      </p:sp>
      <p:sp>
        <p:nvSpPr>
          <p:cNvPr id="5" name="Footer Placeholder 4">
            <a:extLst>
              <a:ext uri="{FF2B5EF4-FFF2-40B4-BE49-F238E27FC236}">
                <a16:creationId xmlns:a16="http://schemas.microsoft.com/office/drawing/2014/main" id="{04043210-5AFE-C500-F9E4-8D3AC278E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8F300-8033-AE50-3A7B-F90CD9436B51}"/>
              </a:ext>
            </a:extLst>
          </p:cNvPr>
          <p:cNvSpPr>
            <a:spLocks noGrp="1"/>
          </p:cNvSpPr>
          <p:nvPr>
            <p:ph type="sldNum" sz="quarter" idx="12"/>
          </p:nvPr>
        </p:nvSpPr>
        <p:spPr/>
        <p:txBody>
          <a:bodyPr/>
          <a:lstStyle/>
          <a:p>
            <a:fld id="{B0B78E10-EE08-40F8-A3B5-E330D0664A92}" type="slidenum">
              <a:rPr lang="en-US" smtClean="0"/>
              <a:t>‹#›</a:t>
            </a:fld>
            <a:endParaRPr lang="en-US"/>
          </a:p>
        </p:txBody>
      </p:sp>
    </p:spTree>
    <p:extLst>
      <p:ext uri="{BB962C8B-B14F-4D97-AF65-F5344CB8AC3E}">
        <p14:creationId xmlns:p14="http://schemas.microsoft.com/office/powerpoint/2010/main" val="144048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EACEE-94DE-1CEB-1287-57F585E455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83A040-9B6D-800A-01CF-E465078DB1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30BF52-C862-EB95-D4AA-CA8E6D610EF8}"/>
              </a:ext>
            </a:extLst>
          </p:cNvPr>
          <p:cNvSpPr>
            <a:spLocks noGrp="1"/>
          </p:cNvSpPr>
          <p:nvPr>
            <p:ph type="dt" sz="half" idx="10"/>
          </p:nvPr>
        </p:nvSpPr>
        <p:spPr/>
        <p:txBody>
          <a:bodyPr/>
          <a:lstStyle/>
          <a:p>
            <a:fld id="{40DED346-4A00-44BE-9F64-71F7BE8213F0}" type="datetimeFigureOut">
              <a:rPr lang="en-US" smtClean="0"/>
              <a:t>17/12/2024</a:t>
            </a:fld>
            <a:endParaRPr lang="en-US"/>
          </a:p>
        </p:txBody>
      </p:sp>
      <p:sp>
        <p:nvSpPr>
          <p:cNvPr id="5" name="Footer Placeholder 4">
            <a:extLst>
              <a:ext uri="{FF2B5EF4-FFF2-40B4-BE49-F238E27FC236}">
                <a16:creationId xmlns:a16="http://schemas.microsoft.com/office/drawing/2014/main" id="{F1412A68-1F1A-CAB1-16FB-76957F6B3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CADFD-2725-8D74-1FE3-864CB9F9EDD7}"/>
              </a:ext>
            </a:extLst>
          </p:cNvPr>
          <p:cNvSpPr>
            <a:spLocks noGrp="1"/>
          </p:cNvSpPr>
          <p:nvPr>
            <p:ph type="sldNum" sz="quarter" idx="12"/>
          </p:nvPr>
        </p:nvSpPr>
        <p:spPr/>
        <p:txBody>
          <a:bodyPr/>
          <a:lstStyle/>
          <a:p>
            <a:fld id="{B0B78E10-EE08-40F8-A3B5-E330D0664A92}" type="slidenum">
              <a:rPr lang="en-US" smtClean="0"/>
              <a:t>‹#›</a:t>
            </a:fld>
            <a:endParaRPr lang="en-US"/>
          </a:p>
        </p:txBody>
      </p:sp>
    </p:spTree>
    <p:extLst>
      <p:ext uri="{BB962C8B-B14F-4D97-AF65-F5344CB8AC3E}">
        <p14:creationId xmlns:p14="http://schemas.microsoft.com/office/powerpoint/2010/main" val="2599469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F33B3-F0EB-883F-54A3-06105DB7EE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52093E-7E99-9DBB-D42A-B88854316E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8BF5E0-A490-0A09-9804-7CF1A8456712}"/>
              </a:ext>
            </a:extLst>
          </p:cNvPr>
          <p:cNvSpPr>
            <a:spLocks noGrp="1"/>
          </p:cNvSpPr>
          <p:nvPr>
            <p:ph type="dt" sz="half" idx="10"/>
          </p:nvPr>
        </p:nvSpPr>
        <p:spPr/>
        <p:txBody>
          <a:bodyPr/>
          <a:lstStyle/>
          <a:p>
            <a:fld id="{40DED346-4A00-44BE-9F64-71F7BE8213F0}" type="datetimeFigureOut">
              <a:rPr lang="en-US" smtClean="0"/>
              <a:t>17/12/2024</a:t>
            </a:fld>
            <a:endParaRPr lang="en-US"/>
          </a:p>
        </p:txBody>
      </p:sp>
      <p:sp>
        <p:nvSpPr>
          <p:cNvPr id="5" name="Footer Placeholder 4">
            <a:extLst>
              <a:ext uri="{FF2B5EF4-FFF2-40B4-BE49-F238E27FC236}">
                <a16:creationId xmlns:a16="http://schemas.microsoft.com/office/drawing/2014/main" id="{7F306424-C5CE-FF35-4551-F29A138D7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7687A-B5F9-36EF-518D-4FA57D502C9B}"/>
              </a:ext>
            </a:extLst>
          </p:cNvPr>
          <p:cNvSpPr>
            <a:spLocks noGrp="1"/>
          </p:cNvSpPr>
          <p:nvPr>
            <p:ph type="sldNum" sz="quarter" idx="12"/>
          </p:nvPr>
        </p:nvSpPr>
        <p:spPr/>
        <p:txBody>
          <a:bodyPr/>
          <a:lstStyle/>
          <a:p>
            <a:fld id="{B0B78E10-EE08-40F8-A3B5-E330D0664A92}" type="slidenum">
              <a:rPr lang="en-US" smtClean="0"/>
              <a:t>‹#›</a:t>
            </a:fld>
            <a:endParaRPr lang="en-US"/>
          </a:p>
        </p:txBody>
      </p:sp>
    </p:spTree>
    <p:extLst>
      <p:ext uri="{BB962C8B-B14F-4D97-AF65-F5344CB8AC3E}">
        <p14:creationId xmlns:p14="http://schemas.microsoft.com/office/powerpoint/2010/main" val="131128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D064-E6DA-4BC0-2216-A60EBD2132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023444-79FD-0BCB-0AFF-A1ADAD5604C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956B3-E91D-BCEA-7BE8-D15A07DDD963}"/>
              </a:ext>
            </a:extLst>
          </p:cNvPr>
          <p:cNvSpPr>
            <a:spLocks noGrp="1"/>
          </p:cNvSpPr>
          <p:nvPr>
            <p:ph type="dt" sz="half" idx="10"/>
          </p:nvPr>
        </p:nvSpPr>
        <p:spPr/>
        <p:txBody>
          <a:bodyPr/>
          <a:lstStyle/>
          <a:p>
            <a:fld id="{40DED346-4A00-44BE-9F64-71F7BE8213F0}" type="datetimeFigureOut">
              <a:rPr lang="en-US" smtClean="0"/>
              <a:t>17/12/2024</a:t>
            </a:fld>
            <a:endParaRPr lang="en-US"/>
          </a:p>
        </p:txBody>
      </p:sp>
      <p:sp>
        <p:nvSpPr>
          <p:cNvPr id="5" name="Footer Placeholder 4">
            <a:extLst>
              <a:ext uri="{FF2B5EF4-FFF2-40B4-BE49-F238E27FC236}">
                <a16:creationId xmlns:a16="http://schemas.microsoft.com/office/drawing/2014/main" id="{41B6A4E8-A904-6085-9CE0-5B833F560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90E85-F01C-E07D-96AA-AED71DE8661B}"/>
              </a:ext>
            </a:extLst>
          </p:cNvPr>
          <p:cNvSpPr>
            <a:spLocks noGrp="1"/>
          </p:cNvSpPr>
          <p:nvPr>
            <p:ph type="sldNum" sz="quarter" idx="12"/>
          </p:nvPr>
        </p:nvSpPr>
        <p:spPr/>
        <p:txBody>
          <a:bodyPr/>
          <a:lstStyle/>
          <a:p>
            <a:fld id="{B0B78E10-EE08-40F8-A3B5-E330D0664A92}" type="slidenum">
              <a:rPr lang="en-US" smtClean="0"/>
              <a:t>‹#›</a:t>
            </a:fld>
            <a:endParaRPr lang="en-US"/>
          </a:p>
        </p:txBody>
      </p:sp>
    </p:spTree>
    <p:extLst>
      <p:ext uri="{BB962C8B-B14F-4D97-AF65-F5344CB8AC3E}">
        <p14:creationId xmlns:p14="http://schemas.microsoft.com/office/powerpoint/2010/main" val="64126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5E0C-731D-D856-83B0-0C6B56B39E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71B31B-2D95-2D38-914D-8A0A609759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4F4348-4D1E-A140-C8FB-0BD6455E72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D494A9-968A-7EC4-6273-0FD8F06EFBBD}"/>
              </a:ext>
            </a:extLst>
          </p:cNvPr>
          <p:cNvSpPr>
            <a:spLocks noGrp="1"/>
          </p:cNvSpPr>
          <p:nvPr>
            <p:ph type="dt" sz="half" idx="10"/>
          </p:nvPr>
        </p:nvSpPr>
        <p:spPr/>
        <p:txBody>
          <a:bodyPr/>
          <a:lstStyle/>
          <a:p>
            <a:fld id="{40DED346-4A00-44BE-9F64-71F7BE8213F0}" type="datetimeFigureOut">
              <a:rPr lang="en-US" smtClean="0"/>
              <a:t>17/12/2024</a:t>
            </a:fld>
            <a:endParaRPr lang="en-US"/>
          </a:p>
        </p:txBody>
      </p:sp>
      <p:sp>
        <p:nvSpPr>
          <p:cNvPr id="6" name="Footer Placeholder 5">
            <a:extLst>
              <a:ext uri="{FF2B5EF4-FFF2-40B4-BE49-F238E27FC236}">
                <a16:creationId xmlns:a16="http://schemas.microsoft.com/office/drawing/2014/main" id="{64478C5E-3954-9D86-9969-6AD2C299EF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8B2D0A-2149-28F1-E3B8-FDC83DAB8331}"/>
              </a:ext>
            </a:extLst>
          </p:cNvPr>
          <p:cNvSpPr>
            <a:spLocks noGrp="1"/>
          </p:cNvSpPr>
          <p:nvPr>
            <p:ph type="sldNum" sz="quarter" idx="12"/>
          </p:nvPr>
        </p:nvSpPr>
        <p:spPr/>
        <p:txBody>
          <a:bodyPr/>
          <a:lstStyle/>
          <a:p>
            <a:fld id="{B0B78E10-EE08-40F8-A3B5-E330D0664A92}" type="slidenum">
              <a:rPr lang="en-US" smtClean="0"/>
              <a:t>‹#›</a:t>
            </a:fld>
            <a:endParaRPr lang="en-US"/>
          </a:p>
        </p:txBody>
      </p:sp>
    </p:spTree>
    <p:extLst>
      <p:ext uri="{BB962C8B-B14F-4D97-AF65-F5344CB8AC3E}">
        <p14:creationId xmlns:p14="http://schemas.microsoft.com/office/powerpoint/2010/main" val="1417050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F6706-2418-ED65-F4DB-7700129264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BAE413-B080-9424-E5C0-4739BD8000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F4FEDA-8A36-FCEE-8B77-D84B4BBC2F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BA59E7-8C6D-1E95-796B-51D17F2BCB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AD4E96-8E31-C7F9-AB90-99E92D32B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D2D91C-F06E-6D4A-4925-93D96F416165}"/>
              </a:ext>
            </a:extLst>
          </p:cNvPr>
          <p:cNvSpPr>
            <a:spLocks noGrp="1"/>
          </p:cNvSpPr>
          <p:nvPr>
            <p:ph type="dt" sz="half" idx="10"/>
          </p:nvPr>
        </p:nvSpPr>
        <p:spPr/>
        <p:txBody>
          <a:bodyPr/>
          <a:lstStyle/>
          <a:p>
            <a:fld id="{40DED346-4A00-44BE-9F64-71F7BE8213F0}" type="datetimeFigureOut">
              <a:rPr lang="en-US" smtClean="0"/>
              <a:t>17/12/2024</a:t>
            </a:fld>
            <a:endParaRPr lang="en-US"/>
          </a:p>
        </p:txBody>
      </p:sp>
      <p:sp>
        <p:nvSpPr>
          <p:cNvPr id="8" name="Footer Placeholder 7">
            <a:extLst>
              <a:ext uri="{FF2B5EF4-FFF2-40B4-BE49-F238E27FC236}">
                <a16:creationId xmlns:a16="http://schemas.microsoft.com/office/drawing/2014/main" id="{8FD65882-77B3-0B8E-4A0D-0928842284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1BB12B-794C-5359-B266-F27FD23FDA8E}"/>
              </a:ext>
            </a:extLst>
          </p:cNvPr>
          <p:cNvSpPr>
            <a:spLocks noGrp="1"/>
          </p:cNvSpPr>
          <p:nvPr>
            <p:ph type="sldNum" sz="quarter" idx="12"/>
          </p:nvPr>
        </p:nvSpPr>
        <p:spPr/>
        <p:txBody>
          <a:bodyPr/>
          <a:lstStyle/>
          <a:p>
            <a:fld id="{B0B78E10-EE08-40F8-A3B5-E330D0664A92}" type="slidenum">
              <a:rPr lang="en-US" smtClean="0"/>
              <a:t>‹#›</a:t>
            </a:fld>
            <a:endParaRPr lang="en-US"/>
          </a:p>
        </p:txBody>
      </p:sp>
    </p:spTree>
    <p:extLst>
      <p:ext uri="{BB962C8B-B14F-4D97-AF65-F5344CB8AC3E}">
        <p14:creationId xmlns:p14="http://schemas.microsoft.com/office/powerpoint/2010/main" val="72799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73C1-030B-7EEA-FDE2-AFFC23E922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82FE3F-A38E-86DC-B0F1-66FFAD707911}"/>
              </a:ext>
            </a:extLst>
          </p:cNvPr>
          <p:cNvSpPr>
            <a:spLocks noGrp="1"/>
          </p:cNvSpPr>
          <p:nvPr>
            <p:ph type="dt" sz="half" idx="10"/>
          </p:nvPr>
        </p:nvSpPr>
        <p:spPr/>
        <p:txBody>
          <a:bodyPr/>
          <a:lstStyle/>
          <a:p>
            <a:fld id="{40DED346-4A00-44BE-9F64-71F7BE8213F0}" type="datetimeFigureOut">
              <a:rPr lang="en-US" smtClean="0"/>
              <a:t>17/12/2024</a:t>
            </a:fld>
            <a:endParaRPr lang="en-US"/>
          </a:p>
        </p:txBody>
      </p:sp>
      <p:sp>
        <p:nvSpPr>
          <p:cNvPr id="4" name="Footer Placeholder 3">
            <a:extLst>
              <a:ext uri="{FF2B5EF4-FFF2-40B4-BE49-F238E27FC236}">
                <a16:creationId xmlns:a16="http://schemas.microsoft.com/office/drawing/2014/main" id="{F01018E8-64C5-21B9-99CD-257A5666C3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C11E76-5B46-024B-63D6-ED66BCB6D3DD}"/>
              </a:ext>
            </a:extLst>
          </p:cNvPr>
          <p:cNvSpPr>
            <a:spLocks noGrp="1"/>
          </p:cNvSpPr>
          <p:nvPr>
            <p:ph type="sldNum" sz="quarter" idx="12"/>
          </p:nvPr>
        </p:nvSpPr>
        <p:spPr/>
        <p:txBody>
          <a:bodyPr/>
          <a:lstStyle/>
          <a:p>
            <a:fld id="{B0B78E10-EE08-40F8-A3B5-E330D0664A92}" type="slidenum">
              <a:rPr lang="en-US" smtClean="0"/>
              <a:t>‹#›</a:t>
            </a:fld>
            <a:endParaRPr lang="en-US"/>
          </a:p>
        </p:txBody>
      </p:sp>
    </p:spTree>
    <p:extLst>
      <p:ext uri="{BB962C8B-B14F-4D97-AF65-F5344CB8AC3E}">
        <p14:creationId xmlns:p14="http://schemas.microsoft.com/office/powerpoint/2010/main" val="3318038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17FDEF-9561-5C9B-08CF-FDCEDB5AD883}"/>
              </a:ext>
            </a:extLst>
          </p:cNvPr>
          <p:cNvSpPr>
            <a:spLocks noGrp="1"/>
          </p:cNvSpPr>
          <p:nvPr>
            <p:ph type="dt" sz="half" idx="10"/>
          </p:nvPr>
        </p:nvSpPr>
        <p:spPr/>
        <p:txBody>
          <a:bodyPr/>
          <a:lstStyle/>
          <a:p>
            <a:fld id="{40DED346-4A00-44BE-9F64-71F7BE8213F0}" type="datetimeFigureOut">
              <a:rPr lang="en-US" smtClean="0"/>
              <a:t>17/12/2024</a:t>
            </a:fld>
            <a:endParaRPr lang="en-US"/>
          </a:p>
        </p:txBody>
      </p:sp>
      <p:sp>
        <p:nvSpPr>
          <p:cNvPr id="3" name="Footer Placeholder 2">
            <a:extLst>
              <a:ext uri="{FF2B5EF4-FFF2-40B4-BE49-F238E27FC236}">
                <a16:creationId xmlns:a16="http://schemas.microsoft.com/office/drawing/2014/main" id="{DF4C30E1-9CF6-9280-78E7-FBE4711EF1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D72825-8FAC-F3DD-6011-52EF2F9D01B9}"/>
              </a:ext>
            </a:extLst>
          </p:cNvPr>
          <p:cNvSpPr>
            <a:spLocks noGrp="1"/>
          </p:cNvSpPr>
          <p:nvPr>
            <p:ph type="sldNum" sz="quarter" idx="12"/>
          </p:nvPr>
        </p:nvSpPr>
        <p:spPr/>
        <p:txBody>
          <a:bodyPr/>
          <a:lstStyle/>
          <a:p>
            <a:fld id="{B0B78E10-EE08-40F8-A3B5-E330D0664A92}" type="slidenum">
              <a:rPr lang="en-US" smtClean="0"/>
              <a:t>‹#›</a:t>
            </a:fld>
            <a:endParaRPr lang="en-US"/>
          </a:p>
        </p:txBody>
      </p:sp>
    </p:spTree>
    <p:extLst>
      <p:ext uri="{BB962C8B-B14F-4D97-AF65-F5344CB8AC3E}">
        <p14:creationId xmlns:p14="http://schemas.microsoft.com/office/powerpoint/2010/main" val="3424648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4FF06-D40C-02AB-47B8-AFAD373C5C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0694FC-8D59-C002-7516-FC94D28767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BE6DF5-97B7-BC50-C889-A1760513DC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9E2882-5C2F-EFFD-FB25-0700D886953C}"/>
              </a:ext>
            </a:extLst>
          </p:cNvPr>
          <p:cNvSpPr>
            <a:spLocks noGrp="1"/>
          </p:cNvSpPr>
          <p:nvPr>
            <p:ph type="dt" sz="half" idx="10"/>
          </p:nvPr>
        </p:nvSpPr>
        <p:spPr/>
        <p:txBody>
          <a:bodyPr/>
          <a:lstStyle/>
          <a:p>
            <a:fld id="{40DED346-4A00-44BE-9F64-71F7BE8213F0}" type="datetimeFigureOut">
              <a:rPr lang="en-US" smtClean="0"/>
              <a:t>17/12/2024</a:t>
            </a:fld>
            <a:endParaRPr lang="en-US"/>
          </a:p>
        </p:txBody>
      </p:sp>
      <p:sp>
        <p:nvSpPr>
          <p:cNvPr id="6" name="Footer Placeholder 5">
            <a:extLst>
              <a:ext uri="{FF2B5EF4-FFF2-40B4-BE49-F238E27FC236}">
                <a16:creationId xmlns:a16="http://schemas.microsoft.com/office/drawing/2014/main" id="{4F1F3311-E882-0735-8119-C2822640A2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4493B7-3175-462E-25D2-187A831A9C3C}"/>
              </a:ext>
            </a:extLst>
          </p:cNvPr>
          <p:cNvSpPr>
            <a:spLocks noGrp="1"/>
          </p:cNvSpPr>
          <p:nvPr>
            <p:ph type="sldNum" sz="quarter" idx="12"/>
          </p:nvPr>
        </p:nvSpPr>
        <p:spPr/>
        <p:txBody>
          <a:bodyPr/>
          <a:lstStyle/>
          <a:p>
            <a:fld id="{B0B78E10-EE08-40F8-A3B5-E330D0664A92}" type="slidenum">
              <a:rPr lang="en-US" smtClean="0"/>
              <a:t>‹#›</a:t>
            </a:fld>
            <a:endParaRPr lang="en-US"/>
          </a:p>
        </p:txBody>
      </p:sp>
    </p:spTree>
    <p:extLst>
      <p:ext uri="{BB962C8B-B14F-4D97-AF65-F5344CB8AC3E}">
        <p14:creationId xmlns:p14="http://schemas.microsoft.com/office/powerpoint/2010/main" val="961344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F81B2-4F7A-AA99-549D-9E9F4C6087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C4B975-8790-C5E7-9BDE-70CFF6B599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C8BC96-251E-3670-4328-EDD0BE5F56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5B7B48-679E-8557-B1A3-58F0FFC7DCCE}"/>
              </a:ext>
            </a:extLst>
          </p:cNvPr>
          <p:cNvSpPr>
            <a:spLocks noGrp="1"/>
          </p:cNvSpPr>
          <p:nvPr>
            <p:ph type="dt" sz="half" idx="10"/>
          </p:nvPr>
        </p:nvSpPr>
        <p:spPr/>
        <p:txBody>
          <a:bodyPr/>
          <a:lstStyle/>
          <a:p>
            <a:fld id="{40DED346-4A00-44BE-9F64-71F7BE8213F0}" type="datetimeFigureOut">
              <a:rPr lang="en-US" smtClean="0"/>
              <a:t>17/12/2024</a:t>
            </a:fld>
            <a:endParaRPr lang="en-US"/>
          </a:p>
        </p:txBody>
      </p:sp>
      <p:sp>
        <p:nvSpPr>
          <p:cNvPr id="6" name="Footer Placeholder 5">
            <a:extLst>
              <a:ext uri="{FF2B5EF4-FFF2-40B4-BE49-F238E27FC236}">
                <a16:creationId xmlns:a16="http://schemas.microsoft.com/office/drawing/2014/main" id="{632AE062-6DC9-D537-C0E9-AC2BDE1E7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9E7B36-DF40-05A1-F400-2806B7210D33}"/>
              </a:ext>
            </a:extLst>
          </p:cNvPr>
          <p:cNvSpPr>
            <a:spLocks noGrp="1"/>
          </p:cNvSpPr>
          <p:nvPr>
            <p:ph type="sldNum" sz="quarter" idx="12"/>
          </p:nvPr>
        </p:nvSpPr>
        <p:spPr/>
        <p:txBody>
          <a:bodyPr/>
          <a:lstStyle/>
          <a:p>
            <a:fld id="{B0B78E10-EE08-40F8-A3B5-E330D0664A92}" type="slidenum">
              <a:rPr lang="en-US" smtClean="0"/>
              <a:t>‹#›</a:t>
            </a:fld>
            <a:endParaRPr lang="en-US"/>
          </a:p>
        </p:txBody>
      </p:sp>
    </p:spTree>
    <p:extLst>
      <p:ext uri="{BB962C8B-B14F-4D97-AF65-F5344CB8AC3E}">
        <p14:creationId xmlns:p14="http://schemas.microsoft.com/office/powerpoint/2010/main" val="1875107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127911-078F-44DE-36AB-D6CC0E41B5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23F571-E8F8-1F12-E7A4-70588F9680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24893-251A-D1D7-CF71-D2EE55467C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DED346-4A00-44BE-9F64-71F7BE8213F0}" type="datetimeFigureOut">
              <a:rPr lang="en-US" smtClean="0"/>
              <a:t>17/12/2024</a:t>
            </a:fld>
            <a:endParaRPr lang="en-US"/>
          </a:p>
        </p:txBody>
      </p:sp>
      <p:sp>
        <p:nvSpPr>
          <p:cNvPr id="5" name="Footer Placeholder 4">
            <a:extLst>
              <a:ext uri="{FF2B5EF4-FFF2-40B4-BE49-F238E27FC236}">
                <a16:creationId xmlns:a16="http://schemas.microsoft.com/office/drawing/2014/main" id="{7016BEE4-0D37-3BF4-8E5E-BFC3DD2106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6CD9940-F393-7FCA-34A0-45B70C0E4C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B78E10-EE08-40F8-A3B5-E330D0664A92}" type="slidenum">
              <a:rPr lang="en-US" smtClean="0"/>
              <a:t>‹#›</a:t>
            </a:fld>
            <a:endParaRPr lang="en-US"/>
          </a:p>
        </p:txBody>
      </p:sp>
    </p:spTree>
    <p:extLst>
      <p:ext uri="{BB962C8B-B14F-4D97-AF65-F5344CB8AC3E}">
        <p14:creationId xmlns:p14="http://schemas.microsoft.com/office/powerpoint/2010/main" val="2976185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0CDF8-B99B-80DF-21AE-5A168A695E25}"/>
              </a:ext>
            </a:extLst>
          </p:cNvPr>
          <p:cNvSpPr>
            <a:spLocks noGrp="1"/>
          </p:cNvSpPr>
          <p:nvPr>
            <p:ph type="ctrTitle"/>
          </p:nvPr>
        </p:nvSpPr>
        <p:spPr/>
        <p:txBody>
          <a:bodyPr/>
          <a:lstStyle/>
          <a:p>
            <a:r>
              <a:rPr lang="en-US" dirty="0"/>
              <a:t>Sleep Health Analysis</a:t>
            </a:r>
          </a:p>
        </p:txBody>
      </p:sp>
      <p:sp>
        <p:nvSpPr>
          <p:cNvPr id="3" name="Subtitle 2">
            <a:extLst>
              <a:ext uri="{FF2B5EF4-FFF2-40B4-BE49-F238E27FC236}">
                <a16:creationId xmlns:a16="http://schemas.microsoft.com/office/drawing/2014/main" id="{A1C410F4-4A5E-A86B-07A1-71C0DE30A5AB}"/>
              </a:ext>
            </a:extLst>
          </p:cNvPr>
          <p:cNvSpPr>
            <a:spLocks noGrp="1"/>
          </p:cNvSpPr>
          <p:nvPr>
            <p:ph type="subTitle" idx="1"/>
          </p:nvPr>
        </p:nvSpPr>
        <p:spPr/>
        <p:txBody>
          <a:bodyPr/>
          <a:lstStyle/>
          <a:p>
            <a:r>
              <a:rPr lang="en-US" dirty="0"/>
              <a:t>IRONHACK FINAL PROJECT</a:t>
            </a:r>
          </a:p>
          <a:p>
            <a:r>
              <a:rPr lang="en-US" dirty="0"/>
              <a:t>Khaled AlYoussef</a:t>
            </a:r>
          </a:p>
          <a:p>
            <a:endParaRPr lang="en-US" dirty="0"/>
          </a:p>
        </p:txBody>
      </p:sp>
    </p:spTree>
    <p:extLst>
      <p:ext uri="{BB962C8B-B14F-4D97-AF65-F5344CB8AC3E}">
        <p14:creationId xmlns:p14="http://schemas.microsoft.com/office/powerpoint/2010/main" val="1573187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28D085C-9309-0C97-BFCC-2E305B4F5F3E}"/>
              </a:ext>
            </a:extLst>
          </p:cNvPr>
          <p:cNvPicPr>
            <a:picLocks noGrp="1" noChangeAspect="1"/>
          </p:cNvPicPr>
          <p:nvPr>
            <p:ph idx="1"/>
          </p:nvPr>
        </p:nvPicPr>
        <p:blipFill>
          <a:blip r:embed="rId2"/>
          <a:stretch>
            <a:fillRect/>
          </a:stretch>
        </p:blipFill>
        <p:spPr>
          <a:xfrm>
            <a:off x="2410476" y="512260"/>
            <a:ext cx="7219299" cy="5865680"/>
          </a:xfrm>
          <a:prstGeom prst="rect">
            <a:avLst/>
          </a:prstGeom>
        </p:spPr>
      </p:pic>
    </p:spTree>
    <p:extLst>
      <p:ext uri="{BB962C8B-B14F-4D97-AF65-F5344CB8AC3E}">
        <p14:creationId xmlns:p14="http://schemas.microsoft.com/office/powerpoint/2010/main" val="3968328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26C8CB-A185-9406-EEAC-9FFEC433104D}"/>
              </a:ext>
            </a:extLst>
          </p:cNvPr>
          <p:cNvSpPr>
            <a:spLocks noGrp="1"/>
          </p:cNvSpPr>
          <p:nvPr>
            <p:ph type="title"/>
          </p:nvPr>
        </p:nvSpPr>
        <p:spPr>
          <a:xfrm>
            <a:off x="808638" y="386930"/>
            <a:ext cx="9236700" cy="1188950"/>
          </a:xfrm>
        </p:spPr>
        <p:txBody>
          <a:bodyPr anchor="b">
            <a:normAutofit/>
          </a:bodyPr>
          <a:lstStyle/>
          <a:p>
            <a:r>
              <a:rPr lang="en-US" sz="5400"/>
              <a:t>Adjusting the dataset</a:t>
            </a:r>
          </a:p>
        </p:txBody>
      </p:sp>
      <p:grpSp>
        <p:nvGrpSpPr>
          <p:cNvPr id="23" name="Group 2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4" name="Rectangle 2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52979B44-FAA0-F029-D1F5-32A2C7931C7E}"/>
              </a:ext>
            </a:extLst>
          </p:cNvPr>
          <p:cNvGraphicFramePr>
            <a:graphicFrameLocks noGrp="1"/>
          </p:cNvGraphicFramePr>
          <p:nvPr>
            <p:ph idx="1"/>
            <p:extLst>
              <p:ext uri="{D42A27DB-BD31-4B8C-83A1-F6EECF244321}">
                <p14:modId xmlns:p14="http://schemas.microsoft.com/office/powerpoint/2010/main" val="3185655084"/>
              </p:ext>
            </p:extLst>
          </p:nvPr>
        </p:nvGraphicFramePr>
        <p:xfrm>
          <a:off x="825264" y="3205967"/>
          <a:ext cx="10039481" cy="2223631"/>
        </p:xfrm>
        <a:graphic>
          <a:graphicData uri="http://schemas.openxmlformats.org/drawingml/2006/table">
            <a:tbl>
              <a:tblPr firstRow="1" bandRow="1">
                <a:tableStyleId>{5C22544A-7EE6-4342-B048-85BDC9FD1C3A}</a:tableStyleId>
              </a:tblPr>
              <a:tblGrid>
                <a:gridCol w="486260">
                  <a:extLst>
                    <a:ext uri="{9D8B030D-6E8A-4147-A177-3AD203B41FA5}">
                      <a16:colId xmlns:a16="http://schemas.microsoft.com/office/drawing/2014/main" val="295930174"/>
                    </a:ext>
                  </a:extLst>
                </a:gridCol>
                <a:gridCol w="489084">
                  <a:extLst>
                    <a:ext uri="{9D8B030D-6E8A-4147-A177-3AD203B41FA5}">
                      <a16:colId xmlns:a16="http://schemas.microsoft.com/office/drawing/2014/main" val="780463780"/>
                    </a:ext>
                  </a:extLst>
                </a:gridCol>
                <a:gridCol w="308362">
                  <a:extLst>
                    <a:ext uri="{9D8B030D-6E8A-4147-A177-3AD203B41FA5}">
                      <a16:colId xmlns:a16="http://schemas.microsoft.com/office/drawing/2014/main" val="1229981597"/>
                    </a:ext>
                  </a:extLst>
                </a:gridCol>
                <a:gridCol w="850526">
                  <a:extLst>
                    <a:ext uri="{9D8B030D-6E8A-4147-A177-3AD203B41FA5}">
                      <a16:colId xmlns:a16="http://schemas.microsoft.com/office/drawing/2014/main" val="1143359277"/>
                    </a:ext>
                  </a:extLst>
                </a:gridCol>
                <a:gridCol w="559678">
                  <a:extLst>
                    <a:ext uri="{9D8B030D-6E8A-4147-A177-3AD203B41FA5}">
                      <a16:colId xmlns:a16="http://schemas.microsoft.com/office/drawing/2014/main" val="3722169622"/>
                    </a:ext>
                  </a:extLst>
                </a:gridCol>
                <a:gridCol w="486260">
                  <a:extLst>
                    <a:ext uri="{9D8B030D-6E8A-4147-A177-3AD203B41FA5}">
                      <a16:colId xmlns:a16="http://schemas.microsoft.com/office/drawing/2014/main" val="621778374"/>
                    </a:ext>
                  </a:extLst>
                </a:gridCol>
                <a:gridCol w="559678">
                  <a:extLst>
                    <a:ext uri="{9D8B030D-6E8A-4147-A177-3AD203B41FA5}">
                      <a16:colId xmlns:a16="http://schemas.microsoft.com/office/drawing/2014/main" val="2468575862"/>
                    </a:ext>
                  </a:extLst>
                </a:gridCol>
                <a:gridCol w="448140">
                  <a:extLst>
                    <a:ext uri="{9D8B030D-6E8A-4147-A177-3AD203B41FA5}">
                      <a16:colId xmlns:a16="http://schemas.microsoft.com/office/drawing/2014/main" val="3607356939"/>
                    </a:ext>
                  </a:extLst>
                </a:gridCol>
                <a:gridCol w="664158">
                  <a:extLst>
                    <a:ext uri="{9D8B030D-6E8A-4147-A177-3AD203B41FA5}">
                      <a16:colId xmlns:a16="http://schemas.microsoft.com/office/drawing/2014/main" val="1576861982"/>
                    </a:ext>
                  </a:extLst>
                </a:gridCol>
                <a:gridCol w="575208">
                  <a:extLst>
                    <a:ext uri="{9D8B030D-6E8A-4147-A177-3AD203B41FA5}">
                      <a16:colId xmlns:a16="http://schemas.microsoft.com/office/drawing/2014/main" val="3079906433"/>
                    </a:ext>
                  </a:extLst>
                </a:gridCol>
                <a:gridCol w="393076">
                  <a:extLst>
                    <a:ext uri="{9D8B030D-6E8A-4147-A177-3AD203B41FA5}">
                      <a16:colId xmlns:a16="http://schemas.microsoft.com/office/drawing/2014/main" val="1189766456"/>
                    </a:ext>
                  </a:extLst>
                </a:gridCol>
                <a:gridCol w="405782">
                  <a:extLst>
                    <a:ext uri="{9D8B030D-6E8A-4147-A177-3AD203B41FA5}">
                      <a16:colId xmlns:a16="http://schemas.microsoft.com/office/drawing/2014/main" val="1151852082"/>
                    </a:ext>
                  </a:extLst>
                </a:gridCol>
                <a:gridCol w="558267">
                  <a:extLst>
                    <a:ext uri="{9D8B030D-6E8A-4147-A177-3AD203B41FA5}">
                      <a16:colId xmlns:a16="http://schemas.microsoft.com/office/drawing/2014/main" val="3889723178"/>
                    </a:ext>
                  </a:extLst>
                </a:gridCol>
                <a:gridCol w="525793">
                  <a:extLst>
                    <a:ext uri="{9D8B030D-6E8A-4147-A177-3AD203B41FA5}">
                      <a16:colId xmlns:a16="http://schemas.microsoft.com/office/drawing/2014/main" val="4012089467"/>
                    </a:ext>
                  </a:extLst>
                </a:gridCol>
                <a:gridCol w="563914">
                  <a:extLst>
                    <a:ext uri="{9D8B030D-6E8A-4147-A177-3AD203B41FA5}">
                      <a16:colId xmlns:a16="http://schemas.microsoft.com/office/drawing/2014/main" val="1268690042"/>
                    </a:ext>
                  </a:extLst>
                </a:gridCol>
                <a:gridCol w="407194">
                  <a:extLst>
                    <a:ext uri="{9D8B030D-6E8A-4147-A177-3AD203B41FA5}">
                      <a16:colId xmlns:a16="http://schemas.microsoft.com/office/drawing/2014/main" val="1498963617"/>
                    </a:ext>
                  </a:extLst>
                </a:gridCol>
                <a:gridCol w="411431">
                  <a:extLst>
                    <a:ext uri="{9D8B030D-6E8A-4147-A177-3AD203B41FA5}">
                      <a16:colId xmlns:a16="http://schemas.microsoft.com/office/drawing/2014/main" val="384346198"/>
                    </a:ext>
                  </a:extLst>
                </a:gridCol>
                <a:gridCol w="761578">
                  <a:extLst>
                    <a:ext uri="{9D8B030D-6E8A-4147-A177-3AD203B41FA5}">
                      <a16:colId xmlns:a16="http://schemas.microsoft.com/office/drawing/2014/main" val="1189286304"/>
                    </a:ext>
                  </a:extLst>
                </a:gridCol>
                <a:gridCol w="585092">
                  <a:extLst>
                    <a:ext uri="{9D8B030D-6E8A-4147-A177-3AD203B41FA5}">
                      <a16:colId xmlns:a16="http://schemas.microsoft.com/office/drawing/2014/main" val="2662317245"/>
                    </a:ext>
                  </a:extLst>
                </a:gridCol>
              </a:tblGrid>
              <a:tr h="445651">
                <a:tc>
                  <a:txBody>
                    <a:bodyPr/>
                    <a:lstStyle/>
                    <a:p>
                      <a:pPr algn="ctr" fontAlgn="ctr"/>
                      <a:r>
                        <a:rPr lang="en-US" sz="900" b="1" u="none" strike="noStrike">
                          <a:solidFill>
                            <a:schemeClr val="tx1"/>
                          </a:solidFill>
                          <a:effectLst/>
                        </a:rPr>
                        <a:t>Person ID</a:t>
                      </a:r>
                      <a:endParaRPr lang="en-US" sz="900" b="1" i="0" u="none" strike="noStrike">
                        <a:solidFill>
                          <a:schemeClr val="tx1"/>
                        </a:solidFill>
                        <a:effectLst/>
                        <a:latin typeface="Aptos Display" panose="020B0004020202020204" pitchFamily="34" charset="0"/>
                      </a:endParaRPr>
                    </a:p>
                  </a:txBody>
                  <a:tcPr marL="6498" marR="6498" marT="6498" marB="0" anchor="ctr">
                    <a:lnL>
                      <a:noFill/>
                    </a:lnL>
                    <a:lnR>
                      <a:noFill/>
                    </a:lnR>
                    <a:lnT>
                      <a:noFill/>
                    </a:lnT>
                    <a:lnB w="19050">
                      <a:solidFill>
                        <a:schemeClr val="accent1"/>
                      </a:solidFill>
                    </a:lnB>
                    <a:noFill/>
                  </a:tcPr>
                </a:tc>
                <a:tc>
                  <a:txBody>
                    <a:bodyPr/>
                    <a:lstStyle/>
                    <a:p>
                      <a:pPr algn="ctr" fontAlgn="ctr"/>
                      <a:r>
                        <a:rPr lang="en-US" sz="900" b="1" u="none" strike="noStrike">
                          <a:solidFill>
                            <a:schemeClr val="tx1"/>
                          </a:solidFill>
                          <a:effectLst/>
                        </a:rPr>
                        <a:t>Gender</a:t>
                      </a:r>
                      <a:endParaRPr lang="en-US" sz="900" b="1" i="0" u="none" strike="noStrike">
                        <a:solidFill>
                          <a:schemeClr val="tx1"/>
                        </a:solidFill>
                        <a:effectLst/>
                        <a:latin typeface="Aptos Display" panose="020B0004020202020204" pitchFamily="34" charset="0"/>
                      </a:endParaRPr>
                    </a:p>
                  </a:txBody>
                  <a:tcPr marL="6498" marR="6498" marT="6498" marB="0" anchor="ctr">
                    <a:lnL>
                      <a:noFill/>
                    </a:lnL>
                    <a:lnR>
                      <a:noFill/>
                    </a:lnR>
                    <a:lnT>
                      <a:noFill/>
                    </a:lnT>
                    <a:lnB w="19050">
                      <a:solidFill>
                        <a:schemeClr val="accent1"/>
                      </a:solidFill>
                    </a:lnB>
                    <a:noFill/>
                  </a:tcPr>
                </a:tc>
                <a:tc>
                  <a:txBody>
                    <a:bodyPr/>
                    <a:lstStyle/>
                    <a:p>
                      <a:pPr algn="ctr" fontAlgn="ctr"/>
                      <a:r>
                        <a:rPr lang="en-US" sz="900" b="1" u="none" strike="noStrike">
                          <a:solidFill>
                            <a:schemeClr val="tx1"/>
                          </a:solidFill>
                          <a:effectLst/>
                        </a:rPr>
                        <a:t>Age</a:t>
                      </a:r>
                      <a:endParaRPr lang="en-US" sz="900" b="1" i="0" u="none" strike="noStrike">
                        <a:solidFill>
                          <a:schemeClr val="tx1"/>
                        </a:solidFill>
                        <a:effectLst/>
                        <a:latin typeface="Aptos Display" panose="020B0004020202020204" pitchFamily="34" charset="0"/>
                      </a:endParaRPr>
                    </a:p>
                  </a:txBody>
                  <a:tcPr marL="6498" marR="6498" marT="6498" marB="0" anchor="ctr">
                    <a:lnL>
                      <a:noFill/>
                    </a:lnL>
                    <a:lnR>
                      <a:noFill/>
                    </a:lnR>
                    <a:lnT>
                      <a:noFill/>
                    </a:lnT>
                    <a:lnB w="19050">
                      <a:solidFill>
                        <a:schemeClr val="accent1"/>
                      </a:solidFill>
                    </a:lnB>
                    <a:noFill/>
                  </a:tcPr>
                </a:tc>
                <a:tc>
                  <a:txBody>
                    <a:bodyPr/>
                    <a:lstStyle/>
                    <a:p>
                      <a:pPr algn="ctr" fontAlgn="ctr"/>
                      <a:r>
                        <a:rPr lang="en-US" sz="900" b="1" u="none" strike="noStrike">
                          <a:solidFill>
                            <a:schemeClr val="tx1"/>
                          </a:solidFill>
                          <a:effectLst/>
                        </a:rPr>
                        <a:t>Occupation</a:t>
                      </a:r>
                      <a:endParaRPr lang="en-US" sz="900" b="1" i="0" u="none" strike="noStrike">
                        <a:solidFill>
                          <a:schemeClr val="tx1"/>
                        </a:solidFill>
                        <a:effectLst/>
                        <a:latin typeface="Aptos Display" panose="020B0004020202020204" pitchFamily="34" charset="0"/>
                      </a:endParaRPr>
                    </a:p>
                  </a:txBody>
                  <a:tcPr marL="6498" marR="6498" marT="6498" marB="0" anchor="ctr">
                    <a:lnL>
                      <a:noFill/>
                    </a:lnL>
                    <a:lnR>
                      <a:noFill/>
                    </a:lnR>
                    <a:lnT>
                      <a:noFill/>
                    </a:lnT>
                    <a:lnB w="19050">
                      <a:solidFill>
                        <a:schemeClr val="accent1"/>
                      </a:solidFill>
                    </a:lnB>
                    <a:noFill/>
                  </a:tcPr>
                </a:tc>
                <a:tc>
                  <a:txBody>
                    <a:bodyPr/>
                    <a:lstStyle/>
                    <a:p>
                      <a:pPr algn="ctr" fontAlgn="ctr"/>
                      <a:r>
                        <a:rPr lang="en-US" sz="900" b="1" u="none" strike="noStrike">
                          <a:solidFill>
                            <a:schemeClr val="tx1"/>
                          </a:solidFill>
                          <a:effectLst/>
                        </a:rPr>
                        <a:t>Sleep Duration</a:t>
                      </a:r>
                      <a:endParaRPr lang="en-US" sz="900" b="1" i="0" u="none" strike="noStrike">
                        <a:solidFill>
                          <a:schemeClr val="tx1"/>
                        </a:solidFill>
                        <a:effectLst/>
                        <a:latin typeface="Aptos Display" panose="020B0004020202020204" pitchFamily="34" charset="0"/>
                      </a:endParaRPr>
                    </a:p>
                  </a:txBody>
                  <a:tcPr marL="6498" marR="6498" marT="6498" marB="0" anchor="ctr">
                    <a:lnL>
                      <a:noFill/>
                    </a:lnL>
                    <a:lnR>
                      <a:noFill/>
                    </a:lnR>
                    <a:lnT>
                      <a:noFill/>
                    </a:lnT>
                    <a:lnB w="19050">
                      <a:solidFill>
                        <a:schemeClr val="accent1"/>
                      </a:solidFill>
                    </a:lnB>
                    <a:noFill/>
                  </a:tcPr>
                </a:tc>
                <a:tc>
                  <a:txBody>
                    <a:bodyPr/>
                    <a:lstStyle/>
                    <a:p>
                      <a:pPr algn="ctr" fontAlgn="ctr"/>
                      <a:r>
                        <a:rPr lang="en-US" sz="900" b="1" u="none" strike="noStrike">
                          <a:solidFill>
                            <a:schemeClr val="tx1"/>
                          </a:solidFill>
                          <a:effectLst/>
                        </a:rPr>
                        <a:t>Quality of Sleep</a:t>
                      </a:r>
                      <a:endParaRPr lang="en-US" sz="900" b="1" i="0" u="none" strike="noStrike">
                        <a:solidFill>
                          <a:schemeClr val="tx1"/>
                        </a:solidFill>
                        <a:effectLst/>
                        <a:latin typeface="Aptos Display" panose="020B0004020202020204" pitchFamily="34" charset="0"/>
                      </a:endParaRPr>
                    </a:p>
                  </a:txBody>
                  <a:tcPr marL="6498" marR="6498" marT="6498" marB="0" anchor="ctr">
                    <a:lnL>
                      <a:noFill/>
                    </a:lnL>
                    <a:lnR>
                      <a:noFill/>
                    </a:lnR>
                    <a:lnT>
                      <a:noFill/>
                    </a:lnT>
                    <a:lnB w="19050">
                      <a:solidFill>
                        <a:schemeClr val="accent1"/>
                      </a:solidFill>
                    </a:lnB>
                    <a:noFill/>
                  </a:tcPr>
                </a:tc>
                <a:tc>
                  <a:txBody>
                    <a:bodyPr/>
                    <a:lstStyle/>
                    <a:p>
                      <a:pPr algn="ctr" fontAlgn="ctr"/>
                      <a:r>
                        <a:rPr lang="en-US" sz="900" b="1" u="none" strike="noStrike">
                          <a:solidFill>
                            <a:schemeClr val="tx1"/>
                          </a:solidFill>
                          <a:effectLst/>
                        </a:rPr>
                        <a:t>Physical Activity Level</a:t>
                      </a:r>
                      <a:endParaRPr lang="en-US" sz="900" b="1" i="0" u="none" strike="noStrike">
                        <a:solidFill>
                          <a:schemeClr val="tx1"/>
                        </a:solidFill>
                        <a:effectLst/>
                        <a:latin typeface="Aptos Display" panose="020B0004020202020204" pitchFamily="34" charset="0"/>
                      </a:endParaRPr>
                    </a:p>
                  </a:txBody>
                  <a:tcPr marL="6498" marR="6498" marT="6498" marB="0" anchor="ctr">
                    <a:lnL>
                      <a:noFill/>
                    </a:lnL>
                    <a:lnR>
                      <a:noFill/>
                    </a:lnR>
                    <a:lnT>
                      <a:noFill/>
                    </a:lnT>
                    <a:lnB w="19050">
                      <a:solidFill>
                        <a:schemeClr val="accent1"/>
                      </a:solidFill>
                    </a:lnB>
                    <a:noFill/>
                  </a:tcPr>
                </a:tc>
                <a:tc>
                  <a:txBody>
                    <a:bodyPr/>
                    <a:lstStyle/>
                    <a:p>
                      <a:pPr algn="ctr" fontAlgn="ctr"/>
                      <a:r>
                        <a:rPr lang="en-US" sz="900" b="1" u="none" strike="noStrike">
                          <a:solidFill>
                            <a:schemeClr val="tx1"/>
                          </a:solidFill>
                          <a:effectLst/>
                        </a:rPr>
                        <a:t>Stress Level</a:t>
                      </a:r>
                      <a:endParaRPr lang="en-US" sz="900" b="1" i="0" u="none" strike="noStrike">
                        <a:solidFill>
                          <a:schemeClr val="tx1"/>
                        </a:solidFill>
                        <a:effectLst/>
                        <a:latin typeface="Aptos Display" panose="020B0004020202020204" pitchFamily="34" charset="0"/>
                      </a:endParaRPr>
                    </a:p>
                  </a:txBody>
                  <a:tcPr marL="6498" marR="6498" marT="6498" marB="0" anchor="ctr">
                    <a:lnL>
                      <a:noFill/>
                    </a:lnL>
                    <a:lnR>
                      <a:noFill/>
                    </a:lnR>
                    <a:lnT>
                      <a:noFill/>
                    </a:lnT>
                    <a:lnB w="19050">
                      <a:solidFill>
                        <a:schemeClr val="accent1"/>
                      </a:solidFill>
                    </a:lnB>
                    <a:noFill/>
                  </a:tcPr>
                </a:tc>
                <a:tc>
                  <a:txBody>
                    <a:bodyPr/>
                    <a:lstStyle/>
                    <a:p>
                      <a:pPr algn="ctr" fontAlgn="ctr"/>
                      <a:r>
                        <a:rPr lang="en-US" sz="900" b="1" u="none" strike="noStrike">
                          <a:solidFill>
                            <a:schemeClr val="tx1"/>
                          </a:solidFill>
                          <a:effectLst/>
                        </a:rPr>
                        <a:t>BMI Category</a:t>
                      </a:r>
                      <a:endParaRPr lang="en-US" sz="900" b="1" i="0" u="none" strike="noStrike">
                        <a:solidFill>
                          <a:schemeClr val="tx1"/>
                        </a:solidFill>
                        <a:effectLst/>
                        <a:latin typeface="Aptos Display" panose="020B0004020202020204" pitchFamily="34" charset="0"/>
                      </a:endParaRPr>
                    </a:p>
                  </a:txBody>
                  <a:tcPr marL="6498" marR="6498" marT="6498" marB="0" anchor="ctr">
                    <a:lnL>
                      <a:noFill/>
                    </a:lnL>
                    <a:lnR>
                      <a:noFill/>
                    </a:lnR>
                    <a:lnT>
                      <a:noFill/>
                    </a:lnT>
                    <a:lnB w="19050">
                      <a:solidFill>
                        <a:schemeClr val="accent1"/>
                      </a:solidFill>
                    </a:lnB>
                    <a:noFill/>
                  </a:tcPr>
                </a:tc>
                <a:tc>
                  <a:txBody>
                    <a:bodyPr/>
                    <a:lstStyle/>
                    <a:p>
                      <a:pPr algn="ctr" fontAlgn="ctr"/>
                      <a:r>
                        <a:rPr lang="en-US" sz="900" b="1" u="none" strike="noStrike">
                          <a:solidFill>
                            <a:schemeClr val="tx1"/>
                          </a:solidFill>
                          <a:effectLst/>
                        </a:rPr>
                        <a:t>Blood Pressure</a:t>
                      </a:r>
                      <a:endParaRPr lang="en-US" sz="900" b="1" i="0" u="none" strike="noStrike">
                        <a:solidFill>
                          <a:schemeClr val="tx1"/>
                        </a:solidFill>
                        <a:effectLst/>
                        <a:latin typeface="Aptos Display" panose="020B0004020202020204" pitchFamily="34" charset="0"/>
                      </a:endParaRPr>
                    </a:p>
                  </a:txBody>
                  <a:tcPr marL="6498" marR="6498" marT="6498" marB="0" anchor="ctr">
                    <a:lnL>
                      <a:noFill/>
                    </a:lnL>
                    <a:lnR>
                      <a:noFill/>
                    </a:lnR>
                    <a:lnT>
                      <a:noFill/>
                    </a:lnT>
                    <a:lnB w="19050">
                      <a:solidFill>
                        <a:schemeClr val="accent1"/>
                      </a:solidFill>
                    </a:lnB>
                    <a:noFill/>
                  </a:tcPr>
                </a:tc>
                <a:tc>
                  <a:txBody>
                    <a:bodyPr/>
                    <a:lstStyle/>
                    <a:p>
                      <a:pPr algn="ctr" fontAlgn="ctr"/>
                      <a:r>
                        <a:rPr lang="en-US" sz="900" b="1" u="none" strike="noStrike">
                          <a:solidFill>
                            <a:schemeClr val="tx1"/>
                          </a:solidFill>
                          <a:effectLst/>
                        </a:rPr>
                        <a:t>Heart Rate</a:t>
                      </a:r>
                      <a:endParaRPr lang="en-US" sz="900" b="1" i="0" u="none" strike="noStrike">
                        <a:solidFill>
                          <a:schemeClr val="tx1"/>
                        </a:solidFill>
                        <a:effectLst/>
                        <a:latin typeface="Aptos Display" panose="020B0004020202020204" pitchFamily="34" charset="0"/>
                      </a:endParaRPr>
                    </a:p>
                  </a:txBody>
                  <a:tcPr marL="6498" marR="6498" marT="6498" marB="0" anchor="ctr">
                    <a:lnL>
                      <a:noFill/>
                    </a:lnL>
                    <a:lnR>
                      <a:noFill/>
                    </a:lnR>
                    <a:lnT>
                      <a:noFill/>
                    </a:lnT>
                    <a:lnB w="19050">
                      <a:solidFill>
                        <a:schemeClr val="accent1"/>
                      </a:solidFill>
                    </a:lnB>
                    <a:noFill/>
                  </a:tcPr>
                </a:tc>
                <a:tc>
                  <a:txBody>
                    <a:bodyPr/>
                    <a:lstStyle/>
                    <a:p>
                      <a:pPr algn="ctr" fontAlgn="ctr"/>
                      <a:r>
                        <a:rPr lang="en-US" sz="900" b="1" u="none" strike="noStrike">
                          <a:solidFill>
                            <a:schemeClr val="tx1"/>
                          </a:solidFill>
                          <a:effectLst/>
                        </a:rPr>
                        <a:t>Daily Steps</a:t>
                      </a:r>
                      <a:endParaRPr lang="en-US" sz="900" b="1" i="0" u="none" strike="noStrike">
                        <a:solidFill>
                          <a:schemeClr val="tx1"/>
                        </a:solidFill>
                        <a:effectLst/>
                        <a:latin typeface="Aptos Display" panose="020B0004020202020204" pitchFamily="34" charset="0"/>
                      </a:endParaRPr>
                    </a:p>
                  </a:txBody>
                  <a:tcPr marL="6498" marR="6498" marT="6498" marB="0" anchor="ctr">
                    <a:lnL>
                      <a:noFill/>
                    </a:lnL>
                    <a:lnR>
                      <a:noFill/>
                    </a:lnR>
                    <a:lnT>
                      <a:noFill/>
                    </a:lnT>
                    <a:lnB w="19050">
                      <a:solidFill>
                        <a:schemeClr val="accent1"/>
                      </a:solidFill>
                    </a:lnB>
                    <a:noFill/>
                  </a:tcPr>
                </a:tc>
                <a:tc>
                  <a:txBody>
                    <a:bodyPr/>
                    <a:lstStyle/>
                    <a:p>
                      <a:pPr algn="ctr" fontAlgn="ctr"/>
                      <a:r>
                        <a:rPr lang="en-US" sz="900" b="1" u="none" strike="noStrike">
                          <a:solidFill>
                            <a:schemeClr val="tx1"/>
                          </a:solidFill>
                          <a:effectLst/>
                        </a:rPr>
                        <a:t>Sleep Disorder</a:t>
                      </a:r>
                      <a:endParaRPr lang="en-US" sz="900" b="1" i="0" u="none" strike="noStrike">
                        <a:solidFill>
                          <a:schemeClr val="tx1"/>
                        </a:solidFill>
                        <a:effectLst/>
                        <a:latin typeface="Aptos Display" panose="020B0004020202020204" pitchFamily="34" charset="0"/>
                      </a:endParaRPr>
                    </a:p>
                  </a:txBody>
                  <a:tcPr marL="6498" marR="6498" marT="6498" marB="0" anchor="ctr">
                    <a:lnL>
                      <a:noFill/>
                    </a:lnL>
                    <a:lnR w="12700" cap="flat" cmpd="sng" algn="ctr">
                      <a:solidFill>
                        <a:schemeClr val="tx1"/>
                      </a:solidFill>
                      <a:prstDash val="solid"/>
                      <a:round/>
                      <a:headEnd type="none" w="med" len="med"/>
                      <a:tailEnd type="none" w="med" len="med"/>
                    </a:lnR>
                    <a:lnT>
                      <a:noFill/>
                    </a:lnT>
                    <a:lnB w="19050">
                      <a:solidFill>
                        <a:schemeClr val="accent1"/>
                      </a:solidFill>
                    </a:lnB>
                    <a:noFill/>
                  </a:tcPr>
                </a:tc>
                <a:tc>
                  <a:txBody>
                    <a:bodyPr/>
                    <a:lstStyle/>
                    <a:p>
                      <a:pPr algn="ctr" fontAlgn="ctr"/>
                      <a:r>
                        <a:rPr lang="en-US" sz="900" b="1" u="none" strike="noStrike" dirty="0">
                          <a:solidFill>
                            <a:schemeClr val="tx1"/>
                          </a:solidFill>
                          <a:effectLst/>
                        </a:rPr>
                        <a:t>Systolic</a:t>
                      </a:r>
                      <a:endParaRPr lang="en-US" sz="900" b="1" i="0" u="none" strike="noStrike" dirty="0">
                        <a:solidFill>
                          <a:schemeClr val="tx1"/>
                        </a:solidFill>
                        <a:effectLst/>
                        <a:latin typeface="Aptos Display" panose="020B0004020202020204" pitchFamily="34" charset="0"/>
                      </a:endParaRPr>
                    </a:p>
                  </a:txBody>
                  <a:tcPr marL="6498" marR="6498" marT="6498" marB="0" anchor="ctr">
                    <a:lnL w="12700" cap="flat" cmpd="sng" algn="ctr">
                      <a:solidFill>
                        <a:schemeClr val="tx1"/>
                      </a:solidFill>
                      <a:prstDash val="solid"/>
                      <a:round/>
                      <a:headEnd type="none" w="med" len="med"/>
                      <a:tailEnd type="none" w="med" len="med"/>
                    </a:lnL>
                    <a:lnR>
                      <a:noFill/>
                    </a:lnR>
                    <a:lnT>
                      <a:noFill/>
                    </a:lnT>
                    <a:lnB w="19050">
                      <a:solidFill>
                        <a:schemeClr val="accent1"/>
                      </a:solidFill>
                    </a:lnB>
                    <a:solidFill>
                      <a:schemeClr val="accent2">
                        <a:lumMod val="40000"/>
                        <a:lumOff val="60000"/>
                      </a:schemeClr>
                    </a:solidFill>
                  </a:tcPr>
                </a:tc>
                <a:tc>
                  <a:txBody>
                    <a:bodyPr/>
                    <a:lstStyle/>
                    <a:p>
                      <a:pPr algn="ctr" fontAlgn="ctr"/>
                      <a:r>
                        <a:rPr lang="en-US" sz="900" b="1" u="none" strike="noStrike" dirty="0">
                          <a:solidFill>
                            <a:schemeClr val="tx1"/>
                          </a:solidFill>
                          <a:effectLst/>
                        </a:rPr>
                        <a:t>Diastolic</a:t>
                      </a:r>
                      <a:endParaRPr lang="en-US" sz="900" b="1" i="0" u="none" strike="noStrike" dirty="0">
                        <a:solidFill>
                          <a:schemeClr val="tx1"/>
                        </a:solidFill>
                        <a:effectLst/>
                        <a:latin typeface="Aptos Display" panose="020B0004020202020204" pitchFamily="34" charset="0"/>
                      </a:endParaRPr>
                    </a:p>
                  </a:txBody>
                  <a:tcPr marL="6498" marR="6498" marT="6498" marB="0" anchor="ctr">
                    <a:lnL>
                      <a:noFill/>
                    </a:lnL>
                    <a:lnR>
                      <a:noFill/>
                    </a:lnR>
                    <a:lnT>
                      <a:noFill/>
                    </a:lnT>
                    <a:lnB w="19050">
                      <a:solidFill>
                        <a:schemeClr val="accent1"/>
                      </a:solidFill>
                    </a:lnB>
                    <a:solidFill>
                      <a:schemeClr val="accent2">
                        <a:lumMod val="40000"/>
                        <a:lumOff val="60000"/>
                      </a:schemeClr>
                    </a:solidFill>
                  </a:tcPr>
                </a:tc>
                <a:tc>
                  <a:txBody>
                    <a:bodyPr/>
                    <a:lstStyle/>
                    <a:p>
                      <a:pPr algn="ctr" fontAlgn="ctr"/>
                      <a:r>
                        <a:rPr lang="en-US" sz="900" b="1" u="none" strike="noStrike" dirty="0">
                          <a:solidFill>
                            <a:schemeClr val="tx1"/>
                          </a:solidFill>
                          <a:effectLst/>
                        </a:rPr>
                        <a:t>BMI Score</a:t>
                      </a:r>
                      <a:endParaRPr lang="en-US" sz="900" b="1" i="0" u="none" strike="noStrike" dirty="0">
                        <a:solidFill>
                          <a:schemeClr val="tx1"/>
                        </a:solidFill>
                        <a:effectLst/>
                        <a:latin typeface="Aptos Display" panose="020B0004020202020204" pitchFamily="34" charset="0"/>
                      </a:endParaRPr>
                    </a:p>
                  </a:txBody>
                  <a:tcPr marL="6498" marR="6498" marT="6498" marB="0" anchor="ctr">
                    <a:lnL>
                      <a:noFill/>
                    </a:lnL>
                    <a:lnR>
                      <a:noFill/>
                    </a:lnR>
                    <a:lnT>
                      <a:noFill/>
                    </a:lnT>
                    <a:lnB w="19050">
                      <a:solidFill>
                        <a:schemeClr val="accent1"/>
                      </a:solidFill>
                    </a:lnB>
                    <a:solidFill>
                      <a:schemeClr val="accent2">
                        <a:lumMod val="40000"/>
                        <a:lumOff val="60000"/>
                      </a:schemeClr>
                    </a:solidFill>
                  </a:tcPr>
                </a:tc>
                <a:tc>
                  <a:txBody>
                    <a:bodyPr/>
                    <a:lstStyle/>
                    <a:p>
                      <a:pPr algn="ctr" fontAlgn="ctr"/>
                      <a:r>
                        <a:rPr lang="en-US" sz="900" b="1" u="none" strike="noStrike" dirty="0">
                          <a:solidFill>
                            <a:schemeClr val="tx1"/>
                          </a:solidFill>
                          <a:effectLst/>
                        </a:rPr>
                        <a:t>Daily Steps Score</a:t>
                      </a:r>
                      <a:endParaRPr lang="en-US" sz="900" b="1" i="0" u="none" strike="noStrike" dirty="0">
                        <a:solidFill>
                          <a:schemeClr val="tx1"/>
                        </a:solidFill>
                        <a:effectLst/>
                        <a:latin typeface="Aptos Display" panose="020B0004020202020204" pitchFamily="34" charset="0"/>
                      </a:endParaRPr>
                    </a:p>
                  </a:txBody>
                  <a:tcPr marL="6498" marR="6498" marT="6498" marB="0" anchor="ctr">
                    <a:lnL>
                      <a:noFill/>
                    </a:lnL>
                    <a:lnR>
                      <a:noFill/>
                    </a:lnR>
                    <a:lnT>
                      <a:noFill/>
                    </a:lnT>
                    <a:lnB w="19050">
                      <a:solidFill>
                        <a:schemeClr val="accent1"/>
                      </a:solidFill>
                    </a:lnB>
                    <a:solidFill>
                      <a:schemeClr val="accent2">
                        <a:lumMod val="40000"/>
                        <a:lumOff val="60000"/>
                      </a:schemeClr>
                    </a:solidFill>
                  </a:tcPr>
                </a:tc>
                <a:tc>
                  <a:txBody>
                    <a:bodyPr/>
                    <a:lstStyle/>
                    <a:p>
                      <a:pPr algn="ctr" fontAlgn="ctr"/>
                      <a:r>
                        <a:rPr lang="en-US" sz="900" b="1" u="none" strike="noStrike" dirty="0">
                          <a:solidFill>
                            <a:schemeClr val="tx1"/>
                          </a:solidFill>
                          <a:effectLst/>
                        </a:rPr>
                        <a:t>Blood Pressure Category</a:t>
                      </a:r>
                      <a:endParaRPr lang="en-US" sz="900" b="1" i="0" u="none" strike="noStrike" dirty="0">
                        <a:solidFill>
                          <a:schemeClr val="tx1"/>
                        </a:solidFill>
                        <a:effectLst/>
                        <a:latin typeface="Aptos Display" panose="020B0004020202020204" pitchFamily="34" charset="0"/>
                      </a:endParaRPr>
                    </a:p>
                  </a:txBody>
                  <a:tcPr marL="6498" marR="6498" marT="6498" marB="0" anchor="ctr">
                    <a:lnL>
                      <a:noFill/>
                    </a:lnL>
                    <a:lnR>
                      <a:noFill/>
                    </a:lnR>
                    <a:lnT>
                      <a:noFill/>
                    </a:lnT>
                    <a:lnB w="19050">
                      <a:solidFill>
                        <a:schemeClr val="accent1"/>
                      </a:solidFill>
                    </a:lnB>
                    <a:solidFill>
                      <a:schemeClr val="accent2">
                        <a:lumMod val="40000"/>
                        <a:lumOff val="60000"/>
                      </a:schemeClr>
                    </a:solidFill>
                  </a:tcPr>
                </a:tc>
                <a:tc>
                  <a:txBody>
                    <a:bodyPr/>
                    <a:lstStyle/>
                    <a:p>
                      <a:pPr algn="ctr" fontAlgn="ctr"/>
                      <a:r>
                        <a:rPr lang="en-US" sz="900" b="1" u="none" strike="noStrike" dirty="0">
                          <a:solidFill>
                            <a:schemeClr val="tx1"/>
                          </a:solidFill>
                          <a:effectLst/>
                        </a:rPr>
                        <a:t>Blood Pressure Score</a:t>
                      </a:r>
                      <a:endParaRPr lang="en-US" sz="900" b="1" i="0" u="none" strike="noStrike" dirty="0">
                        <a:solidFill>
                          <a:schemeClr val="tx1"/>
                        </a:solidFill>
                        <a:effectLst/>
                        <a:latin typeface="Aptos Display" panose="020B0004020202020204" pitchFamily="34" charset="0"/>
                      </a:endParaRPr>
                    </a:p>
                  </a:txBody>
                  <a:tcPr marL="6498" marR="6498" marT="6498" marB="0" anchor="ctr">
                    <a:lnL>
                      <a:noFill/>
                    </a:lnL>
                    <a:lnR>
                      <a:noFill/>
                    </a:lnR>
                    <a:lnT>
                      <a:noFill/>
                    </a:lnT>
                    <a:lnB w="19050">
                      <a:solidFill>
                        <a:schemeClr val="accent1"/>
                      </a:solidFill>
                    </a:lnB>
                    <a:solidFill>
                      <a:schemeClr val="accent2">
                        <a:lumMod val="40000"/>
                        <a:lumOff val="60000"/>
                      </a:schemeClr>
                    </a:solidFill>
                  </a:tcPr>
                </a:tc>
                <a:extLst>
                  <a:ext uri="{0D108BD9-81ED-4DB2-BD59-A6C34878D82A}">
                    <a16:rowId xmlns:a16="http://schemas.microsoft.com/office/drawing/2014/main" val="3321344635"/>
                  </a:ext>
                </a:extLst>
              </a:tr>
              <a:tr h="355596">
                <a:tc>
                  <a:txBody>
                    <a:bodyPr/>
                    <a:lstStyle/>
                    <a:p>
                      <a:pPr algn="ctr" fontAlgn="ctr"/>
                      <a:r>
                        <a:rPr lang="en-US" sz="900" u="none" strike="noStrike" dirty="0">
                          <a:solidFill>
                            <a:schemeClr val="tx1"/>
                          </a:solidFill>
                          <a:effectLst/>
                        </a:rPr>
                        <a:t>1</a:t>
                      </a:r>
                      <a:endParaRPr lang="en-US" sz="900" b="0" i="0" u="none" strike="noStrike" dirty="0">
                        <a:solidFill>
                          <a:schemeClr val="tx1"/>
                        </a:solidFill>
                        <a:effectLst/>
                        <a:latin typeface="Aptos Display" panose="020B0004020202020204" pitchFamily="34" charset="0"/>
                      </a:endParaRPr>
                    </a:p>
                  </a:txBody>
                  <a:tcPr marL="6498" marR="6498" marT="25992" marB="25992" anchor="ctr">
                    <a:lnL>
                      <a:noFill/>
                    </a:lnL>
                    <a:lnR>
                      <a:noFill/>
                    </a:lnR>
                    <a:lnT w="19050">
                      <a:solidFill>
                        <a:schemeClr val="accent1"/>
                      </a:solidFill>
                    </a:lnT>
                    <a:lnB w="3175">
                      <a:solidFill>
                        <a:schemeClr val="tx1"/>
                      </a:solidFill>
                    </a:lnB>
                    <a:noFill/>
                  </a:tcPr>
                </a:tc>
                <a:tc>
                  <a:txBody>
                    <a:bodyPr/>
                    <a:lstStyle/>
                    <a:p>
                      <a:pPr algn="ctr" fontAlgn="ctr"/>
                      <a:r>
                        <a:rPr lang="en-US" sz="900" u="none" strike="noStrike" dirty="0">
                          <a:solidFill>
                            <a:schemeClr val="tx1"/>
                          </a:solidFill>
                          <a:effectLst/>
                        </a:rPr>
                        <a:t>Male</a:t>
                      </a:r>
                      <a:endParaRPr lang="en-US" sz="900" b="0" i="0" u="none" strike="noStrike" dirty="0">
                        <a:solidFill>
                          <a:schemeClr val="tx1"/>
                        </a:solidFill>
                        <a:effectLst/>
                        <a:latin typeface="Aptos Display" panose="020B0004020202020204" pitchFamily="34" charset="0"/>
                      </a:endParaRPr>
                    </a:p>
                  </a:txBody>
                  <a:tcPr marL="6498" marR="6498" marT="25992" marB="25992" anchor="ctr">
                    <a:lnL>
                      <a:noFill/>
                    </a:lnL>
                    <a:lnR>
                      <a:noFill/>
                    </a:lnR>
                    <a:lnT w="19050">
                      <a:solidFill>
                        <a:schemeClr val="accent1"/>
                      </a:solidFill>
                    </a:lnT>
                    <a:lnB w="3175">
                      <a:solidFill>
                        <a:schemeClr val="tx1"/>
                      </a:solidFill>
                    </a:lnB>
                    <a:noFill/>
                  </a:tcPr>
                </a:tc>
                <a:tc>
                  <a:txBody>
                    <a:bodyPr/>
                    <a:lstStyle/>
                    <a:p>
                      <a:pPr algn="ctr" fontAlgn="ctr"/>
                      <a:r>
                        <a:rPr lang="en-US" sz="900" u="none" strike="noStrike" dirty="0">
                          <a:solidFill>
                            <a:schemeClr val="tx1"/>
                          </a:solidFill>
                          <a:effectLst/>
                        </a:rPr>
                        <a:t>27</a:t>
                      </a:r>
                      <a:endParaRPr lang="en-US" sz="900" b="0" i="0" u="none" strike="noStrike" dirty="0">
                        <a:solidFill>
                          <a:schemeClr val="tx1"/>
                        </a:solidFill>
                        <a:effectLst/>
                        <a:latin typeface="Aptos Display" panose="020B0004020202020204" pitchFamily="34" charset="0"/>
                      </a:endParaRPr>
                    </a:p>
                  </a:txBody>
                  <a:tcPr marL="6498" marR="6498" marT="25992" marB="25992" anchor="ctr">
                    <a:lnL>
                      <a:noFill/>
                    </a:lnL>
                    <a:lnR>
                      <a:noFill/>
                    </a:lnR>
                    <a:lnT w="19050">
                      <a:solidFill>
                        <a:schemeClr val="accent1"/>
                      </a:solidFill>
                    </a:lnT>
                    <a:lnB w="3175">
                      <a:solidFill>
                        <a:schemeClr val="tx1"/>
                      </a:solidFill>
                    </a:lnB>
                    <a:noFill/>
                  </a:tcPr>
                </a:tc>
                <a:tc>
                  <a:txBody>
                    <a:bodyPr/>
                    <a:lstStyle/>
                    <a:p>
                      <a:pPr algn="ctr" fontAlgn="ctr"/>
                      <a:r>
                        <a:rPr lang="en-US" sz="900" u="none" strike="noStrike">
                          <a:solidFill>
                            <a:schemeClr val="tx1"/>
                          </a:solidFill>
                          <a:effectLst/>
                        </a:rPr>
                        <a:t>Software Engineer</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19050">
                      <a:solidFill>
                        <a:schemeClr val="accent1"/>
                      </a:solidFill>
                    </a:lnT>
                    <a:lnB w="3175">
                      <a:solidFill>
                        <a:schemeClr val="tx1"/>
                      </a:solidFill>
                    </a:lnB>
                    <a:noFill/>
                  </a:tcPr>
                </a:tc>
                <a:tc>
                  <a:txBody>
                    <a:bodyPr/>
                    <a:lstStyle/>
                    <a:p>
                      <a:pPr algn="ctr" fontAlgn="ctr"/>
                      <a:r>
                        <a:rPr lang="en-US" sz="900" u="none" strike="noStrike">
                          <a:solidFill>
                            <a:schemeClr val="tx1"/>
                          </a:solidFill>
                          <a:effectLst/>
                        </a:rPr>
                        <a:t>6.1</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19050">
                      <a:solidFill>
                        <a:schemeClr val="accent1"/>
                      </a:solidFill>
                    </a:lnT>
                    <a:lnB w="3175">
                      <a:solidFill>
                        <a:schemeClr val="tx1"/>
                      </a:solidFill>
                    </a:lnB>
                    <a:noFill/>
                  </a:tcPr>
                </a:tc>
                <a:tc>
                  <a:txBody>
                    <a:bodyPr/>
                    <a:lstStyle/>
                    <a:p>
                      <a:pPr algn="ctr" fontAlgn="ctr"/>
                      <a:r>
                        <a:rPr lang="en-US" sz="900" u="none" strike="noStrike">
                          <a:solidFill>
                            <a:schemeClr val="tx1"/>
                          </a:solidFill>
                          <a:effectLst/>
                        </a:rPr>
                        <a:t>6</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19050">
                      <a:solidFill>
                        <a:schemeClr val="accent1"/>
                      </a:solidFill>
                    </a:lnT>
                    <a:lnB w="3175">
                      <a:solidFill>
                        <a:schemeClr val="tx1"/>
                      </a:solidFill>
                    </a:lnB>
                    <a:noFill/>
                  </a:tcPr>
                </a:tc>
                <a:tc>
                  <a:txBody>
                    <a:bodyPr/>
                    <a:lstStyle/>
                    <a:p>
                      <a:pPr algn="ctr" fontAlgn="ctr"/>
                      <a:r>
                        <a:rPr lang="en-US" sz="900" u="none" strike="noStrike">
                          <a:solidFill>
                            <a:schemeClr val="tx1"/>
                          </a:solidFill>
                          <a:effectLst/>
                        </a:rPr>
                        <a:t>42</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19050">
                      <a:solidFill>
                        <a:schemeClr val="accent1"/>
                      </a:solidFill>
                    </a:lnT>
                    <a:lnB w="3175">
                      <a:solidFill>
                        <a:schemeClr val="tx1"/>
                      </a:solidFill>
                    </a:lnB>
                    <a:noFill/>
                  </a:tcPr>
                </a:tc>
                <a:tc>
                  <a:txBody>
                    <a:bodyPr/>
                    <a:lstStyle/>
                    <a:p>
                      <a:pPr algn="ctr" fontAlgn="ctr"/>
                      <a:r>
                        <a:rPr lang="en-US" sz="900" u="none" strike="noStrike">
                          <a:solidFill>
                            <a:schemeClr val="tx1"/>
                          </a:solidFill>
                          <a:effectLst/>
                        </a:rPr>
                        <a:t>6</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19050">
                      <a:solidFill>
                        <a:schemeClr val="accent1"/>
                      </a:solidFill>
                    </a:lnT>
                    <a:lnB w="3175">
                      <a:solidFill>
                        <a:schemeClr val="tx1"/>
                      </a:solidFill>
                    </a:lnB>
                    <a:noFill/>
                  </a:tcPr>
                </a:tc>
                <a:tc>
                  <a:txBody>
                    <a:bodyPr/>
                    <a:lstStyle/>
                    <a:p>
                      <a:pPr algn="ctr" fontAlgn="ctr"/>
                      <a:r>
                        <a:rPr lang="en-US" sz="900" u="none" strike="noStrike">
                          <a:solidFill>
                            <a:schemeClr val="tx1"/>
                          </a:solidFill>
                          <a:effectLst/>
                        </a:rPr>
                        <a:t>Overweight</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19050">
                      <a:solidFill>
                        <a:schemeClr val="accent1"/>
                      </a:solidFill>
                    </a:lnT>
                    <a:lnB w="3175">
                      <a:solidFill>
                        <a:schemeClr val="tx1"/>
                      </a:solidFill>
                    </a:lnB>
                    <a:noFill/>
                  </a:tcPr>
                </a:tc>
                <a:tc>
                  <a:txBody>
                    <a:bodyPr/>
                    <a:lstStyle/>
                    <a:p>
                      <a:pPr algn="ctr" fontAlgn="ctr"/>
                      <a:r>
                        <a:rPr lang="en-US" sz="900" u="none" strike="noStrike">
                          <a:solidFill>
                            <a:schemeClr val="tx1"/>
                          </a:solidFill>
                          <a:effectLst/>
                        </a:rPr>
                        <a:t>126/83</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19050">
                      <a:solidFill>
                        <a:schemeClr val="accent1"/>
                      </a:solidFill>
                    </a:lnT>
                    <a:lnB w="3175">
                      <a:solidFill>
                        <a:schemeClr val="tx1"/>
                      </a:solidFill>
                    </a:lnB>
                    <a:noFill/>
                  </a:tcPr>
                </a:tc>
                <a:tc>
                  <a:txBody>
                    <a:bodyPr/>
                    <a:lstStyle/>
                    <a:p>
                      <a:pPr algn="ctr" fontAlgn="ctr"/>
                      <a:r>
                        <a:rPr lang="en-US" sz="900" u="none" strike="noStrike">
                          <a:solidFill>
                            <a:schemeClr val="tx1"/>
                          </a:solidFill>
                          <a:effectLst/>
                        </a:rPr>
                        <a:t>77</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19050">
                      <a:solidFill>
                        <a:schemeClr val="accent1"/>
                      </a:solidFill>
                    </a:lnT>
                    <a:lnB w="3175">
                      <a:solidFill>
                        <a:schemeClr val="tx1"/>
                      </a:solidFill>
                    </a:lnB>
                    <a:noFill/>
                  </a:tcPr>
                </a:tc>
                <a:tc>
                  <a:txBody>
                    <a:bodyPr/>
                    <a:lstStyle/>
                    <a:p>
                      <a:pPr algn="ctr" fontAlgn="ctr"/>
                      <a:r>
                        <a:rPr lang="en-US" sz="900" u="none" strike="noStrike">
                          <a:solidFill>
                            <a:schemeClr val="tx1"/>
                          </a:solidFill>
                          <a:effectLst/>
                        </a:rPr>
                        <a:t>4200</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19050">
                      <a:solidFill>
                        <a:schemeClr val="accent1"/>
                      </a:solidFill>
                    </a:lnT>
                    <a:lnB w="3175">
                      <a:solidFill>
                        <a:schemeClr val="tx1"/>
                      </a:solidFill>
                    </a:lnB>
                    <a:noFill/>
                  </a:tcPr>
                </a:tc>
                <a:tc>
                  <a:txBody>
                    <a:bodyPr/>
                    <a:lstStyle/>
                    <a:p>
                      <a:pPr algn="ctr" fontAlgn="ctr"/>
                      <a:r>
                        <a:rPr lang="en-US" sz="900" u="none" strike="noStrike">
                          <a:solidFill>
                            <a:schemeClr val="tx1"/>
                          </a:solidFill>
                          <a:effectLst/>
                        </a:rPr>
                        <a:t>No Disorder</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w="12700" cap="flat" cmpd="sng" algn="ctr">
                      <a:solidFill>
                        <a:schemeClr val="tx1"/>
                      </a:solidFill>
                      <a:prstDash val="solid"/>
                      <a:round/>
                      <a:headEnd type="none" w="med" len="med"/>
                      <a:tailEnd type="none" w="med" len="med"/>
                    </a:lnR>
                    <a:lnT w="19050">
                      <a:solidFill>
                        <a:schemeClr val="accent1"/>
                      </a:solidFill>
                    </a:lnT>
                    <a:lnB w="3175">
                      <a:solidFill>
                        <a:schemeClr val="tx1"/>
                      </a:solidFill>
                    </a:lnB>
                    <a:noFill/>
                  </a:tcPr>
                </a:tc>
                <a:tc>
                  <a:txBody>
                    <a:bodyPr/>
                    <a:lstStyle/>
                    <a:p>
                      <a:pPr algn="ctr" fontAlgn="ctr"/>
                      <a:r>
                        <a:rPr lang="en-US" sz="900" u="none" strike="noStrike" dirty="0">
                          <a:solidFill>
                            <a:schemeClr val="tx1"/>
                          </a:solidFill>
                          <a:effectLst/>
                        </a:rPr>
                        <a:t>126</a:t>
                      </a:r>
                      <a:endParaRPr lang="en-US" sz="900" b="0" i="0" u="none" strike="noStrike" dirty="0">
                        <a:solidFill>
                          <a:schemeClr val="tx1"/>
                        </a:solidFill>
                        <a:effectLst/>
                        <a:latin typeface="Aptos Display" panose="020B0004020202020204" pitchFamily="34" charset="0"/>
                      </a:endParaRPr>
                    </a:p>
                  </a:txBody>
                  <a:tcPr marL="6498" marR="6498" marT="25992" marB="25992" anchor="ctr">
                    <a:lnL w="12700" cap="flat" cmpd="sng" algn="ctr">
                      <a:solidFill>
                        <a:schemeClr val="tx1"/>
                      </a:solidFill>
                      <a:prstDash val="solid"/>
                      <a:round/>
                      <a:headEnd type="none" w="med" len="med"/>
                      <a:tailEnd type="none" w="med" len="med"/>
                    </a:lnL>
                    <a:lnR>
                      <a:noFill/>
                    </a:lnR>
                    <a:lnT w="19050">
                      <a:solidFill>
                        <a:schemeClr val="accent1"/>
                      </a:solidFill>
                    </a:lnT>
                    <a:lnB w="3175">
                      <a:solidFill>
                        <a:schemeClr val="tx1"/>
                      </a:solidFill>
                    </a:lnB>
                    <a:noFill/>
                  </a:tcPr>
                </a:tc>
                <a:tc>
                  <a:txBody>
                    <a:bodyPr/>
                    <a:lstStyle/>
                    <a:p>
                      <a:pPr algn="ctr" fontAlgn="ctr"/>
                      <a:r>
                        <a:rPr lang="en-US" sz="900" u="none" strike="noStrike">
                          <a:solidFill>
                            <a:schemeClr val="tx1"/>
                          </a:solidFill>
                          <a:effectLst/>
                        </a:rPr>
                        <a:t>83</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19050">
                      <a:solidFill>
                        <a:schemeClr val="accent1"/>
                      </a:solidFill>
                    </a:lnT>
                    <a:lnB w="3175">
                      <a:solidFill>
                        <a:schemeClr val="tx1"/>
                      </a:solidFill>
                    </a:lnB>
                    <a:noFill/>
                  </a:tcPr>
                </a:tc>
                <a:tc>
                  <a:txBody>
                    <a:bodyPr/>
                    <a:lstStyle/>
                    <a:p>
                      <a:pPr algn="ctr" fontAlgn="ctr"/>
                      <a:r>
                        <a:rPr lang="en-US" sz="900" u="none" strike="noStrike">
                          <a:solidFill>
                            <a:schemeClr val="tx1"/>
                          </a:solidFill>
                          <a:effectLst/>
                        </a:rPr>
                        <a:t>3</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19050">
                      <a:solidFill>
                        <a:schemeClr val="accent1"/>
                      </a:solidFill>
                    </a:lnT>
                    <a:lnB w="3175">
                      <a:solidFill>
                        <a:schemeClr val="tx1"/>
                      </a:solidFill>
                    </a:lnB>
                    <a:noFill/>
                  </a:tcPr>
                </a:tc>
                <a:tc>
                  <a:txBody>
                    <a:bodyPr/>
                    <a:lstStyle/>
                    <a:p>
                      <a:pPr algn="ctr" fontAlgn="ctr"/>
                      <a:r>
                        <a:rPr lang="en-US" sz="900" u="none" strike="noStrike">
                          <a:solidFill>
                            <a:schemeClr val="tx1"/>
                          </a:solidFill>
                          <a:effectLst/>
                        </a:rPr>
                        <a:t>5</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19050">
                      <a:solidFill>
                        <a:schemeClr val="accent1"/>
                      </a:solidFill>
                    </a:lnT>
                    <a:lnB w="3175">
                      <a:solidFill>
                        <a:schemeClr val="tx1"/>
                      </a:solidFill>
                    </a:lnB>
                    <a:noFill/>
                  </a:tcPr>
                </a:tc>
                <a:tc>
                  <a:txBody>
                    <a:bodyPr/>
                    <a:lstStyle/>
                    <a:p>
                      <a:pPr algn="ctr" fontAlgn="ctr"/>
                      <a:r>
                        <a:rPr lang="en-US" sz="900" u="none" strike="noStrike">
                          <a:solidFill>
                            <a:schemeClr val="tx1"/>
                          </a:solidFill>
                          <a:effectLst/>
                        </a:rPr>
                        <a:t>Hypertensive Crisis</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19050">
                      <a:solidFill>
                        <a:schemeClr val="accent1"/>
                      </a:solidFill>
                    </a:lnT>
                    <a:lnB w="3175">
                      <a:solidFill>
                        <a:schemeClr val="tx1"/>
                      </a:solidFill>
                    </a:lnB>
                    <a:noFill/>
                  </a:tcPr>
                </a:tc>
                <a:tc>
                  <a:txBody>
                    <a:bodyPr/>
                    <a:lstStyle/>
                    <a:p>
                      <a:pPr algn="ctr" fontAlgn="ctr"/>
                      <a:r>
                        <a:rPr lang="en-US" sz="900" u="none" strike="noStrike">
                          <a:solidFill>
                            <a:schemeClr val="tx1"/>
                          </a:solidFill>
                          <a:effectLst/>
                        </a:rPr>
                        <a:t>4</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19050">
                      <a:solidFill>
                        <a:schemeClr val="accent1"/>
                      </a:solidFill>
                    </a:lnT>
                    <a:lnB w="3175">
                      <a:solidFill>
                        <a:schemeClr val="tx1"/>
                      </a:solidFill>
                    </a:lnB>
                    <a:noFill/>
                  </a:tcPr>
                </a:tc>
                <a:extLst>
                  <a:ext uri="{0D108BD9-81ED-4DB2-BD59-A6C34878D82A}">
                    <a16:rowId xmlns:a16="http://schemas.microsoft.com/office/drawing/2014/main" val="3926570896"/>
                  </a:ext>
                </a:extLst>
              </a:tr>
              <a:tr h="355596">
                <a:tc>
                  <a:txBody>
                    <a:bodyPr/>
                    <a:lstStyle/>
                    <a:p>
                      <a:pPr algn="ctr" fontAlgn="ctr"/>
                      <a:r>
                        <a:rPr lang="en-US" sz="900" u="none" strike="noStrike">
                          <a:solidFill>
                            <a:schemeClr val="tx1"/>
                          </a:solidFill>
                          <a:effectLst/>
                        </a:rPr>
                        <a:t>2</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Male</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28</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Doctor</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dirty="0">
                          <a:solidFill>
                            <a:schemeClr val="tx1"/>
                          </a:solidFill>
                          <a:effectLst/>
                        </a:rPr>
                        <a:t>6.2</a:t>
                      </a:r>
                      <a:endParaRPr lang="en-US" sz="900" b="0" i="0" u="none" strike="noStrike" dirty="0">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6</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dirty="0">
                          <a:solidFill>
                            <a:schemeClr val="tx1"/>
                          </a:solidFill>
                          <a:effectLst/>
                        </a:rPr>
                        <a:t>60</a:t>
                      </a:r>
                      <a:endParaRPr lang="en-US" sz="900" b="0" i="0" u="none" strike="noStrike" dirty="0">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8</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Normal</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125/80</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75</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10000</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No Disorder</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w="12700" cap="flat" cmpd="sng" algn="ctr">
                      <a:solidFill>
                        <a:schemeClr val="tx1"/>
                      </a:solidFill>
                      <a:prstDash val="solid"/>
                      <a:round/>
                      <a:headEnd type="none" w="med" len="med"/>
                      <a:tailEnd type="none" w="med" len="med"/>
                    </a:lnR>
                    <a:lnT w="3175">
                      <a:solidFill>
                        <a:schemeClr val="tx1"/>
                      </a:solidFill>
                    </a:lnT>
                    <a:lnB w="3175">
                      <a:solidFill>
                        <a:schemeClr val="tx1"/>
                      </a:solidFill>
                    </a:lnB>
                    <a:noFill/>
                  </a:tcPr>
                </a:tc>
                <a:tc>
                  <a:txBody>
                    <a:bodyPr/>
                    <a:lstStyle/>
                    <a:p>
                      <a:pPr algn="ctr" fontAlgn="ctr"/>
                      <a:r>
                        <a:rPr lang="en-US" sz="900" u="none" strike="noStrike" dirty="0">
                          <a:solidFill>
                            <a:schemeClr val="tx1"/>
                          </a:solidFill>
                          <a:effectLst/>
                        </a:rPr>
                        <a:t>125</a:t>
                      </a:r>
                      <a:endParaRPr lang="en-US" sz="900" b="0" i="0" u="none" strike="noStrike" dirty="0">
                        <a:solidFill>
                          <a:schemeClr val="tx1"/>
                        </a:solidFill>
                        <a:effectLst/>
                        <a:latin typeface="Aptos Display" panose="020B0004020202020204" pitchFamily="34" charset="0"/>
                      </a:endParaRPr>
                    </a:p>
                  </a:txBody>
                  <a:tcPr marL="6498" marR="6498" marT="25992" marB="25992" anchor="ctr">
                    <a:lnL w="12700" cap="flat" cmpd="sng" algn="ctr">
                      <a:solidFill>
                        <a:schemeClr val="tx1"/>
                      </a:solidFill>
                      <a:prstDash val="solid"/>
                      <a:round/>
                      <a:headEnd type="none" w="med" len="med"/>
                      <a:tailEnd type="none" w="med" len="med"/>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80</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2</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2</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Elevated</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2</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2032974345"/>
                  </a:ext>
                </a:extLst>
              </a:tr>
              <a:tr h="355596">
                <a:tc>
                  <a:txBody>
                    <a:bodyPr/>
                    <a:lstStyle/>
                    <a:p>
                      <a:pPr algn="ctr" fontAlgn="ctr"/>
                      <a:r>
                        <a:rPr lang="en-US" sz="900" u="none" strike="noStrike">
                          <a:solidFill>
                            <a:schemeClr val="tx1"/>
                          </a:solidFill>
                          <a:effectLst/>
                        </a:rPr>
                        <a:t>3</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Male</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28</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Doctor</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6.2</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6</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60</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8</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dirty="0">
                          <a:solidFill>
                            <a:schemeClr val="tx1"/>
                          </a:solidFill>
                          <a:effectLst/>
                        </a:rPr>
                        <a:t>Normal</a:t>
                      </a:r>
                      <a:endParaRPr lang="en-US" sz="900" b="0" i="0" u="none" strike="noStrike" dirty="0">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125/80</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75</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dirty="0">
                          <a:solidFill>
                            <a:schemeClr val="tx1"/>
                          </a:solidFill>
                          <a:effectLst/>
                        </a:rPr>
                        <a:t>10000</a:t>
                      </a:r>
                      <a:endParaRPr lang="en-US" sz="900" b="0" i="0" u="none" strike="noStrike" dirty="0">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No Disorder</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w="12700" cap="flat" cmpd="sng" algn="ctr">
                      <a:solidFill>
                        <a:schemeClr val="tx1"/>
                      </a:solidFill>
                      <a:prstDash val="solid"/>
                      <a:round/>
                      <a:headEnd type="none" w="med" len="med"/>
                      <a:tailEnd type="none" w="med" len="med"/>
                    </a:lnR>
                    <a:lnT w="3175">
                      <a:solidFill>
                        <a:schemeClr val="tx1"/>
                      </a:solidFill>
                    </a:lnT>
                    <a:lnB w="3175">
                      <a:solidFill>
                        <a:schemeClr val="tx1"/>
                      </a:solidFill>
                    </a:lnB>
                    <a:noFill/>
                  </a:tcPr>
                </a:tc>
                <a:tc>
                  <a:txBody>
                    <a:bodyPr/>
                    <a:lstStyle/>
                    <a:p>
                      <a:pPr algn="ctr" fontAlgn="ctr"/>
                      <a:r>
                        <a:rPr lang="en-US" sz="900" u="none" strike="noStrike" dirty="0">
                          <a:solidFill>
                            <a:schemeClr val="tx1"/>
                          </a:solidFill>
                          <a:effectLst/>
                        </a:rPr>
                        <a:t>125</a:t>
                      </a:r>
                      <a:endParaRPr lang="en-US" sz="900" b="0" i="0" u="none" strike="noStrike" dirty="0">
                        <a:solidFill>
                          <a:schemeClr val="tx1"/>
                        </a:solidFill>
                        <a:effectLst/>
                        <a:latin typeface="Aptos Display" panose="020B0004020202020204" pitchFamily="34" charset="0"/>
                      </a:endParaRPr>
                    </a:p>
                  </a:txBody>
                  <a:tcPr marL="6498" marR="6498" marT="25992" marB="25992" anchor="ctr">
                    <a:lnL w="12700" cap="flat" cmpd="sng" algn="ctr">
                      <a:solidFill>
                        <a:schemeClr val="tx1"/>
                      </a:solidFill>
                      <a:prstDash val="solid"/>
                      <a:round/>
                      <a:headEnd type="none" w="med" len="med"/>
                      <a:tailEnd type="none" w="med" len="med"/>
                    </a:lnL>
                    <a:lnR>
                      <a:noFill/>
                    </a:lnR>
                    <a:lnT w="3175">
                      <a:solidFill>
                        <a:schemeClr val="tx1"/>
                      </a:solidFill>
                    </a:lnT>
                    <a:lnB w="3175">
                      <a:solidFill>
                        <a:schemeClr val="tx1"/>
                      </a:solidFill>
                    </a:lnB>
                    <a:noFill/>
                  </a:tcPr>
                </a:tc>
                <a:tc>
                  <a:txBody>
                    <a:bodyPr/>
                    <a:lstStyle/>
                    <a:p>
                      <a:pPr algn="ctr" fontAlgn="ctr"/>
                      <a:r>
                        <a:rPr lang="en-US" sz="900" u="none" strike="noStrike" dirty="0">
                          <a:solidFill>
                            <a:schemeClr val="tx1"/>
                          </a:solidFill>
                          <a:effectLst/>
                        </a:rPr>
                        <a:t>80</a:t>
                      </a:r>
                      <a:endParaRPr lang="en-US" sz="900" b="0" i="0" u="none" strike="noStrike" dirty="0">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2</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dirty="0">
                          <a:solidFill>
                            <a:schemeClr val="tx1"/>
                          </a:solidFill>
                          <a:effectLst/>
                        </a:rPr>
                        <a:t>2</a:t>
                      </a:r>
                      <a:endParaRPr lang="en-US" sz="900" b="0" i="0" u="none" strike="noStrike" dirty="0">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dirty="0">
                          <a:solidFill>
                            <a:schemeClr val="tx1"/>
                          </a:solidFill>
                          <a:effectLst/>
                        </a:rPr>
                        <a:t>Elevated</a:t>
                      </a:r>
                      <a:endParaRPr lang="en-US" sz="900" b="0" i="0" u="none" strike="noStrike" dirty="0">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2</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942700214"/>
                  </a:ext>
                </a:extLst>
              </a:tr>
              <a:tr h="355596">
                <a:tc>
                  <a:txBody>
                    <a:bodyPr/>
                    <a:lstStyle/>
                    <a:p>
                      <a:pPr algn="ctr" fontAlgn="ctr"/>
                      <a:r>
                        <a:rPr lang="en-US" sz="900" u="none" strike="noStrike">
                          <a:solidFill>
                            <a:schemeClr val="tx1"/>
                          </a:solidFill>
                          <a:effectLst/>
                        </a:rPr>
                        <a:t>4</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Male</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28</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Sales Representative</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5.9</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4</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30</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8</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Obese</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140/90</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85</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3000</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Sleep Apnea</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w="12700" cap="flat" cmpd="sng" algn="ctr">
                      <a:solidFill>
                        <a:schemeClr val="tx1"/>
                      </a:solidFill>
                      <a:prstDash val="solid"/>
                      <a:round/>
                      <a:headEnd type="none" w="med" len="med"/>
                      <a:tailEnd type="none" w="med" len="med"/>
                    </a:lnR>
                    <a:lnT w="3175">
                      <a:solidFill>
                        <a:schemeClr val="tx1"/>
                      </a:solidFill>
                    </a:lnT>
                    <a:lnB w="3175">
                      <a:solidFill>
                        <a:schemeClr val="tx1"/>
                      </a:solidFill>
                    </a:lnB>
                    <a:noFill/>
                  </a:tcPr>
                </a:tc>
                <a:tc>
                  <a:txBody>
                    <a:bodyPr/>
                    <a:lstStyle/>
                    <a:p>
                      <a:pPr algn="ctr" fontAlgn="ctr"/>
                      <a:r>
                        <a:rPr lang="en-US" sz="900" u="none" strike="noStrike" dirty="0">
                          <a:solidFill>
                            <a:schemeClr val="tx1"/>
                          </a:solidFill>
                          <a:effectLst/>
                        </a:rPr>
                        <a:t>140</a:t>
                      </a:r>
                      <a:endParaRPr lang="en-US" sz="900" b="0" i="0" u="none" strike="noStrike" dirty="0">
                        <a:solidFill>
                          <a:schemeClr val="tx1"/>
                        </a:solidFill>
                        <a:effectLst/>
                        <a:latin typeface="Aptos Display" panose="020B0004020202020204" pitchFamily="34" charset="0"/>
                      </a:endParaRPr>
                    </a:p>
                  </a:txBody>
                  <a:tcPr marL="6498" marR="6498" marT="25992" marB="25992" anchor="ctr">
                    <a:lnL w="12700" cap="flat" cmpd="sng" algn="ctr">
                      <a:solidFill>
                        <a:schemeClr val="tx1"/>
                      </a:solidFill>
                      <a:prstDash val="solid"/>
                      <a:round/>
                      <a:headEnd type="none" w="med" len="med"/>
                      <a:tailEnd type="none" w="med" len="med"/>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90</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4</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a:solidFill>
                            <a:schemeClr val="tx1"/>
                          </a:solidFill>
                          <a:effectLst/>
                        </a:rPr>
                        <a:t>5</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dirty="0">
                          <a:solidFill>
                            <a:schemeClr val="tx1"/>
                          </a:solidFill>
                          <a:effectLst/>
                        </a:rPr>
                        <a:t>Hypertensive Crisis</a:t>
                      </a:r>
                      <a:endParaRPr lang="en-US" sz="900" b="0" i="0" u="none" strike="noStrike" dirty="0">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tc>
                  <a:txBody>
                    <a:bodyPr/>
                    <a:lstStyle/>
                    <a:p>
                      <a:pPr algn="ctr" fontAlgn="ctr"/>
                      <a:r>
                        <a:rPr lang="en-US" sz="900" u="none" strike="noStrike" dirty="0">
                          <a:solidFill>
                            <a:schemeClr val="tx1"/>
                          </a:solidFill>
                          <a:effectLst/>
                        </a:rPr>
                        <a:t>4</a:t>
                      </a:r>
                      <a:endParaRPr lang="en-US" sz="900" b="0" i="0" u="none" strike="noStrike" dirty="0">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611488463"/>
                  </a:ext>
                </a:extLst>
              </a:tr>
              <a:tr h="355596">
                <a:tc>
                  <a:txBody>
                    <a:bodyPr/>
                    <a:lstStyle/>
                    <a:p>
                      <a:pPr algn="ctr" fontAlgn="ctr"/>
                      <a:r>
                        <a:rPr lang="en-US" sz="900" u="none" strike="noStrike">
                          <a:solidFill>
                            <a:schemeClr val="tx1"/>
                          </a:solidFill>
                          <a:effectLst/>
                        </a:rPr>
                        <a:t>5</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12700">
                      <a:solidFill>
                        <a:schemeClr val="accent1"/>
                      </a:solidFill>
                    </a:lnB>
                    <a:noFill/>
                  </a:tcPr>
                </a:tc>
                <a:tc>
                  <a:txBody>
                    <a:bodyPr/>
                    <a:lstStyle/>
                    <a:p>
                      <a:pPr algn="ctr" fontAlgn="ctr"/>
                      <a:r>
                        <a:rPr lang="en-US" sz="900" u="none" strike="noStrike">
                          <a:solidFill>
                            <a:schemeClr val="tx1"/>
                          </a:solidFill>
                          <a:effectLst/>
                        </a:rPr>
                        <a:t>Male</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12700">
                      <a:solidFill>
                        <a:schemeClr val="accent1"/>
                      </a:solidFill>
                    </a:lnB>
                    <a:noFill/>
                  </a:tcPr>
                </a:tc>
                <a:tc>
                  <a:txBody>
                    <a:bodyPr/>
                    <a:lstStyle/>
                    <a:p>
                      <a:pPr algn="ctr" fontAlgn="ctr"/>
                      <a:r>
                        <a:rPr lang="en-US" sz="900" u="none" strike="noStrike">
                          <a:solidFill>
                            <a:schemeClr val="tx1"/>
                          </a:solidFill>
                          <a:effectLst/>
                        </a:rPr>
                        <a:t>28</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12700">
                      <a:solidFill>
                        <a:schemeClr val="accent1"/>
                      </a:solidFill>
                    </a:lnB>
                    <a:noFill/>
                  </a:tcPr>
                </a:tc>
                <a:tc>
                  <a:txBody>
                    <a:bodyPr/>
                    <a:lstStyle/>
                    <a:p>
                      <a:pPr algn="ctr" fontAlgn="ctr"/>
                      <a:r>
                        <a:rPr lang="en-US" sz="900" u="none" strike="noStrike">
                          <a:solidFill>
                            <a:schemeClr val="tx1"/>
                          </a:solidFill>
                          <a:effectLst/>
                        </a:rPr>
                        <a:t>Sales Representative</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12700">
                      <a:solidFill>
                        <a:schemeClr val="accent1"/>
                      </a:solidFill>
                    </a:lnB>
                    <a:noFill/>
                  </a:tcPr>
                </a:tc>
                <a:tc>
                  <a:txBody>
                    <a:bodyPr/>
                    <a:lstStyle/>
                    <a:p>
                      <a:pPr algn="ctr" fontAlgn="ctr"/>
                      <a:r>
                        <a:rPr lang="en-US" sz="900" u="none" strike="noStrike">
                          <a:solidFill>
                            <a:schemeClr val="tx1"/>
                          </a:solidFill>
                          <a:effectLst/>
                        </a:rPr>
                        <a:t>5.9</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12700">
                      <a:solidFill>
                        <a:schemeClr val="accent1"/>
                      </a:solidFill>
                    </a:lnB>
                    <a:noFill/>
                  </a:tcPr>
                </a:tc>
                <a:tc>
                  <a:txBody>
                    <a:bodyPr/>
                    <a:lstStyle/>
                    <a:p>
                      <a:pPr algn="ctr" fontAlgn="ctr"/>
                      <a:r>
                        <a:rPr lang="en-US" sz="900" u="none" strike="noStrike">
                          <a:solidFill>
                            <a:schemeClr val="tx1"/>
                          </a:solidFill>
                          <a:effectLst/>
                        </a:rPr>
                        <a:t>4</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12700">
                      <a:solidFill>
                        <a:schemeClr val="accent1"/>
                      </a:solidFill>
                    </a:lnB>
                    <a:noFill/>
                  </a:tcPr>
                </a:tc>
                <a:tc>
                  <a:txBody>
                    <a:bodyPr/>
                    <a:lstStyle/>
                    <a:p>
                      <a:pPr algn="ctr" fontAlgn="ctr"/>
                      <a:r>
                        <a:rPr lang="en-US" sz="900" u="none" strike="noStrike">
                          <a:solidFill>
                            <a:schemeClr val="tx1"/>
                          </a:solidFill>
                          <a:effectLst/>
                        </a:rPr>
                        <a:t>30</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12700">
                      <a:solidFill>
                        <a:schemeClr val="accent1"/>
                      </a:solidFill>
                    </a:lnB>
                    <a:noFill/>
                  </a:tcPr>
                </a:tc>
                <a:tc>
                  <a:txBody>
                    <a:bodyPr/>
                    <a:lstStyle/>
                    <a:p>
                      <a:pPr algn="ctr" fontAlgn="ctr"/>
                      <a:r>
                        <a:rPr lang="en-US" sz="900" u="none" strike="noStrike">
                          <a:solidFill>
                            <a:schemeClr val="tx1"/>
                          </a:solidFill>
                          <a:effectLst/>
                        </a:rPr>
                        <a:t>8</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12700">
                      <a:solidFill>
                        <a:schemeClr val="accent1"/>
                      </a:solidFill>
                    </a:lnB>
                    <a:noFill/>
                  </a:tcPr>
                </a:tc>
                <a:tc>
                  <a:txBody>
                    <a:bodyPr/>
                    <a:lstStyle/>
                    <a:p>
                      <a:pPr algn="ctr" fontAlgn="ctr"/>
                      <a:r>
                        <a:rPr lang="en-US" sz="900" u="none" strike="noStrike">
                          <a:solidFill>
                            <a:schemeClr val="tx1"/>
                          </a:solidFill>
                          <a:effectLst/>
                        </a:rPr>
                        <a:t>Obese</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12700">
                      <a:solidFill>
                        <a:schemeClr val="accent1"/>
                      </a:solidFill>
                    </a:lnB>
                    <a:noFill/>
                  </a:tcPr>
                </a:tc>
                <a:tc>
                  <a:txBody>
                    <a:bodyPr/>
                    <a:lstStyle/>
                    <a:p>
                      <a:pPr algn="ctr" fontAlgn="ctr"/>
                      <a:r>
                        <a:rPr lang="en-US" sz="900" u="none" strike="noStrike">
                          <a:solidFill>
                            <a:schemeClr val="tx1"/>
                          </a:solidFill>
                          <a:effectLst/>
                        </a:rPr>
                        <a:t>140/90</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12700">
                      <a:solidFill>
                        <a:schemeClr val="accent1"/>
                      </a:solidFill>
                    </a:lnB>
                    <a:noFill/>
                  </a:tcPr>
                </a:tc>
                <a:tc>
                  <a:txBody>
                    <a:bodyPr/>
                    <a:lstStyle/>
                    <a:p>
                      <a:pPr algn="ctr" fontAlgn="ctr"/>
                      <a:r>
                        <a:rPr lang="en-US" sz="900" u="none" strike="noStrike">
                          <a:solidFill>
                            <a:schemeClr val="tx1"/>
                          </a:solidFill>
                          <a:effectLst/>
                        </a:rPr>
                        <a:t>85</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12700">
                      <a:solidFill>
                        <a:schemeClr val="accent1"/>
                      </a:solidFill>
                    </a:lnB>
                    <a:noFill/>
                  </a:tcPr>
                </a:tc>
                <a:tc>
                  <a:txBody>
                    <a:bodyPr/>
                    <a:lstStyle/>
                    <a:p>
                      <a:pPr algn="ctr" fontAlgn="ctr"/>
                      <a:r>
                        <a:rPr lang="en-US" sz="900" u="none" strike="noStrike">
                          <a:solidFill>
                            <a:schemeClr val="tx1"/>
                          </a:solidFill>
                          <a:effectLst/>
                        </a:rPr>
                        <a:t>3000</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12700">
                      <a:solidFill>
                        <a:schemeClr val="accent1"/>
                      </a:solidFill>
                    </a:lnB>
                    <a:noFill/>
                  </a:tcPr>
                </a:tc>
                <a:tc>
                  <a:txBody>
                    <a:bodyPr/>
                    <a:lstStyle/>
                    <a:p>
                      <a:pPr algn="ctr" fontAlgn="ctr"/>
                      <a:r>
                        <a:rPr lang="en-US" sz="900" u="none" strike="noStrike">
                          <a:solidFill>
                            <a:schemeClr val="tx1"/>
                          </a:solidFill>
                          <a:effectLst/>
                        </a:rPr>
                        <a:t>Sleep Apnea</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w="12700" cap="flat" cmpd="sng" algn="ctr">
                      <a:solidFill>
                        <a:schemeClr val="tx1"/>
                      </a:solidFill>
                      <a:prstDash val="solid"/>
                      <a:round/>
                      <a:headEnd type="none" w="med" len="med"/>
                      <a:tailEnd type="none" w="med" len="med"/>
                    </a:lnR>
                    <a:lnT w="3175">
                      <a:solidFill>
                        <a:schemeClr val="tx1"/>
                      </a:solidFill>
                    </a:lnT>
                    <a:lnB w="12700">
                      <a:solidFill>
                        <a:schemeClr val="accent1"/>
                      </a:solidFill>
                    </a:lnB>
                    <a:noFill/>
                  </a:tcPr>
                </a:tc>
                <a:tc>
                  <a:txBody>
                    <a:bodyPr/>
                    <a:lstStyle/>
                    <a:p>
                      <a:pPr algn="ctr" fontAlgn="ctr"/>
                      <a:r>
                        <a:rPr lang="en-US" sz="900" u="none" strike="noStrike" dirty="0">
                          <a:solidFill>
                            <a:schemeClr val="tx1"/>
                          </a:solidFill>
                          <a:effectLst/>
                        </a:rPr>
                        <a:t>140</a:t>
                      </a:r>
                      <a:endParaRPr lang="en-US" sz="900" b="0" i="0" u="none" strike="noStrike" dirty="0">
                        <a:solidFill>
                          <a:schemeClr val="tx1"/>
                        </a:solidFill>
                        <a:effectLst/>
                        <a:latin typeface="Aptos Display" panose="020B0004020202020204" pitchFamily="34" charset="0"/>
                      </a:endParaRPr>
                    </a:p>
                  </a:txBody>
                  <a:tcPr marL="6498" marR="6498" marT="25992" marB="25992" anchor="ctr">
                    <a:lnL w="12700" cap="flat" cmpd="sng" algn="ctr">
                      <a:solidFill>
                        <a:schemeClr val="tx1"/>
                      </a:solidFill>
                      <a:prstDash val="solid"/>
                      <a:round/>
                      <a:headEnd type="none" w="med" len="med"/>
                      <a:tailEnd type="none" w="med" len="med"/>
                    </a:lnL>
                    <a:lnR>
                      <a:noFill/>
                    </a:lnR>
                    <a:lnT w="3175">
                      <a:solidFill>
                        <a:schemeClr val="tx1"/>
                      </a:solidFill>
                    </a:lnT>
                    <a:lnB w="12700">
                      <a:solidFill>
                        <a:schemeClr val="accent1"/>
                      </a:solidFill>
                    </a:lnB>
                    <a:noFill/>
                  </a:tcPr>
                </a:tc>
                <a:tc>
                  <a:txBody>
                    <a:bodyPr/>
                    <a:lstStyle/>
                    <a:p>
                      <a:pPr algn="ctr" fontAlgn="ctr"/>
                      <a:r>
                        <a:rPr lang="en-US" sz="900" u="none" strike="noStrike">
                          <a:solidFill>
                            <a:schemeClr val="tx1"/>
                          </a:solidFill>
                          <a:effectLst/>
                        </a:rPr>
                        <a:t>90</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12700">
                      <a:solidFill>
                        <a:schemeClr val="accent1"/>
                      </a:solidFill>
                    </a:lnB>
                    <a:noFill/>
                  </a:tcPr>
                </a:tc>
                <a:tc>
                  <a:txBody>
                    <a:bodyPr/>
                    <a:lstStyle/>
                    <a:p>
                      <a:pPr algn="ctr" fontAlgn="ctr"/>
                      <a:r>
                        <a:rPr lang="en-US" sz="900" u="none" strike="noStrike">
                          <a:solidFill>
                            <a:schemeClr val="tx1"/>
                          </a:solidFill>
                          <a:effectLst/>
                        </a:rPr>
                        <a:t>4</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12700">
                      <a:solidFill>
                        <a:schemeClr val="accent1"/>
                      </a:solidFill>
                    </a:lnB>
                    <a:noFill/>
                  </a:tcPr>
                </a:tc>
                <a:tc>
                  <a:txBody>
                    <a:bodyPr/>
                    <a:lstStyle/>
                    <a:p>
                      <a:pPr algn="ctr" fontAlgn="ctr"/>
                      <a:r>
                        <a:rPr lang="en-US" sz="900" u="none" strike="noStrike">
                          <a:solidFill>
                            <a:schemeClr val="tx1"/>
                          </a:solidFill>
                          <a:effectLst/>
                        </a:rPr>
                        <a:t>5</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12700">
                      <a:solidFill>
                        <a:schemeClr val="accent1"/>
                      </a:solidFill>
                    </a:lnB>
                    <a:noFill/>
                  </a:tcPr>
                </a:tc>
                <a:tc>
                  <a:txBody>
                    <a:bodyPr/>
                    <a:lstStyle/>
                    <a:p>
                      <a:pPr algn="ctr" fontAlgn="ctr"/>
                      <a:r>
                        <a:rPr lang="en-US" sz="900" u="none" strike="noStrike">
                          <a:solidFill>
                            <a:schemeClr val="tx1"/>
                          </a:solidFill>
                          <a:effectLst/>
                        </a:rPr>
                        <a:t>Hypertensive Crisis</a:t>
                      </a:r>
                      <a:endParaRPr lang="en-US" sz="900" b="0" i="0" u="none" strike="noStrike">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12700">
                      <a:solidFill>
                        <a:schemeClr val="accent1"/>
                      </a:solidFill>
                    </a:lnB>
                    <a:noFill/>
                  </a:tcPr>
                </a:tc>
                <a:tc>
                  <a:txBody>
                    <a:bodyPr/>
                    <a:lstStyle/>
                    <a:p>
                      <a:pPr algn="ctr" fontAlgn="ctr"/>
                      <a:r>
                        <a:rPr lang="en-US" sz="900" u="none" strike="noStrike" dirty="0">
                          <a:solidFill>
                            <a:schemeClr val="tx1"/>
                          </a:solidFill>
                          <a:effectLst/>
                        </a:rPr>
                        <a:t>4</a:t>
                      </a:r>
                      <a:endParaRPr lang="en-US" sz="900" b="0" i="0" u="none" strike="noStrike" dirty="0">
                        <a:solidFill>
                          <a:schemeClr val="tx1"/>
                        </a:solidFill>
                        <a:effectLst/>
                        <a:latin typeface="Aptos Display" panose="020B0004020202020204" pitchFamily="34" charset="0"/>
                      </a:endParaRPr>
                    </a:p>
                  </a:txBody>
                  <a:tcPr marL="6498" marR="6498" marT="25992" marB="25992" anchor="ctr">
                    <a:lnL>
                      <a:noFill/>
                    </a:lnL>
                    <a:lnR>
                      <a:noFill/>
                    </a:lnR>
                    <a:lnT w="3175">
                      <a:solidFill>
                        <a:schemeClr val="tx1"/>
                      </a:solidFill>
                    </a:lnT>
                    <a:lnB w="12700">
                      <a:solidFill>
                        <a:schemeClr val="accent1"/>
                      </a:solidFill>
                    </a:lnB>
                    <a:noFill/>
                  </a:tcPr>
                </a:tc>
                <a:extLst>
                  <a:ext uri="{0D108BD9-81ED-4DB2-BD59-A6C34878D82A}">
                    <a16:rowId xmlns:a16="http://schemas.microsoft.com/office/drawing/2014/main" val="1988105472"/>
                  </a:ext>
                </a:extLst>
              </a:tr>
            </a:tbl>
          </a:graphicData>
        </a:graphic>
      </p:graphicFrame>
    </p:spTree>
    <p:extLst>
      <p:ext uri="{BB962C8B-B14F-4D97-AF65-F5344CB8AC3E}">
        <p14:creationId xmlns:p14="http://schemas.microsoft.com/office/powerpoint/2010/main" val="2911741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Isosceles Triangle 2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7D8D1D56-EC4E-2874-768B-5A22D60848B7}"/>
              </a:ext>
            </a:extLst>
          </p:cNvPr>
          <p:cNvPicPr>
            <a:picLocks noGrp="1" noChangeAspect="1"/>
          </p:cNvPicPr>
          <p:nvPr>
            <p:ph idx="1"/>
          </p:nvPr>
        </p:nvPicPr>
        <p:blipFill>
          <a:blip r:embed="rId2"/>
          <a:stretch>
            <a:fillRect/>
          </a:stretch>
        </p:blipFill>
        <p:spPr>
          <a:xfrm>
            <a:off x="1670670" y="0"/>
            <a:ext cx="9000897" cy="6885687"/>
          </a:xfrm>
          <a:prstGeom prst="rect">
            <a:avLst/>
          </a:prstGeom>
          <a:ln>
            <a:noFill/>
          </a:ln>
        </p:spPr>
      </p:pic>
      <p:sp>
        <p:nvSpPr>
          <p:cNvPr id="26" name="Isosceles Triangle 2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734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F00EC-8DCA-80A4-019E-9C140DB8C7E6}"/>
              </a:ext>
            </a:extLst>
          </p:cNvPr>
          <p:cNvSpPr>
            <a:spLocks noGrp="1"/>
          </p:cNvSpPr>
          <p:nvPr>
            <p:ph type="title"/>
          </p:nvPr>
        </p:nvSpPr>
        <p:spPr>
          <a:xfrm>
            <a:off x="872150" y="400833"/>
            <a:ext cx="9059501" cy="326616"/>
          </a:xfrm>
        </p:spPr>
        <p:txBody>
          <a:bodyPr>
            <a:normAutofit fontScale="90000"/>
          </a:bodyPr>
          <a:lstStyle/>
          <a:p>
            <a:r>
              <a:rPr lang="en-US" sz="3200" dirty="0"/>
              <a:t>Correlation between the variable and the sleep quality</a:t>
            </a:r>
          </a:p>
        </p:txBody>
      </p:sp>
      <p:pic>
        <p:nvPicPr>
          <p:cNvPr id="4" name="Content Placeholder 3">
            <a:extLst>
              <a:ext uri="{FF2B5EF4-FFF2-40B4-BE49-F238E27FC236}">
                <a16:creationId xmlns:a16="http://schemas.microsoft.com/office/drawing/2014/main" id="{C635A4AC-1741-3406-0099-60059509A178}"/>
              </a:ext>
            </a:extLst>
          </p:cNvPr>
          <p:cNvPicPr>
            <a:picLocks noGrp="1" noChangeAspect="1"/>
          </p:cNvPicPr>
          <p:nvPr>
            <p:ph idx="1"/>
          </p:nvPr>
        </p:nvPicPr>
        <p:blipFill>
          <a:blip r:embed="rId2"/>
          <a:stretch>
            <a:fillRect/>
          </a:stretch>
        </p:blipFill>
        <p:spPr>
          <a:xfrm>
            <a:off x="4499572" y="844550"/>
            <a:ext cx="7755732" cy="6013450"/>
          </a:xfrm>
          <a:prstGeom prst="rect">
            <a:avLst/>
          </a:prstGeom>
        </p:spPr>
      </p:pic>
      <p:sp>
        <p:nvSpPr>
          <p:cNvPr id="5" name="TextBox 4">
            <a:extLst>
              <a:ext uri="{FF2B5EF4-FFF2-40B4-BE49-F238E27FC236}">
                <a16:creationId xmlns:a16="http://schemas.microsoft.com/office/drawing/2014/main" id="{EBF5268C-7DFF-5062-6DB0-4E155E8C34E2}"/>
              </a:ext>
            </a:extLst>
          </p:cNvPr>
          <p:cNvSpPr txBox="1"/>
          <p:nvPr/>
        </p:nvSpPr>
        <p:spPr>
          <a:xfrm>
            <a:off x="660903" y="1405369"/>
            <a:ext cx="3838669" cy="4047262"/>
          </a:xfrm>
          <a:prstGeom prst="rect">
            <a:avLst/>
          </a:prstGeom>
          <a:noFill/>
        </p:spPr>
        <p:txBody>
          <a:bodyPr wrap="square" rtlCol="0">
            <a:spAutoFit/>
          </a:bodyPr>
          <a:lstStyle/>
          <a:p>
            <a:pPr>
              <a:lnSpc>
                <a:spcPts val="1425"/>
              </a:lnSpc>
            </a:pPr>
            <a:r>
              <a:rPr lang="en-US" sz="1400" b="1" dirty="0">
                <a:solidFill>
                  <a:srgbClr val="569CD6"/>
                </a:solidFill>
                <a:effectLst/>
                <a:latin typeface="Consolas" panose="020B0609020204030204" pitchFamily="49" charset="0"/>
              </a:rPr>
              <a:t>Strong Positive Correlation</a:t>
            </a:r>
            <a:r>
              <a:rPr lang="en-US" sz="1200" b="1" dirty="0">
                <a:solidFill>
                  <a:srgbClr val="569CD6"/>
                </a:solidFill>
                <a:effectLst/>
                <a:latin typeface="Consolas" panose="020B0609020204030204" pitchFamily="49" charset="0"/>
              </a:rPr>
              <a:t>:</a:t>
            </a:r>
            <a:endParaRPr lang="en-US" sz="1200" b="0" dirty="0">
              <a:solidFill>
                <a:srgbClr val="CCCCCC"/>
              </a:solidFill>
              <a:effectLst/>
              <a:latin typeface="Consolas" panose="020B0609020204030204" pitchFamily="49" charset="0"/>
            </a:endParaRPr>
          </a:p>
          <a:p>
            <a:pPr>
              <a:lnSpc>
                <a:spcPts val="1425"/>
              </a:lnSpc>
            </a:pPr>
            <a:br>
              <a:rPr lang="en-US" sz="1200" b="0" dirty="0">
                <a:solidFill>
                  <a:srgbClr val="CCCCCC"/>
                </a:solidFill>
                <a:effectLst/>
                <a:latin typeface="Consolas" panose="020B0609020204030204" pitchFamily="49" charset="0"/>
              </a:rPr>
            </a:br>
            <a:r>
              <a:rPr lang="en-US" sz="1200" b="0" dirty="0">
                <a:solidFill>
                  <a:srgbClr val="6796E6"/>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1" dirty="0">
                <a:solidFill>
                  <a:srgbClr val="569CD6"/>
                </a:solidFill>
                <a:effectLst/>
                <a:latin typeface="Consolas" panose="020B0609020204030204" pitchFamily="49" charset="0"/>
              </a:rPr>
              <a:t>Sleep Duration and Quality of Sleep:</a:t>
            </a:r>
            <a:r>
              <a:rPr lang="en-US" sz="1200" b="0" dirty="0">
                <a:solidFill>
                  <a:srgbClr val="CCCCCC"/>
                </a:solidFill>
                <a:effectLst/>
                <a:latin typeface="Consolas" panose="020B0609020204030204" pitchFamily="49" charset="0"/>
              </a:rPr>
              <a:t> </a:t>
            </a:r>
            <a:r>
              <a:rPr lang="en-US" sz="1200" b="0" dirty="0">
                <a:effectLst/>
                <a:latin typeface="Consolas" panose="020B0609020204030204" pitchFamily="49" charset="0"/>
              </a:rPr>
              <a:t>A strong positive correlation (0.88) exists between these two factors. This suggests that longer sleep duration tends to lead to better sleep quality. </a:t>
            </a:r>
          </a:p>
          <a:p>
            <a:pPr>
              <a:lnSpc>
                <a:spcPts val="1425"/>
              </a:lnSpc>
            </a:pPr>
            <a:br>
              <a:rPr lang="en-US" sz="1200" b="0" dirty="0">
                <a:solidFill>
                  <a:srgbClr val="CCCCCC"/>
                </a:solidFill>
                <a:effectLst/>
                <a:latin typeface="Consolas" panose="020B0609020204030204" pitchFamily="49" charset="0"/>
              </a:rPr>
            </a:br>
            <a:r>
              <a:rPr lang="en-US" sz="1400" b="1" dirty="0">
                <a:solidFill>
                  <a:srgbClr val="569CD6"/>
                </a:solidFill>
                <a:effectLst/>
                <a:latin typeface="Consolas" panose="020B0609020204030204" pitchFamily="49" charset="0"/>
              </a:rPr>
              <a:t>Strong Negative Correlations:</a:t>
            </a:r>
            <a:endParaRPr lang="en-US" sz="1200" b="0" dirty="0">
              <a:solidFill>
                <a:srgbClr val="CCCCCC"/>
              </a:solidFill>
              <a:effectLst/>
              <a:latin typeface="Consolas" panose="020B0609020204030204" pitchFamily="49" charset="0"/>
            </a:endParaRPr>
          </a:p>
          <a:p>
            <a:pPr>
              <a:lnSpc>
                <a:spcPts val="1425"/>
              </a:lnSpc>
            </a:pPr>
            <a:br>
              <a:rPr lang="en-US" sz="1200" b="0" dirty="0">
                <a:solidFill>
                  <a:srgbClr val="CCCCCC"/>
                </a:solidFill>
                <a:effectLst/>
                <a:latin typeface="Consolas" panose="020B0609020204030204" pitchFamily="49" charset="0"/>
              </a:rPr>
            </a:br>
            <a:r>
              <a:rPr lang="en-US" sz="1200" b="0" dirty="0">
                <a:solidFill>
                  <a:srgbClr val="6796E6"/>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1" dirty="0">
                <a:solidFill>
                  <a:srgbClr val="569CD6"/>
                </a:solidFill>
                <a:effectLst/>
                <a:latin typeface="Consolas" panose="020B0609020204030204" pitchFamily="49" charset="0"/>
              </a:rPr>
              <a:t>Quality of Sleep and Stress Level:</a:t>
            </a:r>
            <a:r>
              <a:rPr lang="en-US" sz="1200" b="0" dirty="0">
                <a:solidFill>
                  <a:srgbClr val="CCCCCC"/>
                </a:solidFill>
                <a:effectLst/>
                <a:latin typeface="Consolas" panose="020B0609020204030204" pitchFamily="49" charset="0"/>
              </a:rPr>
              <a:t> </a:t>
            </a:r>
            <a:r>
              <a:rPr lang="en-US" sz="1200" b="0" dirty="0">
                <a:effectLst/>
                <a:latin typeface="Consolas" panose="020B0609020204030204" pitchFamily="49" charset="0"/>
              </a:rPr>
              <a:t>A strong negative correlation (-0.90) indicates that individuals with better sleep quality tend to experience lower levels of stress</a:t>
            </a:r>
            <a:r>
              <a:rPr lang="en-US" sz="1200" b="0" dirty="0">
                <a:solidFill>
                  <a:srgbClr val="CCCCCC"/>
                </a:solidFill>
                <a:effectLst/>
                <a:latin typeface="Consolas" panose="020B0609020204030204" pitchFamily="49" charset="0"/>
              </a:rPr>
              <a:t>. </a:t>
            </a:r>
          </a:p>
          <a:p>
            <a:pPr>
              <a:lnSpc>
                <a:spcPts val="1425"/>
              </a:lnSpc>
            </a:pPr>
            <a:br>
              <a:rPr lang="en-US" sz="1200" b="0" dirty="0">
                <a:solidFill>
                  <a:srgbClr val="CCCCCC"/>
                </a:solidFill>
                <a:effectLst/>
                <a:latin typeface="Consolas" panose="020B0609020204030204" pitchFamily="49" charset="0"/>
              </a:rPr>
            </a:br>
            <a:r>
              <a:rPr lang="en-US" sz="1400" b="1" dirty="0">
                <a:solidFill>
                  <a:srgbClr val="569CD6"/>
                </a:solidFill>
                <a:effectLst/>
                <a:latin typeface="Consolas" panose="020B0609020204030204" pitchFamily="49" charset="0"/>
              </a:rPr>
              <a:t>Moderate Correlations:</a:t>
            </a:r>
            <a:endParaRPr lang="en-US" sz="1400" b="0" dirty="0">
              <a:solidFill>
                <a:srgbClr val="CCCCCC"/>
              </a:solidFill>
              <a:effectLst/>
              <a:latin typeface="Consolas" panose="020B0609020204030204" pitchFamily="49" charset="0"/>
            </a:endParaRPr>
          </a:p>
          <a:p>
            <a:pPr>
              <a:lnSpc>
                <a:spcPts val="1425"/>
              </a:lnSpc>
            </a:pPr>
            <a:br>
              <a:rPr lang="en-US" sz="1200" b="0" dirty="0">
                <a:solidFill>
                  <a:srgbClr val="CCCCCC"/>
                </a:solidFill>
                <a:effectLst/>
                <a:latin typeface="Consolas" panose="020B0609020204030204" pitchFamily="49" charset="0"/>
              </a:rPr>
            </a:br>
            <a:r>
              <a:rPr lang="en-US" sz="1200" b="0" dirty="0">
                <a:solidFill>
                  <a:srgbClr val="6796E6"/>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1" dirty="0">
                <a:solidFill>
                  <a:srgbClr val="569CD6"/>
                </a:solidFill>
                <a:effectLst/>
                <a:latin typeface="Consolas" panose="020B0609020204030204" pitchFamily="49" charset="0"/>
              </a:rPr>
              <a:t>Age and Quality of Sleep:</a:t>
            </a:r>
            <a:r>
              <a:rPr lang="en-US" sz="1200" b="0" dirty="0">
                <a:solidFill>
                  <a:srgbClr val="CCCCCC"/>
                </a:solidFill>
                <a:effectLst/>
                <a:latin typeface="Consolas" panose="020B0609020204030204" pitchFamily="49" charset="0"/>
              </a:rPr>
              <a:t> </a:t>
            </a:r>
            <a:r>
              <a:rPr lang="en-US" sz="1200" b="0" dirty="0">
                <a:effectLst/>
                <a:latin typeface="Consolas" panose="020B0609020204030204" pitchFamily="49" charset="0"/>
              </a:rPr>
              <a:t>A moderate negative correlation suggests that as age increases, sleep quality may decline.</a:t>
            </a:r>
          </a:p>
          <a:p>
            <a:endParaRPr lang="en-US" sz="1200" dirty="0"/>
          </a:p>
        </p:txBody>
      </p:sp>
    </p:spTree>
    <p:extLst>
      <p:ext uri="{BB962C8B-B14F-4D97-AF65-F5344CB8AC3E}">
        <p14:creationId xmlns:p14="http://schemas.microsoft.com/office/powerpoint/2010/main" val="4237256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F0464-9AA1-4C98-7493-E924DB73E1DE}"/>
              </a:ext>
            </a:extLst>
          </p:cNvPr>
          <p:cNvSpPr>
            <a:spLocks noGrp="1"/>
          </p:cNvSpPr>
          <p:nvPr>
            <p:ph type="title"/>
          </p:nvPr>
        </p:nvSpPr>
        <p:spPr/>
        <p:txBody>
          <a:bodyPr/>
          <a:lstStyle/>
          <a:p>
            <a:r>
              <a:rPr lang="en-US" dirty="0"/>
              <a:t>Label Encoding</a:t>
            </a:r>
          </a:p>
        </p:txBody>
      </p:sp>
      <p:pic>
        <p:nvPicPr>
          <p:cNvPr id="5" name="Content Placeholder 4">
            <a:extLst>
              <a:ext uri="{FF2B5EF4-FFF2-40B4-BE49-F238E27FC236}">
                <a16:creationId xmlns:a16="http://schemas.microsoft.com/office/drawing/2014/main" id="{71A2D535-041F-BF40-DD13-207FFED44618}"/>
              </a:ext>
            </a:extLst>
          </p:cNvPr>
          <p:cNvPicPr>
            <a:picLocks noGrp="1" noChangeAspect="1"/>
          </p:cNvPicPr>
          <p:nvPr>
            <p:ph idx="1"/>
          </p:nvPr>
        </p:nvPicPr>
        <p:blipFill>
          <a:blip r:embed="rId2"/>
          <a:stretch>
            <a:fillRect/>
          </a:stretch>
        </p:blipFill>
        <p:spPr>
          <a:xfrm>
            <a:off x="955895" y="2077180"/>
            <a:ext cx="10515600" cy="3247295"/>
          </a:xfrm>
        </p:spPr>
      </p:pic>
    </p:spTree>
    <p:extLst>
      <p:ext uri="{BB962C8B-B14F-4D97-AF65-F5344CB8AC3E}">
        <p14:creationId xmlns:p14="http://schemas.microsoft.com/office/powerpoint/2010/main" val="4238216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7CF143-CCDD-6689-8A06-9EF96BE5AE08}"/>
              </a:ext>
            </a:extLst>
          </p:cNvPr>
          <p:cNvSpPr>
            <a:spLocks noGrp="1"/>
          </p:cNvSpPr>
          <p:nvPr>
            <p:ph type="title"/>
          </p:nvPr>
        </p:nvSpPr>
        <p:spPr>
          <a:xfrm>
            <a:off x="589560" y="856180"/>
            <a:ext cx="3210185" cy="1128068"/>
          </a:xfrm>
        </p:spPr>
        <p:txBody>
          <a:bodyPr anchor="ctr">
            <a:normAutofit/>
          </a:bodyPr>
          <a:lstStyle/>
          <a:p>
            <a:r>
              <a:rPr lang="en-US" sz="1800" dirty="0">
                <a:latin typeface="+mn-lt"/>
                <a:ea typeface="+mn-ea"/>
                <a:cs typeface="+mn-cs"/>
              </a:rPr>
              <a:t>Advanced Clustering K-Means Clustering on Sleep and Lifestyle Factors</a:t>
            </a:r>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0E1A986-78C1-9E84-7DF9-8A1A4EE99908}"/>
              </a:ext>
            </a:extLst>
          </p:cNvPr>
          <p:cNvSpPr>
            <a:spLocks noGrp="1"/>
          </p:cNvSpPr>
          <p:nvPr>
            <p:ph idx="1"/>
          </p:nvPr>
        </p:nvSpPr>
        <p:spPr>
          <a:xfrm>
            <a:off x="262551" y="2330505"/>
            <a:ext cx="3537194" cy="3979585"/>
          </a:xfrm>
        </p:spPr>
        <p:txBody>
          <a:bodyPr anchor="ctr">
            <a:normAutofit/>
          </a:bodyPr>
          <a:lstStyle/>
          <a:p>
            <a:pPr marL="0" indent="0">
              <a:buNone/>
            </a:pPr>
            <a:r>
              <a:rPr lang="en-US" sz="1100" dirty="0"/>
              <a:t>The analysis highlights the following key relationships with sleep quality:</a:t>
            </a:r>
          </a:p>
          <a:p>
            <a:pPr>
              <a:buFont typeface="Arial" panose="020B0604020202020204" pitchFamily="34" charset="0"/>
              <a:buChar char="•"/>
            </a:pPr>
            <a:r>
              <a:rPr lang="en-US" sz="1100" b="1" dirty="0"/>
              <a:t>Sufficient sleep duration</a:t>
            </a:r>
            <a:r>
              <a:rPr lang="en-US" sz="1100" dirty="0"/>
              <a:t> (7-8 hours) and </a:t>
            </a:r>
            <a:r>
              <a:rPr lang="en-US" sz="1100" b="1" dirty="0"/>
              <a:t>higher physical activity</a:t>
            </a:r>
            <a:r>
              <a:rPr lang="en-US" sz="1100" dirty="0"/>
              <a:t> positively impact sleep quality.</a:t>
            </a:r>
          </a:p>
          <a:p>
            <a:pPr>
              <a:buFont typeface="Arial" panose="020B0604020202020204" pitchFamily="34" charset="0"/>
              <a:buChar char="•"/>
            </a:pPr>
            <a:r>
              <a:rPr lang="en-US" sz="1100" b="1" dirty="0"/>
              <a:t>Stress levels</a:t>
            </a:r>
            <a:r>
              <a:rPr lang="en-US" sz="1100" dirty="0"/>
              <a:t> and </a:t>
            </a:r>
            <a:r>
              <a:rPr lang="en-US" sz="1100" b="1" dirty="0"/>
              <a:t>heart rate</a:t>
            </a:r>
            <a:r>
              <a:rPr lang="en-US" sz="1100" dirty="0"/>
              <a:t> are inversely correlated with sleep quality.</a:t>
            </a:r>
          </a:p>
          <a:p>
            <a:pPr>
              <a:buFont typeface="Arial" panose="020B0604020202020204" pitchFamily="34" charset="0"/>
              <a:buChar char="•"/>
            </a:pPr>
            <a:r>
              <a:rPr lang="en-US" sz="1100" b="1" dirty="0"/>
              <a:t>Age</a:t>
            </a:r>
            <a:r>
              <a:rPr lang="en-US" sz="1100" dirty="0"/>
              <a:t> and associated lifestyle patterns influence sleep outcomes, particularly for older individuals.</a:t>
            </a:r>
          </a:p>
          <a:p>
            <a:r>
              <a:rPr lang="en-US" sz="1100" dirty="0"/>
              <a:t>Improving sleep quality requires addressing multiple factors, such as increasing physical activity, managing stress, and ensuring adequate sleep duration.</a:t>
            </a:r>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4F3148D-0BB1-B61C-762B-9C1079647B53}"/>
              </a:ext>
            </a:extLst>
          </p:cNvPr>
          <p:cNvPicPr>
            <a:picLocks noChangeAspect="1"/>
          </p:cNvPicPr>
          <p:nvPr/>
        </p:nvPicPr>
        <p:blipFill>
          <a:blip r:embed="rId2"/>
          <a:stretch>
            <a:fillRect/>
          </a:stretch>
        </p:blipFill>
        <p:spPr>
          <a:xfrm>
            <a:off x="3764845" y="72428"/>
            <a:ext cx="8267814" cy="6858000"/>
          </a:xfrm>
          <a:prstGeom prst="rect">
            <a:avLst/>
          </a:prstGeom>
        </p:spPr>
      </p:pic>
    </p:spTree>
    <p:extLst>
      <p:ext uri="{BB962C8B-B14F-4D97-AF65-F5344CB8AC3E}">
        <p14:creationId xmlns:p14="http://schemas.microsoft.com/office/powerpoint/2010/main" val="2799342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398B-94D3-A8B5-320B-C796EF64237A}"/>
              </a:ext>
            </a:extLst>
          </p:cNvPr>
          <p:cNvSpPr>
            <a:spLocks noGrp="1"/>
          </p:cNvSpPr>
          <p:nvPr>
            <p:ph type="title"/>
          </p:nvPr>
        </p:nvSpPr>
        <p:spPr>
          <a:xfrm>
            <a:off x="561315" y="319857"/>
            <a:ext cx="10515600" cy="1325563"/>
          </a:xfrm>
        </p:spPr>
        <p:txBody>
          <a:bodyPr/>
          <a:lstStyle/>
          <a:p>
            <a:r>
              <a:rPr lang="en-US" dirty="0"/>
              <a:t>Feature Importance</a:t>
            </a:r>
          </a:p>
        </p:txBody>
      </p:sp>
      <p:sp>
        <p:nvSpPr>
          <p:cNvPr id="3" name="Content Placeholder 2">
            <a:extLst>
              <a:ext uri="{FF2B5EF4-FFF2-40B4-BE49-F238E27FC236}">
                <a16:creationId xmlns:a16="http://schemas.microsoft.com/office/drawing/2014/main" id="{3B3529CF-52A1-ED89-31BC-90A92305C30F}"/>
              </a:ext>
            </a:extLst>
          </p:cNvPr>
          <p:cNvSpPr>
            <a:spLocks noGrp="1"/>
          </p:cNvSpPr>
          <p:nvPr>
            <p:ph idx="1"/>
          </p:nvPr>
        </p:nvSpPr>
        <p:spPr>
          <a:xfrm>
            <a:off x="561315" y="1541619"/>
            <a:ext cx="4961299" cy="4720031"/>
          </a:xfrm>
        </p:spPr>
        <p:txBody>
          <a:bodyPr>
            <a:normAutofit/>
          </a:bodyPr>
          <a:lstStyle/>
          <a:p>
            <a:pPr marL="0" indent="0">
              <a:buNone/>
            </a:pPr>
            <a:r>
              <a:rPr lang="en-US" sz="2000" dirty="0"/>
              <a:t>Using Random Forest to Identify Key Predictors of Sleep Quality with 20% sample size:</a:t>
            </a:r>
          </a:p>
          <a:p>
            <a:pPr marL="0" indent="0">
              <a:buNone/>
            </a:pPr>
            <a:r>
              <a:rPr lang="en-US" sz="1400" b="1" dirty="0"/>
              <a:t>Overall Accuracy</a:t>
            </a:r>
            <a:r>
              <a:rPr lang="en-US" sz="1400" dirty="0"/>
              <a:t>:</a:t>
            </a:r>
          </a:p>
          <a:p>
            <a:pPr>
              <a:buFont typeface="Arial" panose="020B0604020202020204" pitchFamily="34" charset="0"/>
              <a:buChar char="•"/>
            </a:pPr>
            <a:r>
              <a:rPr lang="en-US" sz="1400" dirty="0"/>
              <a:t>The model achieves an </a:t>
            </a:r>
            <a:r>
              <a:rPr lang="en-US" sz="1400" b="1" dirty="0"/>
              <a:t>accuracy of 97%</a:t>
            </a:r>
            <a:r>
              <a:rPr lang="en-US" sz="1400" dirty="0"/>
              <a:t> over the entire dataset of 75 samples, which is excellent.</a:t>
            </a:r>
          </a:p>
          <a:p>
            <a:pPr marL="0" indent="0">
              <a:buNone/>
            </a:pPr>
            <a:r>
              <a:rPr lang="en-US" sz="1400" b="1" dirty="0"/>
              <a:t>Macro Average</a:t>
            </a:r>
            <a:r>
              <a:rPr lang="en-US" sz="1050" dirty="0"/>
              <a:t>:</a:t>
            </a:r>
          </a:p>
          <a:p>
            <a:pPr>
              <a:buFont typeface="Arial" panose="020B0604020202020204" pitchFamily="34" charset="0"/>
              <a:buChar char="•"/>
            </a:pPr>
            <a:r>
              <a:rPr lang="en-US" sz="1400" dirty="0"/>
              <a:t>The </a:t>
            </a:r>
            <a:r>
              <a:rPr lang="en-US" sz="1400" b="1" dirty="0"/>
              <a:t>macro average</a:t>
            </a:r>
            <a:r>
              <a:rPr lang="en-US" sz="1400" dirty="0"/>
              <a:t> is </a:t>
            </a:r>
            <a:r>
              <a:rPr lang="en-US" sz="1400" b="1" dirty="0"/>
              <a:t>0.98 for precision</a:t>
            </a:r>
            <a:r>
              <a:rPr lang="en-US" sz="1400" dirty="0"/>
              <a:t>, recall, and F1-score. This indicates balanced performance across all classes, regardless of their size.</a:t>
            </a:r>
          </a:p>
          <a:p>
            <a:pPr marL="0" indent="0">
              <a:buNone/>
            </a:pPr>
            <a:r>
              <a:rPr lang="en-US" sz="1400" b="1" dirty="0"/>
              <a:t>Weighted Average:</a:t>
            </a:r>
          </a:p>
          <a:p>
            <a:pPr>
              <a:buFont typeface="Arial" panose="020B0604020202020204" pitchFamily="34" charset="0"/>
              <a:buChar char="•"/>
            </a:pPr>
            <a:r>
              <a:rPr lang="en-US" sz="1400" dirty="0"/>
              <a:t>The </a:t>
            </a:r>
            <a:r>
              <a:rPr lang="en-US" sz="1400" b="1" dirty="0"/>
              <a:t>weighted average</a:t>
            </a:r>
            <a:r>
              <a:rPr lang="en-US" sz="1400" dirty="0"/>
              <a:t> considers the support (number of instances per class) and gives an overall score of </a:t>
            </a:r>
            <a:r>
              <a:rPr lang="en-US" sz="1400" b="1" dirty="0"/>
              <a:t>0.98 (precision)</a:t>
            </a:r>
            <a:r>
              <a:rPr lang="en-US" sz="1400" dirty="0"/>
              <a:t>, </a:t>
            </a:r>
            <a:r>
              <a:rPr lang="en-US" sz="1400" b="1" dirty="0"/>
              <a:t>0.97 (recall)</a:t>
            </a:r>
            <a:r>
              <a:rPr lang="en-US" sz="1400" dirty="0"/>
              <a:t>, and </a:t>
            </a:r>
            <a:r>
              <a:rPr lang="en-US" sz="1400" b="1" dirty="0"/>
              <a:t>0.97 (F1-score)</a:t>
            </a:r>
            <a:r>
              <a:rPr lang="en-US" sz="1400" dirty="0"/>
              <a:t>.</a:t>
            </a:r>
          </a:p>
          <a:p>
            <a:pPr>
              <a:buFont typeface="Arial" panose="020B0604020202020204" pitchFamily="34" charset="0"/>
              <a:buChar char="•"/>
            </a:pPr>
            <a:r>
              <a:rPr lang="en-US" sz="1400" dirty="0"/>
              <a:t>This reflects excellent overall model performance.</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0" indent="0">
              <a:buNone/>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6D1B8B70-BF04-F659-7C85-6578C7D9D583}"/>
              </a:ext>
            </a:extLst>
          </p:cNvPr>
          <p:cNvPicPr>
            <a:picLocks noChangeAspect="1"/>
          </p:cNvPicPr>
          <p:nvPr/>
        </p:nvPicPr>
        <p:blipFill>
          <a:blip r:embed="rId2"/>
          <a:stretch>
            <a:fillRect/>
          </a:stretch>
        </p:blipFill>
        <p:spPr>
          <a:xfrm>
            <a:off x="5438210" y="2099225"/>
            <a:ext cx="6457950" cy="4162425"/>
          </a:xfrm>
          <a:prstGeom prst="rect">
            <a:avLst/>
          </a:prstGeom>
        </p:spPr>
      </p:pic>
    </p:spTree>
    <p:extLst>
      <p:ext uri="{BB962C8B-B14F-4D97-AF65-F5344CB8AC3E}">
        <p14:creationId xmlns:p14="http://schemas.microsoft.com/office/powerpoint/2010/main" val="439855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5B0665-38BC-0D40-31F4-BCB74C5D4B1B}"/>
              </a:ext>
            </a:extLst>
          </p:cNvPr>
          <p:cNvSpPr>
            <a:spLocks noGrp="1"/>
          </p:cNvSpPr>
          <p:nvPr>
            <p:ph type="title"/>
          </p:nvPr>
        </p:nvSpPr>
        <p:spPr>
          <a:xfrm>
            <a:off x="1043631" y="809898"/>
            <a:ext cx="9942716" cy="1554480"/>
          </a:xfrm>
        </p:spPr>
        <p:txBody>
          <a:bodyPr anchor="ctr">
            <a:normAutofit/>
          </a:bodyPr>
          <a:lstStyle/>
          <a:p>
            <a:r>
              <a:rPr lang="en-US" sz="4800"/>
              <a:t>Sleep Duration?</a:t>
            </a:r>
          </a:p>
        </p:txBody>
      </p:sp>
      <p:sp>
        <p:nvSpPr>
          <p:cNvPr id="3" name="Content Placeholder 2">
            <a:extLst>
              <a:ext uri="{FF2B5EF4-FFF2-40B4-BE49-F238E27FC236}">
                <a16:creationId xmlns:a16="http://schemas.microsoft.com/office/drawing/2014/main" id="{61D79D4D-6A29-A9B6-7A47-E046607A215D}"/>
              </a:ext>
            </a:extLst>
          </p:cNvPr>
          <p:cNvSpPr>
            <a:spLocks noGrp="1"/>
          </p:cNvSpPr>
          <p:nvPr>
            <p:ph idx="1"/>
          </p:nvPr>
        </p:nvSpPr>
        <p:spPr>
          <a:xfrm>
            <a:off x="1045028" y="3017522"/>
            <a:ext cx="9941319" cy="3124658"/>
          </a:xfrm>
        </p:spPr>
        <p:txBody>
          <a:bodyPr anchor="ctr">
            <a:normAutofit/>
          </a:bodyPr>
          <a:lstStyle/>
          <a:p>
            <a:r>
              <a:rPr lang="en-US" sz="2400" dirty="0"/>
              <a:t>Generally speaking, </a:t>
            </a:r>
            <a:r>
              <a:rPr lang="en-US" sz="2400" b="1" dirty="0"/>
              <a:t>Sleep Duration </a:t>
            </a:r>
            <a:r>
              <a:rPr lang="en-US" sz="2400" dirty="0"/>
              <a:t>does not always lead to </a:t>
            </a:r>
            <a:r>
              <a:rPr lang="en-US" sz="2400" b="1" dirty="0"/>
              <a:t>better. </a:t>
            </a:r>
            <a:r>
              <a:rPr lang="en-US" sz="2400" dirty="0"/>
              <a:t>However, most of the time more time sleeping is related to better quality sleep.</a:t>
            </a:r>
          </a:p>
          <a:p>
            <a:endParaRPr lang="en-US" sz="2400" b="1" dirty="0"/>
          </a:p>
          <a:p>
            <a:r>
              <a:rPr lang="en-US" sz="2400" dirty="0"/>
              <a:t>For the sake of this analysis, all the rest for the studies are done twice, one with Sleep Duration included and one without it, in order to see if there a notable impact or no </a:t>
            </a:r>
          </a:p>
          <a:p>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449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0F7AD3E-2E6D-21A5-D68F-A6FA8D288F49}"/>
              </a:ext>
            </a:extLst>
          </p:cNvPr>
          <p:cNvSpPr>
            <a:spLocks noGrp="1"/>
          </p:cNvSpPr>
          <p:nvPr>
            <p:ph type="title"/>
          </p:nvPr>
        </p:nvSpPr>
        <p:spPr>
          <a:xfrm>
            <a:off x="1137034" y="609597"/>
            <a:ext cx="9392421" cy="1330841"/>
          </a:xfrm>
        </p:spPr>
        <p:txBody>
          <a:bodyPr>
            <a:normAutofit/>
          </a:bodyPr>
          <a:lstStyle/>
          <a:p>
            <a:r>
              <a:rPr lang="en-US" dirty="0"/>
              <a:t>Logistic regression</a:t>
            </a:r>
          </a:p>
        </p:txBody>
      </p:sp>
      <p:sp>
        <p:nvSpPr>
          <p:cNvPr id="3" name="Content Placeholder 2">
            <a:extLst>
              <a:ext uri="{FF2B5EF4-FFF2-40B4-BE49-F238E27FC236}">
                <a16:creationId xmlns:a16="http://schemas.microsoft.com/office/drawing/2014/main" id="{75BDC1D6-DE85-0047-45BB-6B63083EA8B0}"/>
              </a:ext>
            </a:extLst>
          </p:cNvPr>
          <p:cNvSpPr>
            <a:spLocks noGrp="1"/>
          </p:cNvSpPr>
          <p:nvPr>
            <p:ph idx="1"/>
          </p:nvPr>
        </p:nvSpPr>
        <p:spPr>
          <a:xfrm>
            <a:off x="1137034" y="2198362"/>
            <a:ext cx="4958966" cy="3917773"/>
          </a:xfrm>
        </p:spPr>
        <p:txBody>
          <a:bodyPr>
            <a:normAutofit/>
          </a:bodyPr>
          <a:lstStyle/>
          <a:p>
            <a:pPr marL="0" indent="0">
              <a:buNone/>
            </a:pPr>
            <a:r>
              <a:rPr lang="en-US" sz="2000" dirty="0"/>
              <a:t>The SP Model demonstrates superior performance across all key metrics (accuracy, precision, recall, F1-score). This suggests that the SP model is likely a more robust and reliable classifier for this particular dataset.</a:t>
            </a:r>
          </a:p>
        </p:txBody>
      </p:sp>
      <p:sp>
        <p:nvSpPr>
          <p:cNvPr id="27" name="Freeform: Shape 2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Table 4">
            <a:extLst>
              <a:ext uri="{FF2B5EF4-FFF2-40B4-BE49-F238E27FC236}">
                <a16:creationId xmlns:a16="http://schemas.microsoft.com/office/drawing/2014/main" id="{3B43EC35-B1F7-C1D7-0B81-177C79FD1657}"/>
              </a:ext>
            </a:extLst>
          </p:cNvPr>
          <p:cNvGraphicFramePr>
            <a:graphicFrameLocks noGrp="1"/>
          </p:cNvGraphicFramePr>
          <p:nvPr>
            <p:extLst>
              <p:ext uri="{D42A27DB-BD31-4B8C-83A1-F6EECF244321}">
                <p14:modId xmlns:p14="http://schemas.microsoft.com/office/powerpoint/2010/main" val="768490405"/>
              </p:ext>
            </p:extLst>
          </p:nvPr>
        </p:nvGraphicFramePr>
        <p:xfrm>
          <a:off x="6096000" y="2155115"/>
          <a:ext cx="4691438" cy="3755921"/>
        </p:xfrm>
        <a:graphic>
          <a:graphicData uri="http://schemas.openxmlformats.org/drawingml/2006/table">
            <a:tbl>
              <a:tblPr firstRow="1" bandRow="1">
                <a:solidFill>
                  <a:schemeClr val="bg1">
                    <a:lumMod val="95000"/>
                  </a:schemeClr>
                </a:solidFill>
                <a:tableStyleId>{5C22544A-7EE6-4342-B048-85BDC9FD1C3A}</a:tableStyleId>
              </a:tblPr>
              <a:tblGrid>
                <a:gridCol w="1888969">
                  <a:extLst>
                    <a:ext uri="{9D8B030D-6E8A-4147-A177-3AD203B41FA5}">
                      <a16:colId xmlns:a16="http://schemas.microsoft.com/office/drawing/2014/main" val="1959157967"/>
                    </a:ext>
                  </a:extLst>
                </a:gridCol>
                <a:gridCol w="1249352">
                  <a:extLst>
                    <a:ext uri="{9D8B030D-6E8A-4147-A177-3AD203B41FA5}">
                      <a16:colId xmlns:a16="http://schemas.microsoft.com/office/drawing/2014/main" val="804692595"/>
                    </a:ext>
                  </a:extLst>
                </a:gridCol>
                <a:gridCol w="1553117">
                  <a:extLst>
                    <a:ext uri="{9D8B030D-6E8A-4147-A177-3AD203B41FA5}">
                      <a16:colId xmlns:a16="http://schemas.microsoft.com/office/drawing/2014/main" val="1365522101"/>
                    </a:ext>
                  </a:extLst>
                </a:gridCol>
              </a:tblGrid>
              <a:tr h="541367">
                <a:tc>
                  <a:txBody>
                    <a:bodyPr/>
                    <a:lstStyle/>
                    <a:p>
                      <a:pPr algn="ctr" fontAlgn="b"/>
                      <a:r>
                        <a:rPr lang="en-US" sz="2200" b="0" u="none" strike="noStrike" cap="none" spc="0">
                          <a:solidFill>
                            <a:schemeClr val="bg1"/>
                          </a:solidFill>
                          <a:effectLst/>
                        </a:rPr>
                        <a:t>Metric</a:t>
                      </a:r>
                      <a:endParaRPr lang="en-US" sz="2200" b="0" i="0" u="none" strike="noStrike" cap="none" spc="0">
                        <a:solidFill>
                          <a:schemeClr val="bg1"/>
                        </a:solidFill>
                        <a:effectLst/>
                        <a:latin typeface="Aptos Narrow" panose="020B0004020202020204" pitchFamily="34" charset="0"/>
                      </a:endParaRPr>
                    </a:p>
                  </a:txBody>
                  <a:tcPr marL="20141" marR="20141" marT="123217" marB="40283" anchor="ctr">
                    <a:lnL w="12700" cmpd="sng">
                      <a:noFill/>
                    </a:lnL>
                    <a:lnR w="12700" cmpd="sng">
                      <a:noFill/>
                    </a:lnR>
                    <a:lnT w="19050" cap="flat" cmpd="sng" algn="ctr">
                      <a:noFill/>
                      <a:prstDash val="solid"/>
                    </a:lnT>
                    <a:lnB w="38100" cmpd="sng">
                      <a:noFill/>
                    </a:lnB>
                    <a:solidFill>
                      <a:schemeClr val="accent2"/>
                    </a:solidFill>
                  </a:tcPr>
                </a:tc>
                <a:tc>
                  <a:txBody>
                    <a:bodyPr/>
                    <a:lstStyle/>
                    <a:p>
                      <a:pPr algn="ctr" fontAlgn="b"/>
                      <a:r>
                        <a:rPr lang="en-US" sz="2200" b="0" u="none" strike="noStrike" cap="none" spc="0">
                          <a:solidFill>
                            <a:schemeClr val="bg1"/>
                          </a:solidFill>
                          <a:effectLst/>
                        </a:rPr>
                        <a:t>With SP </a:t>
                      </a:r>
                      <a:endParaRPr lang="en-US" sz="2200" b="0" i="0" u="none" strike="noStrike" cap="none" spc="0">
                        <a:solidFill>
                          <a:schemeClr val="bg1"/>
                        </a:solidFill>
                        <a:effectLst/>
                        <a:latin typeface="Aptos Narrow" panose="020B0004020202020204" pitchFamily="34" charset="0"/>
                      </a:endParaRPr>
                    </a:p>
                  </a:txBody>
                  <a:tcPr marL="20141" marR="20141" marT="123217" marB="0" anchor="ctr">
                    <a:lnL w="12700" cmpd="sng">
                      <a:noFill/>
                    </a:lnL>
                    <a:lnR w="12700" cmpd="sng">
                      <a:noFill/>
                    </a:lnR>
                    <a:lnT w="19050" cap="flat" cmpd="sng" algn="ctr">
                      <a:noFill/>
                      <a:prstDash val="solid"/>
                    </a:lnT>
                    <a:lnB w="38100" cmpd="sng">
                      <a:noFill/>
                    </a:lnB>
                    <a:solidFill>
                      <a:schemeClr val="accent2"/>
                    </a:solidFill>
                  </a:tcPr>
                </a:tc>
                <a:tc>
                  <a:txBody>
                    <a:bodyPr/>
                    <a:lstStyle/>
                    <a:p>
                      <a:pPr algn="ctr" fontAlgn="b"/>
                      <a:r>
                        <a:rPr lang="en-US" sz="2200" b="0" u="none" strike="noStrike" cap="none" spc="0">
                          <a:solidFill>
                            <a:schemeClr val="bg1"/>
                          </a:solidFill>
                          <a:effectLst/>
                        </a:rPr>
                        <a:t>Without SP</a:t>
                      </a:r>
                      <a:endParaRPr lang="en-US" sz="2200" b="0" i="0" u="none" strike="noStrike" cap="none" spc="0">
                        <a:solidFill>
                          <a:schemeClr val="bg1"/>
                        </a:solidFill>
                        <a:effectLst/>
                        <a:latin typeface="Aptos Narrow" panose="020B0004020202020204" pitchFamily="34" charset="0"/>
                      </a:endParaRPr>
                    </a:p>
                  </a:txBody>
                  <a:tcPr marL="20141" marR="20141" marT="123217" marB="0"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452416429"/>
                  </a:ext>
                </a:extLst>
              </a:tr>
              <a:tr h="459222">
                <a:tc>
                  <a:txBody>
                    <a:bodyPr/>
                    <a:lstStyle/>
                    <a:p>
                      <a:pPr algn="ctr" fontAlgn="b"/>
                      <a:r>
                        <a:rPr lang="en-US" sz="1600" u="none" strike="noStrike" cap="none" spc="0" dirty="0">
                          <a:solidFill>
                            <a:schemeClr val="tx1"/>
                          </a:solidFill>
                          <a:effectLst/>
                        </a:rPr>
                        <a:t>Accuracy</a:t>
                      </a:r>
                      <a:endParaRPr lang="en-US" sz="1600" b="0" i="0" u="none" strike="noStrike" cap="none" spc="0" dirty="0">
                        <a:solidFill>
                          <a:schemeClr val="tx1"/>
                        </a:solidFill>
                        <a:effectLst/>
                        <a:latin typeface="Aptos Narrow" panose="020B0004020202020204" pitchFamily="34" charset="0"/>
                      </a:endParaRPr>
                    </a:p>
                  </a:txBody>
                  <a:tcPr marL="20141" marR="20141" marT="123217" marB="40283"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US" sz="1600" u="none" strike="noStrike" cap="none" spc="0">
                          <a:solidFill>
                            <a:schemeClr val="tx1"/>
                          </a:solidFill>
                          <a:effectLst/>
                        </a:rPr>
                        <a:t>93%</a:t>
                      </a:r>
                      <a:endParaRPr lang="en-US" sz="1600" b="0" i="0" u="none" strike="noStrike" cap="none" spc="0">
                        <a:solidFill>
                          <a:schemeClr val="tx1"/>
                        </a:solidFill>
                        <a:effectLst/>
                        <a:latin typeface="Aptos Narrow" panose="020B0004020202020204" pitchFamily="34" charset="0"/>
                      </a:endParaRPr>
                    </a:p>
                  </a:txBody>
                  <a:tcPr marL="20141" marR="20141" marT="123217"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US" sz="1600" u="none" strike="noStrike" cap="none" spc="0">
                          <a:solidFill>
                            <a:schemeClr val="tx1"/>
                          </a:solidFill>
                          <a:effectLst/>
                        </a:rPr>
                        <a:t>87%</a:t>
                      </a:r>
                      <a:endParaRPr lang="en-US" sz="1600" b="0" i="0" u="none" strike="noStrike" cap="none" spc="0">
                        <a:solidFill>
                          <a:schemeClr val="tx1"/>
                        </a:solidFill>
                        <a:effectLst/>
                        <a:latin typeface="Aptos Narrow" panose="020B0004020202020204" pitchFamily="34" charset="0"/>
                      </a:endParaRPr>
                    </a:p>
                  </a:txBody>
                  <a:tcPr marL="20141" marR="20141" marT="123217" marB="40283"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249166340"/>
                  </a:ext>
                </a:extLst>
              </a:tr>
              <a:tr h="459222">
                <a:tc>
                  <a:txBody>
                    <a:bodyPr/>
                    <a:lstStyle/>
                    <a:p>
                      <a:pPr algn="ctr" fontAlgn="b"/>
                      <a:r>
                        <a:rPr lang="en-US" sz="1600" u="none" strike="noStrike" cap="none" spc="0">
                          <a:solidFill>
                            <a:schemeClr val="tx1"/>
                          </a:solidFill>
                          <a:effectLst/>
                        </a:rPr>
                        <a:t>Precision (Class 0)</a:t>
                      </a:r>
                      <a:endParaRPr lang="en-US" sz="1600" b="0" i="0" u="none" strike="noStrike" cap="none" spc="0">
                        <a:solidFill>
                          <a:schemeClr val="tx1"/>
                        </a:solidFill>
                        <a:effectLst/>
                        <a:latin typeface="Aptos Narrow" panose="020B0004020202020204" pitchFamily="34" charset="0"/>
                      </a:endParaRPr>
                    </a:p>
                  </a:txBody>
                  <a:tcPr marL="20141" marR="20141" marT="123217" marB="40283"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US" sz="1600" u="none" strike="noStrike" cap="none" spc="0">
                          <a:solidFill>
                            <a:schemeClr val="tx1"/>
                          </a:solidFill>
                          <a:effectLst/>
                        </a:rPr>
                        <a:t>91%</a:t>
                      </a:r>
                      <a:endParaRPr lang="en-US" sz="1600" b="0" i="0" u="none" strike="noStrike" cap="none" spc="0">
                        <a:solidFill>
                          <a:schemeClr val="tx1"/>
                        </a:solidFill>
                        <a:effectLst/>
                        <a:latin typeface="Aptos Narrow" panose="020B0004020202020204" pitchFamily="34" charset="0"/>
                      </a:endParaRPr>
                    </a:p>
                  </a:txBody>
                  <a:tcPr marL="20141" marR="20141" marT="123217" marB="40283"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US" sz="1600" u="none" strike="noStrike" cap="none" spc="0">
                          <a:solidFill>
                            <a:schemeClr val="tx1"/>
                          </a:solidFill>
                          <a:effectLst/>
                        </a:rPr>
                        <a:t>85%</a:t>
                      </a:r>
                      <a:endParaRPr lang="en-US" sz="1600" b="0" i="0" u="none" strike="noStrike" cap="none" spc="0">
                        <a:solidFill>
                          <a:schemeClr val="tx1"/>
                        </a:solidFill>
                        <a:effectLst/>
                        <a:latin typeface="Aptos Narrow" panose="020B0004020202020204" pitchFamily="34" charset="0"/>
                      </a:endParaRPr>
                    </a:p>
                  </a:txBody>
                  <a:tcPr marL="20141" marR="20141" marT="123217" marB="40283"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214772298"/>
                  </a:ext>
                </a:extLst>
              </a:tr>
              <a:tr h="459222">
                <a:tc>
                  <a:txBody>
                    <a:bodyPr/>
                    <a:lstStyle/>
                    <a:p>
                      <a:pPr algn="ctr" fontAlgn="b"/>
                      <a:r>
                        <a:rPr lang="en-US" sz="1600" u="none" strike="noStrike" cap="none" spc="0">
                          <a:solidFill>
                            <a:schemeClr val="tx1"/>
                          </a:solidFill>
                          <a:effectLst/>
                        </a:rPr>
                        <a:t>Precision (Class 1)</a:t>
                      </a:r>
                      <a:endParaRPr lang="en-US" sz="1600" b="0" i="0" u="none" strike="noStrike" cap="none" spc="0">
                        <a:solidFill>
                          <a:schemeClr val="tx1"/>
                        </a:solidFill>
                        <a:effectLst/>
                        <a:latin typeface="Aptos Narrow" panose="020B0004020202020204" pitchFamily="34" charset="0"/>
                      </a:endParaRPr>
                    </a:p>
                  </a:txBody>
                  <a:tcPr marL="20141" marR="20141" marT="123217" marB="40283"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US" sz="1600" u="none" strike="noStrike" cap="none" spc="0">
                          <a:solidFill>
                            <a:schemeClr val="tx1"/>
                          </a:solidFill>
                          <a:effectLst/>
                        </a:rPr>
                        <a:t>97%</a:t>
                      </a:r>
                      <a:endParaRPr lang="en-US" sz="1600" b="0" i="0" u="none" strike="noStrike" cap="none" spc="0">
                        <a:solidFill>
                          <a:schemeClr val="tx1"/>
                        </a:solidFill>
                        <a:effectLst/>
                        <a:latin typeface="Aptos Narrow" panose="020B0004020202020204" pitchFamily="34" charset="0"/>
                      </a:endParaRPr>
                    </a:p>
                  </a:txBody>
                  <a:tcPr marL="20141" marR="20141" marT="123217" marB="40283"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US" sz="1600" u="none" strike="noStrike" cap="none" spc="0">
                          <a:solidFill>
                            <a:schemeClr val="tx1"/>
                          </a:solidFill>
                          <a:effectLst/>
                        </a:rPr>
                        <a:t>89%</a:t>
                      </a:r>
                      <a:endParaRPr lang="en-US" sz="1600" b="0" i="0" u="none" strike="noStrike" cap="none" spc="0">
                        <a:solidFill>
                          <a:schemeClr val="tx1"/>
                        </a:solidFill>
                        <a:effectLst/>
                        <a:latin typeface="Aptos Narrow" panose="020B0004020202020204" pitchFamily="34" charset="0"/>
                      </a:endParaRPr>
                    </a:p>
                  </a:txBody>
                  <a:tcPr marL="20141" marR="20141" marT="123217" marB="40283"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615946010"/>
                  </a:ext>
                </a:extLst>
              </a:tr>
              <a:tr h="459222">
                <a:tc>
                  <a:txBody>
                    <a:bodyPr/>
                    <a:lstStyle/>
                    <a:p>
                      <a:pPr algn="ctr" fontAlgn="b"/>
                      <a:r>
                        <a:rPr lang="en-US" sz="1600" u="none" strike="noStrike" cap="none" spc="0">
                          <a:solidFill>
                            <a:schemeClr val="tx1"/>
                          </a:solidFill>
                          <a:effectLst/>
                        </a:rPr>
                        <a:t>Recall (Class 0)</a:t>
                      </a:r>
                      <a:endParaRPr lang="en-US" sz="1600" b="0" i="0" u="none" strike="noStrike" cap="none" spc="0">
                        <a:solidFill>
                          <a:schemeClr val="tx1"/>
                        </a:solidFill>
                        <a:effectLst/>
                        <a:latin typeface="Aptos Narrow" panose="020B0004020202020204" pitchFamily="34" charset="0"/>
                      </a:endParaRPr>
                    </a:p>
                  </a:txBody>
                  <a:tcPr marL="20141" marR="20141" marT="123217" marB="40283"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US" sz="1600" u="none" strike="noStrike" cap="none" spc="0">
                          <a:solidFill>
                            <a:schemeClr val="tx1"/>
                          </a:solidFill>
                          <a:effectLst/>
                        </a:rPr>
                        <a:t>98%</a:t>
                      </a:r>
                      <a:endParaRPr lang="en-US" sz="1600" b="0" i="0" u="none" strike="noStrike" cap="none" spc="0">
                        <a:solidFill>
                          <a:schemeClr val="tx1"/>
                        </a:solidFill>
                        <a:effectLst/>
                        <a:latin typeface="Aptos Narrow" panose="020B0004020202020204" pitchFamily="34" charset="0"/>
                      </a:endParaRPr>
                    </a:p>
                  </a:txBody>
                  <a:tcPr marL="20141" marR="20141" marT="123217" marB="40283"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US" sz="1600" u="none" strike="noStrike" cap="none" spc="0">
                          <a:solidFill>
                            <a:schemeClr val="tx1"/>
                          </a:solidFill>
                          <a:effectLst/>
                        </a:rPr>
                        <a:t>93%</a:t>
                      </a:r>
                      <a:endParaRPr lang="en-US" sz="1600" b="0" i="0" u="none" strike="noStrike" cap="none" spc="0">
                        <a:solidFill>
                          <a:schemeClr val="tx1"/>
                        </a:solidFill>
                        <a:effectLst/>
                        <a:latin typeface="Aptos Narrow" panose="020B0004020202020204" pitchFamily="34" charset="0"/>
                      </a:endParaRPr>
                    </a:p>
                  </a:txBody>
                  <a:tcPr marL="20141" marR="20141" marT="123217" marB="40283"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571188364"/>
                  </a:ext>
                </a:extLst>
              </a:tr>
              <a:tr h="459222">
                <a:tc>
                  <a:txBody>
                    <a:bodyPr/>
                    <a:lstStyle/>
                    <a:p>
                      <a:pPr algn="ctr" fontAlgn="b"/>
                      <a:r>
                        <a:rPr lang="en-US" sz="1600" u="none" strike="noStrike" cap="none" spc="0">
                          <a:solidFill>
                            <a:schemeClr val="tx1"/>
                          </a:solidFill>
                          <a:effectLst/>
                        </a:rPr>
                        <a:t>Recall (Class 1)</a:t>
                      </a:r>
                      <a:endParaRPr lang="en-US" sz="1600" b="0" i="0" u="none" strike="noStrike" cap="none" spc="0">
                        <a:solidFill>
                          <a:schemeClr val="tx1"/>
                        </a:solidFill>
                        <a:effectLst/>
                        <a:latin typeface="Aptos Narrow" panose="020B0004020202020204" pitchFamily="34" charset="0"/>
                      </a:endParaRPr>
                    </a:p>
                  </a:txBody>
                  <a:tcPr marL="20141" marR="20141" marT="123217" marB="40283"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US" sz="1600" u="none" strike="noStrike" cap="none" spc="0">
                          <a:solidFill>
                            <a:schemeClr val="tx1"/>
                          </a:solidFill>
                          <a:effectLst/>
                        </a:rPr>
                        <a:t>88%</a:t>
                      </a:r>
                      <a:endParaRPr lang="en-US" sz="1600" b="0" i="0" u="none" strike="noStrike" cap="none" spc="0">
                        <a:solidFill>
                          <a:schemeClr val="tx1"/>
                        </a:solidFill>
                        <a:effectLst/>
                        <a:latin typeface="Aptos Narrow" panose="020B0004020202020204" pitchFamily="34" charset="0"/>
                      </a:endParaRPr>
                    </a:p>
                  </a:txBody>
                  <a:tcPr marL="20141" marR="20141" marT="123217" marB="40283"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US" sz="1600" u="none" strike="noStrike" cap="none" spc="0">
                          <a:solidFill>
                            <a:schemeClr val="tx1"/>
                          </a:solidFill>
                          <a:effectLst/>
                        </a:rPr>
                        <a:t>78%</a:t>
                      </a:r>
                      <a:endParaRPr lang="en-US" sz="1600" b="0" i="0" u="none" strike="noStrike" cap="none" spc="0">
                        <a:solidFill>
                          <a:schemeClr val="tx1"/>
                        </a:solidFill>
                        <a:effectLst/>
                        <a:latin typeface="Aptos Narrow" panose="020B0004020202020204" pitchFamily="34" charset="0"/>
                      </a:endParaRPr>
                    </a:p>
                  </a:txBody>
                  <a:tcPr marL="20141" marR="20141" marT="123217" marB="40283"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409101722"/>
                  </a:ext>
                </a:extLst>
              </a:tr>
              <a:tr h="459222">
                <a:tc>
                  <a:txBody>
                    <a:bodyPr/>
                    <a:lstStyle/>
                    <a:p>
                      <a:pPr algn="ctr" fontAlgn="b"/>
                      <a:r>
                        <a:rPr lang="en-US" sz="1600" u="none" strike="noStrike" cap="none" spc="0">
                          <a:solidFill>
                            <a:schemeClr val="tx1"/>
                          </a:solidFill>
                          <a:effectLst/>
                        </a:rPr>
                        <a:t>F1-score (Class 0)</a:t>
                      </a:r>
                      <a:endParaRPr lang="en-US" sz="1600" b="0" i="0" u="none" strike="noStrike" cap="none" spc="0">
                        <a:solidFill>
                          <a:schemeClr val="tx1"/>
                        </a:solidFill>
                        <a:effectLst/>
                        <a:latin typeface="Aptos Narrow" panose="020B0004020202020204" pitchFamily="34" charset="0"/>
                      </a:endParaRPr>
                    </a:p>
                  </a:txBody>
                  <a:tcPr marL="20141" marR="20141" marT="123217" marB="40283"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US" sz="1600" u="none" strike="noStrike" cap="none" spc="0">
                          <a:solidFill>
                            <a:schemeClr val="tx1"/>
                          </a:solidFill>
                          <a:effectLst/>
                        </a:rPr>
                        <a:t>94%</a:t>
                      </a:r>
                      <a:endParaRPr lang="en-US" sz="1600" b="0" i="0" u="none" strike="noStrike" cap="none" spc="0">
                        <a:solidFill>
                          <a:schemeClr val="tx1"/>
                        </a:solidFill>
                        <a:effectLst/>
                        <a:latin typeface="Aptos Narrow" panose="020B0004020202020204" pitchFamily="34" charset="0"/>
                      </a:endParaRPr>
                    </a:p>
                  </a:txBody>
                  <a:tcPr marL="20141" marR="20141" marT="123217" marB="40283"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US" sz="1600" u="none" strike="noStrike" cap="none" spc="0">
                          <a:solidFill>
                            <a:schemeClr val="tx1"/>
                          </a:solidFill>
                          <a:effectLst/>
                        </a:rPr>
                        <a:t>89%</a:t>
                      </a:r>
                      <a:endParaRPr lang="en-US" sz="1600" b="0" i="0" u="none" strike="noStrike" cap="none" spc="0">
                        <a:solidFill>
                          <a:schemeClr val="tx1"/>
                        </a:solidFill>
                        <a:effectLst/>
                        <a:latin typeface="Aptos Narrow" panose="020B0004020202020204" pitchFamily="34" charset="0"/>
                      </a:endParaRPr>
                    </a:p>
                  </a:txBody>
                  <a:tcPr marL="20141" marR="20141" marT="123217" marB="40283"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354129358"/>
                  </a:ext>
                </a:extLst>
              </a:tr>
              <a:tr h="459222">
                <a:tc>
                  <a:txBody>
                    <a:bodyPr/>
                    <a:lstStyle/>
                    <a:p>
                      <a:pPr algn="ctr" fontAlgn="b"/>
                      <a:r>
                        <a:rPr lang="en-US" sz="1600" u="none" strike="noStrike" cap="none" spc="0">
                          <a:solidFill>
                            <a:schemeClr val="tx1"/>
                          </a:solidFill>
                          <a:effectLst/>
                        </a:rPr>
                        <a:t>F1-score (Class 1)</a:t>
                      </a:r>
                      <a:endParaRPr lang="en-US" sz="1600" b="0" i="0" u="none" strike="noStrike" cap="none" spc="0">
                        <a:solidFill>
                          <a:schemeClr val="tx1"/>
                        </a:solidFill>
                        <a:effectLst/>
                        <a:latin typeface="Aptos Narrow" panose="020B0004020202020204" pitchFamily="34" charset="0"/>
                      </a:endParaRPr>
                    </a:p>
                  </a:txBody>
                  <a:tcPr marL="20141" marR="20141" marT="123217" marB="40283"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US" sz="1600" u="none" strike="noStrike" cap="none" spc="0">
                          <a:solidFill>
                            <a:schemeClr val="tx1"/>
                          </a:solidFill>
                          <a:effectLst/>
                        </a:rPr>
                        <a:t>92%</a:t>
                      </a:r>
                      <a:endParaRPr lang="en-US" sz="1600" b="0" i="0" u="none" strike="noStrike" cap="none" spc="0">
                        <a:solidFill>
                          <a:schemeClr val="tx1"/>
                        </a:solidFill>
                        <a:effectLst/>
                        <a:latin typeface="Aptos Narrow" panose="020B0004020202020204" pitchFamily="34" charset="0"/>
                      </a:endParaRPr>
                    </a:p>
                  </a:txBody>
                  <a:tcPr marL="20141" marR="20141" marT="123217" marB="40283"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fontAlgn="b"/>
                      <a:r>
                        <a:rPr lang="en-US" sz="1600" u="none" strike="noStrike" cap="none" spc="0" dirty="0">
                          <a:solidFill>
                            <a:schemeClr val="tx1"/>
                          </a:solidFill>
                          <a:effectLst/>
                        </a:rPr>
                        <a:t>83%</a:t>
                      </a:r>
                      <a:endParaRPr lang="en-US" sz="1600" b="0" i="0" u="none" strike="noStrike" cap="none" spc="0" dirty="0">
                        <a:solidFill>
                          <a:schemeClr val="tx1"/>
                        </a:solidFill>
                        <a:effectLst/>
                        <a:latin typeface="Aptos Narrow" panose="020B0004020202020204" pitchFamily="34" charset="0"/>
                      </a:endParaRPr>
                    </a:p>
                  </a:txBody>
                  <a:tcPr marL="20141" marR="20141" marT="123217" marB="40283"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835391415"/>
                  </a:ext>
                </a:extLst>
              </a:tr>
            </a:tbl>
          </a:graphicData>
        </a:graphic>
      </p:graphicFrame>
    </p:spTree>
    <p:extLst>
      <p:ext uri="{BB962C8B-B14F-4D97-AF65-F5344CB8AC3E}">
        <p14:creationId xmlns:p14="http://schemas.microsoft.com/office/powerpoint/2010/main" val="706986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6EF435-72DB-D80C-5059-A0788F327005}"/>
              </a:ext>
            </a:extLst>
          </p:cNvPr>
          <p:cNvSpPr>
            <a:spLocks noGrp="1"/>
          </p:cNvSpPr>
          <p:nvPr>
            <p:ph type="title"/>
          </p:nvPr>
        </p:nvSpPr>
        <p:spPr>
          <a:xfrm>
            <a:off x="838200" y="557188"/>
            <a:ext cx="10515600" cy="1133499"/>
          </a:xfrm>
        </p:spPr>
        <p:txBody>
          <a:bodyPr>
            <a:normAutofit/>
          </a:bodyPr>
          <a:lstStyle/>
          <a:p>
            <a:pPr algn="ctr"/>
            <a:r>
              <a:rPr lang="en-US" sz="5200"/>
              <a:t>Linear Regression</a:t>
            </a:r>
          </a:p>
        </p:txBody>
      </p:sp>
      <p:graphicFrame>
        <p:nvGraphicFramePr>
          <p:cNvPr id="5" name="Content Placeholder 4">
            <a:extLst>
              <a:ext uri="{FF2B5EF4-FFF2-40B4-BE49-F238E27FC236}">
                <a16:creationId xmlns:a16="http://schemas.microsoft.com/office/drawing/2014/main" id="{49C88663-E71C-FABB-B812-2719E224A868}"/>
              </a:ext>
            </a:extLst>
          </p:cNvPr>
          <p:cNvGraphicFramePr>
            <a:graphicFrameLocks noGrp="1"/>
          </p:cNvGraphicFramePr>
          <p:nvPr>
            <p:ph idx="1"/>
            <p:extLst>
              <p:ext uri="{D42A27DB-BD31-4B8C-83A1-F6EECF244321}">
                <p14:modId xmlns:p14="http://schemas.microsoft.com/office/powerpoint/2010/main" val="33941659"/>
              </p:ext>
            </p:extLst>
          </p:nvPr>
        </p:nvGraphicFramePr>
        <p:xfrm>
          <a:off x="5758004" y="1879311"/>
          <a:ext cx="6283106" cy="5018023"/>
        </p:xfrm>
        <a:graphic>
          <a:graphicData uri="http://schemas.openxmlformats.org/drawingml/2006/table">
            <a:tbl>
              <a:tblPr firstRow="1" bandRow="1">
                <a:solidFill>
                  <a:schemeClr val="bg1">
                    <a:lumMod val="95000"/>
                  </a:schemeClr>
                </a:solidFill>
                <a:tableStyleId>{5C22544A-7EE6-4342-B048-85BDC9FD1C3A}</a:tableStyleId>
              </a:tblPr>
              <a:tblGrid>
                <a:gridCol w="2997198">
                  <a:extLst>
                    <a:ext uri="{9D8B030D-6E8A-4147-A177-3AD203B41FA5}">
                      <a16:colId xmlns:a16="http://schemas.microsoft.com/office/drawing/2014/main" val="97028976"/>
                    </a:ext>
                  </a:extLst>
                </a:gridCol>
                <a:gridCol w="1642954">
                  <a:extLst>
                    <a:ext uri="{9D8B030D-6E8A-4147-A177-3AD203B41FA5}">
                      <a16:colId xmlns:a16="http://schemas.microsoft.com/office/drawing/2014/main" val="3913727304"/>
                    </a:ext>
                  </a:extLst>
                </a:gridCol>
                <a:gridCol w="1642954">
                  <a:extLst>
                    <a:ext uri="{9D8B030D-6E8A-4147-A177-3AD203B41FA5}">
                      <a16:colId xmlns:a16="http://schemas.microsoft.com/office/drawing/2014/main" val="3607698664"/>
                    </a:ext>
                  </a:extLst>
                </a:gridCol>
              </a:tblGrid>
              <a:tr h="468339">
                <a:tc>
                  <a:txBody>
                    <a:bodyPr/>
                    <a:lstStyle/>
                    <a:p>
                      <a:pPr algn="ctr" fontAlgn="b"/>
                      <a:endParaRPr lang="en-US" sz="2000" b="1" i="0" u="none" strike="noStrike" cap="none" spc="0" dirty="0">
                        <a:solidFill>
                          <a:schemeClr val="tx1"/>
                        </a:solidFill>
                        <a:effectLst/>
                        <a:latin typeface="Aptos Narrow" panose="020B0004020202020204" pitchFamily="34" charset="0"/>
                      </a:endParaRPr>
                    </a:p>
                  </a:txBody>
                  <a:tcPr marL="81103" marR="12069" marT="23172" marB="173793"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ctr" fontAlgn="b"/>
                      <a:r>
                        <a:rPr lang="en-US" sz="2000" b="1" u="none" strike="noStrike" cap="none" spc="0" dirty="0">
                          <a:solidFill>
                            <a:schemeClr val="tx1"/>
                          </a:solidFill>
                          <a:effectLst/>
                        </a:rPr>
                        <a:t>With SP </a:t>
                      </a:r>
                      <a:endParaRPr lang="en-US" sz="2000" b="1" i="0" u="none" strike="noStrike" cap="none" spc="0" dirty="0">
                        <a:solidFill>
                          <a:schemeClr val="tx1"/>
                        </a:solidFill>
                        <a:effectLst/>
                        <a:latin typeface="Aptos Narrow" panose="020B0004020202020204" pitchFamily="34" charset="0"/>
                      </a:endParaRPr>
                    </a:p>
                  </a:txBody>
                  <a:tcPr marL="81103" marR="12069" marT="23172" marB="173793"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ctr" fontAlgn="b"/>
                      <a:r>
                        <a:rPr lang="en-US" sz="2000" b="1" u="none" strike="noStrike" cap="none" spc="0">
                          <a:solidFill>
                            <a:schemeClr val="tx1"/>
                          </a:solidFill>
                          <a:effectLst/>
                        </a:rPr>
                        <a:t>Without SP</a:t>
                      </a:r>
                      <a:endParaRPr lang="en-US" sz="2000" b="1" i="0" u="none" strike="noStrike" cap="none" spc="0">
                        <a:solidFill>
                          <a:schemeClr val="tx1"/>
                        </a:solidFill>
                        <a:effectLst/>
                        <a:latin typeface="Aptos Narrow" panose="020B0004020202020204" pitchFamily="34" charset="0"/>
                      </a:endParaRPr>
                    </a:p>
                  </a:txBody>
                  <a:tcPr marL="81103" marR="12069" marT="23172" marB="173793"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3047529496"/>
                  </a:ext>
                </a:extLst>
              </a:tr>
              <a:tr h="752834">
                <a:tc>
                  <a:txBody>
                    <a:bodyPr/>
                    <a:lstStyle/>
                    <a:p>
                      <a:pPr algn="ctr" fontAlgn="b"/>
                      <a:r>
                        <a:rPr lang="en-US" sz="2000" u="none" strike="noStrike" cap="none" spc="0" dirty="0">
                          <a:solidFill>
                            <a:schemeClr val="tx1"/>
                          </a:solidFill>
                          <a:effectLst/>
                        </a:rPr>
                        <a:t>Mean Squared Error: </a:t>
                      </a:r>
                      <a:endParaRPr lang="en-US" sz="2000" b="0" i="0" u="none" strike="noStrike" cap="none" spc="0" dirty="0">
                        <a:solidFill>
                          <a:schemeClr val="tx1"/>
                        </a:solidFill>
                        <a:effectLst/>
                        <a:latin typeface="Aptos Narrow" panose="020B0004020202020204" pitchFamily="34" charset="0"/>
                      </a:endParaRPr>
                    </a:p>
                  </a:txBody>
                  <a:tcPr marL="81103" marR="12069" marT="23172" marB="173793" anchor="b">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fontAlgn="b"/>
                      <a:r>
                        <a:rPr lang="en-US" sz="2000" u="none" strike="noStrike" cap="none" spc="0" dirty="0">
                          <a:solidFill>
                            <a:schemeClr val="tx1"/>
                          </a:solidFill>
                          <a:effectLst/>
                        </a:rPr>
                        <a:t>0.129733727</a:t>
                      </a:r>
                      <a:endParaRPr lang="en-US" sz="2000" b="0" i="0" u="none" strike="noStrike" cap="none" spc="0" dirty="0">
                        <a:solidFill>
                          <a:schemeClr val="tx1"/>
                        </a:solidFill>
                        <a:effectLst/>
                        <a:latin typeface="Aptos Narrow" panose="020B0004020202020204" pitchFamily="34" charset="0"/>
                      </a:endParaRPr>
                    </a:p>
                  </a:txBody>
                  <a:tcPr marL="81103" marR="12069" marT="23172" marB="173793"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fontAlgn="b"/>
                      <a:r>
                        <a:rPr lang="en-US" sz="2000" u="none" strike="noStrike" cap="none" spc="0" dirty="0">
                          <a:solidFill>
                            <a:schemeClr val="tx1"/>
                          </a:solidFill>
                          <a:effectLst/>
                        </a:rPr>
                        <a:t>0.172224247</a:t>
                      </a:r>
                      <a:endParaRPr lang="en-US" sz="2000" b="0" i="0" u="none" strike="noStrike" cap="none" spc="0" dirty="0">
                        <a:solidFill>
                          <a:schemeClr val="tx1"/>
                        </a:solidFill>
                        <a:effectLst/>
                        <a:latin typeface="Aptos Narrow" panose="020B0004020202020204" pitchFamily="34" charset="0"/>
                      </a:endParaRPr>
                    </a:p>
                  </a:txBody>
                  <a:tcPr marL="81103" marR="12069" marT="23172" marB="173793"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2519119818"/>
                  </a:ext>
                </a:extLst>
              </a:tr>
              <a:tr h="752834">
                <a:tc>
                  <a:txBody>
                    <a:bodyPr/>
                    <a:lstStyle/>
                    <a:p>
                      <a:pPr algn="ctr" fontAlgn="b"/>
                      <a:r>
                        <a:rPr lang="en-US" sz="2000" u="none" strike="noStrike" cap="none" spc="0" dirty="0">
                          <a:solidFill>
                            <a:schemeClr val="tx1"/>
                          </a:solidFill>
                          <a:effectLst/>
                        </a:rPr>
                        <a:t>R-squared: </a:t>
                      </a:r>
                      <a:endParaRPr lang="en-US" sz="2000" b="0" i="0" u="none" strike="noStrike" cap="none" spc="0" dirty="0">
                        <a:solidFill>
                          <a:schemeClr val="tx1"/>
                        </a:solidFill>
                        <a:effectLst/>
                        <a:latin typeface="Aptos Narrow" panose="020B0004020202020204" pitchFamily="34" charset="0"/>
                      </a:endParaRPr>
                    </a:p>
                  </a:txBody>
                  <a:tcPr marL="81103" marR="12069" marT="23172" marB="173793"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b"/>
                      <a:r>
                        <a:rPr lang="en-US" sz="2000" u="none" strike="noStrike" cap="none" spc="0" dirty="0">
                          <a:solidFill>
                            <a:schemeClr val="tx1"/>
                          </a:solidFill>
                          <a:effectLst/>
                        </a:rPr>
                        <a:t>0.91400516</a:t>
                      </a:r>
                      <a:endParaRPr lang="en-US" sz="2000" b="0" i="0" u="none" strike="noStrike" cap="none" spc="0" dirty="0">
                        <a:solidFill>
                          <a:schemeClr val="tx1"/>
                        </a:solidFill>
                        <a:effectLst/>
                        <a:latin typeface="Aptos Narrow" panose="020B0004020202020204" pitchFamily="34" charset="0"/>
                      </a:endParaRPr>
                    </a:p>
                  </a:txBody>
                  <a:tcPr marL="81103" marR="12069" marT="23172" marB="173793"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b"/>
                      <a:r>
                        <a:rPr lang="en-US" sz="2000" u="none" strike="noStrike" cap="none" spc="0">
                          <a:solidFill>
                            <a:schemeClr val="tx1"/>
                          </a:solidFill>
                          <a:effectLst/>
                        </a:rPr>
                        <a:t>0.885840044</a:t>
                      </a:r>
                      <a:endParaRPr lang="en-US" sz="2000" b="0" i="0" u="none" strike="noStrike" cap="none" spc="0">
                        <a:solidFill>
                          <a:schemeClr val="tx1"/>
                        </a:solidFill>
                        <a:effectLst/>
                        <a:latin typeface="Aptos Narrow" panose="020B0004020202020204" pitchFamily="34" charset="0"/>
                      </a:endParaRPr>
                    </a:p>
                  </a:txBody>
                  <a:tcPr marL="81103" marR="12069" marT="23172" marB="173793"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38635809"/>
                  </a:ext>
                </a:extLst>
              </a:tr>
              <a:tr h="468339">
                <a:tc>
                  <a:txBody>
                    <a:bodyPr/>
                    <a:lstStyle/>
                    <a:p>
                      <a:pPr algn="ctr" fontAlgn="b"/>
                      <a:r>
                        <a:rPr lang="en-US" sz="2000" b="1" u="none" strike="noStrike" cap="none" spc="0" dirty="0">
                          <a:solidFill>
                            <a:schemeClr val="tx1"/>
                          </a:solidFill>
                          <a:effectLst/>
                        </a:rPr>
                        <a:t>Feature  Coefficient</a:t>
                      </a:r>
                      <a:endParaRPr lang="en-US" sz="2000" b="1" i="0" u="none" strike="noStrike" cap="none" spc="0" dirty="0">
                        <a:solidFill>
                          <a:schemeClr val="tx1"/>
                        </a:solidFill>
                        <a:effectLst/>
                        <a:latin typeface="Aptos Narrow" panose="020B0004020202020204" pitchFamily="34" charset="0"/>
                      </a:endParaRPr>
                    </a:p>
                  </a:txBody>
                  <a:tcPr marL="81103" marR="12069" marT="23172" marB="173793" anchor="b">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fontAlgn="b"/>
                      <a:r>
                        <a:rPr lang="en-US" sz="2000" u="none" strike="noStrike" cap="none" spc="0" dirty="0">
                          <a:solidFill>
                            <a:schemeClr val="tx1"/>
                          </a:solidFill>
                          <a:effectLst/>
                        </a:rPr>
                        <a:t> </a:t>
                      </a:r>
                      <a:endParaRPr lang="en-US" sz="2000" b="0" i="0" u="none" strike="noStrike" cap="none" spc="0" dirty="0">
                        <a:solidFill>
                          <a:schemeClr val="tx1"/>
                        </a:solidFill>
                        <a:effectLst/>
                        <a:latin typeface="Aptos Narrow" panose="020B0004020202020204" pitchFamily="34" charset="0"/>
                      </a:endParaRPr>
                    </a:p>
                  </a:txBody>
                  <a:tcPr marL="81103" marR="12069" marT="23172" marB="173793"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fontAlgn="b"/>
                      <a:r>
                        <a:rPr lang="en-US" sz="2000" u="none" strike="noStrike" cap="none" spc="0">
                          <a:solidFill>
                            <a:schemeClr val="tx1"/>
                          </a:solidFill>
                          <a:effectLst/>
                        </a:rPr>
                        <a:t> </a:t>
                      </a:r>
                      <a:endParaRPr lang="en-US" sz="2000" b="0" i="0" u="none" strike="noStrike" cap="none" spc="0">
                        <a:solidFill>
                          <a:schemeClr val="tx1"/>
                        </a:solidFill>
                        <a:effectLst/>
                        <a:latin typeface="Aptos Narrow" panose="020B0004020202020204" pitchFamily="34" charset="0"/>
                      </a:endParaRPr>
                    </a:p>
                  </a:txBody>
                  <a:tcPr marL="81103" marR="12069" marT="23172" marB="173793"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280216591"/>
                  </a:ext>
                </a:extLst>
              </a:tr>
              <a:tr h="468339">
                <a:tc>
                  <a:txBody>
                    <a:bodyPr/>
                    <a:lstStyle/>
                    <a:p>
                      <a:pPr algn="ctr" fontAlgn="b"/>
                      <a:r>
                        <a:rPr lang="en-US" sz="2000" u="none" strike="noStrike" cap="none" spc="0">
                          <a:solidFill>
                            <a:schemeClr val="tx1"/>
                          </a:solidFill>
                          <a:effectLst/>
                        </a:rPr>
                        <a:t>Sleep Duration     </a:t>
                      </a:r>
                      <a:endParaRPr lang="en-US" sz="2000" b="0" i="0" u="none" strike="noStrike" cap="none" spc="0">
                        <a:solidFill>
                          <a:schemeClr val="tx1"/>
                        </a:solidFill>
                        <a:effectLst/>
                        <a:latin typeface="Aptos Narrow" panose="020B0004020202020204" pitchFamily="34" charset="0"/>
                      </a:endParaRPr>
                    </a:p>
                  </a:txBody>
                  <a:tcPr marL="81103" marR="12069" marT="23172" marB="173793"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b"/>
                      <a:r>
                        <a:rPr lang="en-US" sz="2000" u="none" strike="noStrike" cap="none" spc="0" dirty="0">
                          <a:solidFill>
                            <a:schemeClr val="tx1"/>
                          </a:solidFill>
                          <a:effectLst/>
                        </a:rPr>
                        <a:t>0.642969</a:t>
                      </a:r>
                      <a:endParaRPr lang="en-US" sz="2000" b="0" i="0" u="none" strike="noStrike" cap="none" spc="0" dirty="0">
                        <a:solidFill>
                          <a:schemeClr val="tx1"/>
                        </a:solidFill>
                        <a:effectLst/>
                        <a:latin typeface="Aptos Narrow" panose="020B0004020202020204" pitchFamily="34" charset="0"/>
                      </a:endParaRPr>
                    </a:p>
                  </a:txBody>
                  <a:tcPr marL="81103" marR="12069" marT="23172" marB="173793"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b"/>
                      <a:r>
                        <a:rPr lang="en-US" sz="2000" u="none" strike="noStrike" cap="none" spc="0">
                          <a:solidFill>
                            <a:schemeClr val="tx1"/>
                          </a:solidFill>
                          <a:effectLst/>
                        </a:rPr>
                        <a:t>N/A</a:t>
                      </a:r>
                      <a:endParaRPr lang="en-US" sz="2000" b="0" i="0" u="none" strike="noStrike" cap="none" spc="0">
                        <a:solidFill>
                          <a:schemeClr val="tx1"/>
                        </a:solidFill>
                        <a:effectLst/>
                        <a:latin typeface="Aptos Narrow" panose="020B0004020202020204" pitchFamily="34" charset="0"/>
                      </a:endParaRPr>
                    </a:p>
                  </a:txBody>
                  <a:tcPr marL="81103" marR="12069" marT="23172" marB="173793"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984300094"/>
                  </a:ext>
                </a:extLst>
              </a:tr>
              <a:tr h="468339">
                <a:tc>
                  <a:txBody>
                    <a:bodyPr/>
                    <a:lstStyle/>
                    <a:p>
                      <a:pPr algn="ctr" fontAlgn="b"/>
                      <a:r>
                        <a:rPr lang="en-US" sz="2000" u="none" strike="noStrike" cap="none" spc="0" dirty="0">
                          <a:solidFill>
                            <a:schemeClr val="tx1"/>
                          </a:solidFill>
                          <a:effectLst/>
                        </a:rPr>
                        <a:t>Heart Rate   </a:t>
                      </a:r>
                      <a:endParaRPr lang="en-US" sz="2000" b="0" i="0" u="none" strike="noStrike" cap="none" spc="0" dirty="0">
                        <a:solidFill>
                          <a:schemeClr val="tx1"/>
                        </a:solidFill>
                        <a:effectLst/>
                        <a:latin typeface="Aptos Narrow" panose="020B0004020202020204" pitchFamily="34" charset="0"/>
                      </a:endParaRPr>
                    </a:p>
                  </a:txBody>
                  <a:tcPr marL="81103" marR="12069" marT="23172" marB="173793" anchor="b">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fontAlgn="b"/>
                      <a:r>
                        <a:rPr lang="en-US" sz="2000" u="none" strike="noStrike" cap="none" spc="0" dirty="0">
                          <a:solidFill>
                            <a:schemeClr val="tx1"/>
                          </a:solidFill>
                          <a:effectLst/>
                        </a:rPr>
                        <a:t>-0.039616</a:t>
                      </a:r>
                      <a:endParaRPr lang="en-US" sz="2000" b="0" i="0" u="none" strike="noStrike" cap="none" spc="0" dirty="0">
                        <a:solidFill>
                          <a:schemeClr val="tx1"/>
                        </a:solidFill>
                        <a:effectLst/>
                        <a:latin typeface="Aptos Narrow" panose="020B0004020202020204" pitchFamily="34" charset="0"/>
                      </a:endParaRPr>
                    </a:p>
                  </a:txBody>
                  <a:tcPr marL="81103" marR="12069" marT="23172" marB="173793"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fontAlgn="b"/>
                      <a:r>
                        <a:rPr lang="en-US" sz="2000" u="none" strike="noStrike" cap="none" spc="0" dirty="0">
                          <a:solidFill>
                            <a:schemeClr val="tx1"/>
                          </a:solidFill>
                          <a:effectLst/>
                        </a:rPr>
                        <a:t>-0.038215</a:t>
                      </a:r>
                      <a:endParaRPr lang="en-US" sz="2000" b="0" i="0" u="none" strike="noStrike" cap="none" spc="0" dirty="0">
                        <a:solidFill>
                          <a:schemeClr val="tx1"/>
                        </a:solidFill>
                        <a:effectLst/>
                        <a:latin typeface="Aptos Narrow" panose="020B0004020202020204" pitchFamily="34" charset="0"/>
                      </a:endParaRPr>
                    </a:p>
                  </a:txBody>
                  <a:tcPr marL="81103" marR="12069" marT="23172" marB="173793"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4239305690"/>
                  </a:ext>
                </a:extLst>
              </a:tr>
              <a:tr h="468339">
                <a:tc>
                  <a:txBody>
                    <a:bodyPr/>
                    <a:lstStyle/>
                    <a:p>
                      <a:pPr algn="ctr" fontAlgn="b"/>
                      <a:r>
                        <a:rPr lang="en-US" sz="2000" u="none" strike="noStrike" cap="none" spc="0">
                          <a:solidFill>
                            <a:schemeClr val="tx1"/>
                          </a:solidFill>
                          <a:effectLst/>
                        </a:rPr>
                        <a:t>Stress Level   </a:t>
                      </a:r>
                      <a:endParaRPr lang="en-US" sz="2000" b="0" i="0" u="none" strike="noStrike" cap="none" spc="0">
                        <a:solidFill>
                          <a:schemeClr val="tx1"/>
                        </a:solidFill>
                        <a:effectLst/>
                        <a:latin typeface="Aptos Narrow" panose="020B0004020202020204" pitchFamily="34" charset="0"/>
                      </a:endParaRPr>
                    </a:p>
                  </a:txBody>
                  <a:tcPr marL="81103" marR="12069" marT="23172" marB="173793"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b"/>
                      <a:r>
                        <a:rPr lang="en-US" sz="2000" u="none" strike="noStrike" cap="none" spc="0">
                          <a:solidFill>
                            <a:schemeClr val="tx1"/>
                          </a:solidFill>
                          <a:effectLst/>
                        </a:rPr>
                        <a:t>-0.280201</a:t>
                      </a:r>
                      <a:endParaRPr lang="en-US" sz="2000" b="0" i="0" u="none" strike="noStrike" cap="none" spc="0">
                        <a:solidFill>
                          <a:schemeClr val="tx1"/>
                        </a:solidFill>
                        <a:effectLst/>
                        <a:latin typeface="Aptos Narrow" panose="020B0004020202020204" pitchFamily="34" charset="0"/>
                      </a:endParaRPr>
                    </a:p>
                  </a:txBody>
                  <a:tcPr marL="81103" marR="12069" marT="23172" marB="173793"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b"/>
                      <a:r>
                        <a:rPr lang="en-US" sz="2000" u="none" strike="noStrike" cap="none" spc="0" dirty="0">
                          <a:solidFill>
                            <a:schemeClr val="tx1"/>
                          </a:solidFill>
                          <a:effectLst/>
                        </a:rPr>
                        <a:t>-0.516166</a:t>
                      </a:r>
                      <a:endParaRPr lang="en-US" sz="2000" b="0" i="0" u="none" strike="noStrike" cap="none" spc="0" dirty="0">
                        <a:solidFill>
                          <a:schemeClr val="tx1"/>
                        </a:solidFill>
                        <a:effectLst/>
                        <a:latin typeface="Aptos Narrow" panose="020B0004020202020204" pitchFamily="34" charset="0"/>
                      </a:endParaRPr>
                    </a:p>
                  </a:txBody>
                  <a:tcPr marL="81103" marR="12069" marT="23172" marB="173793"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568771551"/>
                  </a:ext>
                </a:extLst>
              </a:tr>
              <a:tr h="468339">
                <a:tc>
                  <a:txBody>
                    <a:bodyPr/>
                    <a:lstStyle/>
                    <a:p>
                      <a:pPr algn="ctr" fontAlgn="b"/>
                      <a:r>
                        <a:rPr lang="en-US" sz="2000" u="none" strike="noStrike" cap="none" spc="0">
                          <a:solidFill>
                            <a:schemeClr val="tx1"/>
                          </a:solidFill>
                          <a:effectLst/>
                        </a:rPr>
                        <a:t>Physical Activity Level     </a:t>
                      </a:r>
                      <a:endParaRPr lang="en-US" sz="2000" b="0" i="0" u="none" strike="noStrike" cap="none" spc="0">
                        <a:solidFill>
                          <a:schemeClr val="tx1"/>
                        </a:solidFill>
                        <a:effectLst/>
                        <a:latin typeface="Aptos Narrow" panose="020B0004020202020204" pitchFamily="34" charset="0"/>
                      </a:endParaRPr>
                    </a:p>
                  </a:txBody>
                  <a:tcPr marL="81103" marR="12069" marT="23172" marB="173793" anchor="b">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fontAlgn="b"/>
                      <a:r>
                        <a:rPr lang="en-US" sz="2000" u="none" strike="noStrike" cap="none" spc="0">
                          <a:solidFill>
                            <a:schemeClr val="tx1"/>
                          </a:solidFill>
                          <a:effectLst/>
                        </a:rPr>
                        <a:t>0.005527</a:t>
                      </a:r>
                      <a:endParaRPr lang="en-US" sz="2000" b="0" i="0" u="none" strike="noStrike" cap="none" spc="0">
                        <a:solidFill>
                          <a:schemeClr val="tx1"/>
                        </a:solidFill>
                        <a:effectLst/>
                        <a:latin typeface="Aptos Narrow" panose="020B0004020202020204" pitchFamily="34" charset="0"/>
                      </a:endParaRPr>
                    </a:p>
                  </a:txBody>
                  <a:tcPr marL="81103" marR="12069" marT="23172" marB="173793"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fontAlgn="b"/>
                      <a:r>
                        <a:rPr lang="en-US" sz="2000" u="none" strike="noStrike" cap="none" spc="0" dirty="0">
                          <a:solidFill>
                            <a:schemeClr val="tx1"/>
                          </a:solidFill>
                          <a:effectLst/>
                        </a:rPr>
                        <a:t>0.010167</a:t>
                      </a:r>
                      <a:endParaRPr lang="en-US" sz="2000" b="0" i="0" u="none" strike="noStrike" cap="none" spc="0" dirty="0">
                        <a:solidFill>
                          <a:schemeClr val="tx1"/>
                        </a:solidFill>
                        <a:effectLst/>
                        <a:latin typeface="Aptos Narrow" panose="020B0004020202020204" pitchFamily="34" charset="0"/>
                      </a:endParaRPr>
                    </a:p>
                  </a:txBody>
                  <a:tcPr marL="81103" marR="12069" marT="23172" marB="173793"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671269113"/>
                  </a:ext>
                </a:extLst>
              </a:tr>
              <a:tr h="468339">
                <a:tc>
                  <a:txBody>
                    <a:bodyPr/>
                    <a:lstStyle/>
                    <a:p>
                      <a:pPr algn="ctr" fontAlgn="b"/>
                      <a:r>
                        <a:rPr lang="en-US" sz="2000" u="none" strike="noStrike" cap="none" spc="0" dirty="0">
                          <a:solidFill>
                            <a:schemeClr val="tx1"/>
                          </a:solidFill>
                          <a:effectLst/>
                        </a:rPr>
                        <a:t>Age     </a:t>
                      </a:r>
                      <a:endParaRPr lang="en-US" sz="2000" b="0" i="0" u="none" strike="noStrike" cap="none" spc="0" dirty="0">
                        <a:solidFill>
                          <a:schemeClr val="tx1"/>
                        </a:solidFill>
                        <a:effectLst/>
                        <a:latin typeface="Aptos Narrow" panose="020B0004020202020204" pitchFamily="34" charset="0"/>
                      </a:endParaRPr>
                    </a:p>
                  </a:txBody>
                  <a:tcPr marL="81103" marR="12069" marT="23172" marB="173793"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b"/>
                      <a:r>
                        <a:rPr lang="en-US" sz="2000" u="none" strike="noStrike" cap="none" spc="0" dirty="0">
                          <a:solidFill>
                            <a:schemeClr val="tx1"/>
                          </a:solidFill>
                          <a:effectLst/>
                        </a:rPr>
                        <a:t>0.014145</a:t>
                      </a:r>
                      <a:endParaRPr lang="en-US" sz="2000" b="0" i="0" u="none" strike="noStrike" cap="none" spc="0" dirty="0">
                        <a:solidFill>
                          <a:schemeClr val="tx1"/>
                        </a:solidFill>
                        <a:effectLst/>
                        <a:latin typeface="Aptos Narrow" panose="020B0004020202020204" pitchFamily="34" charset="0"/>
                      </a:endParaRPr>
                    </a:p>
                  </a:txBody>
                  <a:tcPr marL="81103" marR="12069" marT="23172" marB="173793"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fontAlgn="b"/>
                      <a:r>
                        <a:rPr lang="en-US" sz="2000" u="none" strike="noStrike" cap="none" spc="0" dirty="0">
                          <a:solidFill>
                            <a:schemeClr val="tx1"/>
                          </a:solidFill>
                          <a:effectLst/>
                        </a:rPr>
                        <a:t>0.012336</a:t>
                      </a:r>
                      <a:endParaRPr lang="en-US" sz="2000" b="0" i="0" u="none" strike="noStrike" cap="none" spc="0" dirty="0">
                        <a:solidFill>
                          <a:schemeClr val="tx1"/>
                        </a:solidFill>
                        <a:effectLst/>
                        <a:latin typeface="Aptos Narrow" panose="020B0004020202020204" pitchFamily="34" charset="0"/>
                      </a:endParaRPr>
                    </a:p>
                  </a:txBody>
                  <a:tcPr marL="81103" marR="12069" marT="23172" marB="173793"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799229352"/>
                  </a:ext>
                </a:extLst>
              </a:tr>
            </a:tbl>
          </a:graphicData>
        </a:graphic>
      </p:graphicFrame>
      <p:sp>
        <p:nvSpPr>
          <p:cNvPr id="6" name="TextBox 5">
            <a:extLst>
              <a:ext uri="{FF2B5EF4-FFF2-40B4-BE49-F238E27FC236}">
                <a16:creationId xmlns:a16="http://schemas.microsoft.com/office/drawing/2014/main" id="{40B0C748-F9FA-B295-987E-ADEE7E5163BF}"/>
              </a:ext>
            </a:extLst>
          </p:cNvPr>
          <p:cNvSpPr txBox="1"/>
          <p:nvPr/>
        </p:nvSpPr>
        <p:spPr>
          <a:xfrm>
            <a:off x="150890" y="2150685"/>
            <a:ext cx="5643327" cy="4247317"/>
          </a:xfrm>
          <a:prstGeom prst="rect">
            <a:avLst/>
          </a:prstGeom>
          <a:noFill/>
        </p:spPr>
        <p:txBody>
          <a:bodyPr wrap="square" rtlCol="0">
            <a:spAutoFit/>
          </a:bodyPr>
          <a:lstStyle/>
          <a:p>
            <a:r>
              <a:rPr lang="en-US" b="1" dirty="0"/>
              <a:t>Model Performance:</a:t>
            </a:r>
            <a:r>
              <a:rPr lang="en-US" dirty="0"/>
              <a:t> The model including "SP" exhibited better performance with lower Mean Squared Error (MSE) and slightly higher R-squared, indicating better predictive accuracy and a greater proportion of explained variance.</a:t>
            </a:r>
          </a:p>
          <a:p>
            <a:endParaRPr lang="en-US" dirty="0"/>
          </a:p>
          <a:p>
            <a:pPr>
              <a:buFont typeface="Arial" panose="020B0604020202020204" pitchFamily="34" charset="0"/>
              <a:buChar char="•"/>
            </a:pPr>
            <a:r>
              <a:rPr lang="en-US" b="1" dirty="0"/>
              <a:t>Feature Effects:</a:t>
            </a:r>
            <a:r>
              <a:rPr lang="en-US" dirty="0"/>
              <a:t> </a:t>
            </a:r>
            <a:r>
              <a:rPr lang="en-US" b="1" dirty="0"/>
              <a:t>Sleep Duration:</a:t>
            </a:r>
            <a:r>
              <a:rPr lang="en-US" dirty="0"/>
              <a:t> Had a strong positive impact on the outcome in the model with "SP," while its effect was not captured in the model without "SP."</a:t>
            </a:r>
          </a:p>
          <a:p>
            <a:pPr>
              <a:buFont typeface="Arial" panose="020B0604020202020204" pitchFamily="34" charset="0"/>
              <a:buChar char="•"/>
            </a:pPr>
            <a:r>
              <a:rPr lang="en-US" b="1" dirty="0"/>
              <a:t>Stress Level:</a:t>
            </a:r>
            <a:r>
              <a:rPr lang="en-US" dirty="0"/>
              <a:t> Exerted a stronger negative influence on the outcome in the model without "SP."</a:t>
            </a:r>
          </a:p>
          <a:p>
            <a:pPr>
              <a:buFont typeface="Arial" panose="020B0604020202020204" pitchFamily="34" charset="0"/>
              <a:buChar char="•"/>
            </a:pPr>
            <a:r>
              <a:rPr lang="en-US" b="1" dirty="0"/>
              <a:t>Heart Rate, Physical Activity Level, and Age:</a:t>
            </a:r>
            <a:r>
              <a:rPr lang="en-US" dirty="0"/>
              <a:t> Showed consistent, albeit weak, effects across both models.</a:t>
            </a:r>
          </a:p>
          <a:p>
            <a:endParaRPr lang="en-US" dirty="0"/>
          </a:p>
        </p:txBody>
      </p:sp>
    </p:spTree>
    <p:extLst>
      <p:ext uri="{BB962C8B-B14F-4D97-AF65-F5344CB8AC3E}">
        <p14:creationId xmlns:p14="http://schemas.microsoft.com/office/powerpoint/2010/main" val="3725122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C19C30-EF21-C7C4-7486-352364633928}"/>
              </a:ext>
            </a:extLst>
          </p:cNvPr>
          <p:cNvSpPr>
            <a:spLocks noGrp="1"/>
          </p:cNvSpPr>
          <p:nvPr>
            <p:ph type="title"/>
          </p:nvPr>
        </p:nvSpPr>
        <p:spPr>
          <a:xfrm>
            <a:off x="838200" y="1336390"/>
            <a:ext cx="6155988" cy="1182927"/>
          </a:xfrm>
        </p:spPr>
        <p:txBody>
          <a:bodyPr anchor="b">
            <a:noAutofit/>
          </a:bodyPr>
          <a:lstStyle/>
          <a:p>
            <a:r>
              <a:rPr lang="en-US" sz="3600" dirty="0"/>
              <a:t>The purpose of the project</a:t>
            </a:r>
          </a:p>
        </p:txBody>
      </p:sp>
      <p:cxnSp>
        <p:nvCxnSpPr>
          <p:cNvPr id="2059" name="Straight Connector 2058">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2054" name="Content Placeholder 2053">
            <a:extLst>
              <a:ext uri="{FF2B5EF4-FFF2-40B4-BE49-F238E27FC236}">
                <a16:creationId xmlns:a16="http://schemas.microsoft.com/office/drawing/2014/main" id="{F019A0C4-B63A-2882-A570-024DD8F8799F}"/>
              </a:ext>
            </a:extLst>
          </p:cNvPr>
          <p:cNvSpPr>
            <a:spLocks noGrp="1"/>
          </p:cNvSpPr>
          <p:nvPr>
            <p:ph idx="1"/>
          </p:nvPr>
        </p:nvSpPr>
        <p:spPr>
          <a:xfrm>
            <a:off x="803776" y="2829330"/>
            <a:ext cx="6190412" cy="3344459"/>
          </a:xfrm>
        </p:spPr>
        <p:txBody>
          <a:bodyPr anchor="t">
            <a:normAutofit/>
          </a:bodyPr>
          <a:lstStyle/>
          <a:p>
            <a:pPr algn="l" fontAlgn="base">
              <a:spcAft>
                <a:spcPts val="900"/>
              </a:spcAft>
            </a:pPr>
            <a:r>
              <a:rPr lang="en-US" sz="1400" b="1" i="0" dirty="0">
                <a:solidFill>
                  <a:srgbClr val="3C4043"/>
                </a:solidFill>
                <a:effectLst/>
                <a:latin typeface="inherit"/>
              </a:rPr>
              <a:t>Problem</a:t>
            </a:r>
            <a:r>
              <a:rPr lang="en-US" sz="1400" b="0" i="0" dirty="0">
                <a:solidFill>
                  <a:srgbClr val="3C4043"/>
                </a:solidFill>
                <a:effectLst/>
                <a:latin typeface="Inter"/>
              </a:rPr>
              <a:t> :Sleep quality is one of the main products of a healthy lifestyle. We spend about a third of our lives sleeping — or at least we should. All kinds of food that sparkles in food. Unfortunately, many of us fall short of that goal. According to the National Institutes of Health, insomnia affects about one-third of the general population, making it the most common sleep disorder in the United States. Here's what you need to know about sleep.</a:t>
            </a:r>
          </a:p>
          <a:p>
            <a:pPr algn="l" fontAlgn="base">
              <a:spcAft>
                <a:spcPts val="1200"/>
              </a:spcAft>
            </a:pPr>
            <a:r>
              <a:rPr lang="en-US" sz="1400" b="0" i="0" dirty="0">
                <a:solidFill>
                  <a:srgbClr val="3C4043"/>
                </a:solidFill>
                <a:effectLst/>
                <a:latin typeface="Inter"/>
              </a:rPr>
              <a:t> </a:t>
            </a:r>
            <a:r>
              <a:rPr lang="en-US" sz="1400" b="1" i="0" dirty="0">
                <a:solidFill>
                  <a:srgbClr val="3C4043"/>
                </a:solidFill>
                <a:effectLst/>
                <a:latin typeface="inherit"/>
              </a:rPr>
              <a:t>Solving the problem</a:t>
            </a:r>
            <a:r>
              <a:rPr lang="en-US" sz="1400" b="0" i="0" dirty="0">
                <a:solidFill>
                  <a:srgbClr val="3C4043"/>
                </a:solidFill>
                <a:effectLst/>
                <a:latin typeface="Inter"/>
              </a:rPr>
              <a:t> : With the development we are witnessing from artificial intelligence, machine learning models can be used and then trained on a set of training data, then tested on a set of test data, and the classifier predicts whether a person has sleep disorder or not based on the data to be entered.</a:t>
            </a:r>
          </a:p>
          <a:p>
            <a:endParaRPr lang="en-US" sz="2000" dirty="0">
              <a:solidFill>
                <a:schemeClr val="tx1">
                  <a:alpha val="80000"/>
                </a:schemeClr>
              </a:solidFill>
            </a:endParaRPr>
          </a:p>
        </p:txBody>
      </p:sp>
      <p:pic>
        <p:nvPicPr>
          <p:cNvPr id="2050" name="Picture 2" descr="error">
            <a:extLst>
              <a:ext uri="{FF2B5EF4-FFF2-40B4-BE49-F238E27FC236}">
                <a16:creationId xmlns:a16="http://schemas.microsoft.com/office/drawing/2014/main" id="{AC568467-3478-2551-FC69-9618B7E4DCB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23627" y="806470"/>
            <a:ext cx="3713235" cy="5367314"/>
          </a:xfrm>
          <a:prstGeom prst="rect">
            <a:avLst/>
          </a:prstGeom>
          <a:noFill/>
          <a:extLst>
            <a:ext uri="{909E8E84-426E-40DD-AFC4-6F175D3DCCD1}">
              <a14:hiddenFill xmlns:a14="http://schemas.microsoft.com/office/drawing/2010/main">
                <a:solidFill>
                  <a:srgbClr val="FFFFFF"/>
                </a:solidFill>
              </a14:hiddenFill>
            </a:ext>
          </a:extLst>
        </p:spPr>
      </p:pic>
      <p:sp>
        <p:nvSpPr>
          <p:cNvPr id="206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206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533759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679B82-1D5D-4FE0-F403-A77C51007F72}"/>
              </a:ext>
            </a:extLst>
          </p:cNvPr>
          <p:cNvSpPr>
            <a:spLocks noGrp="1"/>
          </p:cNvSpPr>
          <p:nvPr>
            <p:ph type="title"/>
          </p:nvPr>
        </p:nvSpPr>
        <p:spPr>
          <a:xfrm>
            <a:off x="793662" y="386930"/>
            <a:ext cx="10066122" cy="1298448"/>
          </a:xfrm>
        </p:spPr>
        <p:txBody>
          <a:bodyPr anchor="b">
            <a:normAutofit/>
          </a:bodyPr>
          <a:lstStyle/>
          <a:p>
            <a:r>
              <a:rPr lang="en-US" sz="4800"/>
              <a:t>Random Forest Regressor</a:t>
            </a:r>
          </a:p>
        </p:txBody>
      </p:sp>
      <p:sp>
        <p:nvSpPr>
          <p:cNvPr id="18" name="Rectangle 1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B0D279-6BCF-ACF3-A7F3-83D9FB181C16}"/>
              </a:ext>
            </a:extLst>
          </p:cNvPr>
          <p:cNvSpPr>
            <a:spLocks noGrp="1"/>
          </p:cNvSpPr>
          <p:nvPr>
            <p:ph idx="1"/>
          </p:nvPr>
        </p:nvSpPr>
        <p:spPr>
          <a:xfrm>
            <a:off x="496919" y="2390115"/>
            <a:ext cx="4827640" cy="3848844"/>
          </a:xfrm>
        </p:spPr>
        <p:txBody>
          <a:bodyPr anchor="ctr">
            <a:normAutofit/>
          </a:bodyPr>
          <a:lstStyle/>
          <a:p>
            <a:r>
              <a:rPr lang="en-US" sz="1600" b="1" dirty="0"/>
              <a:t>MSE</a:t>
            </a:r>
            <a:r>
              <a:rPr lang="en-US" sz="1600" dirty="0"/>
              <a:t> This suggests that the model without SP might be making slightly more accurate predictions on average.</a:t>
            </a:r>
          </a:p>
          <a:p>
            <a:r>
              <a:rPr lang="en-US" sz="1600" b="1" dirty="0"/>
              <a:t>R-squared:</a:t>
            </a:r>
            <a:r>
              <a:rPr lang="en-US" sz="1600" dirty="0"/>
              <a:t> Both models have very high R-squared values, meaning they explain a large portion of the variability in the data. The model without SP has a slightly higher R-squared (0.99043) compared to the model with SP (0.989423).</a:t>
            </a:r>
          </a:p>
          <a:p>
            <a:r>
              <a:rPr lang="en-US" sz="1600" b="1" dirty="0"/>
              <a:t>Adjusted R-squared: </a:t>
            </a:r>
            <a:r>
              <a:rPr lang="en-US" sz="1600" dirty="0"/>
              <a:t>Similar to R-squared, the model </a:t>
            </a:r>
            <a:r>
              <a:rPr lang="en-US" sz="1600" b="1" dirty="0"/>
              <a:t>without SP</a:t>
            </a:r>
            <a:r>
              <a:rPr lang="en-US" sz="1600" dirty="0"/>
              <a:t> has a slightly higher adjusted R-squared (0.989883) compared to the model with SP (0.988489).</a:t>
            </a:r>
            <a:endParaRPr lang="en-US" sz="2400" b="1" dirty="0"/>
          </a:p>
        </p:txBody>
      </p:sp>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E5D1378E-3BA4-5FA8-E1DE-23245F1F2783}"/>
              </a:ext>
            </a:extLst>
          </p:cNvPr>
          <p:cNvGraphicFramePr>
            <a:graphicFrameLocks noGrp="1"/>
          </p:cNvGraphicFramePr>
          <p:nvPr>
            <p:extLst>
              <p:ext uri="{D42A27DB-BD31-4B8C-83A1-F6EECF244321}">
                <p14:modId xmlns:p14="http://schemas.microsoft.com/office/powerpoint/2010/main" val="4063958210"/>
              </p:ext>
            </p:extLst>
          </p:nvPr>
        </p:nvGraphicFramePr>
        <p:xfrm>
          <a:off x="5911532" y="2692455"/>
          <a:ext cx="5150278" cy="3297845"/>
        </p:xfrm>
        <a:graphic>
          <a:graphicData uri="http://schemas.openxmlformats.org/drawingml/2006/table">
            <a:tbl>
              <a:tblPr firstRow="1" bandRow="1">
                <a:tableStyleId>{5C22544A-7EE6-4342-B048-85BDC9FD1C3A}</a:tableStyleId>
              </a:tblPr>
              <a:tblGrid>
                <a:gridCol w="1889443">
                  <a:extLst>
                    <a:ext uri="{9D8B030D-6E8A-4147-A177-3AD203B41FA5}">
                      <a16:colId xmlns:a16="http://schemas.microsoft.com/office/drawing/2014/main" val="74224992"/>
                    </a:ext>
                  </a:extLst>
                </a:gridCol>
                <a:gridCol w="1788272">
                  <a:extLst>
                    <a:ext uri="{9D8B030D-6E8A-4147-A177-3AD203B41FA5}">
                      <a16:colId xmlns:a16="http://schemas.microsoft.com/office/drawing/2014/main" val="712212814"/>
                    </a:ext>
                  </a:extLst>
                </a:gridCol>
                <a:gridCol w="1472563">
                  <a:extLst>
                    <a:ext uri="{9D8B030D-6E8A-4147-A177-3AD203B41FA5}">
                      <a16:colId xmlns:a16="http://schemas.microsoft.com/office/drawing/2014/main" val="2265496145"/>
                    </a:ext>
                  </a:extLst>
                </a:gridCol>
              </a:tblGrid>
              <a:tr h="807323">
                <a:tc>
                  <a:txBody>
                    <a:bodyPr/>
                    <a:lstStyle/>
                    <a:p>
                      <a:pPr algn="ctr" fontAlgn="b"/>
                      <a:r>
                        <a:rPr lang="en-US" sz="2000" b="1" u="none" strike="noStrike" dirty="0">
                          <a:solidFill>
                            <a:schemeClr val="tx1"/>
                          </a:solidFill>
                          <a:effectLst/>
                        </a:rPr>
                        <a:t>Metric</a:t>
                      </a:r>
                      <a:endParaRPr lang="en-US" sz="2000" b="1" i="0" u="none" strike="noStrike" dirty="0">
                        <a:solidFill>
                          <a:schemeClr val="tx1"/>
                        </a:solidFill>
                        <a:effectLst/>
                        <a:latin typeface="Aptos Narrow" panose="020B0004020202020204" pitchFamily="34" charset="0"/>
                      </a:endParaRPr>
                    </a:p>
                  </a:txBody>
                  <a:tcPr marL="20163" marR="20163" marT="20163" marB="0" anchor="b">
                    <a:lnL>
                      <a:noFill/>
                    </a:lnL>
                    <a:lnR>
                      <a:noFill/>
                    </a:lnR>
                    <a:lnT>
                      <a:noFill/>
                    </a:lnT>
                    <a:lnB w="19050">
                      <a:solidFill>
                        <a:schemeClr val="accent1"/>
                      </a:solidFill>
                    </a:lnB>
                    <a:noFill/>
                  </a:tcPr>
                </a:tc>
                <a:tc>
                  <a:txBody>
                    <a:bodyPr/>
                    <a:lstStyle/>
                    <a:p>
                      <a:pPr algn="ctr" fontAlgn="b"/>
                      <a:r>
                        <a:rPr lang="en-US" sz="2000" b="1" u="none" strike="noStrike" dirty="0">
                          <a:solidFill>
                            <a:schemeClr val="tx1"/>
                          </a:solidFill>
                          <a:effectLst/>
                        </a:rPr>
                        <a:t>With SP </a:t>
                      </a:r>
                      <a:endParaRPr lang="en-US" sz="2000" b="1" i="0" u="none" strike="noStrike" dirty="0">
                        <a:solidFill>
                          <a:schemeClr val="tx1"/>
                        </a:solidFill>
                        <a:effectLst/>
                        <a:latin typeface="Aptos Narrow" panose="020B0004020202020204" pitchFamily="34" charset="0"/>
                      </a:endParaRPr>
                    </a:p>
                  </a:txBody>
                  <a:tcPr marL="20163" marR="20163" marT="20163" marB="0" anchor="b">
                    <a:lnL>
                      <a:noFill/>
                    </a:lnL>
                    <a:lnR>
                      <a:noFill/>
                    </a:lnR>
                    <a:lnT>
                      <a:noFill/>
                    </a:lnT>
                    <a:lnB w="19050">
                      <a:solidFill>
                        <a:schemeClr val="accent1"/>
                      </a:solidFill>
                    </a:lnB>
                    <a:noFill/>
                  </a:tcPr>
                </a:tc>
                <a:tc>
                  <a:txBody>
                    <a:bodyPr/>
                    <a:lstStyle/>
                    <a:p>
                      <a:pPr algn="ctr" fontAlgn="b"/>
                      <a:r>
                        <a:rPr lang="en-US" sz="2000" b="1" u="none" strike="noStrike" dirty="0">
                          <a:solidFill>
                            <a:schemeClr val="tx1"/>
                          </a:solidFill>
                          <a:effectLst/>
                        </a:rPr>
                        <a:t>Without SP</a:t>
                      </a:r>
                      <a:endParaRPr lang="en-US" sz="2000" b="1" i="0" u="none" strike="noStrike" dirty="0">
                        <a:solidFill>
                          <a:schemeClr val="tx1"/>
                        </a:solidFill>
                        <a:effectLst/>
                        <a:latin typeface="Aptos Narrow" panose="020B0004020202020204" pitchFamily="34" charset="0"/>
                      </a:endParaRPr>
                    </a:p>
                  </a:txBody>
                  <a:tcPr marL="20163" marR="20163" marT="20163" marB="0" anchor="b">
                    <a:lnL>
                      <a:noFill/>
                    </a:lnL>
                    <a:lnR>
                      <a:noFill/>
                    </a:lnR>
                    <a:lnT>
                      <a:noFill/>
                    </a:lnT>
                    <a:lnB w="19050">
                      <a:solidFill>
                        <a:schemeClr val="accent1"/>
                      </a:solidFill>
                    </a:lnB>
                    <a:noFill/>
                  </a:tcPr>
                </a:tc>
                <a:extLst>
                  <a:ext uri="{0D108BD9-81ED-4DB2-BD59-A6C34878D82A}">
                    <a16:rowId xmlns:a16="http://schemas.microsoft.com/office/drawing/2014/main" val="96691202"/>
                  </a:ext>
                </a:extLst>
              </a:tr>
              <a:tr h="948463">
                <a:tc>
                  <a:txBody>
                    <a:bodyPr/>
                    <a:lstStyle/>
                    <a:p>
                      <a:pPr algn="l" fontAlgn="b"/>
                      <a:r>
                        <a:rPr lang="en-US" sz="2300" u="none" strike="noStrike" dirty="0">
                          <a:solidFill>
                            <a:schemeClr val="tx1"/>
                          </a:solidFill>
                          <a:effectLst/>
                        </a:rPr>
                        <a:t>Mean Squared Error</a:t>
                      </a:r>
                      <a:endParaRPr lang="en-US" sz="2300" b="0" i="0" u="none" strike="noStrike" dirty="0">
                        <a:solidFill>
                          <a:schemeClr val="tx1"/>
                        </a:solidFill>
                        <a:effectLst/>
                        <a:latin typeface="Aptos Narrow" panose="020B0004020202020204" pitchFamily="34" charset="0"/>
                      </a:endParaRPr>
                    </a:p>
                  </a:txBody>
                  <a:tcPr marL="20163" marR="20163" marT="80652" marB="80652" anchor="b">
                    <a:lnL>
                      <a:noFill/>
                    </a:lnL>
                    <a:lnR>
                      <a:noFill/>
                    </a:lnR>
                    <a:lnT w="19050">
                      <a:solidFill>
                        <a:schemeClr val="accent1"/>
                      </a:solidFill>
                    </a:lnT>
                    <a:lnB w="3175">
                      <a:solidFill>
                        <a:schemeClr val="tx1"/>
                      </a:solidFill>
                    </a:lnB>
                    <a:noFill/>
                  </a:tcPr>
                </a:tc>
                <a:tc>
                  <a:txBody>
                    <a:bodyPr/>
                    <a:lstStyle/>
                    <a:p>
                      <a:pPr algn="r" fontAlgn="b"/>
                      <a:r>
                        <a:rPr lang="en-US" sz="2300" u="none" strike="noStrike" dirty="0">
                          <a:solidFill>
                            <a:schemeClr val="tx1"/>
                          </a:solidFill>
                          <a:effectLst/>
                        </a:rPr>
                        <a:t>0.015957</a:t>
                      </a:r>
                      <a:endParaRPr lang="en-US" sz="2300" b="0" i="0" u="none" strike="noStrike" dirty="0">
                        <a:solidFill>
                          <a:schemeClr val="tx1"/>
                        </a:solidFill>
                        <a:effectLst/>
                        <a:latin typeface="Aptos Narrow" panose="020B0004020202020204" pitchFamily="34" charset="0"/>
                      </a:endParaRPr>
                    </a:p>
                  </a:txBody>
                  <a:tcPr marL="20163" marR="20163" marT="80652" marB="80652" anchor="b">
                    <a:lnL>
                      <a:noFill/>
                    </a:lnL>
                    <a:lnR>
                      <a:noFill/>
                    </a:lnR>
                    <a:lnT w="19050">
                      <a:solidFill>
                        <a:schemeClr val="accent1"/>
                      </a:solidFill>
                    </a:lnT>
                    <a:lnB w="3175">
                      <a:solidFill>
                        <a:schemeClr val="tx1"/>
                      </a:solidFill>
                    </a:lnB>
                    <a:noFill/>
                  </a:tcPr>
                </a:tc>
                <a:tc>
                  <a:txBody>
                    <a:bodyPr/>
                    <a:lstStyle/>
                    <a:p>
                      <a:pPr algn="r" fontAlgn="b"/>
                      <a:r>
                        <a:rPr lang="en-US" sz="2300" u="none" strike="noStrike">
                          <a:solidFill>
                            <a:schemeClr val="tx1"/>
                          </a:solidFill>
                          <a:effectLst/>
                        </a:rPr>
                        <a:t>0.014437</a:t>
                      </a:r>
                      <a:endParaRPr lang="en-US" sz="2300" b="0" i="0" u="none" strike="noStrike">
                        <a:solidFill>
                          <a:schemeClr val="tx1"/>
                        </a:solidFill>
                        <a:effectLst/>
                        <a:latin typeface="Aptos Narrow" panose="020B0004020202020204" pitchFamily="34" charset="0"/>
                      </a:endParaRPr>
                    </a:p>
                  </a:txBody>
                  <a:tcPr marL="20163" marR="20163" marT="20163" marB="0" anchor="b">
                    <a:lnL>
                      <a:noFill/>
                    </a:lnL>
                    <a:lnR>
                      <a:noFill/>
                    </a:lnR>
                    <a:lnT w="19050">
                      <a:solidFill>
                        <a:schemeClr val="accent1"/>
                      </a:solidFill>
                    </a:lnT>
                    <a:lnB w="3175">
                      <a:solidFill>
                        <a:schemeClr val="tx1"/>
                      </a:solidFill>
                    </a:lnB>
                    <a:noFill/>
                  </a:tcPr>
                </a:tc>
                <a:extLst>
                  <a:ext uri="{0D108BD9-81ED-4DB2-BD59-A6C34878D82A}">
                    <a16:rowId xmlns:a16="http://schemas.microsoft.com/office/drawing/2014/main" val="1486546687"/>
                  </a:ext>
                </a:extLst>
              </a:tr>
              <a:tr h="593596">
                <a:tc>
                  <a:txBody>
                    <a:bodyPr/>
                    <a:lstStyle/>
                    <a:p>
                      <a:pPr algn="l" fontAlgn="b"/>
                      <a:r>
                        <a:rPr lang="en-US" sz="2300" u="none" strike="noStrike">
                          <a:solidFill>
                            <a:schemeClr val="tx1"/>
                          </a:solidFill>
                          <a:effectLst/>
                        </a:rPr>
                        <a:t>R-squared</a:t>
                      </a:r>
                      <a:endParaRPr lang="en-US" sz="2300" b="0" i="0" u="none" strike="noStrike">
                        <a:solidFill>
                          <a:schemeClr val="tx1"/>
                        </a:solidFill>
                        <a:effectLst/>
                        <a:latin typeface="Aptos Narrow" panose="020B0004020202020204" pitchFamily="34" charset="0"/>
                      </a:endParaRPr>
                    </a:p>
                  </a:txBody>
                  <a:tcPr marL="20163" marR="20163" marT="80652" marB="80652" anchor="b">
                    <a:lnL>
                      <a:noFill/>
                    </a:lnL>
                    <a:lnR>
                      <a:noFill/>
                    </a:lnR>
                    <a:lnT w="3175">
                      <a:solidFill>
                        <a:schemeClr val="tx1"/>
                      </a:solidFill>
                    </a:lnT>
                    <a:lnB w="3175">
                      <a:solidFill>
                        <a:schemeClr val="tx1"/>
                      </a:solidFill>
                    </a:lnB>
                    <a:noFill/>
                  </a:tcPr>
                </a:tc>
                <a:tc>
                  <a:txBody>
                    <a:bodyPr/>
                    <a:lstStyle/>
                    <a:p>
                      <a:pPr algn="r" fontAlgn="b"/>
                      <a:r>
                        <a:rPr lang="en-US" sz="2300" u="none" strike="noStrike">
                          <a:solidFill>
                            <a:schemeClr val="tx1"/>
                          </a:solidFill>
                          <a:effectLst/>
                        </a:rPr>
                        <a:t>0.989423</a:t>
                      </a:r>
                      <a:endParaRPr lang="en-US" sz="2300" b="0" i="0" u="none" strike="noStrike">
                        <a:solidFill>
                          <a:schemeClr val="tx1"/>
                        </a:solidFill>
                        <a:effectLst/>
                        <a:latin typeface="Aptos Narrow" panose="020B0004020202020204" pitchFamily="34" charset="0"/>
                      </a:endParaRPr>
                    </a:p>
                  </a:txBody>
                  <a:tcPr marL="20163" marR="20163" marT="80652" marB="80652" anchor="b">
                    <a:lnL>
                      <a:noFill/>
                    </a:lnL>
                    <a:lnR>
                      <a:noFill/>
                    </a:lnR>
                    <a:lnT w="3175">
                      <a:solidFill>
                        <a:schemeClr val="tx1"/>
                      </a:solidFill>
                    </a:lnT>
                    <a:lnB w="3175">
                      <a:solidFill>
                        <a:schemeClr val="tx1"/>
                      </a:solidFill>
                    </a:lnB>
                    <a:noFill/>
                  </a:tcPr>
                </a:tc>
                <a:tc>
                  <a:txBody>
                    <a:bodyPr/>
                    <a:lstStyle/>
                    <a:p>
                      <a:pPr algn="r" fontAlgn="b"/>
                      <a:r>
                        <a:rPr lang="en-US" sz="2300" u="none" strike="noStrike">
                          <a:solidFill>
                            <a:schemeClr val="tx1"/>
                          </a:solidFill>
                          <a:effectLst/>
                        </a:rPr>
                        <a:t>0.99043</a:t>
                      </a:r>
                      <a:endParaRPr lang="en-US" sz="2300" b="0" i="0" u="none" strike="noStrike">
                        <a:solidFill>
                          <a:schemeClr val="tx1"/>
                        </a:solidFill>
                        <a:effectLst/>
                        <a:latin typeface="Aptos Narrow" panose="020B0004020202020204" pitchFamily="34" charset="0"/>
                      </a:endParaRPr>
                    </a:p>
                  </a:txBody>
                  <a:tcPr marL="20163" marR="20163" marT="20163" marB="0" anchor="b">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195762467"/>
                  </a:ext>
                </a:extLst>
              </a:tr>
              <a:tr h="948463">
                <a:tc>
                  <a:txBody>
                    <a:bodyPr/>
                    <a:lstStyle/>
                    <a:p>
                      <a:pPr algn="l" fontAlgn="b"/>
                      <a:r>
                        <a:rPr lang="en-US" sz="2300" u="none" strike="noStrike">
                          <a:solidFill>
                            <a:schemeClr val="tx1"/>
                          </a:solidFill>
                          <a:effectLst/>
                        </a:rPr>
                        <a:t>Adjusted R-squared</a:t>
                      </a:r>
                      <a:endParaRPr lang="en-US" sz="2300" b="0" i="0" u="none" strike="noStrike">
                        <a:solidFill>
                          <a:schemeClr val="tx1"/>
                        </a:solidFill>
                        <a:effectLst/>
                        <a:latin typeface="Aptos Narrow" panose="020B0004020202020204" pitchFamily="34" charset="0"/>
                      </a:endParaRPr>
                    </a:p>
                  </a:txBody>
                  <a:tcPr marL="20163" marR="20163" marT="80652" marB="80652" anchor="b">
                    <a:lnL>
                      <a:noFill/>
                    </a:lnL>
                    <a:lnR>
                      <a:noFill/>
                    </a:lnR>
                    <a:lnT w="3175">
                      <a:solidFill>
                        <a:schemeClr val="tx1"/>
                      </a:solidFill>
                    </a:lnT>
                    <a:lnB w="12700">
                      <a:solidFill>
                        <a:schemeClr val="accent1"/>
                      </a:solidFill>
                    </a:lnB>
                    <a:noFill/>
                  </a:tcPr>
                </a:tc>
                <a:tc>
                  <a:txBody>
                    <a:bodyPr/>
                    <a:lstStyle/>
                    <a:p>
                      <a:pPr algn="r" fontAlgn="b"/>
                      <a:r>
                        <a:rPr lang="en-US" sz="2300" u="none" strike="noStrike">
                          <a:solidFill>
                            <a:schemeClr val="tx1"/>
                          </a:solidFill>
                          <a:effectLst/>
                        </a:rPr>
                        <a:t>0.988489</a:t>
                      </a:r>
                      <a:endParaRPr lang="en-US" sz="2300" b="0" i="0" u="none" strike="noStrike">
                        <a:solidFill>
                          <a:schemeClr val="tx1"/>
                        </a:solidFill>
                        <a:effectLst/>
                        <a:latin typeface="Aptos Narrow" panose="020B0004020202020204" pitchFamily="34" charset="0"/>
                      </a:endParaRPr>
                    </a:p>
                  </a:txBody>
                  <a:tcPr marL="20163" marR="20163" marT="80652" marB="80652" anchor="b">
                    <a:lnL>
                      <a:noFill/>
                    </a:lnL>
                    <a:lnR>
                      <a:noFill/>
                    </a:lnR>
                    <a:lnT w="3175">
                      <a:solidFill>
                        <a:schemeClr val="tx1"/>
                      </a:solidFill>
                    </a:lnT>
                    <a:lnB w="12700">
                      <a:solidFill>
                        <a:schemeClr val="accent1"/>
                      </a:solidFill>
                    </a:lnB>
                    <a:noFill/>
                  </a:tcPr>
                </a:tc>
                <a:tc>
                  <a:txBody>
                    <a:bodyPr/>
                    <a:lstStyle/>
                    <a:p>
                      <a:pPr algn="r" fontAlgn="b"/>
                      <a:r>
                        <a:rPr lang="en-US" sz="2300" u="none" strike="noStrike" dirty="0">
                          <a:solidFill>
                            <a:schemeClr val="tx1"/>
                          </a:solidFill>
                          <a:effectLst/>
                        </a:rPr>
                        <a:t>0.989883</a:t>
                      </a:r>
                      <a:endParaRPr lang="en-US" sz="2300" b="0" i="0" u="none" strike="noStrike" dirty="0">
                        <a:solidFill>
                          <a:schemeClr val="tx1"/>
                        </a:solidFill>
                        <a:effectLst/>
                        <a:latin typeface="Aptos Narrow" panose="020B0004020202020204" pitchFamily="34" charset="0"/>
                      </a:endParaRPr>
                    </a:p>
                  </a:txBody>
                  <a:tcPr marL="20163" marR="20163" marT="20163" marB="0" anchor="b">
                    <a:lnL>
                      <a:noFill/>
                    </a:lnL>
                    <a:lnR>
                      <a:noFill/>
                    </a:lnR>
                    <a:lnT w="3175">
                      <a:solidFill>
                        <a:schemeClr val="tx1"/>
                      </a:solidFill>
                    </a:lnT>
                    <a:lnB w="12700">
                      <a:solidFill>
                        <a:schemeClr val="accent1"/>
                      </a:solidFill>
                    </a:lnB>
                    <a:noFill/>
                  </a:tcPr>
                </a:tc>
                <a:extLst>
                  <a:ext uri="{0D108BD9-81ED-4DB2-BD59-A6C34878D82A}">
                    <a16:rowId xmlns:a16="http://schemas.microsoft.com/office/drawing/2014/main" val="559346710"/>
                  </a:ext>
                </a:extLst>
              </a:tr>
            </a:tbl>
          </a:graphicData>
        </a:graphic>
      </p:graphicFrame>
    </p:spTree>
    <p:extLst>
      <p:ext uri="{BB962C8B-B14F-4D97-AF65-F5344CB8AC3E}">
        <p14:creationId xmlns:p14="http://schemas.microsoft.com/office/powerpoint/2010/main" val="2877237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0CA8B0-5EC4-A942-542B-F5E517D44FAD}"/>
              </a:ext>
            </a:extLst>
          </p:cNvPr>
          <p:cNvSpPr>
            <a:spLocks noGrp="1"/>
          </p:cNvSpPr>
          <p:nvPr>
            <p:ph type="title"/>
          </p:nvPr>
        </p:nvSpPr>
        <p:spPr>
          <a:xfrm>
            <a:off x="1051560" y="586822"/>
            <a:ext cx="3657600" cy="1645920"/>
          </a:xfrm>
        </p:spPr>
        <p:txBody>
          <a:bodyPr>
            <a:normAutofit/>
          </a:bodyPr>
          <a:lstStyle/>
          <a:p>
            <a:r>
              <a:rPr lang="en-US" sz="3200" dirty="0"/>
              <a:t>Predicted Vs Actual</a:t>
            </a:r>
          </a:p>
        </p:txBody>
      </p:sp>
      <p:sp>
        <p:nvSpPr>
          <p:cNvPr id="21" name="Rectangle 2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3" name="Rectangle 2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5A03EEA-C3CE-EFF0-54BA-B4903CFA73C4}"/>
              </a:ext>
            </a:extLst>
          </p:cNvPr>
          <p:cNvSpPr>
            <a:spLocks noGrp="1"/>
          </p:cNvSpPr>
          <p:nvPr>
            <p:ph idx="1"/>
          </p:nvPr>
        </p:nvSpPr>
        <p:spPr>
          <a:xfrm>
            <a:off x="5250106" y="586822"/>
            <a:ext cx="6106742" cy="1645920"/>
          </a:xfrm>
        </p:spPr>
        <p:txBody>
          <a:bodyPr anchor="ctr">
            <a:normAutofit/>
          </a:bodyPr>
          <a:lstStyle/>
          <a:p>
            <a:pPr marL="0" indent="0">
              <a:buNone/>
            </a:pPr>
            <a:r>
              <a:rPr lang="en-US" sz="1800" dirty="0"/>
              <a:t>This plot visualizes the relationship between the actual values of our target variable and the values predicted by our model.</a:t>
            </a:r>
          </a:p>
          <a:p>
            <a:pPr marL="0" indent="0">
              <a:buNone/>
            </a:pPr>
            <a:endParaRPr lang="en-US" sz="1800" dirty="0"/>
          </a:p>
        </p:txBody>
      </p:sp>
      <p:pic>
        <p:nvPicPr>
          <p:cNvPr id="7" name="Picture 6">
            <a:extLst>
              <a:ext uri="{FF2B5EF4-FFF2-40B4-BE49-F238E27FC236}">
                <a16:creationId xmlns:a16="http://schemas.microsoft.com/office/drawing/2014/main" id="{0264D3FD-2E3F-7707-337B-D1ED391373A3}"/>
              </a:ext>
            </a:extLst>
          </p:cNvPr>
          <p:cNvPicPr>
            <a:picLocks noChangeAspect="1"/>
          </p:cNvPicPr>
          <p:nvPr/>
        </p:nvPicPr>
        <p:blipFill>
          <a:blip r:embed="rId2"/>
          <a:stretch>
            <a:fillRect/>
          </a:stretch>
        </p:blipFill>
        <p:spPr>
          <a:xfrm>
            <a:off x="898135" y="2005007"/>
            <a:ext cx="5098222" cy="4116814"/>
          </a:xfrm>
          <a:prstGeom prst="rect">
            <a:avLst/>
          </a:prstGeom>
        </p:spPr>
      </p:pic>
      <p:pic>
        <p:nvPicPr>
          <p:cNvPr id="5" name="Picture 4">
            <a:extLst>
              <a:ext uri="{FF2B5EF4-FFF2-40B4-BE49-F238E27FC236}">
                <a16:creationId xmlns:a16="http://schemas.microsoft.com/office/drawing/2014/main" id="{AAFDFD42-45C0-E2BE-BECD-A695B57E018A}"/>
              </a:ext>
            </a:extLst>
          </p:cNvPr>
          <p:cNvPicPr>
            <a:picLocks noChangeAspect="1"/>
          </p:cNvPicPr>
          <p:nvPr/>
        </p:nvPicPr>
        <p:blipFill>
          <a:blip r:embed="rId3"/>
          <a:stretch>
            <a:fillRect/>
          </a:stretch>
        </p:blipFill>
        <p:spPr>
          <a:xfrm>
            <a:off x="6370577" y="2018070"/>
            <a:ext cx="5267007" cy="4253108"/>
          </a:xfrm>
          <a:prstGeom prst="rect">
            <a:avLst/>
          </a:prstGeom>
        </p:spPr>
      </p:pic>
    </p:spTree>
    <p:extLst>
      <p:ext uri="{BB962C8B-B14F-4D97-AF65-F5344CB8AC3E}">
        <p14:creationId xmlns:p14="http://schemas.microsoft.com/office/powerpoint/2010/main" val="9928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533433-7369-A532-757B-6FBA15D57879}"/>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69BDB6-93DF-54CD-F022-6E92BCA209BB}"/>
              </a:ext>
            </a:extLst>
          </p:cNvPr>
          <p:cNvSpPr>
            <a:spLocks noGrp="1"/>
          </p:cNvSpPr>
          <p:nvPr>
            <p:ph type="title"/>
          </p:nvPr>
        </p:nvSpPr>
        <p:spPr>
          <a:xfrm>
            <a:off x="1051560" y="586822"/>
            <a:ext cx="3657600" cy="1645920"/>
          </a:xfrm>
        </p:spPr>
        <p:txBody>
          <a:bodyPr>
            <a:normAutofit/>
          </a:bodyPr>
          <a:lstStyle/>
          <a:p>
            <a:r>
              <a:rPr lang="en-US" sz="3200" dirty="0"/>
              <a:t>Feature Importance</a:t>
            </a:r>
          </a:p>
        </p:txBody>
      </p:sp>
      <p:sp>
        <p:nvSpPr>
          <p:cNvPr id="32" name="Rectangle 31">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4" name="Rectangle 33">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3A09A27-F53E-B48D-B04B-2C0655A96171}"/>
              </a:ext>
            </a:extLst>
          </p:cNvPr>
          <p:cNvSpPr>
            <a:spLocks noGrp="1"/>
          </p:cNvSpPr>
          <p:nvPr>
            <p:ph idx="1"/>
          </p:nvPr>
        </p:nvSpPr>
        <p:spPr>
          <a:xfrm>
            <a:off x="5250106" y="586822"/>
            <a:ext cx="6106742" cy="1645920"/>
          </a:xfrm>
        </p:spPr>
        <p:txBody>
          <a:bodyPr anchor="ctr">
            <a:normAutofit/>
          </a:bodyPr>
          <a:lstStyle/>
          <a:p>
            <a:pPr marL="0" indent="0">
              <a:buNone/>
            </a:pPr>
            <a:r>
              <a:rPr lang="en-US" sz="1800" dirty="0"/>
              <a:t>This plot visualizes the impact for each variable to Sleep Quality</a:t>
            </a:r>
          </a:p>
          <a:p>
            <a:pPr marL="0" indent="0">
              <a:buNone/>
            </a:pPr>
            <a:endParaRPr lang="en-US" sz="1800" dirty="0"/>
          </a:p>
        </p:txBody>
      </p:sp>
      <p:pic>
        <p:nvPicPr>
          <p:cNvPr id="6" name="Picture 5">
            <a:extLst>
              <a:ext uri="{FF2B5EF4-FFF2-40B4-BE49-F238E27FC236}">
                <a16:creationId xmlns:a16="http://schemas.microsoft.com/office/drawing/2014/main" id="{0615E3D2-789D-6A0F-61B0-6F693252F8CC}"/>
              </a:ext>
            </a:extLst>
          </p:cNvPr>
          <p:cNvPicPr>
            <a:picLocks noChangeAspect="1"/>
          </p:cNvPicPr>
          <p:nvPr/>
        </p:nvPicPr>
        <p:blipFill>
          <a:blip r:embed="rId2"/>
          <a:stretch>
            <a:fillRect/>
          </a:stretch>
        </p:blipFill>
        <p:spPr>
          <a:xfrm>
            <a:off x="631781" y="2787314"/>
            <a:ext cx="5199797" cy="3483864"/>
          </a:xfrm>
          <a:prstGeom prst="rect">
            <a:avLst/>
          </a:prstGeom>
        </p:spPr>
      </p:pic>
      <p:pic>
        <p:nvPicPr>
          <p:cNvPr id="9" name="Picture 8">
            <a:extLst>
              <a:ext uri="{FF2B5EF4-FFF2-40B4-BE49-F238E27FC236}">
                <a16:creationId xmlns:a16="http://schemas.microsoft.com/office/drawing/2014/main" id="{36685852-0B08-0EA5-E742-0187A7ED3EFA}"/>
              </a:ext>
            </a:extLst>
          </p:cNvPr>
          <p:cNvPicPr>
            <a:picLocks noChangeAspect="1"/>
          </p:cNvPicPr>
          <p:nvPr/>
        </p:nvPicPr>
        <p:blipFill>
          <a:blip r:embed="rId3"/>
          <a:stretch>
            <a:fillRect/>
          </a:stretch>
        </p:blipFill>
        <p:spPr>
          <a:xfrm>
            <a:off x="6360423" y="2729397"/>
            <a:ext cx="5199797" cy="3483864"/>
          </a:xfrm>
          <a:prstGeom prst="rect">
            <a:avLst/>
          </a:prstGeom>
        </p:spPr>
      </p:pic>
    </p:spTree>
    <p:extLst>
      <p:ext uri="{BB962C8B-B14F-4D97-AF65-F5344CB8AC3E}">
        <p14:creationId xmlns:p14="http://schemas.microsoft.com/office/powerpoint/2010/main" val="1121840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4" name="Rectangle 8203">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D46B38-4909-EE51-0DFF-8BD5F8317AA5}"/>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THANK YOU</a:t>
            </a:r>
          </a:p>
        </p:txBody>
      </p:sp>
      <p:grpSp>
        <p:nvGrpSpPr>
          <p:cNvPr id="8206" name="Group 820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8207" name="Rectangle 820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8" name="Rectangle 820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9" name="Rectangle 820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11" name="Rectangle 8210">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3" name="Rectangle 821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error">
            <a:extLst>
              <a:ext uri="{FF2B5EF4-FFF2-40B4-BE49-F238E27FC236}">
                <a16:creationId xmlns:a16="http://schemas.microsoft.com/office/drawing/2014/main" id="{BFDFB994-7ACD-D058-E1FE-BA85DBDDA20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799810" y="666728"/>
            <a:ext cx="3781364" cy="546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555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0EFB5-6D4C-9ACE-4774-F7CE3EA28CA2}"/>
              </a:ext>
            </a:extLst>
          </p:cNvPr>
          <p:cNvSpPr>
            <a:spLocks noGrp="1"/>
          </p:cNvSpPr>
          <p:nvPr>
            <p:ph type="title"/>
          </p:nvPr>
        </p:nvSpPr>
        <p:spPr>
          <a:xfrm>
            <a:off x="841248" y="548640"/>
            <a:ext cx="3600860" cy="5431536"/>
          </a:xfrm>
        </p:spPr>
        <p:txBody>
          <a:bodyPr>
            <a:normAutofit/>
          </a:bodyPr>
          <a:lstStyle/>
          <a:p>
            <a:r>
              <a:rPr lang="en-US" sz="5400"/>
              <a:t>Data features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7858AE-69B3-67FF-AA35-3B7D0E1B6FDF}"/>
              </a:ext>
            </a:extLst>
          </p:cNvPr>
          <p:cNvSpPr>
            <a:spLocks noGrp="1"/>
          </p:cNvSpPr>
          <p:nvPr>
            <p:ph idx="1"/>
          </p:nvPr>
        </p:nvSpPr>
        <p:spPr>
          <a:xfrm>
            <a:off x="5126418" y="552091"/>
            <a:ext cx="6224335" cy="5431536"/>
          </a:xfrm>
        </p:spPr>
        <p:txBody>
          <a:bodyPr anchor="ctr">
            <a:normAutofit/>
          </a:bodyPr>
          <a:lstStyle/>
          <a:p>
            <a:r>
              <a:rPr lang="en-US" sz="1400" b="1"/>
              <a:t>Person ID</a:t>
            </a:r>
            <a:r>
              <a:rPr lang="en-US" sz="1400"/>
              <a:t>: An identifier for everyone.</a:t>
            </a:r>
          </a:p>
          <a:p>
            <a:r>
              <a:rPr lang="en-US" sz="1400" b="1"/>
              <a:t>Gender</a:t>
            </a:r>
            <a:r>
              <a:rPr lang="en-US" sz="1400"/>
              <a:t>: The gender of the person (Male/Female).</a:t>
            </a:r>
          </a:p>
          <a:p>
            <a:r>
              <a:rPr lang="en-US" sz="1400" b="1"/>
              <a:t>Age</a:t>
            </a:r>
            <a:r>
              <a:rPr lang="en-US" sz="1400"/>
              <a:t>: The age of the person in years.</a:t>
            </a:r>
          </a:p>
          <a:p>
            <a:r>
              <a:rPr lang="en-US" sz="1400" b="1"/>
              <a:t>Occupation</a:t>
            </a:r>
            <a:r>
              <a:rPr lang="en-US" sz="1400"/>
              <a:t>: The occupation or profession of the person.</a:t>
            </a:r>
          </a:p>
          <a:p>
            <a:r>
              <a:rPr lang="en-US" sz="1400" b="1"/>
              <a:t>Sleep Duration (hours</a:t>
            </a:r>
            <a:r>
              <a:rPr lang="en-US" sz="1400"/>
              <a:t>): The number of hours the person sleeps per day.</a:t>
            </a:r>
          </a:p>
          <a:p>
            <a:r>
              <a:rPr lang="en-US" sz="1400" b="1"/>
              <a:t>Quality of Sleep (scale: 1-10): </a:t>
            </a:r>
            <a:r>
              <a:rPr lang="en-US" sz="1400"/>
              <a:t>A subjective rating of the quality of sleep, ranging from 1 to 10.</a:t>
            </a:r>
          </a:p>
          <a:p>
            <a:r>
              <a:rPr lang="en-US" sz="1400" b="1"/>
              <a:t>Physical Activity Level (minutes/day): </a:t>
            </a:r>
            <a:r>
              <a:rPr lang="en-US" sz="1400"/>
              <a:t>The number of minutes the person engages in physical activity daily.</a:t>
            </a:r>
          </a:p>
          <a:p>
            <a:r>
              <a:rPr lang="en-US" sz="1400" b="1"/>
              <a:t>Stress Level (scale: 1-10</a:t>
            </a:r>
            <a:r>
              <a:rPr lang="en-US" sz="1400"/>
              <a:t>): A subjective rating of the stress level experienced by the person, ranging from 1 to 10.</a:t>
            </a:r>
          </a:p>
          <a:p>
            <a:r>
              <a:rPr lang="en-US" sz="1400" b="1"/>
              <a:t>BMI Category</a:t>
            </a:r>
            <a:r>
              <a:rPr lang="en-US" sz="1400"/>
              <a:t>: The BMI category of the person (e.g., Underweight, Normal, Overweight).</a:t>
            </a:r>
          </a:p>
          <a:p>
            <a:r>
              <a:rPr lang="en-US" sz="1400" b="1"/>
              <a:t>Blood Pressure </a:t>
            </a:r>
            <a:r>
              <a:rPr lang="en-US" sz="1400"/>
              <a:t>(systolic/diastolic): The blood pressure measurement of the person, indicated as systolic pressure over diastolic pressure.</a:t>
            </a:r>
          </a:p>
          <a:p>
            <a:r>
              <a:rPr lang="en-US" sz="1400" b="1"/>
              <a:t>Heart Rate (bpm): </a:t>
            </a:r>
            <a:r>
              <a:rPr lang="en-US" sz="1400"/>
              <a:t>The resting heart rate of the person in beats per minute.</a:t>
            </a:r>
          </a:p>
          <a:p>
            <a:r>
              <a:rPr lang="en-US" sz="1400" b="1"/>
              <a:t>Daily Steps</a:t>
            </a:r>
            <a:r>
              <a:rPr lang="en-US" sz="1400"/>
              <a:t>: The number of steps the person takes per day.</a:t>
            </a:r>
          </a:p>
          <a:p>
            <a:r>
              <a:rPr lang="en-US" sz="1400" b="1"/>
              <a:t>Sleep Disorder</a:t>
            </a:r>
            <a:r>
              <a:rPr lang="en-US" sz="1400"/>
              <a:t>: The presence or absence of a sleep disorder in the person (None, Insomnia, Sleep Apnea).</a:t>
            </a:r>
          </a:p>
        </p:txBody>
      </p:sp>
    </p:spTree>
    <p:extLst>
      <p:ext uri="{BB962C8B-B14F-4D97-AF65-F5344CB8AC3E}">
        <p14:creationId xmlns:p14="http://schemas.microsoft.com/office/powerpoint/2010/main" val="798265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EE5A5C-5C6E-C076-C396-22F437ACF0D1}"/>
              </a:ext>
            </a:extLst>
          </p:cNvPr>
          <p:cNvSpPr>
            <a:spLocks noGrp="1"/>
          </p:cNvSpPr>
          <p:nvPr>
            <p:ph type="title"/>
          </p:nvPr>
        </p:nvSpPr>
        <p:spPr>
          <a:xfrm>
            <a:off x="808638" y="386930"/>
            <a:ext cx="9236700" cy="1188950"/>
          </a:xfrm>
        </p:spPr>
        <p:txBody>
          <a:bodyPr anchor="b">
            <a:normAutofit/>
          </a:bodyPr>
          <a:lstStyle/>
          <a:p>
            <a:r>
              <a:rPr lang="en-US" sz="5400"/>
              <a:t>Preview of the dataset</a:t>
            </a:r>
          </a:p>
        </p:txBody>
      </p:sp>
      <p:grpSp>
        <p:nvGrpSpPr>
          <p:cNvPr id="35" name="Group 34">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6" name="Rectangle 35">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9B3486CD-A4CC-51DE-8E32-5CFA261851E9}"/>
              </a:ext>
            </a:extLst>
          </p:cNvPr>
          <p:cNvGraphicFramePr>
            <a:graphicFrameLocks noGrp="1"/>
          </p:cNvGraphicFramePr>
          <p:nvPr>
            <p:ph idx="1"/>
            <p:extLst>
              <p:ext uri="{D42A27DB-BD31-4B8C-83A1-F6EECF244321}">
                <p14:modId xmlns:p14="http://schemas.microsoft.com/office/powerpoint/2010/main" val="797293832"/>
              </p:ext>
            </p:extLst>
          </p:nvPr>
        </p:nvGraphicFramePr>
        <p:xfrm>
          <a:off x="825264" y="3038624"/>
          <a:ext cx="10039479" cy="2558322"/>
        </p:xfrm>
        <a:graphic>
          <a:graphicData uri="http://schemas.openxmlformats.org/drawingml/2006/table">
            <a:tbl>
              <a:tblPr firstRow="1" bandRow="1">
                <a:noFill/>
                <a:tableStyleId>{5C22544A-7EE6-4342-B048-85BDC9FD1C3A}</a:tableStyleId>
              </a:tblPr>
              <a:tblGrid>
                <a:gridCol w="742011">
                  <a:extLst>
                    <a:ext uri="{9D8B030D-6E8A-4147-A177-3AD203B41FA5}">
                      <a16:colId xmlns:a16="http://schemas.microsoft.com/office/drawing/2014/main" val="1624824675"/>
                    </a:ext>
                  </a:extLst>
                </a:gridCol>
                <a:gridCol w="753581">
                  <a:extLst>
                    <a:ext uri="{9D8B030D-6E8A-4147-A177-3AD203B41FA5}">
                      <a16:colId xmlns:a16="http://schemas.microsoft.com/office/drawing/2014/main" val="2530074215"/>
                    </a:ext>
                  </a:extLst>
                </a:gridCol>
                <a:gridCol w="537611">
                  <a:extLst>
                    <a:ext uri="{9D8B030D-6E8A-4147-A177-3AD203B41FA5}">
                      <a16:colId xmlns:a16="http://schemas.microsoft.com/office/drawing/2014/main" val="1415771079"/>
                    </a:ext>
                  </a:extLst>
                </a:gridCol>
                <a:gridCol w="997974">
                  <a:extLst>
                    <a:ext uri="{9D8B030D-6E8A-4147-A177-3AD203B41FA5}">
                      <a16:colId xmlns:a16="http://schemas.microsoft.com/office/drawing/2014/main" val="3270656125"/>
                    </a:ext>
                  </a:extLst>
                </a:gridCol>
                <a:gridCol w="815287">
                  <a:extLst>
                    <a:ext uri="{9D8B030D-6E8A-4147-A177-3AD203B41FA5}">
                      <a16:colId xmlns:a16="http://schemas.microsoft.com/office/drawing/2014/main" val="2052730723"/>
                    </a:ext>
                  </a:extLst>
                </a:gridCol>
                <a:gridCol w="799860">
                  <a:extLst>
                    <a:ext uri="{9D8B030D-6E8A-4147-A177-3AD203B41FA5}">
                      <a16:colId xmlns:a16="http://schemas.microsoft.com/office/drawing/2014/main" val="1589472544"/>
                    </a:ext>
                  </a:extLst>
                </a:gridCol>
                <a:gridCol w="819143">
                  <a:extLst>
                    <a:ext uri="{9D8B030D-6E8A-4147-A177-3AD203B41FA5}">
                      <a16:colId xmlns:a16="http://schemas.microsoft.com/office/drawing/2014/main" val="2023413890"/>
                    </a:ext>
                  </a:extLst>
                </a:gridCol>
                <a:gridCol w="695732">
                  <a:extLst>
                    <a:ext uri="{9D8B030D-6E8A-4147-A177-3AD203B41FA5}">
                      <a16:colId xmlns:a16="http://schemas.microsoft.com/office/drawing/2014/main" val="1042453484"/>
                    </a:ext>
                  </a:extLst>
                </a:gridCol>
                <a:gridCol w="853853">
                  <a:extLst>
                    <a:ext uri="{9D8B030D-6E8A-4147-A177-3AD203B41FA5}">
                      <a16:colId xmlns:a16="http://schemas.microsoft.com/office/drawing/2014/main" val="1942203841"/>
                    </a:ext>
                  </a:extLst>
                </a:gridCol>
                <a:gridCol w="846139">
                  <a:extLst>
                    <a:ext uri="{9D8B030D-6E8A-4147-A177-3AD203B41FA5}">
                      <a16:colId xmlns:a16="http://schemas.microsoft.com/office/drawing/2014/main" val="478284422"/>
                    </a:ext>
                  </a:extLst>
                </a:gridCol>
                <a:gridCol w="641739">
                  <a:extLst>
                    <a:ext uri="{9D8B030D-6E8A-4147-A177-3AD203B41FA5}">
                      <a16:colId xmlns:a16="http://schemas.microsoft.com/office/drawing/2014/main" val="1469985333"/>
                    </a:ext>
                  </a:extLst>
                </a:gridCol>
                <a:gridCol w="645596">
                  <a:extLst>
                    <a:ext uri="{9D8B030D-6E8A-4147-A177-3AD203B41FA5}">
                      <a16:colId xmlns:a16="http://schemas.microsoft.com/office/drawing/2014/main" val="4182860520"/>
                    </a:ext>
                  </a:extLst>
                </a:gridCol>
                <a:gridCol w="890953">
                  <a:extLst>
                    <a:ext uri="{9D8B030D-6E8A-4147-A177-3AD203B41FA5}">
                      <a16:colId xmlns:a16="http://schemas.microsoft.com/office/drawing/2014/main" val="900015456"/>
                    </a:ext>
                  </a:extLst>
                </a:gridCol>
              </a:tblGrid>
              <a:tr h="688636">
                <a:tc>
                  <a:txBody>
                    <a:bodyPr/>
                    <a:lstStyle/>
                    <a:p>
                      <a:pPr algn="r" fontAlgn="ctr"/>
                      <a:r>
                        <a:rPr lang="en-US" sz="1100" u="none" strike="noStrike">
                          <a:solidFill>
                            <a:schemeClr val="tx1">
                              <a:lumMod val="75000"/>
                              <a:lumOff val="25000"/>
                            </a:schemeClr>
                          </a:solidFill>
                          <a:effectLst/>
                        </a:rPr>
                        <a:t>Person ID</a:t>
                      </a:r>
                      <a:endParaRPr lang="en-US" sz="1100" b="1" i="0" u="none" strike="noStrike">
                        <a:solidFill>
                          <a:schemeClr val="tx1">
                            <a:lumMod val="75000"/>
                            <a:lumOff val="25000"/>
                          </a:schemeClr>
                        </a:solidFill>
                        <a:effectLst/>
                        <a:latin typeface="Aptos Display" panose="020B0004020202020204" pitchFamily="34" charset="0"/>
                      </a:endParaRPr>
                    </a:p>
                  </a:txBody>
                  <a:tcPr marL="138838" marR="83303" marT="83303" marB="8330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ctr"/>
                      <a:r>
                        <a:rPr lang="en-US" sz="1100" u="none" strike="noStrike">
                          <a:solidFill>
                            <a:schemeClr val="tx1">
                              <a:lumMod val="75000"/>
                              <a:lumOff val="25000"/>
                            </a:schemeClr>
                          </a:solidFill>
                          <a:effectLst/>
                        </a:rPr>
                        <a:t>Gender</a:t>
                      </a:r>
                      <a:endParaRPr lang="en-US" sz="1100" b="1" i="0" u="none" strike="noStrike">
                        <a:solidFill>
                          <a:schemeClr val="tx1">
                            <a:lumMod val="75000"/>
                            <a:lumOff val="25000"/>
                          </a:schemeClr>
                        </a:solidFill>
                        <a:effectLst/>
                        <a:latin typeface="Aptos Display" panose="020B0004020202020204" pitchFamily="34" charset="0"/>
                      </a:endParaRPr>
                    </a:p>
                  </a:txBody>
                  <a:tcPr marL="138838" marR="83303" marT="83303" marB="8330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ctr"/>
                      <a:r>
                        <a:rPr lang="en-US" sz="1100" u="none" strike="noStrike">
                          <a:solidFill>
                            <a:schemeClr val="tx1">
                              <a:lumMod val="75000"/>
                              <a:lumOff val="25000"/>
                            </a:schemeClr>
                          </a:solidFill>
                          <a:effectLst/>
                        </a:rPr>
                        <a:t>Age</a:t>
                      </a:r>
                      <a:endParaRPr lang="en-US" sz="1100" b="1" i="0" u="none" strike="noStrike">
                        <a:solidFill>
                          <a:schemeClr val="tx1">
                            <a:lumMod val="75000"/>
                            <a:lumOff val="25000"/>
                          </a:schemeClr>
                        </a:solidFill>
                        <a:effectLst/>
                        <a:latin typeface="Aptos Display" panose="020B0004020202020204" pitchFamily="34" charset="0"/>
                      </a:endParaRPr>
                    </a:p>
                  </a:txBody>
                  <a:tcPr marL="138838" marR="83303" marT="83303" marB="8330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ctr"/>
                      <a:r>
                        <a:rPr lang="en-US" sz="1100" u="none" strike="noStrike">
                          <a:solidFill>
                            <a:schemeClr val="tx1">
                              <a:lumMod val="75000"/>
                              <a:lumOff val="25000"/>
                            </a:schemeClr>
                          </a:solidFill>
                          <a:effectLst/>
                        </a:rPr>
                        <a:t>Occupation</a:t>
                      </a:r>
                      <a:endParaRPr lang="en-US" sz="1100" b="1" i="0" u="none" strike="noStrike">
                        <a:solidFill>
                          <a:schemeClr val="tx1">
                            <a:lumMod val="75000"/>
                            <a:lumOff val="25000"/>
                          </a:schemeClr>
                        </a:solidFill>
                        <a:effectLst/>
                        <a:latin typeface="Aptos Display" panose="020B0004020202020204" pitchFamily="34" charset="0"/>
                      </a:endParaRPr>
                    </a:p>
                  </a:txBody>
                  <a:tcPr marL="138838" marR="83303" marT="83303" marB="8330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ctr"/>
                      <a:r>
                        <a:rPr lang="en-US" sz="1100" u="none" strike="noStrike">
                          <a:solidFill>
                            <a:schemeClr val="tx1">
                              <a:lumMod val="75000"/>
                              <a:lumOff val="25000"/>
                            </a:schemeClr>
                          </a:solidFill>
                          <a:effectLst/>
                        </a:rPr>
                        <a:t>Sleep Duration</a:t>
                      </a:r>
                      <a:endParaRPr lang="en-US" sz="1100" b="1" i="0" u="none" strike="noStrike">
                        <a:solidFill>
                          <a:schemeClr val="tx1">
                            <a:lumMod val="75000"/>
                            <a:lumOff val="25000"/>
                          </a:schemeClr>
                        </a:solidFill>
                        <a:effectLst/>
                        <a:latin typeface="Aptos Display" panose="020B0004020202020204" pitchFamily="34" charset="0"/>
                      </a:endParaRPr>
                    </a:p>
                  </a:txBody>
                  <a:tcPr marL="138838" marR="83303" marT="83303" marB="8330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ctr"/>
                      <a:r>
                        <a:rPr lang="en-US" sz="1100" u="none" strike="noStrike">
                          <a:solidFill>
                            <a:schemeClr val="tx1">
                              <a:lumMod val="75000"/>
                              <a:lumOff val="25000"/>
                            </a:schemeClr>
                          </a:solidFill>
                          <a:effectLst/>
                        </a:rPr>
                        <a:t>Quality of Sleep</a:t>
                      </a:r>
                      <a:endParaRPr lang="en-US" sz="1100" b="1" i="0" u="none" strike="noStrike">
                        <a:solidFill>
                          <a:schemeClr val="tx1">
                            <a:lumMod val="75000"/>
                            <a:lumOff val="25000"/>
                          </a:schemeClr>
                        </a:solidFill>
                        <a:effectLst/>
                        <a:latin typeface="Aptos Display" panose="020B0004020202020204" pitchFamily="34" charset="0"/>
                      </a:endParaRPr>
                    </a:p>
                  </a:txBody>
                  <a:tcPr marL="138838" marR="83303" marT="83303" marB="8330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ctr"/>
                      <a:r>
                        <a:rPr lang="en-US" sz="1100" u="none" strike="noStrike">
                          <a:solidFill>
                            <a:schemeClr val="tx1">
                              <a:lumMod val="75000"/>
                              <a:lumOff val="25000"/>
                            </a:schemeClr>
                          </a:solidFill>
                          <a:effectLst/>
                        </a:rPr>
                        <a:t>Physical Activity Level</a:t>
                      </a:r>
                      <a:endParaRPr lang="en-US" sz="1100" b="1" i="0" u="none" strike="noStrike">
                        <a:solidFill>
                          <a:schemeClr val="tx1">
                            <a:lumMod val="75000"/>
                            <a:lumOff val="25000"/>
                          </a:schemeClr>
                        </a:solidFill>
                        <a:effectLst/>
                        <a:latin typeface="Aptos Display" panose="020B0004020202020204" pitchFamily="34" charset="0"/>
                      </a:endParaRPr>
                    </a:p>
                  </a:txBody>
                  <a:tcPr marL="138838" marR="83303" marT="83303" marB="8330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ctr"/>
                      <a:r>
                        <a:rPr lang="en-US" sz="1100" u="none" strike="noStrike">
                          <a:solidFill>
                            <a:schemeClr val="tx1">
                              <a:lumMod val="75000"/>
                              <a:lumOff val="25000"/>
                            </a:schemeClr>
                          </a:solidFill>
                          <a:effectLst/>
                        </a:rPr>
                        <a:t>Stress Level</a:t>
                      </a:r>
                      <a:endParaRPr lang="en-US" sz="1100" b="1" i="0" u="none" strike="noStrike">
                        <a:solidFill>
                          <a:schemeClr val="tx1">
                            <a:lumMod val="75000"/>
                            <a:lumOff val="25000"/>
                          </a:schemeClr>
                        </a:solidFill>
                        <a:effectLst/>
                        <a:latin typeface="Aptos Display" panose="020B0004020202020204" pitchFamily="34" charset="0"/>
                      </a:endParaRPr>
                    </a:p>
                  </a:txBody>
                  <a:tcPr marL="138838" marR="83303" marT="83303" marB="8330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ctr"/>
                      <a:r>
                        <a:rPr lang="en-US" sz="1100" u="none" strike="noStrike">
                          <a:solidFill>
                            <a:schemeClr val="tx1">
                              <a:lumMod val="75000"/>
                              <a:lumOff val="25000"/>
                            </a:schemeClr>
                          </a:solidFill>
                          <a:effectLst/>
                        </a:rPr>
                        <a:t>BMI Category</a:t>
                      </a:r>
                      <a:endParaRPr lang="en-US" sz="1100" b="1" i="0" u="none" strike="noStrike">
                        <a:solidFill>
                          <a:schemeClr val="tx1">
                            <a:lumMod val="75000"/>
                            <a:lumOff val="25000"/>
                          </a:schemeClr>
                        </a:solidFill>
                        <a:effectLst/>
                        <a:latin typeface="Aptos Display" panose="020B0004020202020204" pitchFamily="34" charset="0"/>
                      </a:endParaRPr>
                    </a:p>
                  </a:txBody>
                  <a:tcPr marL="138838" marR="83303" marT="83303" marB="8330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ctr"/>
                      <a:r>
                        <a:rPr lang="en-US" sz="1100" u="none" strike="noStrike">
                          <a:solidFill>
                            <a:schemeClr val="tx1">
                              <a:lumMod val="75000"/>
                              <a:lumOff val="25000"/>
                            </a:schemeClr>
                          </a:solidFill>
                          <a:effectLst/>
                        </a:rPr>
                        <a:t>Blood Pressure</a:t>
                      </a:r>
                      <a:endParaRPr lang="en-US" sz="1100" b="1" i="0" u="none" strike="noStrike">
                        <a:solidFill>
                          <a:schemeClr val="tx1">
                            <a:lumMod val="75000"/>
                            <a:lumOff val="25000"/>
                          </a:schemeClr>
                        </a:solidFill>
                        <a:effectLst/>
                        <a:latin typeface="Aptos Display" panose="020B0004020202020204" pitchFamily="34" charset="0"/>
                      </a:endParaRPr>
                    </a:p>
                  </a:txBody>
                  <a:tcPr marL="138838" marR="83303" marT="83303" marB="8330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ctr"/>
                      <a:r>
                        <a:rPr lang="en-US" sz="1100" u="none" strike="noStrike">
                          <a:solidFill>
                            <a:schemeClr val="tx1">
                              <a:lumMod val="75000"/>
                              <a:lumOff val="25000"/>
                            </a:schemeClr>
                          </a:solidFill>
                          <a:effectLst/>
                        </a:rPr>
                        <a:t>Heart Rate</a:t>
                      </a:r>
                      <a:endParaRPr lang="en-US" sz="1100" b="1" i="0" u="none" strike="noStrike">
                        <a:solidFill>
                          <a:schemeClr val="tx1">
                            <a:lumMod val="75000"/>
                            <a:lumOff val="25000"/>
                          </a:schemeClr>
                        </a:solidFill>
                        <a:effectLst/>
                        <a:latin typeface="Aptos Display" panose="020B0004020202020204" pitchFamily="34" charset="0"/>
                      </a:endParaRPr>
                    </a:p>
                  </a:txBody>
                  <a:tcPr marL="138838" marR="83303" marT="83303" marB="8330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ctr"/>
                      <a:r>
                        <a:rPr lang="en-US" sz="1100" u="none" strike="noStrike">
                          <a:solidFill>
                            <a:schemeClr val="tx1">
                              <a:lumMod val="75000"/>
                              <a:lumOff val="25000"/>
                            </a:schemeClr>
                          </a:solidFill>
                          <a:effectLst/>
                        </a:rPr>
                        <a:t>Daily Steps</a:t>
                      </a:r>
                      <a:endParaRPr lang="en-US" sz="1100" b="1" i="0" u="none" strike="noStrike">
                        <a:solidFill>
                          <a:schemeClr val="tx1">
                            <a:lumMod val="75000"/>
                            <a:lumOff val="25000"/>
                          </a:schemeClr>
                        </a:solidFill>
                        <a:effectLst/>
                        <a:latin typeface="Aptos Display" panose="020B0004020202020204" pitchFamily="34" charset="0"/>
                      </a:endParaRPr>
                    </a:p>
                  </a:txBody>
                  <a:tcPr marL="138838" marR="83303" marT="83303" marB="8330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fontAlgn="ctr"/>
                      <a:r>
                        <a:rPr lang="en-US" sz="1100" u="none" strike="noStrike">
                          <a:solidFill>
                            <a:schemeClr val="tx1">
                              <a:lumMod val="75000"/>
                              <a:lumOff val="25000"/>
                            </a:schemeClr>
                          </a:solidFill>
                          <a:effectLst/>
                        </a:rPr>
                        <a:t>Sleep Disorder</a:t>
                      </a:r>
                      <a:endParaRPr lang="en-US" sz="1100" b="1" i="0" u="none" strike="noStrike">
                        <a:solidFill>
                          <a:schemeClr val="tx1">
                            <a:lumMod val="75000"/>
                            <a:lumOff val="25000"/>
                          </a:schemeClr>
                        </a:solidFill>
                        <a:effectLst/>
                        <a:latin typeface="Aptos Display" panose="020B0004020202020204" pitchFamily="34" charset="0"/>
                      </a:endParaRPr>
                    </a:p>
                  </a:txBody>
                  <a:tcPr marL="138838" marR="83303" marT="83303" marB="8330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299497487"/>
                  </a:ext>
                </a:extLst>
              </a:tr>
              <a:tr h="425770">
                <a:tc>
                  <a:txBody>
                    <a:bodyPr/>
                    <a:lstStyle/>
                    <a:p>
                      <a:pPr algn="r" fontAlgn="ctr"/>
                      <a:r>
                        <a:rPr lang="en-US" sz="900" u="none" strike="noStrike">
                          <a:solidFill>
                            <a:schemeClr val="tx1">
                              <a:lumMod val="75000"/>
                              <a:lumOff val="25000"/>
                            </a:schemeClr>
                          </a:solidFill>
                          <a:effectLst/>
                        </a:rPr>
                        <a:t>1</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Male</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27</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Software Engineer</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6.1</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6</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42</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6</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Overweight</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126/83</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77</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4200</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No Disorder</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411753206"/>
                  </a:ext>
                </a:extLst>
              </a:tr>
              <a:tr h="296188">
                <a:tc>
                  <a:txBody>
                    <a:bodyPr/>
                    <a:lstStyle/>
                    <a:p>
                      <a:pPr algn="r" fontAlgn="ctr"/>
                      <a:r>
                        <a:rPr lang="en-US" sz="900" u="none" strike="noStrike">
                          <a:solidFill>
                            <a:schemeClr val="tx1">
                              <a:lumMod val="75000"/>
                              <a:lumOff val="25000"/>
                            </a:schemeClr>
                          </a:solidFill>
                          <a:effectLst/>
                        </a:rPr>
                        <a:t>2</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Male</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28</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Doctor</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6.2</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6</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60</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8</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Normal</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125/80</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75</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10000</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No Disorder</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567759519"/>
                  </a:ext>
                </a:extLst>
              </a:tr>
              <a:tr h="296188">
                <a:tc>
                  <a:txBody>
                    <a:bodyPr/>
                    <a:lstStyle/>
                    <a:p>
                      <a:pPr algn="r" fontAlgn="ctr"/>
                      <a:r>
                        <a:rPr lang="en-US" sz="900" u="none" strike="noStrike">
                          <a:solidFill>
                            <a:schemeClr val="tx1">
                              <a:lumMod val="75000"/>
                              <a:lumOff val="25000"/>
                            </a:schemeClr>
                          </a:solidFill>
                          <a:effectLst/>
                        </a:rPr>
                        <a:t>3</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Male</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28</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Doctor</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6.2</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6</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60</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8</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Normal</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125/80</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75</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10000</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No Disorder</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692474428"/>
                  </a:ext>
                </a:extLst>
              </a:tr>
              <a:tr h="425770">
                <a:tc>
                  <a:txBody>
                    <a:bodyPr/>
                    <a:lstStyle/>
                    <a:p>
                      <a:pPr algn="r" fontAlgn="ctr"/>
                      <a:r>
                        <a:rPr lang="en-US" sz="900" u="none" strike="noStrike">
                          <a:solidFill>
                            <a:schemeClr val="tx1">
                              <a:lumMod val="75000"/>
                              <a:lumOff val="25000"/>
                            </a:schemeClr>
                          </a:solidFill>
                          <a:effectLst/>
                        </a:rPr>
                        <a:t>4</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Male</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28</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Sales Representative</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5.9</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4</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30</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8</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Obese</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140/90</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85</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3000</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Sleep Apnea</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633092897"/>
                  </a:ext>
                </a:extLst>
              </a:tr>
              <a:tr h="425770">
                <a:tc>
                  <a:txBody>
                    <a:bodyPr/>
                    <a:lstStyle/>
                    <a:p>
                      <a:pPr algn="r" fontAlgn="ctr"/>
                      <a:r>
                        <a:rPr lang="en-US" sz="900" u="none" strike="noStrike">
                          <a:solidFill>
                            <a:schemeClr val="tx1">
                              <a:lumMod val="75000"/>
                              <a:lumOff val="25000"/>
                            </a:schemeClr>
                          </a:solidFill>
                          <a:effectLst/>
                        </a:rPr>
                        <a:t>5</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Male</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28</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Sales Representative</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5.9</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4</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30</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8</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Obese</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140/90</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85</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3000</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ctr"/>
                      <a:r>
                        <a:rPr lang="en-US" sz="900" u="none" strike="noStrike">
                          <a:solidFill>
                            <a:schemeClr val="tx1">
                              <a:lumMod val="75000"/>
                              <a:lumOff val="25000"/>
                            </a:schemeClr>
                          </a:solidFill>
                          <a:effectLst/>
                        </a:rPr>
                        <a:t>Sleep Apnea</a:t>
                      </a:r>
                      <a:endParaRPr lang="en-US" sz="900" b="0" i="0" u="none" strike="noStrike">
                        <a:solidFill>
                          <a:schemeClr val="tx1">
                            <a:lumMod val="75000"/>
                            <a:lumOff val="25000"/>
                          </a:schemeClr>
                        </a:solidFill>
                        <a:effectLst/>
                        <a:latin typeface="Aptos Display" panose="020B0004020202020204" pitchFamily="34" charset="0"/>
                      </a:endParaRPr>
                    </a:p>
                  </a:txBody>
                  <a:tcPr marL="138838" marR="72196" marT="72196" marB="72196"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2527082923"/>
                  </a:ext>
                </a:extLst>
              </a:tr>
            </a:tbl>
          </a:graphicData>
        </a:graphic>
      </p:graphicFrame>
    </p:spTree>
    <p:extLst>
      <p:ext uri="{BB962C8B-B14F-4D97-AF65-F5344CB8AC3E}">
        <p14:creationId xmlns:p14="http://schemas.microsoft.com/office/powerpoint/2010/main" val="2807278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12F34-3025-C2B1-D9AF-2F34A91E301A}"/>
              </a:ext>
            </a:extLst>
          </p:cNvPr>
          <p:cNvSpPr>
            <a:spLocks noGrp="1"/>
          </p:cNvSpPr>
          <p:nvPr>
            <p:ph type="title"/>
          </p:nvPr>
        </p:nvSpPr>
        <p:spPr>
          <a:xfrm>
            <a:off x="640080" y="325369"/>
            <a:ext cx="4368602" cy="1956841"/>
          </a:xfrm>
        </p:spPr>
        <p:txBody>
          <a:bodyPr anchor="b">
            <a:normAutofit/>
          </a:bodyPr>
          <a:lstStyle/>
          <a:p>
            <a:r>
              <a:rPr lang="en-US" sz="5400"/>
              <a:t>Gender Distribution</a:t>
            </a:r>
            <a:endParaRPr lang="en-US" sz="5400" dirty="0"/>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1ACBFEC1-9A33-CDE5-5971-E94BA3D0E13A}"/>
              </a:ext>
            </a:extLst>
          </p:cNvPr>
          <p:cNvSpPr>
            <a:spLocks noGrp="1"/>
          </p:cNvSpPr>
          <p:nvPr>
            <p:ph idx="1"/>
          </p:nvPr>
        </p:nvSpPr>
        <p:spPr>
          <a:xfrm>
            <a:off x="640080" y="2872899"/>
            <a:ext cx="4243589" cy="3320668"/>
          </a:xfrm>
        </p:spPr>
        <p:txBody>
          <a:bodyPr>
            <a:normAutofit/>
          </a:bodyPr>
          <a:lstStyle/>
          <a:p>
            <a:r>
              <a:rPr lang="en-US" sz="2200"/>
              <a:t>The distribution is almost even split which will give us an idea if one gender is more prone to Sleep Disorders or not</a:t>
            </a:r>
            <a:endParaRPr lang="en-US" sz="2200" dirty="0"/>
          </a:p>
        </p:txBody>
      </p:sp>
      <p:pic>
        <p:nvPicPr>
          <p:cNvPr id="7" name="Picture 6">
            <a:extLst>
              <a:ext uri="{FF2B5EF4-FFF2-40B4-BE49-F238E27FC236}">
                <a16:creationId xmlns:a16="http://schemas.microsoft.com/office/drawing/2014/main" id="{EB87B023-738B-3E6E-0CCB-3539DFF1B195}"/>
              </a:ext>
            </a:extLst>
          </p:cNvPr>
          <p:cNvPicPr>
            <a:picLocks noChangeAspect="1"/>
          </p:cNvPicPr>
          <p:nvPr/>
        </p:nvPicPr>
        <p:blipFill>
          <a:blip r:embed="rId2"/>
          <a:stretch>
            <a:fillRect/>
          </a:stretch>
        </p:blipFill>
        <p:spPr>
          <a:xfrm>
            <a:off x="5353050" y="304800"/>
            <a:ext cx="6057900" cy="6248400"/>
          </a:xfrm>
          <a:prstGeom prst="rect">
            <a:avLst/>
          </a:prstGeom>
        </p:spPr>
      </p:pic>
    </p:spTree>
    <p:extLst>
      <p:ext uri="{BB962C8B-B14F-4D97-AF65-F5344CB8AC3E}">
        <p14:creationId xmlns:p14="http://schemas.microsoft.com/office/powerpoint/2010/main" val="2879608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0B79-97BF-A189-C15B-79947604FCDA}"/>
              </a:ext>
            </a:extLst>
          </p:cNvPr>
          <p:cNvSpPr>
            <a:spLocks noGrp="1"/>
          </p:cNvSpPr>
          <p:nvPr>
            <p:ph type="title"/>
          </p:nvPr>
        </p:nvSpPr>
        <p:spPr>
          <a:xfrm>
            <a:off x="838200" y="365125"/>
            <a:ext cx="4915073" cy="1325563"/>
          </a:xfrm>
        </p:spPr>
        <p:txBody>
          <a:bodyPr/>
          <a:lstStyle/>
          <a:p>
            <a:r>
              <a:rPr lang="en-US"/>
              <a:t>Sleep Duration Distribution</a:t>
            </a:r>
            <a:endParaRPr lang="en-US" dirty="0"/>
          </a:p>
        </p:txBody>
      </p:sp>
      <p:pic>
        <p:nvPicPr>
          <p:cNvPr id="5" name="Content Placeholder 4">
            <a:extLst>
              <a:ext uri="{FF2B5EF4-FFF2-40B4-BE49-F238E27FC236}">
                <a16:creationId xmlns:a16="http://schemas.microsoft.com/office/drawing/2014/main" id="{5ACD1754-2765-0540-89B0-77FEC8BBC113}"/>
              </a:ext>
            </a:extLst>
          </p:cNvPr>
          <p:cNvPicPr>
            <a:picLocks noGrp="1" noChangeAspect="1"/>
          </p:cNvPicPr>
          <p:nvPr>
            <p:ph idx="1"/>
          </p:nvPr>
        </p:nvPicPr>
        <p:blipFill>
          <a:blip r:embed="rId2"/>
          <a:stretch>
            <a:fillRect/>
          </a:stretch>
        </p:blipFill>
        <p:spPr>
          <a:xfrm>
            <a:off x="400050" y="1943414"/>
            <a:ext cx="4915074" cy="4351338"/>
          </a:xfrm>
        </p:spPr>
      </p:pic>
      <p:pic>
        <p:nvPicPr>
          <p:cNvPr id="7" name="Picture 6">
            <a:extLst>
              <a:ext uri="{FF2B5EF4-FFF2-40B4-BE49-F238E27FC236}">
                <a16:creationId xmlns:a16="http://schemas.microsoft.com/office/drawing/2014/main" id="{7F1BF006-D9D7-8AFE-12E4-D49A97583F16}"/>
              </a:ext>
            </a:extLst>
          </p:cNvPr>
          <p:cNvPicPr>
            <a:picLocks noChangeAspect="1"/>
          </p:cNvPicPr>
          <p:nvPr/>
        </p:nvPicPr>
        <p:blipFill>
          <a:blip r:embed="rId3"/>
          <a:stretch>
            <a:fillRect/>
          </a:stretch>
        </p:blipFill>
        <p:spPr>
          <a:xfrm>
            <a:off x="5499607" y="1027906"/>
            <a:ext cx="6130418" cy="4949825"/>
          </a:xfrm>
          <a:prstGeom prst="rect">
            <a:avLst/>
          </a:prstGeom>
        </p:spPr>
      </p:pic>
    </p:spTree>
    <p:extLst>
      <p:ext uri="{BB962C8B-B14F-4D97-AF65-F5344CB8AC3E}">
        <p14:creationId xmlns:p14="http://schemas.microsoft.com/office/powerpoint/2010/main" val="4158265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D24A34-9801-0B20-8AD9-C5401D642FEB}"/>
              </a:ext>
            </a:extLst>
          </p:cNvPr>
          <p:cNvPicPr>
            <a:picLocks noGrp="1" noChangeAspect="1"/>
          </p:cNvPicPr>
          <p:nvPr>
            <p:ph idx="1"/>
          </p:nvPr>
        </p:nvPicPr>
        <p:blipFill>
          <a:blip r:embed="rId3"/>
          <a:stretch>
            <a:fillRect/>
          </a:stretch>
        </p:blipFill>
        <p:spPr>
          <a:xfrm>
            <a:off x="1462087" y="92489"/>
            <a:ext cx="9267825" cy="6765511"/>
          </a:xfrm>
          <a:prstGeom prst="rect">
            <a:avLst/>
          </a:prstGeom>
        </p:spPr>
      </p:pic>
    </p:spTree>
    <p:extLst>
      <p:ext uri="{BB962C8B-B14F-4D97-AF65-F5344CB8AC3E}">
        <p14:creationId xmlns:p14="http://schemas.microsoft.com/office/powerpoint/2010/main" val="2439203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132705F-B9D4-F639-6A45-18B09F4406D2}"/>
              </a:ext>
            </a:extLst>
          </p:cNvPr>
          <p:cNvPicPr>
            <a:picLocks noGrp="1" noChangeAspect="1"/>
          </p:cNvPicPr>
          <p:nvPr>
            <p:ph idx="1"/>
          </p:nvPr>
        </p:nvPicPr>
        <p:blipFill>
          <a:blip r:embed="rId2"/>
          <a:stretch>
            <a:fillRect/>
          </a:stretch>
        </p:blipFill>
        <p:spPr>
          <a:xfrm>
            <a:off x="1743075" y="-31576"/>
            <a:ext cx="8629649" cy="6860572"/>
          </a:xfrm>
          <a:prstGeom prst="rect">
            <a:avLst/>
          </a:prstGeom>
        </p:spPr>
      </p:pic>
    </p:spTree>
    <p:extLst>
      <p:ext uri="{BB962C8B-B14F-4D97-AF65-F5344CB8AC3E}">
        <p14:creationId xmlns:p14="http://schemas.microsoft.com/office/powerpoint/2010/main" val="326977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DB33BE-FBB3-8227-015D-67A4566FBBA2}"/>
              </a:ext>
            </a:extLst>
          </p:cNvPr>
          <p:cNvPicPr>
            <a:picLocks noGrp="1" noChangeAspect="1"/>
          </p:cNvPicPr>
          <p:nvPr>
            <p:ph idx="1"/>
          </p:nvPr>
        </p:nvPicPr>
        <p:blipFill>
          <a:blip r:embed="rId2"/>
          <a:stretch>
            <a:fillRect/>
          </a:stretch>
        </p:blipFill>
        <p:spPr>
          <a:xfrm>
            <a:off x="2029476" y="-6019"/>
            <a:ext cx="8448024" cy="6864019"/>
          </a:xfrm>
          <a:prstGeom prst="rect">
            <a:avLst/>
          </a:prstGeom>
        </p:spPr>
      </p:pic>
    </p:spTree>
    <p:extLst>
      <p:ext uri="{BB962C8B-B14F-4D97-AF65-F5344CB8AC3E}">
        <p14:creationId xmlns:p14="http://schemas.microsoft.com/office/powerpoint/2010/main" val="115958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407</TotalTime>
  <Words>1450</Words>
  <Application>Microsoft Office PowerPoint</Application>
  <PresentationFormat>Widescreen</PresentationFormat>
  <Paragraphs>327</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Aptos</vt:lpstr>
      <vt:lpstr>Aptos Display</vt:lpstr>
      <vt:lpstr>Aptos Narrow</vt:lpstr>
      <vt:lpstr>Arial</vt:lpstr>
      <vt:lpstr>Calibri</vt:lpstr>
      <vt:lpstr>Consolas</vt:lpstr>
      <vt:lpstr>inherit</vt:lpstr>
      <vt:lpstr>Inter</vt:lpstr>
      <vt:lpstr>Office Theme</vt:lpstr>
      <vt:lpstr>Sleep Health Analysis</vt:lpstr>
      <vt:lpstr>The purpose of the project</vt:lpstr>
      <vt:lpstr>Data features</vt:lpstr>
      <vt:lpstr>Preview of the dataset</vt:lpstr>
      <vt:lpstr>Gender Distribution</vt:lpstr>
      <vt:lpstr>Sleep Duration Distribution</vt:lpstr>
      <vt:lpstr>PowerPoint Presentation</vt:lpstr>
      <vt:lpstr>PowerPoint Presentation</vt:lpstr>
      <vt:lpstr>PowerPoint Presentation</vt:lpstr>
      <vt:lpstr>PowerPoint Presentation</vt:lpstr>
      <vt:lpstr>Adjusting the dataset</vt:lpstr>
      <vt:lpstr>PowerPoint Presentation</vt:lpstr>
      <vt:lpstr>Correlation between the variable and the sleep quality</vt:lpstr>
      <vt:lpstr>Label Encoding</vt:lpstr>
      <vt:lpstr>Advanced Clustering K-Means Clustering on Sleep and Lifestyle Factors</vt:lpstr>
      <vt:lpstr>Feature Importance</vt:lpstr>
      <vt:lpstr>Sleep Duration?</vt:lpstr>
      <vt:lpstr>Logistic regression</vt:lpstr>
      <vt:lpstr>Linear Regression</vt:lpstr>
      <vt:lpstr>Random Forest Regressor</vt:lpstr>
      <vt:lpstr>Predicted Vs Actual</vt:lpstr>
      <vt:lpstr>Feature Importance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Alyoussef, Khaled</dc:creator>
  <cp:lastModifiedBy>Alyoussef, Khaled</cp:lastModifiedBy>
  <cp:revision>14</cp:revision>
  <dcterms:created xsi:type="dcterms:W3CDTF">2024-12-15T11:32:59Z</dcterms:created>
  <dcterms:modified xsi:type="dcterms:W3CDTF">2024-12-17T16:37:32Z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a23c400-78e7-4d42-982d-273adef68ef9_Enabled">
    <vt:lpwstr>true</vt:lpwstr>
  </property>
  <property fmtid="{D5CDD505-2E9C-101B-9397-08002B2CF9AE}" pid="3" name="MSIP_Label_3a23c400-78e7-4d42-982d-273adef68ef9_SetDate">
    <vt:lpwstr>2024-12-15T11:53:02Z</vt:lpwstr>
  </property>
  <property fmtid="{D5CDD505-2E9C-101B-9397-08002B2CF9AE}" pid="4" name="MSIP_Label_3a23c400-78e7-4d42-982d-273adef68ef9_Method">
    <vt:lpwstr>Standard</vt:lpwstr>
  </property>
  <property fmtid="{D5CDD505-2E9C-101B-9397-08002B2CF9AE}" pid="5" name="MSIP_Label_3a23c400-78e7-4d42-982d-273adef68ef9_Name">
    <vt:lpwstr>3a23c400-78e7-4d42-982d-273adef68ef9</vt:lpwstr>
  </property>
  <property fmtid="{D5CDD505-2E9C-101B-9397-08002B2CF9AE}" pid="6" name="MSIP_Label_3a23c400-78e7-4d42-982d-273adef68ef9_SiteId">
    <vt:lpwstr>7fe14ab6-8f5d-4139-84bf-cd8aed0ee6b9</vt:lpwstr>
  </property>
  <property fmtid="{D5CDD505-2E9C-101B-9397-08002B2CF9AE}" pid="7" name="MSIP_Label_3a23c400-78e7-4d42-982d-273adef68ef9_ActionId">
    <vt:lpwstr>fb7b84bc-4872-4c9c-b3a8-a3780d52a359</vt:lpwstr>
  </property>
  <property fmtid="{D5CDD505-2E9C-101B-9397-08002B2CF9AE}" pid="8" name="MSIP_Label_3a23c400-78e7-4d42-982d-273adef68ef9_ContentBits">
    <vt:lpwstr>0</vt:lpwstr>
  </property>
</Properties>
</file>