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58" r:id="rId4"/>
    <p:sldId id="259" r:id="rId5"/>
    <p:sldId id="27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notesViewPr>
    <p:cSldViewPr snapToGrid="0">
      <p:cViewPr varScale="1">
        <p:scale>
          <a:sx n="53" d="100"/>
          <a:sy n="53" d="100"/>
        </p:scale>
        <p:origin x="29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3CEDBC-3D91-9782-919E-FD5063D11A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BEDD61-5678-9618-F51B-93F4E456D4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5B92F-5CF8-4150-AA22-0F175B1C1515}" type="datetimeFigureOut">
              <a:rPr lang="en-US" smtClean="0"/>
              <a:t>14/10/2024</a:t>
            </a:fld>
            <a:endParaRPr lang="en-US"/>
          </a:p>
        </p:txBody>
      </p:sp>
      <p:sp>
        <p:nvSpPr>
          <p:cNvPr id="4" name="Footer Placeholder 3">
            <a:extLst>
              <a:ext uri="{FF2B5EF4-FFF2-40B4-BE49-F238E27FC236}">
                <a16:creationId xmlns:a16="http://schemas.microsoft.com/office/drawing/2014/main" id="{898D830D-EE7B-09A5-CA8D-4A07A584A8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71365AD-5AC2-092A-0116-1D2549D6F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6C0244-3326-44BF-A8A0-F70E803DDD7C}" type="slidenum">
              <a:rPr lang="en-US" smtClean="0"/>
              <a:t>‹#›</a:t>
            </a:fld>
            <a:endParaRPr lang="en-US"/>
          </a:p>
        </p:txBody>
      </p:sp>
    </p:spTree>
    <p:extLst>
      <p:ext uri="{BB962C8B-B14F-4D97-AF65-F5344CB8AC3E}">
        <p14:creationId xmlns:p14="http://schemas.microsoft.com/office/powerpoint/2010/main" val="14232947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49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12AC-B630-ED94-8013-2AAD47089EC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7D3E4-7E60-FBC0-E16E-D0185B00E91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58ECD-BCFB-EBAA-0491-01FC85E34E20}"/>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5" name="Footer Placeholder 4">
            <a:extLst>
              <a:ext uri="{FF2B5EF4-FFF2-40B4-BE49-F238E27FC236}">
                <a16:creationId xmlns:a16="http://schemas.microsoft.com/office/drawing/2014/main" id="{3C5D0EFE-4265-C24A-84D4-B72F6925336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897BA59-FA9A-442F-9D91-074EF6973DE5}"/>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266098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48634-23EC-FDD2-0B18-A3A6FC0AE4E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4CE-D3A1-9750-3E47-0F690BE5ACA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28C0C-6267-2F7B-53AF-F1398F5ADEC7}"/>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5" name="Footer Placeholder 4">
            <a:extLst>
              <a:ext uri="{FF2B5EF4-FFF2-40B4-BE49-F238E27FC236}">
                <a16:creationId xmlns:a16="http://schemas.microsoft.com/office/drawing/2014/main" id="{D18E6573-F9D6-F51D-D9AB-D548EC4621A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6BAD0A-CA59-29B6-5E2D-50F53FCA9E4E}"/>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328796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FB5-B53F-D4B3-B577-165DD9425D2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EE9C3-50D7-5A02-59D4-2E923E278CA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805FE-8991-C95C-7010-C1281718E41D}"/>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5" name="Footer Placeholder 4">
            <a:extLst>
              <a:ext uri="{FF2B5EF4-FFF2-40B4-BE49-F238E27FC236}">
                <a16:creationId xmlns:a16="http://schemas.microsoft.com/office/drawing/2014/main" id="{03245006-0238-8EE6-DDBD-D66443E734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FF43C34-F5B7-11C3-5562-7019EA437D13}"/>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16196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56B0-BCE7-5F28-02E8-B14F757E740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43897-BEC3-55DF-3CF7-295C479F767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FBEB5-E8A3-104D-00ED-6EA780144AC5}"/>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5" name="Footer Placeholder 4">
            <a:extLst>
              <a:ext uri="{FF2B5EF4-FFF2-40B4-BE49-F238E27FC236}">
                <a16:creationId xmlns:a16="http://schemas.microsoft.com/office/drawing/2014/main" id="{06EBD112-72F6-CF95-4460-E0D5A3A92D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F1EAB2D-0530-4C9F-1786-2C8E129B8EF7}"/>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43212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2E24-2A7A-DFFE-0887-F0200DB2D2F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76F30E-F6BF-3929-E215-FA8595AC322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7D3B5-10C3-B042-CD11-73DCD5F1CF4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9A9120-6F2C-0776-8241-C1DFBCF51CA5}"/>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6" name="Footer Placeholder 5">
            <a:extLst>
              <a:ext uri="{FF2B5EF4-FFF2-40B4-BE49-F238E27FC236}">
                <a16:creationId xmlns:a16="http://schemas.microsoft.com/office/drawing/2014/main" id="{863403C3-F22B-F9E2-CC8E-3008B11CDB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4B5A5C4-2C6D-0695-D80D-48DE0AC68B89}"/>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427995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BE4D-6F60-B459-1A20-0F287CB0D86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ADB8772-E0DB-3ECB-7A27-C3AF1173080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AB416-810B-F0AC-C902-A648B62ECFE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A1141-177B-F86B-96BE-87777816308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A4914-8F4D-9A01-AD15-BE677DC454F4}"/>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B04F9C-8E45-FCCB-2339-384B77BF8FF8}"/>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8" name="Footer Placeholder 7">
            <a:extLst>
              <a:ext uri="{FF2B5EF4-FFF2-40B4-BE49-F238E27FC236}">
                <a16:creationId xmlns:a16="http://schemas.microsoft.com/office/drawing/2014/main" id="{67133475-D136-B1DC-22CA-9E95A3B0F8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535B1E8-3E4E-95D3-C5B2-40C4AE80C661}"/>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70400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8364-F5AE-D410-BC6A-57B8D8EA8C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BBEB498-1197-A8DF-7B20-B3ECA45B65FD}"/>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4" name="Footer Placeholder 3">
            <a:extLst>
              <a:ext uri="{FF2B5EF4-FFF2-40B4-BE49-F238E27FC236}">
                <a16:creationId xmlns:a16="http://schemas.microsoft.com/office/drawing/2014/main" id="{58B4695A-AFD2-8D81-B72D-26202094B4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874ED78-BC99-C58E-9B43-CA4CFD9EBB26}"/>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206716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FD95D-F01B-0792-6D50-7E39F0AE1ADE}"/>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3" name="Footer Placeholder 2">
            <a:extLst>
              <a:ext uri="{FF2B5EF4-FFF2-40B4-BE49-F238E27FC236}">
                <a16:creationId xmlns:a16="http://schemas.microsoft.com/office/drawing/2014/main" id="{536C6C28-2F3E-B210-971B-63DBE093A2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2AB106E-EEFD-AE5B-71D9-F63C3130548A}"/>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131143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F64C-1590-A521-DE28-23A51ED7A5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F31A44-9FFA-E255-A78E-D2FCB570DA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CAC1C-2D54-16E4-3999-9F478D25013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ADF71-CF62-CF7F-FE9A-599EEA569D45}"/>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6" name="Footer Placeholder 5">
            <a:extLst>
              <a:ext uri="{FF2B5EF4-FFF2-40B4-BE49-F238E27FC236}">
                <a16:creationId xmlns:a16="http://schemas.microsoft.com/office/drawing/2014/main" id="{82791F21-C247-E555-BA1D-CBFD08D661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5E654DB-1D6A-0720-FF3A-9E23FAD838AF}"/>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202638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65EA-6DFB-361F-9306-6DA95A63EA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47DA4-94EF-8E11-B317-9D4932FD11F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E374C-B500-DA01-D220-5A87EA7CB01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47ED0-2B67-D823-81FF-3AF6A497DB5E}"/>
              </a:ext>
            </a:extLst>
          </p:cNvPr>
          <p:cNvSpPr>
            <a:spLocks noGrp="1"/>
          </p:cNvSpPr>
          <p:nvPr>
            <p:ph type="dt" sz="half" idx="10"/>
          </p:nvPr>
        </p:nvSpPr>
        <p:spPr>
          <a:xfrm>
            <a:off x="838200" y="6356350"/>
            <a:ext cx="2743200" cy="365125"/>
          </a:xfrm>
          <a:prstGeom prst="rect">
            <a:avLst/>
          </a:prstGeom>
        </p:spPr>
        <p:txBody>
          <a:bodyPr/>
          <a:lstStyle/>
          <a:p>
            <a:fld id="{C9519E07-D156-48B0-B73C-F4C0439F4E3A}" type="datetimeFigureOut">
              <a:rPr lang="en-US" smtClean="0"/>
              <a:t>14/10/2024</a:t>
            </a:fld>
            <a:endParaRPr lang="en-US"/>
          </a:p>
        </p:txBody>
      </p:sp>
      <p:sp>
        <p:nvSpPr>
          <p:cNvPr id="6" name="Footer Placeholder 5">
            <a:extLst>
              <a:ext uri="{FF2B5EF4-FFF2-40B4-BE49-F238E27FC236}">
                <a16:creationId xmlns:a16="http://schemas.microsoft.com/office/drawing/2014/main" id="{C5D1A0EE-2BDB-D7EA-62FB-1FDB3DF0FF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E93801-2A73-CBDB-2875-0D2FDC4AB7BB}"/>
              </a:ext>
            </a:extLst>
          </p:cNvPr>
          <p:cNvSpPr>
            <a:spLocks noGrp="1"/>
          </p:cNvSpPr>
          <p:nvPr>
            <p:ph type="sldNum" sz="quarter" idx="12"/>
          </p:nvPr>
        </p:nvSpPr>
        <p:spPr>
          <a:xfrm>
            <a:off x="8610600" y="6356350"/>
            <a:ext cx="2743200" cy="365125"/>
          </a:xfrm>
          <a:prstGeom prst="rect">
            <a:avLst/>
          </a:prstGeom>
        </p:spPr>
        <p:txBody>
          <a:bodyPr/>
          <a:lstStyle/>
          <a:p>
            <a:fld id="{66EBCC06-2C86-4ACC-A838-7BA920DEDD02}" type="slidenum">
              <a:rPr lang="en-US" smtClean="0"/>
              <a:t>‹#›</a:t>
            </a:fld>
            <a:endParaRPr lang="en-US"/>
          </a:p>
        </p:txBody>
      </p:sp>
    </p:spTree>
    <p:extLst>
      <p:ext uri="{BB962C8B-B14F-4D97-AF65-F5344CB8AC3E}">
        <p14:creationId xmlns:p14="http://schemas.microsoft.com/office/powerpoint/2010/main" val="87612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D9279D1-1E81-6768-176D-9C995559079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BBB3F26E-1654-4D22-A57A-E551C6B4C74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flipH="1">
            <a:off x="-3" y="1"/>
            <a:ext cx="955345" cy="655092"/>
          </a:xfrm>
          <a:prstGeom prst="rect">
            <a:avLst/>
          </a:prstGeom>
        </p:spPr>
      </p:pic>
      <p:sp>
        <p:nvSpPr>
          <p:cNvPr id="11" name="TextBox 10">
            <a:extLst>
              <a:ext uri="{FF2B5EF4-FFF2-40B4-BE49-F238E27FC236}">
                <a16:creationId xmlns:a16="http://schemas.microsoft.com/office/drawing/2014/main" id="{2AFEFA64-15DE-E56E-72CD-19B30125F642}"/>
              </a:ext>
            </a:extLst>
          </p:cNvPr>
          <p:cNvSpPr txBox="1"/>
          <p:nvPr userDrawn="1"/>
        </p:nvSpPr>
        <p:spPr>
          <a:xfrm>
            <a:off x="206991" y="6223379"/>
            <a:ext cx="11778018" cy="369332"/>
          </a:xfrm>
          <a:prstGeom prst="rect">
            <a:avLst/>
          </a:prstGeom>
          <a:noFill/>
        </p:spPr>
        <p:txBody>
          <a:bodyPr wrap="square" rtlCol="0">
            <a:spAutoFit/>
          </a:bodyPr>
          <a:lstStyle/>
          <a:p>
            <a:r>
              <a:rPr lang="en-US" dirty="0">
                <a:solidFill>
                  <a:schemeClr val="bg1">
                    <a:lumMod val="95000"/>
                  </a:schemeClr>
                </a:solidFill>
              </a:rPr>
              <a:t>ENG : Khaled Ramadan Ali</a:t>
            </a:r>
            <a:r>
              <a:rPr lang="en-US" dirty="0"/>
              <a:t>								</a:t>
            </a:r>
            <a:endParaRPr lang="en-US" dirty="0">
              <a:solidFill>
                <a:schemeClr val="bg1">
                  <a:lumMod val="95000"/>
                </a:schemeClr>
              </a:solidFill>
            </a:endParaRPr>
          </a:p>
        </p:txBody>
      </p:sp>
    </p:spTree>
    <p:extLst>
      <p:ext uri="{BB962C8B-B14F-4D97-AF65-F5344CB8AC3E}">
        <p14:creationId xmlns:p14="http://schemas.microsoft.com/office/powerpoint/2010/main" val="340633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haled22ramadan/Internship_Graduation_project_-Space-Missions-Analysis-From-1957-to-Feb-2024-" TargetMode="External"/><Relationship Id="rId2" Type="http://schemas.openxmlformats.org/officeDocument/2006/relationships/hyperlink" Target="https://www.linkedin.com/in/khaled-ramadan-14361023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960DCF-4B50-5B2E-321A-EB65AA861FEA}"/>
              </a:ext>
            </a:extLst>
          </p:cNvPr>
          <p:cNvSpPr txBox="1"/>
          <p:nvPr/>
        </p:nvSpPr>
        <p:spPr>
          <a:xfrm>
            <a:off x="3146322" y="265471"/>
            <a:ext cx="5899355" cy="523220"/>
          </a:xfrm>
          <a:prstGeom prst="rect">
            <a:avLst/>
          </a:prstGeom>
          <a:noFill/>
        </p:spPr>
        <p:txBody>
          <a:bodyPr wrap="square" rtlCol="0">
            <a:spAutoFit/>
          </a:bodyPr>
          <a:lstStyle/>
          <a:p>
            <a:pPr algn="ctr"/>
            <a:r>
              <a:rPr lang="en-US" sz="2800" dirty="0">
                <a:solidFill>
                  <a:schemeClr val="bg1">
                    <a:lumMod val="95000"/>
                  </a:schemeClr>
                </a:solidFill>
                <a:latin typeface="Arial Black" panose="020B0A04020102020204" pitchFamily="34" charset="0"/>
              </a:rPr>
              <a:t>Graduation Project DEPI</a:t>
            </a:r>
          </a:p>
        </p:txBody>
      </p:sp>
      <p:sp>
        <p:nvSpPr>
          <p:cNvPr id="5" name="TextBox 4">
            <a:extLst>
              <a:ext uri="{FF2B5EF4-FFF2-40B4-BE49-F238E27FC236}">
                <a16:creationId xmlns:a16="http://schemas.microsoft.com/office/drawing/2014/main" id="{EDCE0D0E-DFA5-FB99-06D6-737D4AA0E8D2}"/>
              </a:ext>
            </a:extLst>
          </p:cNvPr>
          <p:cNvSpPr txBox="1"/>
          <p:nvPr/>
        </p:nvSpPr>
        <p:spPr>
          <a:xfrm>
            <a:off x="893505" y="1817110"/>
            <a:ext cx="10300521" cy="523220"/>
          </a:xfrm>
          <a:prstGeom prst="rect">
            <a:avLst/>
          </a:prstGeom>
          <a:noFill/>
        </p:spPr>
        <p:txBody>
          <a:bodyPr wrap="square" rtlCol="0">
            <a:spAutoFit/>
          </a:bodyPr>
          <a:lstStyle/>
          <a:p>
            <a:r>
              <a:rPr lang="en-US" sz="2800" dirty="0">
                <a:solidFill>
                  <a:srgbClr val="FFFF00"/>
                </a:solidFill>
                <a:latin typeface="Arial Rounded MT Bold" panose="020F0704030504030204" pitchFamily="34" charset="0"/>
              </a:rPr>
              <a:t>TITLE : </a:t>
            </a:r>
            <a:r>
              <a:rPr lang="en-US" sz="2800" dirty="0">
                <a:solidFill>
                  <a:schemeClr val="bg1">
                    <a:lumMod val="95000"/>
                  </a:schemeClr>
                </a:solidFill>
                <a:latin typeface="Arial Rounded MT Bold" panose="020F0704030504030204" pitchFamily="34" charset="0"/>
              </a:rPr>
              <a:t>Space Missions Analysis From 1957 to Feb,2024</a:t>
            </a:r>
          </a:p>
        </p:txBody>
      </p:sp>
      <p:sp>
        <p:nvSpPr>
          <p:cNvPr id="6" name="TextBox 5">
            <a:extLst>
              <a:ext uri="{FF2B5EF4-FFF2-40B4-BE49-F238E27FC236}">
                <a16:creationId xmlns:a16="http://schemas.microsoft.com/office/drawing/2014/main" id="{26366F04-3DB5-9710-0B9F-76BDCE721531}"/>
              </a:ext>
            </a:extLst>
          </p:cNvPr>
          <p:cNvSpPr txBox="1"/>
          <p:nvPr/>
        </p:nvSpPr>
        <p:spPr>
          <a:xfrm>
            <a:off x="893506" y="3657864"/>
            <a:ext cx="7241458" cy="461665"/>
          </a:xfrm>
          <a:prstGeom prst="rect">
            <a:avLst/>
          </a:prstGeom>
          <a:noFill/>
        </p:spPr>
        <p:txBody>
          <a:bodyPr wrap="square" rtlCol="0">
            <a:spAutoFit/>
          </a:bodyPr>
          <a:lstStyle/>
          <a:p>
            <a:r>
              <a:rPr lang="en-US" sz="2400" dirty="0">
                <a:solidFill>
                  <a:srgbClr val="FFFF00"/>
                </a:solidFill>
                <a:latin typeface="Arial Rounded MT Bold" panose="020F0704030504030204" pitchFamily="34" charset="0"/>
              </a:rPr>
              <a:t>Name : </a:t>
            </a:r>
            <a:r>
              <a:rPr lang="en-US" sz="2400" dirty="0">
                <a:solidFill>
                  <a:schemeClr val="bg1">
                    <a:lumMod val="95000"/>
                  </a:schemeClr>
                </a:solidFill>
                <a:latin typeface="Arial Rounded MT Bold" panose="020F0704030504030204" pitchFamily="34" charset="0"/>
              </a:rPr>
              <a:t>Khaled Ramadan Ali</a:t>
            </a:r>
          </a:p>
        </p:txBody>
      </p:sp>
      <p:sp>
        <p:nvSpPr>
          <p:cNvPr id="7" name="TextBox 6">
            <a:extLst>
              <a:ext uri="{FF2B5EF4-FFF2-40B4-BE49-F238E27FC236}">
                <a16:creationId xmlns:a16="http://schemas.microsoft.com/office/drawing/2014/main" id="{D71D2BA7-4C28-1B5D-F033-2986D65DADB7}"/>
              </a:ext>
            </a:extLst>
          </p:cNvPr>
          <p:cNvSpPr txBox="1"/>
          <p:nvPr/>
        </p:nvSpPr>
        <p:spPr>
          <a:xfrm>
            <a:off x="893505" y="2738471"/>
            <a:ext cx="9297629" cy="523220"/>
          </a:xfrm>
          <a:prstGeom prst="rect">
            <a:avLst/>
          </a:prstGeom>
          <a:noFill/>
        </p:spPr>
        <p:txBody>
          <a:bodyPr wrap="square" rtlCol="0">
            <a:spAutoFit/>
          </a:bodyPr>
          <a:lstStyle/>
          <a:p>
            <a:r>
              <a:rPr lang="en-US" sz="2800" dirty="0">
                <a:solidFill>
                  <a:srgbClr val="FFFF00"/>
                </a:solidFill>
                <a:latin typeface="Arial Rounded MT Bold" panose="020F0704030504030204" pitchFamily="34" charset="0"/>
              </a:rPr>
              <a:t>Track : </a:t>
            </a:r>
            <a:r>
              <a:rPr lang="en-US" sz="2800" dirty="0">
                <a:solidFill>
                  <a:schemeClr val="bg1">
                    <a:lumMod val="95000"/>
                  </a:schemeClr>
                </a:solidFill>
                <a:latin typeface="Arial Rounded MT Bold" panose="020F0704030504030204" pitchFamily="34" charset="0"/>
              </a:rPr>
              <a:t>Data Analysis (Power BI Engineer)</a:t>
            </a:r>
          </a:p>
        </p:txBody>
      </p:sp>
    </p:spTree>
    <p:extLst>
      <p:ext uri="{BB962C8B-B14F-4D97-AF65-F5344CB8AC3E}">
        <p14:creationId xmlns:p14="http://schemas.microsoft.com/office/powerpoint/2010/main" val="831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0D6F39-0D3D-81F4-85BA-B23D8B6721A1}"/>
              </a:ext>
            </a:extLst>
          </p:cNvPr>
          <p:cNvSpPr txBox="1"/>
          <p:nvPr/>
        </p:nvSpPr>
        <p:spPr>
          <a:xfrm>
            <a:off x="836586" y="202012"/>
            <a:ext cx="10518827" cy="461665"/>
          </a:xfrm>
          <a:prstGeom prst="rect">
            <a:avLst/>
          </a:prstGeom>
          <a:noFill/>
        </p:spPr>
        <p:txBody>
          <a:bodyPr wrap="square">
            <a:spAutoFit/>
          </a:bodyPr>
          <a:lstStyle/>
          <a:p>
            <a:pPr algn="ctr"/>
            <a:r>
              <a:rPr lang="en-US" sz="2400" dirty="0">
                <a:solidFill>
                  <a:srgbClr val="FFC000"/>
                </a:solidFill>
                <a:latin typeface="Arial Rounded MT Bold" panose="020F0704030504030204" pitchFamily="34" charset="0"/>
              </a:rPr>
              <a:t>Data Cleaning After cleaning</a:t>
            </a:r>
          </a:p>
        </p:txBody>
      </p:sp>
      <p:pic>
        <p:nvPicPr>
          <p:cNvPr id="6" name="Picture 5">
            <a:extLst>
              <a:ext uri="{FF2B5EF4-FFF2-40B4-BE49-F238E27FC236}">
                <a16:creationId xmlns:a16="http://schemas.microsoft.com/office/drawing/2014/main" id="{64C641B2-EF23-EDDD-6C59-DD03136E7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80" y="971207"/>
            <a:ext cx="11234214" cy="4692174"/>
          </a:xfrm>
          <a:prstGeom prst="rect">
            <a:avLst/>
          </a:prstGeom>
        </p:spPr>
      </p:pic>
    </p:spTree>
    <p:extLst>
      <p:ext uri="{BB962C8B-B14F-4D97-AF65-F5344CB8AC3E}">
        <p14:creationId xmlns:p14="http://schemas.microsoft.com/office/powerpoint/2010/main" val="186776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0BDF6-53AE-80C7-AF7C-B42D2FF410A4}"/>
              </a:ext>
            </a:extLst>
          </p:cNvPr>
          <p:cNvSpPr txBox="1"/>
          <p:nvPr/>
        </p:nvSpPr>
        <p:spPr>
          <a:xfrm>
            <a:off x="836586" y="202012"/>
            <a:ext cx="10518827" cy="461665"/>
          </a:xfrm>
          <a:prstGeom prst="rect">
            <a:avLst/>
          </a:prstGeom>
          <a:noFill/>
        </p:spPr>
        <p:txBody>
          <a:bodyPr wrap="square">
            <a:spAutoFit/>
          </a:bodyPr>
          <a:lstStyle/>
          <a:p>
            <a:pPr algn="ctr"/>
            <a:r>
              <a:rPr lang="en-US" sz="2400" dirty="0">
                <a:solidFill>
                  <a:srgbClr val="FFC000"/>
                </a:solidFill>
                <a:latin typeface="Arial Rounded MT Bold" panose="020F0704030504030204" pitchFamily="34" charset="0"/>
              </a:rPr>
              <a:t>Data Cleaning After cleaning</a:t>
            </a:r>
          </a:p>
        </p:txBody>
      </p:sp>
      <p:pic>
        <p:nvPicPr>
          <p:cNvPr id="6" name="Picture 5">
            <a:extLst>
              <a:ext uri="{FF2B5EF4-FFF2-40B4-BE49-F238E27FC236}">
                <a16:creationId xmlns:a16="http://schemas.microsoft.com/office/drawing/2014/main" id="{8BB22593-2081-A0ED-B922-3D1EE2D64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2" y="995023"/>
            <a:ext cx="11385755" cy="4867954"/>
          </a:xfrm>
          <a:prstGeom prst="rect">
            <a:avLst/>
          </a:prstGeom>
        </p:spPr>
      </p:pic>
    </p:spTree>
    <p:extLst>
      <p:ext uri="{BB962C8B-B14F-4D97-AF65-F5344CB8AC3E}">
        <p14:creationId xmlns:p14="http://schemas.microsoft.com/office/powerpoint/2010/main" val="219541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18B653-6444-8E5A-0834-98AF4CA095DA}"/>
              </a:ext>
            </a:extLst>
          </p:cNvPr>
          <p:cNvSpPr txBox="1"/>
          <p:nvPr/>
        </p:nvSpPr>
        <p:spPr>
          <a:xfrm>
            <a:off x="552296" y="849935"/>
            <a:ext cx="11349652" cy="1569660"/>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Normalization and Data Modeling</a:t>
            </a:r>
          </a:p>
          <a:p>
            <a:pPr marL="342900" indent="-342900">
              <a:buFont typeface="Arial" panose="020B0604020202020204" pitchFamily="34" charset="0"/>
              <a:buChar char="•"/>
            </a:pPr>
            <a:r>
              <a:rPr lang="en-US" dirty="0">
                <a:solidFill>
                  <a:schemeClr val="bg1">
                    <a:lumMod val="95000"/>
                  </a:schemeClr>
                </a:solidFill>
              </a:rPr>
              <a:t>After cleaning the data, I proceeded to normalize it and created a star schema model. Using the main cleaned dataset, I developed dimension tables to organize the information effectively and establish relationships, optimizing the data structure for analysis. The model contain the “</a:t>
            </a:r>
            <a:r>
              <a:rPr lang="en-US" dirty="0" err="1">
                <a:solidFill>
                  <a:schemeClr val="bg1">
                    <a:lumMod val="95000"/>
                  </a:schemeClr>
                </a:solidFill>
              </a:rPr>
              <a:t>space_mission_launchs</a:t>
            </a:r>
            <a:r>
              <a:rPr lang="en-US" dirty="0">
                <a:solidFill>
                  <a:schemeClr val="bg1">
                    <a:lumMod val="95000"/>
                  </a:schemeClr>
                </a:solidFill>
              </a:rPr>
              <a:t>”  as fact table and 6 dimensions tables and another table “KPIs” for measures using DAX equations.</a:t>
            </a:r>
            <a:endParaRPr lang="en-US" dirty="0">
              <a:solidFill>
                <a:schemeClr val="bg1">
                  <a:lumMod val="9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CDDAEEF0-DE92-A9C4-5309-05ED4F86F8EA}"/>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pic>
        <p:nvPicPr>
          <p:cNvPr id="7" name="Picture 6">
            <a:extLst>
              <a:ext uri="{FF2B5EF4-FFF2-40B4-BE49-F238E27FC236}">
                <a16:creationId xmlns:a16="http://schemas.microsoft.com/office/drawing/2014/main" id="{E6A121A2-D706-0259-3AAF-8210CA9A8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029" y="2568907"/>
            <a:ext cx="3082146" cy="3738997"/>
          </a:xfrm>
          <a:prstGeom prst="rect">
            <a:avLst/>
          </a:prstGeom>
        </p:spPr>
      </p:pic>
    </p:spTree>
    <p:extLst>
      <p:ext uri="{BB962C8B-B14F-4D97-AF65-F5344CB8AC3E}">
        <p14:creationId xmlns:p14="http://schemas.microsoft.com/office/powerpoint/2010/main" val="176338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81B724-1A2B-31C7-7B57-3C4F5C4F210D}"/>
              </a:ext>
            </a:extLst>
          </p:cNvPr>
          <p:cNvSpPr txBox="1"/>
          <p:nvPr/>
        </p:nvSpPr>
        <p:spPr>
          <a:xfrm>
            <a:off x="1082374" y="186256"/>
            <a:ext cx="10027251" cy="461665"/>
          </a:xfrm>
          <a:prstGeom prst="rect">
            <a:avLst/>
          </a:prstGeom>
          <a:noFill/>
        </p:spPr>
        <p:txBody>
          <a:bodyPr wrap="square">
            <a:spAutoFit/>
          </a:bodyPr>
          <a:lstStyle/>
          <a:p>
            <a:pPr algn="ctr"/>
            <a:r>
              <a:rPr lang="en-US" sz="2400" dirty="0">
                <a:solidFill>
                  <a:srgbClr val="FFC000"/>
                </a:solidFill>
                <a:latin typeface="Arial Rounded MT Bold" panose="020F0704030504030204" pitchFamily="34" charset="0"/>
              </a:rPr>
              <a:t>Normalization and Data Modeling</a:t>
            </a:r>
          </a:p>
        </p:txBody>
      </p:sp>
      <p:pic>
        <p:nvPicPr>
          <p:cNvPr id="6" name="Picture 5">
            <a:extLst>
              <a:ext uri="{FF2B5EF4-FFF2-40B4-BE49-F238E27FC236}">
                <a16:creationId xmlns:a16="http://schemas.microsoft.com/office/drawing/2014/main" id="{2F0C4B4E-1324-44DB-2514-BEF33611C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5" y="864528"/>
            <a:ext cx="10661509" cy="5128944"/>
          </a:xfrm>
          <a:prstGeom prst="rect">
            <a:avLst/>
          </a:prstGeom>
        </p:spPr>
      </p:pic>
    </p:spTree>
    <p:extLst>
      <p:ext uri="{BB962C8B-B14F-4D97-AF65-F5344CB8AC3E}">
        <p14:creationId xmlns:p14="http://schemas.microsoft.com/office/powerpoint/2010/main" val="266455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EADD46-CDF4-E9FE-DEA6-72A930D447DE}"/>
              </a:ext>
            </a:extLst>
          </p:cNvPr>
          <p:cNvSpPr txBox="1"/>
          <p:nvPr/>
        </p:nvSpPr>
        <p:spPr>
          <a:xfrm>
            <a:off x="552296" y="849935"/>
            <a:ext cx="11349652" cy="1077218"/>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Measures </a:t>
            </a:r>
          </a:p>
          <a:p>
            <a:pPr marL="342900" indent="-342900">
              <a:buFont typeface="Arial" panose="020B0604020202020204" pitchFamily="34" charset="0"/>
              <a:buChar char="•"/>
            </a:pPr>
            <a:r>
              <a:rPr lang="en-US" sz="2000" dirty="0">
                <a:solidFill>
                  <a:schemeClr val="bg1">
                    <a:lumMod val="95000"/>
                  </a:schemeClr>
                </a:solidFill>
                <a:latin typeface="Arial Rounded MT Bold" panose="020F0704030504030204" pitchFamily="34" charset="0"/>
              </a:rPr>
              <a:t>After cleaning and modeling the data this time for creating measures to discover the data from mathematical view. The KPIs table contain four folders inside it on for </a:t>
            </a:r>
          </a:p>
        </p:txBody>
      </p:sp>
      <p:sp>
        <p:nvSpPr>
          <p:cNvPr id="5" name="TextBox 4">
            <a:extLst>
              <a:ext uri="{FF2B5EF4-FFF2-40B4-BE49-F238E27FC236}">
                <a16:creationId xmlns:a16="http://schemas.microsoft.com/office/drawing/2014/main" id="{B8768E72-2B69-7DFF-2F21-83087CCAB75C}"/>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pic>
        <p:nvPicPr>
          <p:cNvPr id="7" name="Picture 6">
            <a:extLst>
              <a:ext uri="{FF2B5EF4-FFF2-40B4-BE49-F238E27FC236}">
                <a16:creationId xmlns:a16="http://schemas.microsoft.com/office/drawing/2014/main" id="{C53DB162-BFA0-C521-6C3E-3407B91B1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5" y="2511927"/>
            <a:ext cx="2951019" cy="2418921"/>
          </a:xfrm>
          <a:prstGeom prst="rect">
            <a:avLst/>
          </a:prstGeom>
        </p:spPr>
      </p:pic>
      <p:pic>
        <p:nvPicPr>
          <p:cNvPr id="9" name="Picture 8">
            <a:extLst>
              <a:ext uri="{FF2B5EF4-FFF2-40B4-BE49-F238E27FC236}">
                <a16:creationId xmlns:a16="http://schemas.microsoft.com/office/drawing/2014/main" id="{C925D53F-9645-5F5F-60AE-5D9669638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465" y="2511927"/>
            <a:ext cx="3813925" cy="3496138"/>
          </a:xfrm>
          <a:prstGeom prst="rect">
            <a:avLst/>
          </a:prstGeom>
        </p:spPr>
      </p:pic>
      <p:pic>
        <p:nvPicPr>
          <p:cNvPr id="11" name="Picture 10">
            <a:extLst>
              <a:ext uri="{FF2B5EF4-FFF2-40B4-BE49-F238E27FC236}">
                <a16:creationId xmlns:a16="http://schemas.microsoft.com/office/drawing/2014/main" id="{A3058419-040C-2501-5EDF-D732F1EEA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661" y="4536833"/>
            <a:ext cx="3567736" cy="1471232"/>
          </a:xfrm>
          <a:prstGeom prst="rect">
            <a:avLst/>
          </a:prstGeom>
        </p:spPr>
      </p:pic>
      <p:pic>
        <p:nvPicPr>
          <p:cNvPr id="13" name="Picture 12">
            <a:extLst>
              <a:ext uri="{FF2B5EF4-FFF2-40B4-BE49-F238E27FC236}">
                <a16:creationId xmlns:a16="http://schemas.microsoft.com/office/drawing/2014/main" id="{403B57E4-AB04-1F33-63D6-968EC243C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9661" y="2511927"/>
            <a:ext cx="3057449" cy="1857210"/>
          </a:xfrm>
          <a:prstGeom prst="rect">
            <a:avLst/>
          </a:prstGeom>
        </p:spPr>
      </p:pic>
    </p:spTree>
    <p:extLst>
      <p:ext uri="{BB962C8B-B14F-4D97-AF65-F5344CB8AC3E}">
        <p14:creationId xmlns:p14="http://schemas.microsoft.com/office/powerpoint/2010/main" val="211931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E6297C-AF8E-DA9F-2E3E-44A8ADBEFF82}"/>
              </a:ext>
            </a:extLst>
          </p:cNvPr>
          <p:cNvSpPr txBox="1"/>
          <p:nvPr/>
        </p:nvSpPr>
        <p:spPr>
          <a:xfrm>
            <a:off x="552296" y="849935"/>
            <a:ext cx="11349652" cy="3416320"/>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Data Visualization </a:t>
            </a:r>
          </a:p>
          <a:p>
            <a:endParaRPr lang="en-US" sz="2400" dirty="0">
              <a:solidFill>
                <a:srgbClr val="FFC000"/>
              </a:solidFill>
              <a:latin typeface="Arial Rounded MT Bold" panose="020F0704030504030204" pitchFamily="34" charset="0"/>
            </a:endParaRPr>
          </a:p>
          <a:p>
            <a:pPr marL="342900" indent="-342900">
              <a:buFont typeface="Arial" panose="020B0604020202020204" pitchFamily="34" charset="0"/>
              <a:buChar char="•"/>
            </a:pPr>
            <a:r>
              <a:rPr lang="en-US" sz="2400" dirty="0">
                <a:solidFill>
                  <a:schemeClr val="bg1">
                    <a:lumMod val="95000"/>
                  </a:schemeClr>
                </a:solidFill>
              </a:rPr>
              <a:t>To visualize the insights from the dataset, I developed a series of dashboards ”7 Dashboards ” that highlight key performance indicators and trends specific to the project's scope. The visualizations include interactive charts, graphs, and metrics that provide an in-depth look at the data, such as the performance of different categories, trends over time, and comparisons between various dimensions. These dashboards are designed to make the data accessible and actionable for stakeholders, enabling them to explore and understand the information intuitively</a:t>
            </a:r>
            <a:endParaRPr lang="en-US" sz="2400" dirty="0">
              <a:solidFill>
                <a:schemeClr val="bg1">
                  <a:lumMod val="9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F08B086F-A2EE-AD7E-3428-8A9A364E60C4}"/>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spTree>
    <p:extLst>
      <p:ext uri="{BB962C8B-B14F-4D97-AF65-F5344CB8AC3E}">
        <p14:creationId xmlns:p14="http://schemas.microsoft.com/office/powerpoint/2010/main" val="101112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404E42-E2F4-6AA2-EBB7-CF700AB49EEF}"/>
              </a:ext>
            </a:extLst>
          </p:cNvPr>
          <p:cNvSpPr txBox="1"/>
          <p:nvPr/>
        </p:nvSpPr>
        <p:spPr>
          <a:xfrm>
            <a:off x="3046770" y="0"/>
            <a:ext cx="6098458" cy="584775"/>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Overview</a:t>
            </a:r>
            <a:r>
              <a:rPr lang="en-US" sz="1600" dirty="0"/>
              <a:t> </a:t>
            </a:r>
          </a:p>
        </p:txBody>
      </p:sp>
      <p:pic>
        <p:nvPicPr>
          <p:cNvPr id="3" name="Picture 2">
            <a:extLst>
              <a:ext uri="{FF2B5EF4-FFF2-40B4-BE49-F238E27FC236}">
                <a16:creationId xmlns:a16="http://schemas.microsoft.com/office/drawing/2014/main" id="{59ED0FCB-1D4A-EC7C-D198-73F05869A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917" y="625411"/>
            <a:ext cx="10024341" cy="5607177"/>
          </a:xfrm>
          <a:prstGeom prst="rect">
            <a:avLst/>
          </a:prstGeom>
        </p:spPr>
      </p:pic>
    </p:spTree>
    <p:extLst>
      <p:ext uri="{BB962C8B-B14F-4D97-AF65-F5344CB8AC3E}">
        <p14:creationId xmlns:p14="http://schemas.microsoft.com/office/powerpoint/2010/main" val="128499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C1109A-AE43-3B38-D01A-500AB1E37C8A}"/>
              </a:ext>
            </a:extLst>
          </p:cNvPr>
          <p:cNvSpPr txBox="1"/>
          <p:nvPr/>
        </p:nvSpPr>
        <p:spPr>
          <a:xfrm>
            <a:off x="3046771" y="0"/>
            <a:ext cx="6098458" cy="615553"/>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Launching</a:t>
            </a:r>
            <a:r>
              <a:rPr lang="en-US" sz="1800" dirty="0">
                <a:solidFill>
                  <a:schemeClr val="bg1">
                    <a:lumMod val="95000"/>
                  </a:schemeClr>
                </a:solidFill>
              </a:rPr>
              <a:t> </a:t>
            </a:r>
            <a:r>
              <a:rPr lang="en-US" sz="1600" dirty="0">
                <a:solidFill>
                  <a:schemeClr val="bg1">
                    <a:lumMod val="95000"/>
                  </a:schemeClr>
                </a:solidFill>
              </a:rPr>
              <a:t>Sites Analysis</a:t>
            </a:r>
            <a:r>
              <a:rPr lang="en-US" sz="1600" dirty="0"/>
              <a:t> </a:t>
            </a:r>
          </a:p>
        </p:txBody>
      </p:sp>
      <p:pic>
        <p:nvPicPr>
          <p:cNvPr id="6" name="Picture 5">
            <a:extLst>
              <a:ext uri="{FF2B5EF4-FFF2-40B4-BE49-F238E27FC236}">
                <a16:creationId xmlns:a16="http://schemas.microsoft.com/office/drawing/2014/main" id="{BACADBCF-43B1-662C-E4B3-061FC4E13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35" y="615553"/>
            <a:ext cx="10026129" cy="5637762"/>
          </a:xfrm>
          <a:prstGeom prst="rect">
            <a:avLst/>
          </a:prstGeom>
        </p:spPr>
      </p:pic>
    </p:spTree>
    <p:extLst>
      <p:ext uri="{BB962C8B-B14F-4D97-AF65-F5344CB8AC3E}">
        <p14:creationId xmlns:p14="http://schemas.microsoft.com/office/powerpoint/2010/main" val="383890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1AF84D-E7B8-2967-4F04-54F4AE81747E}"/>
              </a:ext>
            </a:extLst>
          </p:cNvPr>
          <p:cNvSpPr txBox="1"/>
          <p:nvPr/>
        </p:nvSpPr>
        <p:spPr>
          <a:xfrm>
            <a:off x="3046771" y="26588"/>
            <a:ext cx="6098458" cy="646331"/>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800" dirty="0"/>
              <a:t>Data Visualization</a:t>
            </a:r>
          </a:p>
          <a:p>
            <a:r>
              <a:rPr lang="en-US" sz="1800" dirty="0">
                <a:solidFill>
                  <a:schemeClr val="bg1">
                    <a:lumMod val="95000"/>
                  </a:schemeClr>
                </a:solidFill>
              </a:rPr>
              <a:t>Map</a:t>
            </a:r>
            <a:endParaRPr lang="en-US" sz="1800" dirty="0"/>
          </a:p>
        </p:txBody>
      </p:sp>
      <p:pic>
        <p:nvPicPr>
          <p:cNvPr id="6" name="Picture 5">
            <a:extLst>
              <a:ext uri="{FF2B5EF4-FFF2-40B4-BE49-F238E27FC236}">
                <a16:creationId xmlns:a16="http://schemas.microsoft.com/office/drawing/2014/main" id="{0BA34775-5FBA-5787-54C2-651D20554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06" y="611514"/>
            <a:ext cx="10007087" cy="5627054"/>
          </a:xfrm>
          <a:prstGeom prst="rect">
            <a:avLst/>
          </a:prstGeom>
        </p:spPr>
      </p:pic>
    </p:spTree>
    <p:extLst>
      <p:ext uri="{BB962C8B-B14F-4D97-AF65-F5344CB8AC3E}">
        <p14:creationId xmlns:p14="http://schemas.microsoft.com/office/powerpoint/2010/main" val="371536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30B671-A902-7E7C-700D-A823E677BAB4}"/>
              </a:ext>
            </a:extLst>
          </p:cNvPr>
          <p:cNvSpPr txBox="1"/>
          <p:nvPr/>
        </p:nvSpPr>
        <p:spPr>
          <a:xfrm>
            <a:off x="3046770" y="0"/>
            <a:ext cx="6098458" cy="584775"/>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Company Analysis</a:t>
            </a:r>
            <a:endParaRPr lang="en-US" sz="1600" dirty="0"/>
          </a:p>
        </p:txBody>
      </p:sp>
      <p:pic>
        <p:nvPicPr>
          <p:cNvPr id="6" name="Picture 5">
            <a:extLst>
              <a:ext uri="{FF2B5EF4-FFF2-40B4-BE49-F238E27FC236}">
                <a16:creationId xmlns:a16="http://schemas.microsoft.com/office/drawing/2014/main" id="{67EC56AA-AA4C-925B-881E-8E5557FA9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779" y="632181"/>
            <a:ext cx="9986441" cy="5593638"/>
          </a:xfrm>
          <a:prstGeom prst="rect">
            <a:avLst/>
          </a:prstGeom>
        </p:spPr>
      </p:pic>
    </p:spTree>
    <p:extLst>
      <p:ext uri="{BB962C8B-B14F-4D97-AF65-F5344CB8AC3E}">
        <p14:creationId xmlns:p14="http://schemas.microsoft.com/office/powerpoint/2010/main" val="148938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65C7B-A1CC-BB9A-B9CD-9BED38342395}"/>
              </a:ext>
            </a:extLst>
          </p:cNvPr>
          <p:cNvSpPr txBox="1"/>
          <p:nvPr/>
        </p:nvSpPr>
        <p:spPr>
          <a:xfrm>
            <a:off x="766917" y="1268363"/>
            <a:ext cx="9188246" cy="4031873"/>
          </a:xfrm>
          <a:prstGeom prst="rect">
            <a:avLst/>
          </a:prstGeom>
          <a:noFill/>
        </p:spPr>
        <p:txBody>
          <a:bodyPr wrap="square" rtlCol="0">
            <a:spAutoFit/>
          </a:bodyPr>
          <a:lstStyle/>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Introduction</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Problem Definition &amp; Questions</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Collecting Data </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Data Cleaning</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Normalization and data modeling</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Create measures (KPIs)</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Data visualization (Dashboards)</a:t>
            </a:r>
          </a:p>
          <a:p>
            <a:pPr marL="342900" indent="-342900">
              <a:buFont typeface="Arial" panose="020B0604020202020204" pitchFamily="34" charset="0"/>
              <a:buChar char="•"/>
            </a:pPr>
            <a:r>
              <a:rPr lang="en-US" sz="3200" dirty="0">
                <a:solidFill>
                  <a:srgbClr val="FFFF00"/>
                </a:solidFill>
                <a:latin typeface="Arial Rounded MT Bold" panose="020F0704030504030204" pitchFamily="34" charset="0"/>
              </a:rPr>
              <a:t>Contact</a:t>
            </a:r>
          </a:p>
        </p:txBody>
      </p:sp>
      <p:sp>
        <p:nvSpPr>
          <p:cNvPr id="4" name="TextBox 3">
            <a:extLst>
              <a:ext uri="{FF2B5EF4-FFF2-40B4-BE49-F238E27FC236}">
                <a16:creationId xmlns:a16="http://schemas.microsoft.com/office/drawing/2014/main" id="{5992AE39-AA95-B533-50CD-D95A95D686A7}"/>
              </a:ext>
            </a:extLst>
          </p:cNvPr>
          <p:cNvSpPr txBox="1"/>
          <p:nvPr/>
        </p:nvSpPr>
        <p:spPr>
          <a:xfrm>
            <a:off x="2979174" y="294967"/>
            <a:ext cx="6233652" cy="584775"/>
          </a:xfrm>
          <a:prstGeom prst="rect">
            <a:avLst/>
          </a:prstGeom>
          <a:noFill/>
        </p:spPr>
        <p:txBody>
          <a:bodyPr wrap="square" rtlCol="0">
            <a:spAutoFit/>
          </a:bodyPr>
          <a:lstStyle/>
          <a:p>
            <a:pPr algn="ctr"/>
            <a:r>
              <a:rPr lang="en-US" sz="3200" dirty="0">
                <a:solidFill>
                  <a:schemeClr val="bg1">
                    <a:lumMod val="95000"/>
                  </a:schemeClr>
                </a:solidFill>
                <a:latin typeface="Arial Black" panose="020B0A04020102020204" pitchFamily="34" charset="0"/>
              </a:rPr>
              <a:t>Content</a:t>
            </a:r>
            <a:endParaRPr lang="en-US" sz="4400" dirty="0">
              <a:solidFill>
                <a:schemeClr val="bg1">
                  <a:lumMod val="95000"/>
                </a:schemeClr>
              </a:solidFill>
              <a:latin typeface="Arial Black" panose="020B0A04020102020204" pitchFamily="34" charset="0"/>
            </a:endParaRPr>
          </a:p>
        </p:txBody>
      </p:sp>
    </p:spTree>
    <p:extLst>
      <p:ext uri="{BB962C8B-B14F-4D97-AF65-F5344CB8AC3E}">
        <p14:creationId xmlns:p14="http://schemas.microsoft.com/office/powerpoint/2010/main" val="513976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D34468F-9620-B2E1-D857-8063EB1AE298}"/>
              </a:ext>
            </a:extLst>
          </p:cNvPr>
          <p:cNvSpPr txBox="1"/>
          <p:nvPr/>
        </p:nvSpPr>
        <p:spPr>
          <a:xfrm>
            <a:off x="3046771" y="0"/>
            <a:ext cx="6098458" cy="584775"/>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Rocket Analysis</a:t>
            </a:r>
            <a:endParaRPr lang="en-US" sz="1600" dirty="0"/>
          </a:p>
        </p:txBody>
      </p:sp>
      <p:pic>
        <p:nvPicPr>
          <p:cNvPr id="8" name="Picture 7">
            <a:extLst>
              <a:ext uri="{FF2B5EF4-FFF2-40B4-BE49-F238E27FC236}">
                <a16:creationId xmlns:a16="http://schemas.microsoft.com/office/drawing/2014/main" id="{6238E212-E90F-EB48-16EE-8F8D2223A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197" y="664841"/>
            <a:ext cx="9861605" cy="5528318"/>
          </a:xfrm>
          <a:prstGeom prst="rect">
            <a:avLst/>
          </a:prstGeom>
        </p:spPr>
      </p:pic>
    </p:spTree>
    <p:extLst>
      <p:ext uri="{BB962C8B-B14F-4D97-AF65-F5344CB8AC3E}">
        <p14:creationId xmlns:p14="http://schemas.microsoft.com/office/powerpoint/2010/main" val="406925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5C8A7D-C6EA-8452-7230-D3AFAA4D52AA}"/>
              </a:ext>
            </a:extLst>
          </p:cNvPr>
          <p:cNvSpPr txBox="1"/>
          <p:nvPr/>
        </p:nvSpPr>
        <p:spPr>
          <a:xfrm>
            <a:off x="3046771" y="0"/>
            <a:ext cx="6098458" cy="646331"/>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800" dirty="0"/>
              <a:t>Data Visualization</a:t>
            </a:r>
          </a:p>
          <a:p>
            <a:r>
              <a:rPr lang="en-US" sz="1800" dirty="0">
                <a:solidFill>
                  <a:schemeClr val="bg1">
                    <a:lumMod val="95000"/>
                  </a:schemeClr>
                </a:solidFill>
              </a:rPr>
              <a:t>Mission tracker Analysis</a:t>
            </a:r>
            <a:endParaRPr lang="en-US" sz="1800" dirty="0"/>
          </a:p>
        </p:txBody>
      </p:sp>
      <p:pic>
        <p:nvPicPr>
          <p:cNvPr id="6" name="Picture 5">
            <a:extLst>
              <a:ext uri="{FF2B5EF4-FFF2-40B4-BE49-F238E27FC236}">
                <a16:creationId xmlns:a16="http://schemas.microsoft.com/office/drawing/2014/main" id="{DFBA3956-0285-50C8-C2C6-B9299D970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995" y="646331"/>
            <a:ext cx="9957023" cy="5626973"/>
          </a:xfrm>
          <a:prstGeom prst="rect">
            <a:avLst/>
          </a:prstGeom>
        </p:spPr>
      </p:pic>
    </p:spTree>
    <p:extLst>
      <p:ext uri="{BB962C8B-B14F-4D97-AF65-F5344CB8AC3E}">
        <p14:creationId xmlns:p14="http://schemas.microsoft.com/office/powerpoint/2010/main" val="339598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5F7E9-922B-98FD-4C33-F0C90D4C3EE3}"/>
              </a:ext>
            </a:extLst>
          </p:cNvPr>
          <p:cNvSpPr txBox="1"/>
          <p:nvPr/>
        </p:nvSpPr>
        <p:spPr>
          <a:xfrm>
            <a:off x="3054759" y="11840"/>
            <a:ext cx="6082481" cy="584775"/>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DATE &amp; TIME Analysis</a:t>
            </a:r>
            <a:endParaRPr lang="en-US" sz="1600" dirty="0"/>
          </a:p>
        </p:txBody>
      </p:sp>
      <p:pic>
        <p:nvPicPr>
          <p:cNvPr id="6" name="Picture 5">
            <a:extLst>
              <a:ext uri="{FF2B5EF4-FFF2-40B4-BE49-F238E27FC236}">
                <a16:creationId xmlns:a16="http://schemas.microsoft.com/office/drawing/2014/main" id="{957DB4EC-8515-1662-EF6F-B410A119B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956" y="596615"/>
            <a:ext cx="9938088" cy="5582959"/>
          </a:xfrm>
          <a:prstGeom prst="rect">
            <a:avLst/>
          </a:prstGeom>
        </p:spPr>
      </p:pic>
    </p:spTree>
    <p:extLst>
      <p:ext uri="{BB962C8B-B14F-4D97-AF65-F5344CB8AC3E}">
        <p14:creationId xmlns:p14="http://schemas.microsoft.com/office/powerpoint/2010/main" val="268414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AE7E96-42D3-8630-972C-3469A289EAAF}"/>
              </a:ext>
            </a:extLst>
          </p:cNvPr>
          <p:cNvSpPr txBox="1"/>
          <p:nvPr/>
        </p:nvSpPr>
        <p:spPr>
          <a:xfrm>
            <a:off x="3046771" y="60110"/>
            <a:ext cx="6098458" cy="584775"/>
          </a:xfrm>
          <a:prstGeom prst="rect">
            <a:avLst/>
          </a:prstGeom>
          <a:noFill/>
        </p:spPr>
        <p:txBody>
          <a:bodyPr wrap="square">
            <a:spAutoFit/>
          </a:bodyPr>
          <a:lstStyle>
            <a:defPPr>
              <a:defRPr lang="en-US"/>
            </a:defPPr>
            <a:lvl1pPr algn="ctr">
              <a:defRPr sz="2400">
                <a:solidFill>
                  <a:srgbClr val="FFC000"/>
                </a:solidFill>
                <a:latin typeface="Arial Rounded MT Bold" panose="020F0704030504030204" pitchFamily="34" charset="0"/>
              </a:defRPr>
            </a:lvl1pPr>
          </a:lstStyle>
          <a:p>
            <a:r>
              <a:rPr lang="en-US" sz="1600" dirty="0"/>
              <a:t>Data Visualization</a:t>
            </a:r>
          </a:p>
          <a:p>
            <a:r>
              <a:rPr lang="en-US" sz="1600" dirty="0">
                <a:solidFill>
                  <a:schemeClr val="bg1">
                    <a:lumMod val="95000"/>
                  </a:schemeClr>
                </a:solidFill>
              </a:rPr>
              <a:t>Date Analysis Details</a:t>
            </a:r>
            <a:endParaRPr lang="en-US" sz="1600" dirty="0"/>
          </a:p>
        </p:txBody>
      </p:sp>
      <p:pic>
        <p:nvPicPr>
          <p:cNvPr id="8" name="Picture 7">
            <a:extLst>
              <a:ext uri="{FF2B5EF4-FFF2-40B4-BE49-F238E27FC236}">
                <a16:creationId xmlns:a16="http://schemas.microsoft.com/office/drawing/2014/main" id="{E115E510-2ABF-03F8-BC2F-D62ABA1B6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537" y="644885"/>
            <a:ext cx="9903994" cy="5590625"/>
          </a:xfrm>
          <a:prstGeom prst="rect">
            <a:avLst/>
          </a:prstGeom>
        </p:spPr>
      </p:pic>
    </p:spTree>
    <p:extLst>
      <p:ext uri="{BB962C8B-B14F-4D97-AF65-F5344CB8AC3E}">
        <p14:creationId xmlns:p14="http://schemas.microsoft.com/office/powerpoint/2010/main" val="381352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F9B57-EB71-1A8B-24A9-46C9332BF7CC}"/>
              </a:ext>
            </a:extLst>
          </p:cNvPr>
          <p:cNvSpPr txBox="1"/>
          <p:nvPr/>
        </p:nvSpPr>
        <p:spPr>
          <a:xfrm>
            <a:off x="1445342" y="1681316"/>
            <a:ext cx="7536426" cy="369332"/>
          </a:xfrm>
          <a:prstGeom prst="rect">
            <a:avLst/>
          </a:prstGeom>
          <a:noFill/>
        </p:spPr>
        <p:txBody>
          <a:bodyPr wrap="square" rtlCol="0">
            <a:spAutoFit/>
          </a:bodyPr>
          <a:lstStyle/>
          <a:p>
            <a:r>
              <a:rPr lang="en-US" dirty="0" err="1">
                <a:solidFill>
                  <a:schemeClr val="bg1">
                    <a:lumMod val="95000"/>
                  </a:schemeClr>
                </a:solidFill>
              </a:rPr>
              <a:t>Linkedin</a:t>
            </a:r>
            <a:r>
              <a:rPr lang="en-US" dirty="0">
                <a:solidFill>
                  <a:schemeClr val="bg1">
                    <a:lumMod val="95000"/>
                  </a:schemeClr>
                </a:solidFill>
              </a:rPr>
              <a:t> : </a:t>
            </a:r>
            <a:r>
              <a:rPr lang="en-US" dirty="0">
                <a:solidFill>
                  <a:schemeClr val="bg1">
                    <a:lumMod val="95000"/>
                  </a:schemeClr>
                </a:solidFill>
                <a:hlinkClick r:id="rId2"/>
              </a:rPr>
              <a:t>https://www.linkedin.com/in/khaled-ramadan-143610232/</a:t>
            </a:r>
            <a:endParaRPr lang="en-US" dirty="0">
              <a:solidFill>
                <a:schemeClr val="bg1">
                  <a:lumMod val="95000"/>
                </a:schemeClr>
              </a:solidFill>
            </a:endParaRPr>
          </a:p>
        </p:txBody>
      </p:sp>
      <p:sp>
        <p:nvSpPr>
          <p:cNvPr id="5" name="TextBox 4">
            <a:extLst>
              <a:ext uri="{FF2B5EF4-FFF2-40B4-BE49-F238E27FC236}">
                <a16:creationId xmlns:a16="http://schemas.microsoft.com/office/drawing/2014/main" id="{1E36C4AF-9C67-1856-70B0-28DCB3592D2F}"/>
              </a:ext>
            </a:extLst>
          </p:cNvPr>
          <p:cNvSpPr txBox="1"/>
          <p:nvPr/>
        </p:nvSpPr>
        <p:spPr>
          <a:xfrm>
            <a:off x="4790767" y="206477"/>
            <a:ext cx="2610465" cy="707886"/>
          </a:xfrm>
          <a:prstGeom prst="rect">
            <a:avLst/>
          </a:prstGeom>
          <a:noFill/>
        </p:spPr>
        <p:txBody>
          <a:bodyPr wrap="square" rtlCol="0">
            <a:spAutoFit/>
          </a:bodyPr>
          <a:lstStyle/>
          <a:p>
            <a:pPr algn="ctr"/>
            <a:r>
              <a:rPr lang="en-US" sz="4000" dirty="0">
                <a:solidFill>
                  <a:srgbClr val="FFFF00"/>
                </a:solidFill>
                <a:latin typeface="Arial Rounded MT Bold" panose="020F0704030504030204" pitchFamily="34" charset="0"/>
              </a:rPr>
              <a:t>Contact</a:t>
            </a:r>
          </a:p>
        </p:txBody>
      </p:sp>
      <p:sp>
        <p:nvSpPr>
          <p:cNvPr id="6" name="TextBox 5">
            <a:extLst>
              <a:ext uri="{FF2B5EF4-FFF2-40B4-BE49-F238E27FC236}">
                <a16:creationId xmlns:a16="http://schemas.microsoft.com/office/drawing/2014/main" id="{5B6D496B-9207-CFBF-914A-7A311BDA3CE4}"/>
              </a:ext>
            </a:extLst>
          </p:cNvPr>
          <p:cNvSpPr txBox="1"/>
          <p:nvPr/>
        </p:nvSpPr>
        <p:spPr>
          <a:xfrm>
            <a:off x="1445342" y="2580968"/>
            <a:ext cx="9301316" cy="923330"/>
          </a:xfrm>
          <a:prstGeom prst="rect">
            <a:avLst/>
          </a:prstGeom>
          <a:noFill/>
        </p:spPr>
        <p:txBody>
          <a:bodyPr wrap="square" rtlCol="0">
            <a:spAutoFit/>
          </a:bodyPr>
          <a:lstStyle/>
          <a:p>
            <a:r>
              <a:rPr lang="en-US" dirty="0" err="1">
                <a:solidFill>
                  <a:schemeClr val="bg1">
                    <a:lumMod val="95000"/>
                  </a:schemeClr>
                </a:solidFill>
              </a:rPr>
              <a:t>Github</a:t>
            </a:r>
            <a:r>
              <a:rPr lang="en-US" dirty="0">
                <a:solidFill>
                  <a:schemeClr val="bg1">
                    <a:lumMod val="95000"/>
                  </a:schemeClr>
                </a:solidFill>
              </a:rPr>
              <a:t> repo for mor details : </a:t>
            </a:r>
            <a:r>
              <a:rPr lang="en-US" dirty="0">
                <a:solidFill>
                  <a:schemeClr val="bg1">
                    <a:lumMod val="95000"/>
                  </a:schemeClr>
                </a:solidFill>
                <a:hlinkClick r:id="rId3"/>
              </a:rPr>
              <a:t>https://github.com/Khaled22ramadan/Internship_Graduation_project_-Space-Missions-Analysis-From-1957-to-Feb-2024-</a:t>
            </a:r>
            <a:endParaRPr lang="en-US" dirty="0">
              <a:solidFill>
                <a:schemeClr val="bg1">
                  <a:lumMod val="95000"/>
                </a:schemeClr>
              </a:solidFill>
            </a:endParaRPr>
          </a:p>
        </p:txBody>
      </p:sp>
    </p:spTree>
    <p:extLst>
      <p:ext uri="{BB962C8B-B14F-4D97-AF65-F5344CB8AC3E}">
        <p14:creationId xmlns:p14="http://schemas.microsoft.com/office/powerpoint/2010/main" val="133820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63779-9B80-0633-BA33-BA1A084510CC}"/>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Introduction</a:t>
            </a:r>
          </a:p>
        </p:txBody>
      </p:sp>
      <p:sp>
        <p:nvSpPr>
          <p:cNvPr id="6" name="TextBox 5">
            <a:extLst>
              <a:ext uri="{FF2B5EF4-FFF2-40B4-BE49-F238E27FC236}">
                <a16:creationId xmlns:a16="http://schemas.microsoft.com/office/drawing/2014/main" id="{1BC8DE26-CF0A-481D-B83B-208B6988FEF2}"/>
              </a:ext>
            </a:extLst>
          </p:cNvPr>
          <p:cNvSpPr txBox="1"/>
          <p:nvPr/>
        </p:nvSpPr>
        <p:spPr>
          <a:xfrm>
            <a:off x="870154" y="1223494"/>
            <a:ext cx="10928556" cy="2739211"/>
          </a:xfrm>
          <a:prstGeom prst="rect">
            <a:avLst/>
          </a:prstGeom>
          <a:noFill/>
        </p:spPr>
        <p:txBody>
          <a:bodyPr wrap="square" rtlCol="0">
            <a:spAutoFit/>
          </a:bodyPr>
          <a:lstStyle/>
          <a:p>
            <a:r>
              <a:rPr lang="en-US" sz="3200" dirty="0">
                <a:solidFill>
                  <a:srgbClr val="FFC000"/>
                </a:solidFill>
              </a:rPr>
              <a:t>Who am I ?</a:t>
            </a:r>
          </a:p>
          <a:p>
            <a:pPr marL="342900" indent="-342900">
              <a:buFont typeface="Arial" panose="020B0604020202020204" pitchFamily="34" charset="0"/>
              <a:buChar char="•"/>
            </a:pPr>
            <a:r>
              <a:rPr lang="en-US" sz="2800" dirty="0">
                <a:solidFill>
                  <a:schemeClr val="bg1">
                    <a:lumMod val="95000"/>
                  </a:schemeClr>
                </a:solidFill>
              </a:rPr>
              <a:t>My name is Khaled Ramadan, a fourth-year student in Space Technology, specializing in space navigation and satellites. I am also an intermediate-level Data Analyst with skills in Power BI, Python, Excel, and SQL. I am passionate about leveraging data for insights and decision-making.</a:t>
            </a:r>
          </a:p>
        </p:txBody>
      </p:sp>
    </p:spTree>
    <p:extLst>
      <p:ext uri="{BB962C8B-B14F-4D97-AF65-F5344CB8AC3E}">
        <p14:creationId xmlns:p14="http://schemas.microsoft.com/office/powerpoint/2010/main" val="24449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9445F-D3E7-79C9-1D89-ED5B7AAB8BBC}"/>
              </a:ext>
            </a:extLst>
          </p:cNvPr>
          <p:cNvSpPr txBox="1"/>
          <p:nvPr/>
        </p:nvSpPr>
        <p:spPr>
          <a:xfrm>
            <a:off x="3046771" y="235663"/>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sp>
        <p:nvSpPr>
          <p:cNvPr id="5" name="TextBox 4">
            <a:extLst>
              <a:ext uri="{FF2B5EF4-FFF2-40B4-BE49-F238E27FC236}">
                <a16:creationId xmlns:a16="http://schemas.microsoft.com/office/drawing/2014/main" id="{5E4E04DB-ABB3-1184-183F-99887A262285}"/>
              </a:ext>
            </a:extLst>
          </p:cNvPr>
          <p:cNvSpPr txBox="1"/>
          <p:nvPr/>
        </p:nvSpPr>
        <p:spPr>
          <a:xfrm>
            <a:off x="925460" y="1327044"/>
            <a:ext cx="10740514" cy="4339650"/>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Problem Definition</a:t>
            </a:r>
          </a:p>
          <a:p>
            <a:pPr marL="457200" indent="-457200">
              <a:buFont typeface="Arial" panose="020B0604020202020204" pitchFamily="34" charset="0"/>
              <a:buChar char="•"/>
            </a:pPr>
            <a:r>
              <a:rPr lang="en-US" sz="2800" b="0" i="0" dirty="0">
                <a:solidFill>
                  <a:schemeClr val="bg1">
                    <a:lumMod val="95000"/>
                  </a:schemeClr>
                </a:solidFill>
                <a:effectLst/>
                <a:latin typeface="Inter"/>
              </a:rPr>
              <a:t>rich dataset from (nextspaceflight.com) that includes all the space missions since the beginning of Space Race between the USA and the Soviet Union in 1957! It has data on the mission status (success/failure), the cost of the mission, the number of launches per country, and much more. There's so much we can learn from this dataset about the dominant </a:t>
            </a:r>
            <a:r>
              <a:rPr lang="en-US" sz="2800" b="0" i="0" dirty="0" err="1">
                <a:solidFill>
                  <a:schemeClr val="bg1">
                    <a:lumMod val="95000"/>
                  </a:schemeClr>
                </a:solidFill>
                <a:effectLst/>
                <a:latin typeface="Inter"/>
              </a:rPr>
              <a:t>organisations</a:t>
            </a:r>
            <a:r>
              <a:rPr lang="en-US" sz="2800" b="0" i="0" dirty="0">
                <a:solidFill>
                  <a:schemeClr val="bg1">
                    <a:lumMod val="95000"/>
                  </a:schemeClr>
                </a:solidFill>
                <a:effectLst/>
                <a:latin typeface="Inter"/>
              </a:rPr>
              <a:t> and the trends over time . Needed to analyze this data to make it clear and calculates KPIs.</a:t>
            </a:r>
          </a:p>
          <a:p>
            <a:pPr marL="457200" indent="-457200">
              <a:buFont typeface="Arial" panose="020B0604020202020204" pitchFamily="34" charset="0"/>
              <a:buChar char="•"/>
            </a:pPr>
            <a:endParaRPr lang="en-US" sz="2800" b="0" i="0" dirty="0">
              <a:solidFill>
                <a:schemeClr val="bg1">
                  <a:lumMod val="95000"/>
                </a:schemeClr>
              </a:solidFill>
              <a:effectLst/>
              <a:latin typeface="Inter"/>
            </a:endParaRPr>
          </a:p>
          <a:p>
            <a:pPr marL="457200" indent="-457200">
              <a:buFont typeface="Arial" panose="020B0604020202020204" pitchFamily="34" charset="0"/>
              <a:buChar char="•"/>
            </a:pPr>
            <a:endParaRPr lang="en-US" sz="2800" dirty="0">
              <a:solidFill>
                <a:schemeClr val="bg1">
                  <a:lumMod val="95000"/>
                </a:schemeClr>
              </a:solidFill>
              <a:latin typeface="Arial Rounded MT Bold" panose="020F0704030504030204" pitchFamily="34" charset="0"/>
            </a:endParaRPr>
          </a:p>
        </p:txBody>
      </p:sp>
    </p:spTree>
    <p:extLst>
      <p:ext uri="{BB962C8B-B14F-4D97-AF65-F5344CB8AC3E}">
        <p14:creationId xmlns:p14="http://schemas.microsoft.com/office/powerpoint/2010/main" val="282424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038F0-4449-6139-0394-CE5A29CB6A35}"/>
              </a:ext>
            </a:extLst>
          </p:cNvPr>
          <p:cNvSpPr txBox="1"/>
          <p:nvPr/>
        </p:nvSpPr>
        <p:spPr>
          <a:xfrm>
            <a:off x="796411" y="618811"/>
            <a:ext cx="11143655" cy="3785652"/>
          </a:xfrm>
          <a:prstGeom prst="rect">
            <a:avLst/>
          </a:prstGeom>
          <a:noFill/>
        </p:spPr>
        <p:txBody>
          <a:bodyPr wrap="square" rtlCol="0">
            <a:spAutoFit/>
          </a:bodyPr>
          <a:lstStyle/>
          <a:p>
            <a:r>
              <a:rPr lang="en-US" sz="4400" dirty="0">
                <a:solidFill>
                  <a:srgbClr val="FFC000"/>
                </a:solidFill>
              </a:rPr>
              <a:t>Questions </a:t>
            </a:r>
          </a:p>
          <a:p>
            <a:pPr marL="457200" indent="-457200">
              <a:buFont typeface="Arial" panose="020B0604020202020204" pitchFamily="34" charset="0"/>
              <a:buChar char="•"/>
            </a:pPr>
            <a:r>
              <a:rPr lang="en-US" sz="2800" dirty="0">
                <a:solidFill>
                  <a:schemeClr val="bg1">
                    <a:lumMod val="95000"/>
                  </a:schemeClr>
                </a:solidFill>
              </a:rPr>
              <a:t>Top countries by number of missions and cost of missions</a:t>
            </a:r>
          </a:p>
          <a:p>
            <a:pPr marL="457200" indent="-457200">
              <a:buFont typeface="Arial" panose="020B0604020202020204" pitchFamily="34" charset="0"/>
              <a:buChar char="•"/>
            </a:pPr>
            <a:r>
              <a:rPr lang="en-US" sz="2800" dirty="0">
                <a:solidFill>
                  <a:schemeClr val="bg1">
                    <a:lumMod val="95000"/>
                  </a:schemeClr>
                </a:solidFill>
              </a:rPr>
              <a:t>Top companies by number of missions and cost </a:t>
            </a:r>
          </a:p>
          <a:p>
            <a:pPr marL="457200" indent="-457200">
              <a:buFont typeface="Arial" panose="020B0604020202020204" pitchFamily="34" charset="0"/>
              <a:buChar char="•"/>
            </a:pPr>
            <a:r>
              <a:rPr lang="en-US" sz="2800" dirty="0">
                <a:solidFill>
                  <a:schemeClr val="bg1">
                    <a:lumMod val="95000"/>
                  </a:schemeClr>
                </a:solidFill>
              </a:rPr>
              <a:t>Top rocket used by number of and cost of missions</a:t>
            </a:r>
          </a:p>
          <a:p>
            <a:pPr marL="457200" indent="-457200">
              <a:buFont typeface="Arial" panose="020B0604020202020204" pitchFamily="34" charset="0"/>
              <a:buChar char="•"/>
            </a:pPr>
            <a:r>
              <a:rPr lang="en-US" sz="2800" dirty="0">
                <a:solidFill>
                  <a:schemeClr val="bg1">
                    <a:lumMod val="95000"/>
                  </a:schemeClr>
                </a:solidFill>
              </a:rPr>
              <a:t>% of missions status by countries and companies and dates</a:t>
            </a:r>
          </a:p>
          <a:p>
            <a:pPr marL="457200" indent="-457200">
              <a:buFont typeface="Arial" panose="020B0604020202020204" pitchFamily="34" charset="0"/>
              <a:buChar char="•"/>
            </a:pPr>
            <a:r>
              <a:rPr lang="en-US" sz="2800" dirty="0">
                <a:solidFill>
                  <a:schemeClr val="bg1">
                    <a:lumMod val="95000"/>
                  </a:schemeClr>
                </a:solidFill>
              </a:rPr>
              <a:t>% rocket status by countries and companies</a:t>
            </a:r>
          </a:p>
          <a:p>
            <a:pPr marL="457200" indent="-457200">
              <a:buFont typeface="Arial" panose="020B0604020202020204" pitchFamily="34" charset="0"/>
              <a:buChar char="•"/>
            </a:pPr>
            <a:r>
              <a:rPr lang="en-US" sz="2800" dirty="0">
                <a:solidFill>
                  <a:schemeClr val="bg1">
                    <a:lumMod val="95000"/>
                  </a:schemeClr>
                </a:solidFill>
              </a:rPr>
              <a:t>Years and months have high missions which launching</a:t>
            </a:r>
          </a:p>
          <a:p>
            <a:pPr marL="457200" indent="-457200">
              <a:buFont typeface="Arial" panose="020B0604020202020204" pitchFamily="34" charset="0"/>
              <a:buChar char="•"/>
            </a:pPr>
            <a:r>
              <a:rPr lang="en-US" sz="2800" dirty="0">
                <a:solidFill>
                  <a:schemeClr val="bg1">
                    <a:lumMod val="95000"/>
                  </a:schemeClr>
                </a:solidFill>
              </a:rPr>
              <a:t>Which hour of the day has high missions launching</a:t>
            </a:r>
          </a:p>
        </p:txBody>
      </p:sp>
    </p:spTree>
    <p:extLst>
      <p:ext uri="{BB962C8B-B14F-4D97-AF65-F5344CB8AC3E}">
        <p14:creationId xmlns:p14="http://schemas.microsoft.com/office/powerpoint/2010/main" val="108531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8B2EA0-E93B-27BA-D71A-5AE7E8BFCA34}"/>
              </a:ext>
            </a:extLst>
          </p:cNvPr>
          <p:cNvSpPr txBox="1"/>
          <p:nvPr/>
        </p:nvSpPr>
        <p:spPr>
          <a:xfrm>
            <a:off x="518036" y="1357911"/>
            <a:ext cx="4860210" cy="2616101"/>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Data Collection</a:t>
            </a:r>
          </a:p>
          <a:p>
            <a:pPr marL="285750" indent="-285750">
              <a:buFont typeface="Arial" panose="020B0604020202020204" pitchFamily="34" charset="0"/>
              <a:buChar char="•"/>
            </a:pPr>
            <a:r>
              <a:rPr lang="en-US" sz="2000" dirty="0">
                <a:solidFill>
                  <a:schemeClr val="bg1">
                    <a:lumMod val="95000"/>
                  </a:schemeClr>
                </a:solidFill>
              </a:rPr>
              <a:t>Initially, I began by collecting the data, using Kaggle as a source for additional datasets. I found that this data would help me better understand the space race among countries, space agencies, and the companies participating in this competition. </a:t>
            </a:r>
            <a:endParaRPr lang="en-US" sz="2000" dirty="0">
              <a:solidFill>
                <a:schemeClr val="bg1">
                  <a:lumMod val="95000"/>
                </a:schemeClr>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C3DF51EA-F667-E054-0FA1-317122E46938}"/>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pic>
        <p:nvPicPr>
          <p:cNvPr id="8" name="Picture 7">
            <a:extLst>
              <a:ext uri="{FF2B5EF4-FFF2-40B4-BE49-F238E27FC236}">
                <a16:creationId xmlns:a16="http://schemas.microsoft.com/office/drawing/2014/main" id="{8B608E79-6CEB-D581-DA23-6EB53333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55" y="1220299"/>
            <a:ext cx="5115846" cy="4826540"/>
          </a:xfrm>
          <a:prstGeom prst="rect">
            <a:avLst/>
          </a:prstGeom>
        </p:spPr>
      </p:pic>
    </p:spTree>
    <p:extLst>
      <p:ext uri="{BB962C8B-B14F-4D97-AF65-F5344CB8AC3E}">
        <p14:creationId xmlns:p14="http://schemas.microsoft.com/office/powerpoint/2010/main" val="1678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EC92A2-1641-8B53-02CB-9EC15F47D4FF}"/>
              </a:ext>
            </a:extLst>
          </p:cNvPr>
          <p:cNvSpPr txBox="1"/>
          <p:nvPr/>
        </p:nvSpPr>
        <p:spPr>
          <a:xfrm>
            <a:off x="552296" y="849935"/>
            <a:ext cx="11349652" cy="1292662"/>
          </a:xfrm>
          <a:prstGeom prst="rect">
            <a:avLst/>
          </a:prstGeom>
          <a:noFill/>
        </p:spPr>
        <p:txBody>
          <a:bodyPr wrap="square">
            <a:spAutoFit/>
          </a:bodyPr>
          <a:lstStyle/>
          <a:p>
            <a:r>
              <a:rPr lang="en-US" sz="2400" dirty="0">
                <a:solidFill>
                  <a:srgbClr val="FFC000"/>
                </a:solidFill>
                <a:latin typeface="Arial Rounded MT Bold" panose="020F0704030504030204" pitchFamily="34" charset="0"/>
              </a:rPr>
              <a:t>Data Cleaning </a:t>
            </a:r>
          </a:p>
          <a:p>
            <a:pPr marL="342900" indent="-342900">
              <a:buFont typeface="Arial" panose="020B0604020202020204" pitchFamily="34" charset="0"/>
              <a:buChar char="•"/>
            </a:pPr>
            <a:r>
              <a:rPr lang="en-US" dirty="0">
                <a:solidFill>
                  <a:schemeClr val="bg1">
                    <a:lumMod val="95000"/>
                  </a:schemeClr>
                </a:solidFill>
                <a:latin typeface="Arial Rounded MT Bold" panose="020F0704030504030204" pitchFamily="34" charset="0"/>
              </a:rPr>
              <a:t>when I downloaded the data the data not been cleaning start to clean the data on (power Query) inside power BI. The features in this editor helped me to clean data with the good way to help me in analysis </a:t>
            </a:r>
          </a:p>
        </p:txBody>
      </p:sp>
      <p:sp>
        <p:nvSpPr>
          <p:cNvPr id="5" name="TextBox 4">
            <a:extLst>
              <a:ext uri="{FF2B5EF4-FFF2-40B4-BE49-F238E27FC236}">
                <a16:creationId xmlns:a16="http://schemas.microsoft.com/office/drawing/2014/main" id="{278CAC5D-8FE4-D4FA-4013-38BEDB161EE0}"/>
              </a:ext>
            </a:extLst>
          </p:cNvPr>
          <p:cNvSpPr txBox="1"/>
          <p:nvPr/>
        </p:nvSpPr>
        <p:spPr>
          <a:xfrm>
            <a:off x="3046771" y="265160"/>
            <a:ext cx="6098458" cy="584775"/>
          </a:xfrm>
          <a:prstGeom prst="rect">
            <a:avLst/>
          </a:prstGeom>
          <a:noFill/>
        </p:spPr>
        <p:txBody>
          <a:bodyPr wrap="square">
            <a:spAutoFit/>
          </a:bodyPr>
          <a:lstStyle/>
          <a:p>
            <a:pPr algn="ctr"/>
            <a:r>
              <a:rPr lang="en-US" sz="3200" dirty="0">
                <a:solidFill>
                  <a:schemeClr val="bg1">
                    <a:lumMod val="95000"/>
                  </a:schemeClr>
                </a:solidFill>
                <a:latin typeface="Arial Black" panose="020B0A04020102020204" pitchFamily="34" charset="0"/>
              </a:rPr>
              <a:t>Analysis Steps</a:t>
            </a:r>
          </a:p>
        </p:txBody>
      </p:sp>
      <p:pic>
        <p:nvPicPr>
          <p:cNvPr id="9" name="Picture 8">
            <a:extLst>
              <a:ext uri="{FF2B5EF4-FFF2-40B4-BE49-F238E27FC236}">
                <a16:creationId xmlns:a16="http://schemas.microsoft.com/office/drawing/2014/main" id="{09225C29-E0D0-3E18-4C4D-8072A0DF8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8" y="2249487"/>
            <a:ext cx="11985523" cy="3876566"/>
          </a:xfrm>
          <a:prstGeom prst="rect">
            <a:avLst/>
          </a:prstGeom>
        </p:spPr>
      </p:pic>
    </p:spTree>
    <p:extLst>
      <p:ext uri="{BB962C8B-B14F-4D97-AF65-F5344CB8AC3E}">
        <p14:creationId xmlns:p14="http://schemas.microsoft.com/office/powerpoint/2010/main" val="242080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7069D6-E48C-46C1-7F3A-802E7D3AABAB}"/>
              </a:ext>
            </a:extLst>
          </p:cNvPr>
          <p:cNvSpPr txBox="1"/>
          <p:nvPr/>
        </p:nvSpPr>
        <p:spPr>
          <a:xfrm>
            <a:off x="821838" y="202012"/>
            <a:ext cx="10518827" cy="461665"/>
          </a:xfrm>
          <a:prstGeom prst="rect">
            <a:avLst/>
          </a:prstGeom>
          <a:noFill/>
        </p:spPr>
        <p:txBody>
          <a:bodyPr wrap="square">
            <a:spAutoFit/>
          </a:bodyPr>
          <a:lstStyle/>
          <a:p>
            <a:pPr algn="ctr"/>
            <a:r>
              <a:rPr lang="en-US" sz="2400" dirty="0">
                <a:solidFill>
                  <a:srgbClr val="FFC000"/>
                </a:solidFill>
                <a:latin typeface="Arial Rounded MT Bold" panose="020F0704030504030204" pitchFamily="34" charset="0"/>
              </a:rPr>
              <a:t>Data Cleaning before cleaning</a:t>
            </a:r>
          </a:p>
        </p:txBody>
      </p:sp>
      <p:pic>
        <p:nvPicPr>
          <p:cNvPr id="6" name="Picture 5">
            <a:extLst>
              <a:ext uri="{FF2B5EF4-FFF2-40B4-BE49-F238E27FC236}">
                <a16:creationId xmlns:a16="http://schemas.microsoft.com/office/drawing/2014/main" id="{8088EDFC-85C3-0764-FD03-5946D30D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257" y="949271"/>
            <a:ext cx="9193613" cy="5245052"/>
          </a:xfrm>
          <a:prstGeom prst="rect">
            <a:avLst/>
          </a:prstGeom>
        </p:spPr>
      </p:pic>
    </p:spTree>
    <p:extLst>
      <p:ext uri="{BB962C8B-B14F-4D97-AF65-F5344CB8AC3E}">
        <p14:creationId xmlns:p14="http://schemas.microsoft.com/office/powerpoint/2010/main" val="284790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3E6105-EDE6-4836-4FBB-C68567003A62}"/>
              </a:ext>
            </a:extLst>
          </p:cNvPr>
          <p:cNvSpPr txBox="1"/>
          <p:nvPr/>
        </p:nvSpPr>
        <p:spPr>
          <a:xfrm>
            <a:off x="836586" y="202012"/>
            <a:ext cx="10518827" cy="461665"/>
          </a:xfrm>
          <a:prstGeom prst="rect">
            <a:avLst/>
          </a:prstGeom>
          <a:noFill/>
        </p:spPr>
        <p:txBody>
          <a:bodyPr wrap="square">
            <a:spAutoFit/>
          </a:bodyPr>
          <a:lstStyle/>
          <a:p>
            <a:pPr algn="ctr"/>
            <a:r>
              <a:rPr lang="en-US" sz="2400" dirty="0">
                <a:solidFill>
                  <a:srgbClr val="FFC000"/>
                </a:solidFill>
                <a:latin typeface="Arial Rounded MT Bold" panose="020F0704030504030204" pitchFamily="34" charset="0"/>
              </a:rPr>
              <a:t>Data Cleaning After cleaning</a:t>
            </a:r>
          </a:p>
        </p:txBody>
      </p:sp>
      <p:pic>
        <p:nvPicPr>
          <p:cNvPr id="6" name="Picture 5">
            <a:extLst>
              <a:ext uri="{FF2B5EF4-FFF2-40B4-BE49-F238E27FC236}">
                <a16:creationId xmlns:a16="http://schemas.microsoft.com/office/drawing/2014/main" id="{FD594EB3-FF98-B4FD-A8E4-3BAB1F0F3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48" y="859772"/>
            <a:ext cx="10952902" cy="5296639"/>
          </a:xfrm>
          <a:prstGeom prst="rect">
            <a:avLst/>
          </a:prstGeom>
        </p:spPr>
      </p:pic>
    </p:spTree>
    <p:extLst>
      <p:ext uri="{BB962C8B-B14F-4D97-AF65-F5344CB8AC3E}">
        <p14:creationId xmlns:p14="http://schemas.microsoft.com/office/powerpoint/2010/main" val="378128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660</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Arial Rounded MT Bold</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dc:creator>
  <cp:lastModifiedBy>Hello</cp:lastModifiedBy>
  <cp:revision>10</cp:revision>
  <dcterms:created xsi:type="dcterms:W3CDTF">2024-10-11T13:50:46Z</dcterms:created>
  <dcterms:modified xsi:type="dcterms:W3CDTF">2024-10-14T00:51:15Z</dcterms:modified>
</cp:coreProperties>
</file>