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7" r:id="rId5"/>
    <p:sldId id="319" r:id="rId6"/>
    <p:sldId id="260" r:id="rId7"/>
    <p:sldId id="296" r:id="rId8"/>
    <p:sldId id="320" r:id="rId9"/>
    <p:sldId id="334" r:id="rId10"/>
    <p:sldId id="321" r:id="rId11"/>
    <p:sldId id="335" r:id="rId12"/>
    <p:sldId id="322" r:id="rId13"/>
    <p:sldId id="323" r:id="rId14"/>
    <p:sldId id="324" r:id="rId15"/>
    <p:sldId id="336" r:id="rId16"/>
    <p:sldId id="325" r:id="rId17"/>
    <p:sldId id="332" r:id="rId18"/>
    <p:sldId id="326" r:id="rId19"/>
    <p:sldId id="337" r:id="rId20"/>
    <p:sldId id="328" r:id="rId21"/>
    <p:sldId id="333" r:id="rId22"/>
    <p:sldId id="330" r:id="rId23"/>
    <p:sldId id="338" r:id="rId24"/>
    <p:sldId id="331" r:id="rId25"/>
    <p:sldId id="31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192" y="77"/>
      </p:cViewPr>
      <p:guideLst/>
    </p:cSldViewPr>
  </p:slideViewPr>
  <p:outlineViewPr>
    <p:cViewPr>
      <p:scale>
        <a:sx n="33" d="100"/>
        <a:sy n="33" d="100"/>
      </p:scale>
      <p:origin x="0" y="-39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800C3E0-C339-FC48-B675-7270D7DA4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BE5E50-E9FE-5A92-78F7-73F845D37D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818A-7A83-4A6E-91B3-BFCD663DE6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7FF1FD-66C1-F042-4A0F-33536F95E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B5D1B3-F0BB-C348-DF64-AE6994FBD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951A-16B0-4D4A-A78C-C7558C6C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13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5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80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6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1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36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12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7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24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30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0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5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7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4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04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4E8EFA1-C60D-460D-4EDB-024647D94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A55B2DC7-B3DA-F8D6-87C4-2FA3F116ED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78BE0F2-8B40-98EC-0820-271A62442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xmlns="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xmlns="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xmlns="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xmlns="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xmlns="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xmlns="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xmlns="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xmlns="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2466F683-1CD6-50FF-CB3F-A3C89AD18E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xmlns="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xmlns="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xmlns="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xmlns="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xmlns="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xmlns="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xmlns="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xmlns="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xmlns="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2FB188-CE1E-9DB0-4BDC-586913258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xmlns="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6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4E8EFA1-C60D-460D-4EDB-024647D94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xmlns="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70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901E794-6946-7C85-C18E-9EC3C616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51F27B93-22F3-AB5F-352F-2274D039E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xmlns="" id="{B097DC1A-B4EC-703A-45B5-39037D41F2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xmlns="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xmlns="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xmlns="" id="{C3F6FE4F-1A5E-8BCE-33ED-D38680F52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xmlns="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xmlns="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xmlns="" id="{1B0DEBBD-11DF-D495-8E8C-BDB005D23E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xmlns="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73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544AF955-C420-D326-6F2D-41BF2A45B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F906532-078A-5FBF-2BBF-C1357610CD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xmlns="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xmlns="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xmlns="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xmlns="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xmlns="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xmlns="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xmlns="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xmlns="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xmlns="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62004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5F16AA4-8B09-A33C-6433-EB6B0375A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901E794-6946-7C85-C18E-9EC3C616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7956FB0-CE3B-58C0-9524-A479D6796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603136F-05BD-EF8A-1C8A-6A24FE77A7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xmlns="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xmlns="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xmlns="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xmlns="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xmlns="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xmlns="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xmlns="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xmlns="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xmlns="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xmlns="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xmlns="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xmlns="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xmlns="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xmlns="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xmlns="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xmlns="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xmlns="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xmlns="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xmlns="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xmlns="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xmlns="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xmlns="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xmlns="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xmlns="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xmlns="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xmlns="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xmlns="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xmlns="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xmlns="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C1575A4E-F41A-CBD9-8229-BFD90E8D5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1BAEE7E-8CC9-ECC8-5760-0D01D0DAE4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xmlns="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xmlns="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xmlns="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xmlns="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xmlns="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xmlns="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xmlns="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xmlns="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xmlns="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xmlns="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xmlns="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xmlns="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xmlns="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xmlns="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xmlns="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xmlns="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xmlns="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xmlns="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xmlns="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xmlns="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xmlns="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xmlns="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xmlns="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xmlns="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xmlns="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xmlns="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xmlns="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xmlns="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901E794-6946-7C85-C18E-9EC3C616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1F27B93-22F3-AB5F-352F-2274D039E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3AB3A7D-924F-86F5-4424-1918D3AC91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xmlns="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xmlns="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xmlns="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xmlns="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xmlns="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xmlns="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xmlns="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xmlns="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xmlns="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xmlns="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xmlns="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xmlns="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xmlns="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xmlns="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xmlns="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xmlns="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xmlns="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xmlns="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xmlns="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xmlns="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xmlns="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xmlns="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xmlns="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xmlns="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xmlns="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xmlns="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xmlns="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xmlns="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xmlns="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xmlns="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xmlns="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xmlns="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xmlns="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xmlns="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xmlns="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678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4E8EFA1-C60D-460D-4EDB-024647D94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65DC12F-48E6-A30A-33CE-6D5453947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xmlns="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xmlns="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7379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901E794-6946-7C85-C18E-9EC3C616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68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901E794-6946-7C85-C18E-9EC3C616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24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FBF441-3277-81AE-0D1C-09DD3787E3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BFE681-AD4F-626F-A814-551A6A18F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2FB188-CE1E-9DB0-4BDC-586913258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3F2E9B62-A951-83CA-0741-6C16A1996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xmlns="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8225338-62D2-E576-4CDC-0C2EF1A98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xmlns="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xmlns="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xmlns="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xmlns="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xmlns="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xmlns="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xmlns="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xmlns="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xmlns="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xmlns="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xmlns="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xmlns="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xmlns="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xmlns="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xmlns="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xmlns="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xmlns="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xmlns="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xmlns="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xmlns="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xmlns="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xmlns="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80" r:id="rId5"/>
    <p:sldLayoutId id="2147483682" r:id="rId6"/>
    <p:sldLayoutId id="2147483685" r:id="rId7"/>
    <p:sldLayoutId id="2147483653" r:id="rId8"/>
    <p:sldLayoutId id="2147483665" r:id="rId9"/>
    <p:sldLayoutId id="2147483672" r:id="rId10"/>
    <p:sldLayoutId id="2147483681" r:id="rId11"/>
    <p:sldLayoutId id="2147483684" r:id="rId12"/>
    <p:sldLayoutId id="2147483670" r:id="rId13"/>
    <p:sldLayoutId id="2147483660" r:id="rId14"/>
    <p:sldLayoutId id="2147483654" r:id="rId15"/>
  </p:sldLayoutIdLst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736" y="91440"/>
            <a:ext cx="7827264" cy="7059168"/>
          </a:xfrm>
        </p:spPr>
        <p:txBody>
          <a:bodyPr anchor="ctr" anchorCtr="0"/>
          <a:lstStyle/>
          <a:p>
            <a:pPr algn="ctr"/>
            <a:r>
              <a:rPr lang="en-US" sz="4800" dirty="0"/>
              <a:t/>
            </a:r>
            <a:br>
              <a:rPr lang="en-US" sz="4800" dirty="0"/>
            </a:br>
            <a:r>
              <a:rPr lang="en-GB" sz="4800" dirty="0"/>
              <a:t>Library Management </a:t>
            </a:r>
            <a:r>
              <a:rPr lang="en-GB" sz="4800" dirty="0" smtClean="0"/>
              <a:t>System</a:t>
            </a:r>
            <a:br>
              <a:rPr lang="en-GB" sz="4800" dirty="0" smtClean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&lt;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 Python-based console </a:t>
            </a:r>
            <a:r>
              <a:rPr lang="en-US" sz="3200" dirty="0" smtClean="0">
                <a:solidFill>
                  <a:schemeClr val="bg2"/>
                </a:solidFill>
              </a:rPr>
              <a:t>application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53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926080"/>
            <a:ext cx="5669280" cy="2258728"/>
          </a:xfrm>
        </p:spPr>
        <p:txBody>
          <a:bodyPr/>
          <a:lstStyle/>
          <a:p>
            <a:r>
              <a:rPr lang="en-US" sz="4000" dirty="0" smtClean="0"/>
              <a:t>Core Components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4683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CF6DBE9-D82A-FBB7-BACD-D3887159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188720"/>
          </a:xfrm>
        </p:spPr>
        <p:txBody>
          <a:bodyPr/>
          <a:lstStyle/>
          <a:p>
            <a:r>
              <a:rPr lang="en-US" dirty="0" smtClean="0"/>
              <a:t>Core Components of the System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484631" y="2362558"/>
            <a:ext cx="1069848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Design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book_id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title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author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genre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availability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due_date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Methods: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__()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Member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member_id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borrowed_books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Methods: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borrow_book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return_book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Library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books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members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Methods: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add_book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borrow_book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return_book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list_overdue_books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06" y="2362558"/>
            <a:ext cx="4345686" cy="43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26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926080"/>
            <a:ext cx="5669280" cy="2258728"/>
          </a:xfrm>
        </p:spPr>
        <p:txBody>
          <a:bodyPr/>
          <a:lstStyle/>
          <a:p>
            <a:r>
              <a:rPr lang="en-GB" sz="4000" dirty="0"/>
              <a:t>Key Features Demonstration</a:t>
            </a:r>
          </a:p>
        </p:txBody>
      </p:sp>
    </p:spTree>
    <p:extLst>
      <p:ext uri="{BB962C8B-B14F-4D97-AF65-F5344CB8AC3E}">
        <p14:creationId xmlns:p14="http://schemas.microsoft.com/office/powerpoint/2010/main" val="612666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CF6DBE9-D82A-FBB7-BACD-D3887159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188720"/>
          </a:xfrm>
        </p:spPr>
        <p:txBody>
          <a:bodyPr/>
          <a:lstStyle/>
          <a:p>
            <a:r>
              <a:rPr lang="en-GB" dirty="0"/>
              <a:t>Key Features Demonstration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93" y="2467356"/>
            <a:ext cx="3558540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4" y="1280160"/>
            <a:ext cx="5539740" cy="5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78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777604"/>
            <a:ext cx="6812280" cy="476339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sz="4800" dirty="0"/>
              <a:t>Reporting Functionality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8764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CF6DBE9-D82A-FBB7-BACD-D3887159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188720"/>
          </a:xfrm>
        </p:spPr>
        <p:txBody>
          <a:bodyPr/>
          <a:lstStyle/>
          <a:p>
            <a:r>
              <a:rPr lang="en-GB" dirty="0"/>
              <a:t>Reporting Functionality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833ABB6-F783-C2CB-E71A-DBC860F39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" y="2103120"/>
            <a:ext cx="10924954" cy="5056632"/>
          </a:xfrm>
        </p:spPr>
        <p:txBody>
          <a:bodyPr/>
          <a:lstStyle/>
          <a:p>
            <a:pPr algn="l" fontAlgn="base"/>
            <a:endParaRPr lang="en-US" sz="1600" b="1" dirty="0"/>
          </a:p>
          <a:p>
            <a:r>
              <a:rPr lang="en-US" sz="1600" b="1" dirty="0"/>
              <a:t>1. List Borrowed Books with Due Dates:</a:t>
            </a:r>
          </a:p>
          <a:p>
            <a:r>
              <a:rPr lang="en-US" sz="1600" dirty="0"/>
              <a:t>Displays all books currently borrowed by members.</a:t>
            </a:r>
          </a:p>
          <a:p>
            <a:r>
              <a:rPr lang="en-US" sz="1600" dirty="0"/>
              <a:t>Shows the </a:t>
            </a:r>
            <a:r>
              <a:rPr lang="en-US" sz="1600" b="1" dirty="0"/>
              <a:t>book title</a:t>
            </a:r>
            <a:r>
              <a:rPr lang="en-US" sz="1600" dirty="0"/>
              <a:t>, </a:t>
            </a:r>
            <a:r>
              <a:rPr lang="en-US" sz="1600" b="1" dirty="0"/>
              <a:t>member name</a:t>
            </a:r>
            <a:r>
              <a:rPr lang="en-US" sz="1600" dirty="0"/>
              <a:t>, and </a:t>
            </a:r>
            <a:r>
              <a:rPr lang="en-US" sz="1600" b="1" dirty="0"/>
              <a:t>due date</a:t>
            </a:r>
            <a:r>
              <a:rPr lang="en-US" sz="1600" dirty="0"/>
              <a:t>.</a:t>
            </a:r>
          </a:p>
          <a:p>
            <a:r>
              <a:rPr lang="en-US" sz="1600" b="1" dirty="0"/>
              <a:t>2. List Overdue Books:</a:t>
            </a:r>
          </a:p>
          <a:p>
            <a:r>
              <a:rPr lang="en-US" sz="1600" dirty="0"/>
              <a:t>Identifies books that have exceeded their due dates.</a:t>
            </a:r>
          </a:p>
          <a:p>
            <a:r>
              <a:rPr lang="en-US" sz="1600" dirty="0"/>
              <a:t>Displays the </a:t>
            </a:r>
            <a:r>
              <a:rPr lang="en-US" sz="1600" b="1" dirty="0"/>
              <a:t>book title</a:t>
            </a:r>
            <a:r>
              <a:rPr lang="en-US" sz="1600" dirty="0"/>
              <a:t>, </a:t>
            </a:r>
            <a:r>
              <a:rPr lang="en-US" sz="1600" b="1" dirty="0"/>
              <a:t>borrower’s name</a:t>
            </a:r>
            <a:r>
              <a:rPr lang="en-US" sz="1600" dirty="0"/>
              <a:t>, and how many days they are overdue.</a:t>
            </a:r>
          </a:p>
          <a:p>
            <a:r>
              <a:rPr lang="en-US" sz="1600" b="1" dirty="0"/>
              <a:t>3. Most Popular Books:</a:t>
            </a:r>
          </a:p>
          <a:p>
            <a:r>
              <a:rPr lang="en-US" sz="1600" dirty="0"/>
              <a:t>Tracks and lists the most frequently borrowed books.</a:t>
            </a:r>
          </a:p>
          <a:p>
            <a:r>
              <a:rPr lang="en-US" sz="1600" dirty="0"/>
              <a:t>Displays the </a:t>
            </a:r>
            <a:r>
              <a:rPr lang="en-US" sz="1600" b="1" dirty="0"/>
              <a:t>book title</a:t>
            </a:r>
            <a:r>
              <a:rPr lang="en-US" sz="1600" dirty="0"/>
              <a:t>, </a:t>
            </a:r>
            <a:r>
              <a:rPr lang="en-US" sz="1600" b="1" dirty="0"/>
              <a:t>author</a:t>
            </a:r>
            <a:r>
              <a:rPr lang="en-US" sz="1600" dirty="0"/>
              <a:t>, and the </a:t>
            </a:r>
            <a:r>
              <a:rPr lang="en-US" sz="1600" b="1" dirty="0"/>
              <a:t>number of times borrowed</a:t>
            </a:r>
            <a:r>
              <a:rPr lang="en-US" sz="1600" dirty="0"/>
              <a:t>.</a:t>
            </a:r>
          </a:p>
          <a:p>
            <a:pPr marL="0" indent="0" algn="l" fontAlgn="base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7073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777604"/>
            <a:ext cx="6812280" cy="476339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GB" sz="4800" dirty="0"/>
              <a:t>Challenges &amp; Solutions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6286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CF6DBE9-D82A-FBB7-BACD-D3887159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188720"/>
          </a:xfrm>
        </p:spPr>
        <p:txBody>
          <a:bodyPr/>
          <a:lstStyle/>
          <a:p>
            <a:r>
              <a:rPr lang="en-GB" dirty="0"/>
              <a:t>Challenges &amp; Solutions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85799" y="2691908"/>
            <a:ext cx="10168129" cy="3486910"/>
          </a:xfrm>
        </p:spPr>
        <p:txBody>
          <a:bodyPr/>
          <a:lstStyle/>
          <a:p>
            <a:r>
              <a:rPr lang="en-US" sz="1600" dirty="0"/>
              <a:t>1. Challenge: Handling Due Dates and Late </a:t>
            </a:r>
            <a:r>
              <a:rPr lang="en-US" sz="1600" dirty="0" err="1"/>
              <a:t>Fees:Problem</a:t>
            </a:r>
            <a:r>
              <a:rPr lang="en-US" sz="1600" dirty="0"/>
              <a:t>: Calculating due dates for borrowed books and managing late fees for overdue </a:t>
            </a:r>
            <a:r>
              <a:rPr lang="en-US" sz="1600" dirty="0" err="1"/>
              <a:t>books.Solution</a:t>
            </a:r>
            <a:r>
              <a:rPr lang="en-US" sz="1600" dirty="0"/>
              <a:t>: Used Python's </a:t>
            </a:r>
            <a:r>
              <a:rPr lang="en-US" sz="1600" dirty="0" err="1"/>
              <a:t>datetime</a:t>
            </a:r>
            <a:r>
              <a:rPr lang="en-US" sz="1600" dirty="0"/>
              <a:t> module to manage due dates and calculate overdue periods for books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2</a:t>
            </a:r>
            <a:r>
              <a:rPr lang="en-US" sz="1600" dirty="0"/>
              <a:t>. Challenge: Data </a:t>
            </a:r>
            <a:r>
              <a:rPr lang="en-US" sz="1600" dirty="0" err="1"/>
              <a:t>Persistence:Problem</a:t>
            </a:r>
            <a:r>
              <a:rPr lang="en-US" sz="1600" dirty="0"/>
              <a:t>: Ensuring that the system saves data (books, members) even after the program is </a:t>
            </a:r>
            <a:r>
              <a:rPr lang="en-US" sz="1600" dirty="0" err="1"/>
              <a:t>closed.Solution</a:t>
            </a:r>
            <a:r>
              <a:rPr lang="en-US" sz="1600" dirty="0"/>
              <a:t>: Implemented file-based storage using books.txt and members.txt to read/write data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3</a:t>
            </a:r>
            <a:r>
              <a:rPr lang="en-US" sz="1600" dirty="0"/>
              <a:t>. Challenge: Error </a:t>
            </a:r>
            <a:r>
              <a:rPr lang="en-US" sz="1600" dirty="0" err="1"/>
              <a:t>Handling:Problem</a:t>
            </a:r>
            <a:r>
              <a:rPr lang="en-US" sz="1600" dirty="0"/>
              <a:t>: Managing errors when a book or member does not exist, or when borrowing/returning </a:t>
            </a:r>
            <a:r>
              <a:rPr lang="en-US" sz="1600" dirty="0" err="1"/>
              <a:t>fails.Solution</a:t>
            </a:r>
            <a:r>
              <a:rPr lang="en-US" sz="1600" dirty="0"/>
              <a:t>: Added custom error messages and checks for invalid input, ensuring robust handling of exceptions.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22830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2" y="777604"/>
            <a:ext cx="6447796" cy="476339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 smtClean="0"/>
              <a:t>Future Improvement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0910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CF6DBE9-D82A-FBB7-BACD-D3887159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188720"/>
          </a:xfrm>
        </p:spPr>
        <p:txBody>
          <a:bodyPr/>
          <a:lstStyle/>
          <a:p>
            <a:r>
              <a:rPr lang="en-US" dirty="0"/>
              <a:t>Future Improvement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833ABB6-F783-C2CB-E71A-DBC860F39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39112"/>
            <a:ext cx="12192000" cy="5513831"/>
          </a:xfrm>
        </p:spPr>
        <p:txBody>
          <a:bodyPr/>
          <a:lstStyle/>
          <a:p>
            <a:pPr marL="0" indent="0" fontAlgn="base">
              <a:buNone/>
            </a:pPr>
            <a:endParaRPr lang="en-US" sz="1600" b="1" dirty="0"/>
          </a:p>
          <a:p>
            <a:r>
              <a:rPr lang="en-US" sz="1600" b="1" dirty="0"/>
              <a:t>1. Add a Graphical User Interface (GUI):</a:t>
            </a:r>
          </a:p>
          <a:p>
            <a:r>
              <a:rPr lang="en-US" sz="1600" dirty="0"/>
              <a:t>Move from a console-based system to a GUI using frameworks like </a:t>
            </a:r>
            <a:r>
              <a:rPr lang="en-US" sz="1600" dirty="0" err="1"/>
              <a:t>Tkinter</a:t>
            </a:r>
            <a:r>
              <a:rPr lang="en-US" sz="1600" dirty="0"/>
              <a:t> or </a:t>
            </a:r>
            <a:r>
              <a:rPr lang="en-US" sz="1600" dirty="0" err="1"/>
              <a:t>PyQt</a:t>
            </a:r>
            <a:r>
              <a:rPr lang="en-US" sz="1600" dirty="0"/>
              <a:t> for a more user-friendly experience.</a:t>
            </a:r>
          </a:p>
          <a:p>
            <a:r>
              <a:rPr lang="en-US" sz="1600" b="1" dirty="0"/>
              <a:t>2. Database Integration:</a:t>
            </a:r>
          </a:p>
          <a:p>
            <a:r>
              <a:rPr lang="en-US" sz="1600" dirty="0"/>
              <a:t>Replace file-based storage with a database system (e.g., SQLite or MySQL) for more efficient data management, better scalability, and more complex querying options.</a:t>
            </a:r>
          </a:p>
          <a:p>
            <a:r>
              <a:rPr lang="en-US" sz="1600" b="1" dirty="0"/>
              <a:t>3. Notifications for Overdue Books:</a:t>
            </a:r>
          </a:p>
          <a:p>
            <a:r>
              <a:rPr lang="en-US" sz="1600" dirty="0"/>
              <a:t>Implement a notification system (e.g., email reminders) to alert users when their books are overdue.</a:t>
            </a:r>
          </a:p>
          <a:p>
            <a:r>
              <a:rPr lang="en-US" sz="1600" b="1" dirty="0"/>
              <a:t>4. Advanced Search Options:</a:t>
            </a:r>
          </a:p>
          <a:p>
            <a:r>
              <a:rPr lang="en-US" sz="1600" dirty="0"/>
              <a:t>Add more detailed search functionality, allowing users to filter books by author, genre, availability, or due date.</a:t>
            </a:r>
          </a:p>
          <a:p>
            <a:pPr fontAlgn="base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8406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196" y="685800"/>
            <a:ext cx="5913531" cy="5438955"/>
          </a:xfrm>
        </p:spPr>
        <p:txBody>
          <a:bodyPr anchor="ctr" anchorCtr="0"/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Presented By: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4000" dirty="0" smtClean="0"/>
              <a:t>1- Khaled Ramadan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2- Esraa </a:t>
            </a:r>
            <a:r>
              <a:rPr lang="en-US" sz="4000" dirty="0" smtClean="0"/>
              <a:t>Ahmed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>
                <a:solidFill>
                  <a:schemeClr val="bg2"/>
                </a:solidFill>
              </a:rPr>
              <a:t>Under Supervision of: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 smtClean="0">
                <a:solidFill>
                  <a:srgbClr val="DEF44F"/>
                </a:solidFill>
              </a:rPr>
              <a:t/>
            </a:r>
            <a:br>
              <a:rPr lang="en-US" sz="3200" dirty="0" smtClean="0">
                <a:solidFill>
                  <a:srgbClr val="DEF44F"/>
                </a:solidFill>
              </a:rPr>
            </a:br>
            <a:r>
              <a:rPr lang="en-US" sz="4000" dirty="0"/>
              <a:t>NEURONETIX</a:t>
            </a:r>
            <a:r>
              <a:rPr lang="en-US" sz="5400" dirty="0"/>
              <a:t/>
            </a:r>
            <a:br>
              <a:rPr lang="en-US" sz="54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2851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72" y="777604"/>
            <a:ext cx="6447796" cy="47633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 smtClean="0"/>
              <a:t>Conclusion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8500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E2D76D0-2B5E-4EFD-3BC5-1B6C6E9D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AADA12C-B3C5-E853-767E-310C6B6E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" y="2371868"/>
            <a:ext cx="11987783" cy="5080492"/>
          </a:xfrm>
        </p:spPr>
        <p:txBody>
          <a:bodyPr/>
          <a:lstStyle/>
          <a:p>
            <a:r>
              <a:rPr lang="en-US" sz="1600" b="1" dirty="0"/>
              <a:t>Summary: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Library Management System</a:t>
            </a:r>
            <a:r>
              <a:rPr lang="en-US" sz="1600" dirty="0"/>
              <a:t> simplifies library operations by managing books, members, and borrowing processes.</a:t>
            </a:r>
          </a:p>
          <a:p>
            <a:r>
              <a:rPr lang="en-US" sz="1600" dirty="0"/>
              <a:t>Key features include book management, member registration, due date tracking, and reporting (borrowed books, overdue books, popular books).</a:t>
            </a:r>
          </a:p>
          <a:p>
            <a:r>
              <a:rPr lang="en-US" sz="1600" b="1" dirty="0"/>
              <a:t>What Was Learned:</a:t>
            </a:r>
          </a:p>
          <a:p>
            <a:r>
              <a:rPr lang="en-US" sz="1600" dirty="0"/>
              <a:t>Improved skills in </a:t>
            </a:r>
            <a:r>
              <a:rPr lang="en-US" sz="1600" b="1" dirty="0"/>
              <a:t>Python programming</a:t>
            </a:r>
            <a:r>
              <a:rPr lang="en-US" sz="1600" dirty="0"/>
              <a:t>, </a:t>
            </a:r>
            <a:r>
              <a:rPr lang="en-US" sz="1600" b="1" dirty="0"/>
              <a:t>file handling</a:t>
            </a:r>
            <a:r>
              <a:rPr lang="en-US" sz="1600" dirty="0"/>
              <a:t>, and </a:t>
            </a:r>
            <a:r>
              <a:rPr lang="en-US" sz="1600" b="1" dirty="0"/>
              <a:t>object-oriented design</a:t>
            </a:r>
            <a:r>
              <a:rPr lang="en-US" sz="1600" dirty="0"/>
              <a:t>.</a:t>
            </a:r>
          </a:p>
          <a:p>
            <a:r>
              <a:rPr lang="en-US" sz="1600" dirty="0"/>
              <a:t>Gained experience with </a:t>
            </a:r>
            <a:r>
              <a:rPr lang="en-US" sz="1600" b="1" dirty="0"/>
              <a:t>data management</a:t>
            </a:r>
            <a:r>
              <a:rPr lang="en-US" sz="1600" dirty="0"/>
              <a:t> and handling real-world constraints like due dates and late fees.</a:t>
            </a:r>
          </a:p>
          <a:p>
            <a:r>
              <a:rPr lang="en-US" sz="1600" b="1" dirty="0"/>
              <a:t>Future Enhancements:</a:t>
            </a:r>
          </a:p>
          <a:p>
            <a:r>
              <a:rPr lang="en-US" sz="1600" dirty="0"/>
              <a:t>Plan to add a GUI, improve reporting, and integrate a database for better performance and scalability.</a:t>
            </a:r>
          </a:p>
          <a:p>
            <a:endParaRPr lang="en-US" sz="16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9661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6432"/>
            <a:ext cx="6317189" cy="4665370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1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110908"/>
            <a:ext cx="4800600" cy="1132676"/>
          </a:xfrm>
          <a:noFill/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1561806"/>
            <a:ext cx="5688417" cy="4394215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1. Introduction</a:t>
            </a:r>
          </a:p>
          <a:p>
            <a:r>
              <a:rPr lang="en-US" sz="2000" b="1" dirty="0" smtClean="0"/>
              <a:t>2</a:t>
            </a:r>
            <a:r>
              <a:rPr lang="en-US" sz="2000" b="1" dirty="0"/>
              <a:t>. Features of the System</a:t>
            </a:r>
          </a:p>
          <a:p>
            <a:r>
              <a:rPr lang="en-US" sz="2000" b="1" dirty="0" smtClean="0"/>
              <a:t>3</a:t>
            </a:r>
            <a:r>
              <a:rPr lang="en-US" sz="2000" b="1" dirty="0"/>
              <a:t>. System Architecture</a:t>
            </a:r>
          </a:p>
          <a:p>
            <a:r>
              <a:rPr lang="en-US" sz="2000" b="1" dirty="0" smtClean="0"/>
              <a:t>4</a:t>
            </a:r>
            <a:r>
              <a:rPr lang="en-US" sz="2000" b="1" dirty="0"/>
              <a:t>. Core Components</a:t>
            </a:r>
          </a:p>
          <a:p>
            <a:r>
              <a:rPr lang="en-US" sz="2000" b="1" dirty="0" smtClean="0"/>
              <a:t>5</a:t>
            </a:r>
            <a:r>
              <a:rPr lang="en-US" sz="2000" b="1" dirty="0"/>
              <a:t>. Reporting Functionality</a:t>
            </a:r>
          </a:p>
          <a:p>
            <a:r>
              <a:rPr lang="en-US" sz="2000" b="1" dirty="0" smtClean="0"/>
              <a:t>6</a:t>
            </a:r>
            <a:r>
              <a:rPr lang="en-US" sz="2000" b="1" dirty="0"/>
              <a:t>. Challenges &amp; Solutions</a:t>
            </a:r>
          </a:p>
          <a:p>
            <a:r>
              <a:rPr lang="en-US" sz="2000" b="1" dirty="0" smtClean="0"/>
              <a:t>7</a:t>
            </a:r>
            <a:r>
              <a:rPr lang="en-US" sz="2000" b="1" dirty="0"/>
              <a:t>. Future Improvements</a:t>
            </a:r>
          </a:p>
          <a:p>
            <a:r>
              <a:rPr lang="en-US" sz="2000" b="1" dirty="0" smtClean="0"/>
              <a:t>8</a:t>
            </a:r>
            <a:r>
              <a:rPr lang="en-US" sz="2000" b="1" dirty="0"/>
              <a:t>. Conclusion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813"/>
            <a:ext cx="5669280" cy="4763395"/>
          </a:xfrm>
        </p:spPr>
        <p:txBody>
          <a:bodyPr/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5276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CF6DBE9-D82A-FBB7-BACD-D3887159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1887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833ABB6-F783-C2CB-E71A-DBC860F39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734" y="2381012"/>
            <a:ext cx="11612881" cy="457757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b="1" dirty="0" smtClean="0"/>
          </a:p>
          <a:p>
            <a:pPr>
              <a:lnSpc>
                <a:spcPct val="100000"/>
              </a:lnSpc>
            </a:pPr>
            <a:r>
              <a:rPr lang="en-US" b="1" dirty="0" smtClean="0"/>
              <a:t>Project Objective: </a:t>
            </a:r>
            <a:r>
              <a:rPr lang="en-US" sz="1600" dirty="0" smtClean="0"/>
              <a:t>To </a:t>
            </a:r>
            <a:r>
              <a:rPr lang="en-US" sz="1600" dirty="0"/>
              <a:t>develop a </a:t>
            </a:r>
            <a:r>
              <a:rPr lang="en-US" sz="1600" b="1" dirty="0"/>
              <a:t>Library Management System</a:t>
            </a:r>
            <a:r>
              <a:rPr lang="en-US" sz="1600" dirty="0"/>
              <a:t> that automates key library operations such as managing books, members, and tracking borrowed books with due dates and late fees</a:t>
            </a:r>
            <a:r>
              <a:rPr lang="en-US" sz="16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b="1" dirty="0"/>
              <a:t>Purpose: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To simplify library management by replacing manual processes with an automated solution.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To enable better tracking of book availability and overdue books.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To provide useful reports such as overdue books, popular books, and borrowing history.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69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813"/>
            <a:ext cx="5669280" cy="4763395"/>
          </a:xfrm>
        </p:spPr>
        <p:txBody>
          <a:bodyPr/>
          <a:lstStyle/>
          <a:p>
            <a:r>
              <a:rPr lang="en-GB" sz="4000" dirty="0"/>
              <a:t>Features of </a:t>
            </a:r>
            <a:r>
              <a:rPr lang="en-GB" sz="4000" dirty="0" smtClean="0"/>
              <a:t>the </a:t>
            </a:r>
            <a:r>
              <a:rPr lang="en-GB" sz="4000" dirty="0"/>
              <a:t>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284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CF6DBE9-D82A-FBB7-BACD-D3887159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188720"/>
          </a:xfrm>
        </p:spPr>
        <p:txBody>
          <a:bodyPr/>
          <a:lstStyle/>
          <a:p>
            <a:r>
              <a:rPr lang="en-GB" dirty="0"/>
              <a:t>Features of the System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833ABB6-F783-C2CB-E71A-DBC860F39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498651"/>
            <a:ext cx="4727449" cy="3680167"/>
          </a:xfrm>
        </p:spPr>
        <p:txBody>
          <a:bodyPr/>
          <a:lstStyle/>
          <a:p>
            <a:r>
              <a:rPr lang="en-US" sz="1600" b="1" dirty="0"/>
              <a:t>1. Book Management:</a:t>
            </a:r>
          </a:p>
          <a:p>
            <a:r>
              <a:rPr lang="en-US" sz="1600" dirty="0"/>
              <a:t>Add new books to the library.</a:t>
            </a:r>
          </a:p>
          <a:p>
            <a:r>
              <a:rPr lang="en-US" sz="1600" dirty="0"/>
              <a:t>Update book details (title, author, genre).</a:t>
            </a:r>
          </a:p>
          <a:p>
            <a:r>
              <a:rPr lang="en-US" sz="1600" dirty="0"/>
              <a:t>Remove books from the system.</a:t>
            </a:r>
          </a:p>
          <a:p>
            <a:r>
              <a:rPr lang="en-US" sz="1600" dirty="0"/>
              <a:t>Display available and unavailable books.</a:t>
            </a:r>
          </a:p>
          <a:p>
            <a:r>
              <a:rPr lang="en-US" sz="1600" b="1" dirty="0"/>
              <a:t>2. Member Management:</a:t>
            </a:r>
          </a:p>
          <a:p>
            <a:r>
              <a:rPr lang="en-US" sz="1600" dirty="0"/>
              <a:t>Register new members.</a:t>
            </a:r>
          </a:p>
          <a:p>
            <a:r>
              <a:rPr lang="en-US" sz="1600" dirty="0"/>
              <a:t>Update member details.</a:t>
            </a:r>
          </a:p>
          <a:p>
            <a:r>
              <a:rPr lang="en-US" sz="1600" dirty="0"/>
              <a:t>Remove members from the system</a:t>
            </a:r>
            <a:r>
              <a:rPr lang="en-US" sz="16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318504" y="2407211"/>
            <a:ext cx="49926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1"/>
                </a:solidFill>
              </a:rPr>
              <a:t>3. Borrowing &amp; Returning: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Borrow books with automatic due date assignment (default: 14 days).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Return books and reset availability.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Track overdue books and calculate late fees.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1"/>
                </a:solidFill>
              </a:rPr>
              <a:t>4. Reporting: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List all borrowed books along with their due dates.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Identify and display overdue books.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Track and display the most popular books based on borrow count.</a:t>
            </a:r>
          </a:p>
        </p:txBody>
      </p:sp>
    </p:spTree>
    <p:extLst>
      <p:ext uri="{BB962C8B-B14F-4D97-AF65-F5344CB8AC3E}">
        <p14:creationId xmlns:p14="http://schemas.microsoft.com/office/powerpoint/2010/main" val="3158968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813"/>
            <a:ext cx="5669280" cy="4763395"/>
          </a:xfrm>
        </p:spPr>
        <p:txBody>
          <a:bodyPr/>
          <a:lstStyle/>
          <a:p>
            <a:r>
              <a:rPr lang="en-GB" sz="4000" dirty="0"/>
              <a:t>System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4118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CF6DBE9-D82A-FBB7-BACD-D3887159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6778594" cy="1188720"/>
          </a:xfrm>
        </p:spPr>
        <p:txBody>
          <a:bodyPr/>
          <a:lstStyle/>
          <a:p>
            <a:r>
              <a:rPr lang="en-GB" dirty="0"/>
              <a:t>System Architecture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833ABB6-F783-C2CB-E71A-DBC860F39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71" y="2452931"/>
            <a:ext cx="10924954" cy="4103317"/>
          </a:xfrm>
        </p:spPr>
        <p:txBody>
          <a:bodyPr/>
          <a:lstStyle/>
          <a:p>
            <a:r>
              <a:rPr lang="en-US" sz="1600" b="1" dirty="0"/>
              <a:t>1. User </a:t>
            </a:r>
            <a:r>
              <a:rPr lang="en-US" sz="1600" b="1" dirty="0" smtClean="0"/>
              <a:t>Interaction</a:t>
            </a:r>
          </a:p>
          <a:p>
            <a:r>
              <a:rPr lang="en-US" sz="1600" b="1" dirty="0" smtClean="0"/>
              <a:t>2</a:t>
            </a:r>
            <a:r>
              <a:rPr lang="en-US" sz="1600" b="1" dirty="0"/>
              <a:t>. Core Components: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Book </a:t>
            </a:r>
            <a:r>
              <a:rPr lang="en-US" sz="1600" dirty="0" smtClean="0"/>
              <a:t>Class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Member Class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Library Class</a:t>
            </a:r>
            <a:endParaRPr lang="en-US" sz="1600" dirty="0"/>
          </a:p>
          <a:p>
            <a:r>
              <a:rPr lang="en-US" sz="1600" b="1" dirty="0" smtClean="0"/>
              <a:t>3</a:t>
            </a:r>
            <a:r>
              <a:rPr lang="en-US" sz="1600" b="1" dirty="0"/>
              <a:t>. Data Handling: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books.txt</a:t>
            </a:r>
            <a:r>
              <a:rPr lang="en-US" sz="1600" dirty="0"/>
              <a:t>: Stores details of all books.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members.txt: Stores details of all registered members.</a:t>
            </a:r>
          </a:p>
          <a:p>
            <a:r>
              <a:rPr lang="en-US" sz="1600" b="1" dirty="0"/>
              <a:t>4. Main Functionality </a:t>
            </a:r>
            <a:r>
              <a:rPr lang="en-US" sz="1600" b="1" dirty="0" smtClean="0"/>
              <a:t>Flow</a:t>
            </a: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3129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5DFB7C4-E441-4D4B-91C8-474B93BCB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36BC04-D45B-4D5B-9546-CDF5EAACA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0E7228-D953-4029-B66D-451B76F536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821</Words>
  <Application>Microsoft Office PowerPoint</Application>
  <PresentationFormat>Widescreen</PresentationFormat>
  <Paragraphs>130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 Unicode MS</vt:lpstr>
      <vt:lpstr>Aptos</vt:lpstr>
      <vt:lpstr>Arial</vt:lpstr>
      <vt:lpstr>Calibri</vt:lpstr>
      <vt:lpstr>Courier New</vt:lpstr>
      <vt:lpstr>Nunito</vt:lpstr>
      <vt:lpstr>Trebuchet MS</vt:lpstr>
      <vt:lpstr>Wingdings</vt:lpstr>
      <vt:lpstr>Wingdings 3</vt:lpstr>
      <vt:lpstr>Facet</vt:lpstr>
      <vt:lpstr> Library Management System   &lt; A Python-based console application &gt;</vt:lpstr>
      <vt:lpstr>Presented By:  1- Khaled Ramadan  2- Esraa Ahmed  Under Supervision of:  NEURONETIX </vt:lpstr>
      <vt:lpstr>Outlines</vt:lpstr>
      <vt:lpstr>Introduction</vt:lpstr>
      <vt:lpstr>Introduction</vt:lpstr>
      <vt:lpstr>Features of the System</vt:lpstr>
      <vt:lpstr>Features of the System</vt:lpstr>
      <vt:lpstr>System Architecture</vt:lpstr>
      <vt:lpstr>System Architecture</vt:lpstr>
      <vt:lpstr>Core Components</vt:lpstr>
      <vt:lpstr>Core Components of the System</vt:lpstr>
      <vt:lpstr>Key Features Demonstration</vt:lpstr>
      <vt:lpstr>Key Features Demonstration</vt:lpstr>
      <vt:lpstr>Reporting Functionality</vt:lpstr>
      <vt:lpstr>Reporting Functionality</vt:lpstr>
      <vt:lpstr>Challenges &amp; Solutions</vt:lpstr>
      <vt:lpstr>Challenges &amp; Solutions</vt:lpstr>
      <vt:lpstr>Future Improvement</vt:lpstr>
      <vt:lpstr>Future Improvement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Budget Meeting</dc:title>
  <cp:lastModifiedBy>Microsoft account</cp:lastModifiedBy>
  <cp:revision>78</cp:revision>
  <dcterms:created xsi:type="dcterms:W3CDTF">2024-01-27T15:46:49Z</dcterms:created>
  <dcterms:modified xsi:type="dcterms:W3CDTF">2024-09-23T20:54:48Z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