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4630400" cy="8229600"/>
  <p:notesSz cx="8229600" cy="14630400"/>
  <p:embeddedFontLst>
    <p:embeddedFont>
      <p:font typeface="Open Sans" panose="020B0606030504020204" pitchFamily="34" charset="0"/>
      <p:regular r:id="rId18"/>
      <p:bold r:id="rId19"/>
    </p:embeddedFont>
    <p:embeddedFont>
      <p:font typeface="Playfair Display Bold" panose="00000800000000000000" pitchFamily="2" charset="0"/>
      <p:bold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8850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1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lide 1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4.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5.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abdelrahmaneldaba/" TargetMode="External"/><Relationship Id="rId7" Type="http://schemas.openxmlformats.org/officeDocument/2006/relationships/hyperlink" Target="https://www.linkedin.com/in/refaat-elgohary-07b94b2a3/"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www.linkedin.com/in/khaled-emad-397751261/" TargetMode="External"/><Relationship Id="rId5" Type="http://schemas.openxmlformats.org/officeDocument/2006/relationships/hyperlink" Target="https://www.linkedin.com/in/mohamed-rabie-6247862b6/" TargetMode="External"/><Relationship Id="rId4" Type="http://schemas.openxmlformats.org/officeDocument/2006/relationships/hyperlink" Target="https://www.linkedin.com/in/mohamed-dawaba-865074263/"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50437" y="2368034"/>
            <a:ext cx="7415927" cy="1543050"/>
          </a:xfrm>
          <a:prstGeom prst="rect">
            <a:avLst/>
          </a:prstGeom>
          <a:noFill/>
          <a:ln/>
        </p:spPr>
        <p:txBody>
          <a:bodyPr wrap="square" lIns="0" tIns="0" rIns="0" bIns="0" rtlCol="0" anchor="t"/>
          <a:lstStyle/>
          <a:p>
            <a:pPr marL="0" indent="0">
              <a:lnSpc>
                <a:spcPts val="6050"/>
              </a:lnSpc>
              <a:buNone/>
            </a:pPr>
            <a:r>
              <a:rPr lang="en-US" sz="4850" b="1" dirty="0">
                <a:solidFill>
                  <a:srgbClr val="101014"/>
                </a:solidFill>
                <a:latin typeface="Playfair Display Bold" pitchFamily="34" charset="0"/>
                <a:ea typeface="Playfair Display Bold" pitchFamily="34" charset="-122"/>
                <a:cs typeface="Playfair Display Bold" pitchFamily="34" charset="-120"/>
              </a:rPr>
              <a:t>Medicine Recommendation System</a:t>
            </a:r>
            <a:endParaRPr lang="en-US" sz="4850" dirty="0"/>
          </a:p>
        </p:txBody>
      </p:sp>
      <p:sp>
        <p:nvSpPr>
          <p:cNvPr id="4" name="Text 1"/>
          <p:cNvSpPr/>
          <p:nvPr/>
        </p:nvSpPr>
        <p:spPr>
          <a:xfrm>
            <a:off x="6350437" y="4281368"/>
            <a:ext cx="7415927" cy="1580198"/>
          </a:xfrm>
          <a:prstGeom prst="rect">
            <a:avLst/>
          </a:prstGeom>
          <a:noFill/>
          <a:ln/>
        </p:spPr>
        <p:txBody>
          <a:bodyPr wrap="square" lIns="0" tIns="0" rIns="0" bIns="0" rtlCol="0" anchor="t"/>
          <a:lstStyle/>
          <a:p>
            <a:pPr marL="0" indent="0">
              <a:lnSpc>
                <a:spcPts val="3100"/>
              </a:lnSpc>
              <a:buNone/>
            </a:pPr>
            <a:r>
              <a:rPr lang="en-US" sz="1900" dirty="0">
                <a:solidFill>
                  <a:srgbClr val="39393C"/>
                </a:solidFill>
                <a:latin typeface="Open Sans" pitchFamily="34" charset="0"/>
                <a:ea typeface="Open Sans" pitchFamily="34" charset="-122"/>
                <a:cs typeface="Open Sans" pitchFamily="34" charset="-120"/>
              </a:rPr>
              <a:t>This presentation outlines the development of a medicine recommendation system, a powerful tool that leverages machine learning to provide personalized health advice based on user-reported symptoms.</a:t>
            </a:r>
            <a:endParaRPr lang="en-US" sz="1900" dirty="0"/>
          </a:p>
        </p:txBody>
      </p:sp>
      <p:sp>
        <p:nvSpPr>
          <p:cNvPr id="5" name="Rectangle: Rounded Corners 4">
            <a:extLst>
              <a:ext uri="{FF2B5EF4-FFF2-40B4-BE49-F238E27FC236}">
                <a16:creationId xmlns:a16="http://schemas.microsoft.com/office/drawing/2014/main" id="{F9889D80-5929-3A3E-E73B-FF1DBDE923CA}"/>
              </a:ext>
            </a:extLst>
          </p:cNvPr>
          <p:cNvSpPr/>
          <p:nvPr/>
        </p:nvSpPr>
        <p:spPr>
          <a:xfrm>
            <a:off x="12823902" y="7716644"/>
            <a:ext cx="1728439" cy="434897"/>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864037" y="1718429"/>
            <a:ext cx="8947904" cy="771525"/>
          </a:xfrm>
          <a:prstGeom prst="rect">
            <a:avLst/>
          </a:prstGeom>
          <a:noFill/>
          <a:ln/>
        </p:spPr>
        <p:txBody>
          <a:bodyPr wrap="none" lIns="0" tIns="0" rIns="0" bIns="0" rtlCol="0" anchor="t"/>
          <a:lstStyle/>
          <a:p>
            <a:pPr marL="0" indent="0">
              <a:lnSpc>
                <a:spcPts val="6050"/>
              </a:lnSpc>
              <a:buNone/>
            </a:pPr>
            <a:r>
              <a:rPr lang="en-US" sz="4850" b="1" dirty="0">
                <a:solidFill>
                  <a:srgbClr val="101014"/>
                </a:solidFill>
                <a:latin typeface="Playfair Display Bold" pitchFamily="34" charset="0"/>
                <a:ea typeface="Playfair Display Bold" pitchFamily="34" charset="-122"/>
                <a:cs typeface="Playfair Display Bold" pitchFamily="34" charset="-120"/>
              </a:rPr>
              <a:t>Step 6: Generate Synthetic Data</a:t>
            </a:r>
            <a:endParaRPr lang="en-US" sz="4850" dirty="0"/>
          </a:p>
        </p:txBody>
      </p:sp>
      <p:sp>
        <p:nvSpPr>
          <p:cNvPr id="3" name="Text 1"/>
          <p:cNvSpPr/>
          <p:nvPr/>
        </p:nvSpPr>
        <p:spPr>
          <a:xfrm>
            <a:off x="864037" y="2860238"/>
            <a:ext cx="12902327" cy="1185148"/>
          </a:xfrm>
          <a:prstGeom prst="rect">
            <a:avLst/>
          </a:prstGeom>
          <a:noFill/>
          <a:ln/>
        </p:spPr>
        <p:txBody>
          <a:bodyPr wrap="square" lIns="0" tIns="0" rIns="0" bIns="0" rtlCol="0" anchor="t"/>
          <a:lstStyle/>
          <a:p>
            <a:pPr marL="0" indent="0">
              <a:lnSpc>
                <a:spcPts val="3100"/>
              </a:lnSpc>
              <a:buNone/>
            </a:pPr>
            <a:r>
              <a:rPr lang="en-US" sz="1900" dirty="0">
                <a:solidFill>
                  <a:srgbClr val="39393C"/>
                </a:solidFill>
                <a:latin typeface="Open Sans" pitchFamily="34" charset="0"/>
                <a:ea typeface="Open Sans" pitchFamily="34" charset="-122"/>
                <a:cs typeface="Open Sans" pitchFamily="34" charset="-120"/>
              </a:rPr>
              <a:t>After training the GAN, it is used to generate a specified number of synthetic samples (e.g., 5000). These synthetic samples are combined with the original training data, creating an augmented dataset that provides more examples for the models to learn from.</a:t>
            </a:r>
            <a:endParaRPr lang="en-US" sz="1900" dirty="0"/>
          </a:p>
        </p:txBody>
      </p:sp>
      <p:pic>
        <p:nvPicPr>
          <p:cNvPr id="4" name="Image 0" descr="preencoded.png"/>
          <p:cNvPicPr>
            <a:picLocks noChangeAspect="1"/>
          </p:cNvPicPr>
          <p:nvPr/>
        </p:nvPicPr>
        <p:blipFill>
          <a:blip r:embed="rId3"/>
          <a:stretch>
            <a:fillRect/>
          </a:stretch>
        </p:blipFill>
        <p:spPr>
          <a:xfrm>
            <a:off x="864037" y="4323040"/>
            <a:ext cx="617220" cy="617220"/>
          </a:xfrm>
          <a:prstGeom prst="rect">
            <a:avLst/>
          </a:prstGeom>
        </p:spPr>
      </p:pic>
      <p:sp>
        <p:nvSpPr>
          <p:cNvPr id="5" name="Text 2"/>
          <p:cNvSpPr/>
          <p:nvPr/>
        </p:nvSpPr>
        <p:spPr>
          <a:xfrm>
            <a:off x="864037" y="5187077"/>
            <a:ext cx="3086100" cy="385763"/>
          </a:xfrm>
          <a:prstGeom prst="rect">
            <a:avLst/>
          </a:prstGeom>
          <a:noFill/>
          <a:ln/>
        </p:spPr>
        <p:txBody>
          <a:bodyPr wrap="none" lIns="0" tIns="0" rIns="0" bIns="0" rtlCol="0" anchor="t"/>
          <a:lstStyle/>
          <a:p>
            <a:pPr marL="0" indent="0" algn="l">
              <a:lnSpc>
                <a:spcPts val="3000"/>
              </a:lnSpc>
              <a:buNone/>
            </a:pPr>
            <a:r>
              <a:rPr lang="en-US" sz="2400" b="1" dirty="0">
                <a:solidFill>
                  <a:srgbClr val="39393C"/>
                </a:solidFill>
                <a:latin typeface="Playfair Display Bold" pitchFamily="34" charset="0"/>
                <a:ea typeface="Playfair Display Bold" pitchFamily="34" charset="-122"/>
                <a:cs typeface="Playfair Display Bold" pitchFamily="34" charset="-120"/>
              </a:rPr>
              <a:t>Generate Samples</a:t>
            </a:r>
            <a:endParaRPr lang="en-US" sz="2400" dirty="0"/>
          </a:p>
        </p:txBody>
      </p:sp>
      <p:sp>
        <p:nvSpPr>
          <p:cNvPr id="6" name="Text 3"/>
          <p:cNvSpPr/>
          <p:nvPr/>
        </p:nvSpPr>
        <p:spPr>
          <a:xfrm>
            <a:off x="864037" y="5720953"/>
            <a:ext cx="4053840" cy="790099"/>
          </a:xfrm>
          <a:prstGeom prst="rect">
            <a:avLst/>
          </a:prstGeom>
          <a:noFill/>
          <a:ln/>
        </p:spPr>
        <p:txBody>
          <a:bodyPr wrap="square" lIns="0" tIns="0" rIns="0" bIns="0" rtlCol="0" anchor="t"/>
          <a:lstStyle/>
          <a:p>
            <a:pPr marL="0" indent="0" algn="l">
              <a:lnSpc>
                <a:spcPts val="3100"/>
              </a:lnSpc>
              <a:buNone/>
            </a:pPr>
            <a:r>
              <a:rPr lang="en-US" sz="1900" dirty="0">
                <a:solidFill>
                  <a:srgbClr val="39393C"/>
                </a:solidFill>
                <a:latin typeface="Open Sans" pitchFamily="34" charset="0"/>
                <a:ea typeface="Open Sans" pitchFamily="34" charset="-122"/>
                <a:cs typeface="Open Sans" pitchFamily="34" charset="-120"/>
              </a:rPr>
              <a:t>Generate synthetic samples using the trained GAN.</a:t>
            </a:r>
            <a:endParaRPr lang="en-US" sz="1900" dirty="0"/>
          </a:p>
        </p:txBody>
      </p:sp>
      <p:pic>
        <p:nvPicPr>
          <p:cNvPr id="7" name="Image 1" descr="preencoded.png"/>
          <p:cNvPicPr>
            <a:picLocks noChangeAspect="1"/>
          </p:cNvPicPr>
          <p:nvPr/>
        </p:nvPicPr>
        <p:blipFill>
          <a:blip r:embed="rId4"/>
          <a:stretch>
            <a:fillRect/>
          </a:stretch>
        </p:blipFill>
        <p:spPr>
          <a:xfrm>
            <a:off x="5288161" y="4323040"/>
            <a:ext cx="617220" cy="617220"/>
          </a:xfrm>
          <a:prstGeom prst="rect">
            <a:avLst/>
          </a:prstGeom>
        </p:spPr>
      </p:pic>
      <p:sp>
        <p:nvSpPr>
          <p:cNvPr id="8" name="Text 4"/>
          <p:cNvSpPr/>
          <p:nvPr/>
        </p:nvSpPr>
        <p:spPr>
          <a:xfrm>
            <a:off x="5288161" y="5187077"/>
            <a:ext cx="3086100" cy="385763"/>
          </a:xfrm>
          <a:prstGeom prst="rect">
            <a:avLst/>
          </a:prstGeom>
          <a:noFill/>
          <a:ln/>
        </p:spPr>
        <p:txBody>
          <a:bodyPr wrap="none" lIns="0" tIns="0" rIns="0" bIns="0" rtlCol="0" anchor="t"/>
          <a:lstStyle/>
          <a:p>
            <a:pPr marL="0" indent="0" algn="l">
              <a:lnSpc>
                <a:spcPts val="3000"/>
              </a:lnSpc>
              <a:buNone/>
            </a:pPr>
            <a:r>
              <a:rPr lang="en-US" sz="2400" b="1" dirty="0">
                <a:solidFill>
                  <a:srgbClr val="39393C"/>
                </a:solidFill>
                <a:latin typeface="Playfair Display Bold" pitchFamily="34" charset="0"/>
                <a:ea typeface="Playfair Display Bold" pitchFamily="34" charset="-122"/>
                <a:cs typeface="Playfair Display Bold" pitchFamily="34" charset="-120"/>
              </a:rPr>
              <a:t>Combine Data</a:t>
            </a:r>
            <a:endParaRPr lang="en-US" sz="2400" dirty="0"/>
          </a:p>
        </p:txBody>
      </p:sp>
      <p:sp>
        <p:nvSpPr>
          <p:cNvPr id="9" name="Text 5"/>
          <p:cNvSpPr/>
          <p:nvPr/>
        </p:nvSpPr>
        <p:spPr>
          <a:xfrm>
            <a:off x="5288161" y="5720953"/>
            <a:ext cx="4053959" cy="790099"/>
          </a:xfrm>
          <a:prstGeom prst="rect">
            <a:avLst/>
          </a:prstGeom>
          <a:noFill/>
          <a:ln/>
        </p:spPr>
        <p:txBody>
          <a:bodyPr wrap="square" lIns="0" tIns="0" rIns="0" bIns="0" rtlCol="0" anchor="t"/>
          <a:lstStyle/>
          <a:p>
            <a:pPr marL="0" indent="0" algn="l">
              <a:lnSpc>
                <a:spcPts val="3100"/>
              </a:lnSpc>
              <a:buNone/>
            </a:pPr>
            <a:r>
              <a:rPr lang="en-US" sz="1900" dirty="0">
                <a:solidFill>
                  <a:srgbClr val="39393C"/>
                </a:solidFill>
                <a:latin typeface="Open Sans" pitchFamily="34" charset="0"/>
                <a:ea typeface="Open Sans" pitchFamily="34" charset="-122"/>
                <a:cs typeface="Open Sans" pitchFamily="34" charset="-120"/>
              </a:rPr>
              <a:t>Combine synthetic data with the original training data.</a:t>
            </a:r>
            <a:endParaRPr lang="en-US" sz="1900" dirty="0"/>
          </a:p>
        </p:txBody>
      </p:sp>
      <p:pic>
        <p:nvPicPr>
          <p:cNvPr id="10" name="Image 2" descr="preencoded.png"/>
          <p:cNvPicPr>
            <a:picLocks noChangeAspect="1"/>
          </p:cNvPicPr>
          <p:nvPr/>
        </p:nvPicPr>
        <p:blipFill>
          <a:blip r:embed="rId5"/>
          <a:stretch>
            <a:fillRect/>
          </a:stretch>
        </p:blipFill>
        <p:spPr>
          <a:xfrm>
            <a:off x="9712404" y="4323040"/>
            <a:ext cx="617220" cy="617220"/>
          </a:xfrm>
          <a:prstGeom prst="rect">
            <a:avLst/>
          </a:prstGeom>
        </p:spPr>
      </p:pic>
      <p:sp>
        <p:nvSpPr>
          <p:cNvPr id="11" name="Text 6"/>
          <p:cNvSpPr/>
          <p:nvPr/>
        </p:nvSpPr>
        <p:spPr>
          <a:xfrm>
            <a:off x="9712404" y="5187077"/>
            <a:ext cx="3086100" cy="385763"/>
          </a:xfrm>
          <a:prstGeom prst="rect">
            <a:avLst/>
          </a:prstGeom>
          <a:noFill/>
          <a:ln/>
        </p:spPr>
        <p:txBody>
          <a:bodyPr wrap="none" lIns="0" tIns="0" rIns="0" bIns="0" rtlCol="0" anchor="t"/>
          <a:lstStyle/>
          <a:p>
            <a:pPr marL="0" indent="0" algn="l">
              <a:lnSpc>
                <a:spcPts val="3000"/>
              </a:lnSpc>
              <a:buNone/>
            </a:pPr>
            <a:r>
              <a:rPr lang="en-US" sz="2400" b="1" dirty="0">
                <a:solidFill>
                  <a:srgbClr val="39393C"/>
                </a:solidFill>
                <a:latin typeface="Playfair Display Bold" pitchFamily="34" charset="0"/>
                <a:ea typeface="Playfair Display Bold" pitchFamily="34" charset="-122"/>
                <a:cs typeface="Playfair Display Bold" pitchFamily="34" charset="-120"/>
              </a:rPr>
              <a:t>Augmented Dataset</a:t>
            </a:r>
            <a:endParaRPr lang="en-US" sz="2400" dirty="0"/>
          </a:p>
        </p:txBody>
      </p:sp>
      <p:sp>
        <p:nvSpPr>
          <p:cNvPr id="12" name="Text 7"/>
          <p:cNvSpPr/>
          <p:nvPr/>
        </p:nvSpPr>
        <p:spPr>
          <a:xfrm>
            <a:off x="9712404" y="5720953"/>
            <a:ext cx="4053840" cy="790099"/>
          </a:xfrm>
          <a:prstGeom prst="rect">
            <a:avLst/>
          </a:prstGeom>
          <a:noFill/>
          <a:ln/>
        </p:spPr>
        <p:txBody>
          <a:bodyPr wrap="square" lIns="0" tIns="0" rIns="0" bIns="0" rtlCol="0" anchor="t"/>
          <a:lstStyle/>
          <a:p>
            <a:pPr marL="0" indent="0" algn="l">
              <a:lnSpc>
                <a:spcPts val="3100"/>
              </a:lnSpc>
              <a:buNone/>
            </a:pPr>
            <a:r>
              <a:rPr lang="en-US" sz="1900" dirty="0">
                <a:solidFill>
                  <a:srgbClr val="39393C"/>
                </a:solidFill>
                <a:latin typeface="Open Sans" pitchFamily="34" charset="0"/>
                <a:ea typeface="Open Sans" pitchFamily="34" charset="-122"/>
                <a:cs typeface="Open Sans" pitchFamily="34" charset="-120"/>
              </a:rPr>
              <a:t>Create an augmented dataset for improved model training.</a:t>
            </a:r>
            <a:endParaRPr lang="en-US" sz="1900" dirty="0"/>
          </a:p>
        </p:txBody>
      </p:sp>
      <p:sp>
        <p:nvSpPr>
          <p:cNvPr id="13" name="Rectangle: Rounded Corners 12">
            <a:extLst>
              <a:ext uri="{FF2B5EF4-FFF2-40B4-BE49-F238E27FC236}">
                <a16:creationId xmlns:a16="http://schemas.microsoft.com/office/drawing/2014/main" id="{B7AC0B56-F338-54A1-1102-3FDA7B349902}"/>
              </a:ext>
            </a:extLst>
          </p:cNvPr>
          <p:cNvSpPr/>
          <p:nvPr/>
        </p:nvSpPr>
        <p:spPr>
          <a:xfrm>
            <a:off x="12823902" y="7716644"/>
            <a:ext cx="1728439" cy="434897"/>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864037" y="1903690"/>
            <a:ext cx="12446318" cy="771525"/>
          </a:xfrm>
          <a:prstGeom prst="rect">
            <a:avLst/>
          </a:prstGeom>
          <a:noFill/>
          <a:ln/>
        </p:spPr>
        <p:txBody>
          <a:bodyPr wrap="none" lIns="0" tIns="0" rIns="0" bIns="0" rtlCol="0" anchor="t"/>
          <a:lstStyle/>
          <a:p>
            <a:pPr marL="0" indent="0">
              <a:lnSpc>
                <a:spcPts val="6050"/>
              </a:lnSpc>
              <a:buNone/>
            </a:pPr>
            <a:r>
              <a:rPr lang="en-US" sz="4850" b="1" dirty="0">
                <a:solidFill>
                  <a:srgbClr val="101014"/>
                </a:solidFill>
                <a:latin typeface="Playfair Display Bold" pitchFamily="34" charset="0"/>
                <a:ea typeface="Playfair Display Bold" pitchFamily="34" charset="-122"/>
                <a:cs typeface="Playfair Display Bold" pitchFamily="34" charset="-120"/>
              </a:rPr>
              <a:t>Step 7: Train Classifiers on Augmented Data</a:t>
            </a:r>
            <a:endParaRPr lang="en-US" sz="4850" dirty="0"/>
          </a:p>
        </p:txBody>
      </p:sp>
      <p:sp>
        <p:nvSpPr>
          <p:cNvPr id="3" name="Text 1"/>
          <p:cNvSpPr/>
          <p:nvPr/>
        </p:nvSpPr>
        <p:spPr>
          <a:xfrm>
            <a:off x="864037" y="3045500"/>
            <a:ext cx="12902327" cy="1185148"/>
          </a:xfrm>
          <a:prstGeom prst="rect">
            <a:avLst/>
          </a:prstGeom>
          <a:noFill/>
          <a:ln/>
        </p:spPr>
        <p:txBody>
          <a:bodyPr wrap="square" lIns="0" tIns="0" rIns="0" bIns="0" rtlCol="0" anchor="t"/>
          <a:lstStyle/>
          <a:p>
            <a:pPr marL="0" indent="0">
              <a:lnSpc>
                <a:spcPts val="3100"/>
              </a:lnSpc>
              <a:buNone/>
            </a:pPr>
            <a:r>
              <a:rPr lang="en-US" sz="1900" dirty="0">
                <a:solidFill>
                  <a:srgbClr val="39393C"/>
                </a:solidFill>
                <a:latin typeface="Open Sans" pitchFamily="34" charset="0"/>
                <a:ea typeface="Open Sans" pitchFamily="34" charset="-122"/>
                <a:cs typeface="Open Sans" pitchFamily="34" charset="-120"/>
              </a:rPr>
              <a:t>The defined classification models are trained on the augmented training data. The test set is used to assess how well each model performs, calculating accuracy and generating confusion matrices to visualize performance across different classes. The results are printed for comparison, helping to identify the best model for the task.</a:t>
            </a:r>
            <a:endParaRPr lang="en-US" sz="1900" dirty="0"/>
          </a:p>
        </p:txBody>
      </p:sp>
      <p:sp>
        <p:nvSpPr>
          <p:cNvPr id="4" name="Shape 2"/>
          <p:cNvSpPr/>
          <p:nvPr/>
        </p:nvSpPr>
        <p:spPr>
          <a:xfrm>
            <a:off x="864037" y="4508302"/>
            <a:ext cx="4136231" cy="1817608"/>
          </a:xfrm>
          <a:prstGeom prst="roundRect">
            <a:avLst>
              <a:gd name="adj" fmla="val 2037"/>
            </a:avLst>
          </a:prstGeom>
          <a:solidFill>
            <a:srgbClr val="E0E0EC"/>
          </a:solidFill>
          <a:ln/>
        </p:spPr>
        <p:txBody>
          <a:bodyPr/>
          <a:lstStyle/>
          <a:p>
            <a:endParaRPr lang="en-GB"/>
          </a:p>
        </p:txBody>
      </p:sp>
      <p:sp>
        <p:nvSpPr>
          <p:cNvPr id="5" name="Text 3"/>
          <p:cNvSpPr/>
          <p:nvPr/>
        </p:nvSpPr>
        <p:spPr>
          <a:xfrm>
            <a:off x="1110853" y="4755118"/>
            <a:ext cx="3086100" cy="385763"/>
          </a:xfrm>
          <a:prstGeom prst="rect">
            <a:avLst/>
          </a:prstGeom>
          <a:noFill/>
          <a:ln/>
        </p:spPr>
        <p:txBody>
          <a:bodyPr wrap="none" lIns="0" tIns="0" rIns="0" bIns="0" rtlCol="0" anchor="t"/>
          <a:lstStyle/>
          <a:p>
            <a:pPr marL="0" indent="0">
              <a:lnSpc>
                <a:spcPts val="3000"/>
              </a:lnSpc>
              <a:buNone/>
            </a:pPr>
            <a:r>
              <a:rPr lang="en-US" sz="2400" b="1" dirty="0">
                <a:solidFill>
                  <a:srgbClr val="39393C"/>
                </a:solidFill>
                <a:latin typeface="Playfair Display Bold" pitchFamily="34" charset="0"/>
                <a:ea typeface="Playfair Display Bold" pitchFamily="34" charset="-122"/>
                <a:cs typeface="Playfair Display Bold" pitchFamily="34" charset="-120"/>
              </a:rPr>
              <a:t>Model Training</a:t>
            </a:r>
            <a:endParaRPr lang="en-US" sz="2400" dirty="0"/>
          </a:p>
        </p:txBody>
      </p:sp>
      <p:sp>
        <p:nvSpPr>
          <p:cNvPr id="6" name="Text 4"/>
          <p:cNvSpPr/>
          <p:nvPr/>
        </p:nvSpPr>
        <p:spPr>
          <a:xfrm>
            <a:off x="1110853" y="5288994"/>
            <a:ext cx="3642598" cy="790099"/>
          </a:xfrm>
          <a:prstGeom prst="rect">
            <a:avLst/>
          </a:prstGeom>
          <a:noFill/>
          <a:ln/>
        </p:spPr>
        <p:txBody>
          <a:bodyPr wrap="square" lIns="0" tIns="0" rIns="0" bIns="0" rtlCol="0" anchor="t"/>
          <a:lstStyle/>
          <a:p>
            <a:pPr marL="0" indent="0">
              <a:lnSpc>
                <a:spcPts val="3100"/>
              </a:lnSpc>
              <a:buNone/>
            </a:pPr>
            <a:r>
              <a:rPr lang="en-US" sz="1900" dirty="0">
                <a:solidFill>
                  <a:srgbClr val="39393C"/>
                </a:solidFill>
                <a:latin typeface="Open Sans" pitchFamily="34" charset="0"/>
                <a:ea typeface="Open Sans" pitchFamily="34" charset="-122"/>
                <a:cs typeface="Open Sans" pitchFamily="34" charset="-120"/>
              </a:rPr>
              <a:t>Train each classification model on the augmented data.</a:t>
            </a:r>
            <a:endParaRPr lang="en-US" sz="1900" dirty="0"/>
          </a:p>
        </p:txBody>
      </p:sp>
      <p:sp>
        <p:nvSpPr>
          <p:cNvPr id="7" name="Shape 5"/>
          <p:cNvSpPr/>
          <p:nvPr/>
        </p:nvSpPr>
        <p:spPr>
          <a:xfrm>
            <a:off x="5247084" y="4508302"/>
            <a:ext cx="4136231" cy="1817608"/>
          </a:xfrm>
          <a:prstGeom prst="roundRect">
            <a:avLst>
              <a:gd name="adj" fmla="val 2037"/>
            </a:avLst>
          </a:prstGeom>
          <a:solidFill>
            <a:srgbClr val="E0E0EC"/>
          </a:solidFill>
          <a:ln/>
        </p:spPr>
        <p:txBody>
          <a:bodyPr/>
          <a:lstStyle/>
          <a:p>
            <a:endParaRPr lang="en-GB"/>
          </a:p>
        </p:txBody>
      </p:sp>
      <p:sp>
        <p:nvSpPr>
          <p:cNvPr id="8" name="Text 6"/>
          <p:cNvSpPr/>
          <p:nvPr/>
        </p:nvSpPr>
        <p:spPr>
          <a:xfrm>
            <a:off x="5493901" y="4755118"/>
            <a:ext cx="3439835" cy="385763"/>
          </a:xfrm>
          <a:prstGeom prst="rect">
            <a:avLst/>
          </a:prstGeom>
          <a:noFill/>
          <a:ln/>
        </p:spPr>
        <p:txBody>
          <a:bodyPr wrap="none" lIns="0" tIns="0" rIns="0" bIns="0" rtlCol="0" anchor="t"/>
          <a:lstStyle/>
          <a:p>
            <a:pPr marL="0" indent="0">
              <a:lnSpc>
                <a:spcPts val="3000"/>
              </a:lnSpc>
              <a:buNone/>
            </a:pPr>
            <a:r>
              <a:rPr lang="en-US" sz="2400" b="1" dirty="0">
                <a:solidFill>
                  <a:srgbClr val="39393C"/>
                </a:solidFill>
                <a:latin typeface="Playfair Display Bold" pitchFamily="34" charset="0"/>
                <a:ea typeface="Playfair Display Bold" pitchFamily="34" charset="-122"/>
                <a:cs typeface="Playfair Display Bold" pitchFamily="34" charset="-120"/>
              </a:rPr>
              <a:t>Performance Evaluation</a:t>
            </a:r>
            <a:endParaRPr lang="en-US" sz="2400" dirty="0"/>
          </a:p>
        </p:txBody>
      </p:sp>
      <p:sp>
        <p:nvSpPr>
          <p:cNvPr id="9" name="Text 7"/>
          <p:cNvSpPr/>
          <p:nvPr/>
        </p:nvSpPr>
        <p:spPr>
          <a:xfrm>
            <a:off x="5493901" y="5288994"/>
            <a:ext cx="3642598" cy="790099"/>
          </a:xfrm>
          <a:prstGeom prst="rect">
            <a:avLst/>
          </a:prstGeom>
          <a:noFill/>
          <a:ln/>
        </p:spPr>
        <p:txBody>
          <a:bodyPr wrap="square" lIns="0" tIns="0" rIns="0" bIns="0" rtlCol="0" anchor="t"/>
          <a:lstStyle/>
          <a:p>
            <a:pPr marL="0" indent="0">
              <a:lnSpc>
                <a:spcPts val="3100"/>
              </a:lnSpc>
              <a:buNone/>
            </a:pPr>
            <a:r>
              <a:rPr lang="en-US" sz="1900" dirty="0">
                <a:solidFill>
                  <a:srgbClr val="39393C"/>
                </a:solidFill>
                <a:latin typeface="Open Sans" pitchFamily="34" charset="0"/>
                <a:ea typeface="Open Sans" pitchFamily="34" charset="-122"/>
                <a:cs typeface="Open Sans" pitchFamily="34" charset="-120"/>
              </a:rPr>
              <a:t>Evaluate model performance using the test set.</a:t>
            </a:r>
            <a:endParaRPr lang="en-US" sz="1900" dirty="0"/>
          </a:p>
        </p:txBody>
      </p:sp>
      <p:sp>
        <p:nvSpPr>
          <p:cNvPr id="10" name="Shape 8"/>
          <p:cNvSpPr/>
          <p:nvPr/>
        </p:nvSpPr>
        <p:spPr>
          <a:xfrm>
            <a:off x="9630132" y="4508302"/>
            <a:ext cx="4136231" cy="1817608"/>
          </a:xfrm>
          <a:prstGeom prst="roundRect">
            <a:avLst>
              <a:gd name="adj" fmla="val 2037"/>
            </a:avLst>
          </a:prstGeom>
          <a:solidFill>
            <a:srgbClr val="E0E0EC"/>
          </a:solidFill>
          <a:ln/>
        </p:spPr>
        <p:txBody>
          <a:bodyPr/>
          <a:lstStyle/>
          <a:p>
            <a:endParaRPr lang="en-GB"/>
          </a:p>
        </p:txBody>
      </p:sp>
      <p:sp>
        <p:nvSpPr>
          <p:cNvPr id="11" name="Text 9"/>
          <p:cNvSpPr/>
          <p:nvPr/>
        </p:nvSpPr>
        <p:spPr>
          <a:xfrm>
            <a:off x="9876949" y="4755118"/>
            <a:ext cx="3086100" cy="385763"/>
          </a:xfrm>
          <a:prstGeom prst="rect">
            <a:avLst/>
          </a:prstGeom>
          <a:noFill/>
          <a:ln/>
        </p:spPr>
        <p:txBody>
          <a:bodyPr wrap="none" lIns="0" tIns="0" rIns="0" bIns="0" rtlCol="0" anchor="t"/>
          <a:lstStyle/>
          <a:p>
            <a:pPr marL="0" indent="0">
              <a:lnSpc>
                <a:spcPts val="3000"/>
              </a:lnSpc>
              <a:buNone/>
            </a:pPr>
            <a:r>
              <a:rPr lang="en-US" sz="2400" b="1" dirty="0">
                <a:solidFill>
                  <a:srgbClr val="39393C"/>
                </a:solidFill>
                <a:latin typeface="Playfair Display Bold" pitchFamily="34" charset="0"/>
                <a:ea typeface="Playfair Display Bold" pitchFamily="34" charset="-122"/>
                <a:cs typeface="Playfair Display Bold" pitchFamily="34" charset="-120"/>
              </a:rPr>
              <a:t>Result Comparison</a:t>
            </a:r>
            <a:endParaRPr lang="en-US" sz="2400" dirty="0"/>
          </a:p>
        </p:txBody>
      </p:sp>
      <p:sp>
        <p:nvSpPr>
          <p:cNvPr id="12" name="Text 10"/>
          <p:cNvSpPr/>
          <p:nvPr/>
        </p:nvSpPr>
        <p:spPr>
          <a:xfrm>
            <a:off x="9876949" y="5288994"/>
            <a:ext cx="3642598" cy="790099"/>
          </a:xfrm>
          <a:prstGeom prst="rect">
            <a:avLst/>
          </a:prstGeom>
          <a:noFill/>
          <a:ln/>
        </p:spPr>
        <p:txBody>
          <a:bodyPr wrap="square" lIns="0" tIns="0" rIns="0" bIns="0" rtlCol="0" anchor="t"/>
          <a:lstStyle/>
          <a:p>
            <a:pPr marL="0" indent="0">
              <a:lnSpc>
                <a:spcPts val="3100"/>
              </a:lnSpc>
              <a:buNone/>
            </a:pPr>
            <a:r>
              <a:rPr lang="en-US" sz="1900" dirty="0">
                <a:solidFill>
                  <a:srgbClr val="39393C"/>
                </a:solidFill>
                <a:latin typeface="Open Sans" pitchFamily="34" charset="0"/>
                <a:ea typeface="Open Sans" pitchFamily="34" charset="-122"/>
                <a:cs typeface="Open Sans" pitchFamily="34" charset="-120"/>
              </a:rPr>
              <a:t>Compare model performance to identify the best model.</a:t>
            </a:r>
            <a:endParaRPr lang="en-US" sz="1900" dirty="0"/>
          </a:p>
        </p:txBody>
      </p:sp>
      <p:sp>
        <p:nvSpPr>
          <p:cNvPr id="13" name="Rectangle: Rounded Corners 12">
            <a:extLst>
              <a:ext uri="{FF2B5EF4-FFF2-40B4-BE49-F238E27FC236}">
                <a16:creationId xmlns:a16="http://schemas.microsoft.com/office/drawing/2014/main" id="{8F3E1DAE-073C-81A2-EDB4-8DB2ED618734}"/>
              </a:ext>
            </a:extLst>
          </p:cNvPr>
          <p:cNvSpPr/>
          <p:nvPr/>
        </p:nvSpPr>
        <p:spPr>
          <a:xfrm>
            <a:off x="12823902" y="7716644"/>
            <a:ext cx="1728439" cy="434897"/>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864037" y="2388156"/>
            <a:ext cx="7040047" cy="771525"/>
          </a:xfrm>
          <a:prstGeom prst="rect">
            <a:avLst/>
          </a:prstGeom>
          <a:noFill/>
          <a:ln/>
        </p:spPr>
        <p:txBody>
          <a:bodyPr wrap="none" lIns="0" tIns="0" rIns="0" bIns="0" rtlCol="0" anchor="t"/>
          <a:lstStyle/>
          <a:p>
            <a:pPr marL="0" indent="0">
              <a:lnSpc>
                <a:spcPts val="6050"/>
              </a:lnSpc>
              <a:buNone/>
            </a:pPr>
            <a:r>
              <a:rPr lang="en-US" sz="4850" b="1" dirty="0">
                <a:solidFill>
                  <a:srgbClr val="101014"/>
                </a:solidFill>
                <a:latin typeface="Playfair Display Bold" pitchFamily="34" charset="0"/>
                <a:ea typeface="Playfair Display Bold" pitchFamily="34" charset="-122"/>
                <a:cs typeface="Playfair Display Bold" pitchFamily="34" charset="-120"/>
              </a:rPr>
              <a:t>Step 8: Make Predictions</a:t>
            </a:r>
            <a:endParaRPr lang="en-US" sz="4850" dirty="0"/>
          </a:p>
        </p:txBody>
      </p:sp>
      <p:pic>
        <p:nvPicPr>
          <p:cNvPr id="3" name="Image 0" descr="preencoded.png"/>
          <p:cNvPicPr>
            <a:picLocks noChangeAspect="1"/>
          </p:cNvPicPr>
          <p:nvPr/>
        </p:nvPicPr>
        <p:blipFill>
          <a:blip r:embed="rId3"/>
          <a:stretch>
            <a:fillRect/>
          </a:stretch>
        </p:blipFill>
        <p:spPr>
          <a:xfrm>
            <a:off x="864037" y="3653433"/>
            <a:ext cx="617220" cy="617220"/>
          </a:xfrm>
          <a:prstGeom prst="rect">
            <a:avLst/>
          </a:prstGeom>
        </p:spPr>
      </p:pic>
      <p:sp>
        <p:nvSpPr>
          <p:cNvPr id="4" name="Text 1"/>
          <p:cNvSpPr/>
          <p:nvPr/>
        </p:nvSpPr>
        <p:spPr>
          <a:xfrm>
            <a:off x="864037" y="4517469"/>
            <a:ext cx="3086100" cy="385763"/>
          </a:xfrm>
          <a:prstGeom prst="rect">
            <a:avLst/>
          </a:prstGeom>
          <a:noFill/>
          <a:ln/>
        </p:spPr>
        <p:txBody>
          <a:bodyPr wrap="none" lIns="0" tIns="0" rIns="0" bIns="0" rtlCol="0" anchor="t"/>
          <a:lstStyle/>
          <a:p>
            <a:pPr marL="0" indent="0" algn="l">
              <a:lnSpc>
                <a:spcPts val="3000"/>
              </a:lnSpc>
              <a:buNone/>
            </a:pPr>
            <a:r>
              <a:rPr lang="en-US" sz="2400" b="1" dirty="0">
                <a:solidFill>
                  <a:srgbClr val="39393C"/>
                </a:solidFill>
                <a:latin typeface="Playfair Display Bold" pitchFamily="34" charset="0"/>
                <a:ea typeface="Playfair Display Bold" pitchFamily="34" charset="-122"/>
                <a:cs typeface="Playfair Display Bold" pitchFamily="34" charset="-120"/>
              </a:rPr>
              <a:t>Model Selection</a:t>
            </a:r>
            <a:endParaRPr lang="en-US" sz="2400" dirty="0"/>
          </a:p>
        </p:txBody>
      </p:sp>
      <p:sp>
        <p:nvSpPr>
          <p:cNvPr id="5" name="Text 2"/>
          <p:cNvSpPr/>
          <p:nvPr/>
        </p:nvSpPr>
        <p:spPr>
          <a:xfrm>
            <a:off x="864037" y="5051346"/>
            <a:ext cx="4053840" cy="790099"/>
          </a:xfrm>
          <a:prstGeom prst="rect">
            <a:avLst/>
          </a:prstGeom>
          <a:noFill/>
          <a:ln/>
        </p:spPr>
        <p:txBody>
          <a:bodyPr wrap="square" lIns="0" tIns="0" rIns="0" bIns="0" rtlCol="0" anchor="t"/>
          <a:lstStyle/>
          <a:p>
            <a:pPr marL="0" indent="0" algn="l">
              <a:lnSpc>
                <a:spcPts val="3100"/>
              </a:lnSpc>
              <a:buNone/>
            </a:pPr>
            <a:r>
              <a:rPr lang="en-US" sz="1900" dirty="0">
                <a:solidFill>
                  <a:srgbClr val="39393C"/>
                </a:solidFill>
                <a:latin typeface="Open Sans" pitchFamily="34" charset="0"/>
                <a:ea typeface="Open Sans" pitchFamily="34" charset="-122"/>
                <a:cs typeface="Open Sans" pitchFamily="34" charset="-120"/>
              </a:rPr>
              <a:t>The model with the highest accuracy is chosen for prediction.</a:t>
            </a:r>
            <a:endParaRPr lang="en-US" sz="1900" dirty="0"/>
          </a:p>
        </p:txBody>
      </p:sp>
      <p:pic>
        <p:nvPicPr>
          <p:cNvPr id="6" name="Image 1" descr="preencoded.png"/>
          <p:cNvPicPr>
            <a:picLocks noChangeAspect="1"/>
          </p:cNvPicPr>
          <p:nvPr/>
        </p:nvPicPr>
        <p:blipFill>
          <a:blip r:embed="rId4"/>
          <a:stretch>
            <a:fillRect/>
          </a:stretch>
        </p:blipFill>
        <p:spPr>
          <a:xfrm>
            <a:off x="5288161" y="3653433"/>
            <a:ext cx="617220" cy="617220"/>
          </a:xfrm>
          <a:prstGeom prst="rect">
            <a:avLst/>
          </a:prstGeom>
        </p:spPr>
      </p:pic>
      <p:sp>
        <p:nvSpPr>
          <p:cNvPr id="7" name="Text 3"/>
          <p:cNvSpPr/>
          <p:nvPr/>
        </p:nvSpPr>
        <p:spPr>
          <a:xfrm>
            <a:off x="5288161" y="4517469"/>
            <a:ext cx="3086100" cy="385763"/>
          </a:xfrm>
          <a:prstGeom prst="rect">
            <a:avLst/>
          </a:prstGeom>
          <a:noFill/>
          <a:ln/>
        </p:spPr>
        <p:txBody>
          <a:bodyPr wrap="none" lIns="0" tIns="0" rIns="0" bIns="0" rtlCol="0" anchor="t"/>
          <a:lstStyle/>
          <a:p>
            <a:pPr marL="0" indent="0" algn="l">
              <a:lnSpc>
                <a:spcPts val="3000"/>
              </a:lnSpc>
              <a:buNone/>
            </a:pPr>
            <a:r>
              <a:rPr lang="en-US" sz="2400" b="1" dirty="0">
                <a:solidFill>
                  <a:srgbClr val="39393C"/>
                </a:solidFill>
                <a:latin typeface="Playfair Display Bold" pitchFamily="34" charset="0"/>
                <a:ea typeface="Playfair Display Bold" pitchFamily="34" charset="-122"/>
                <a:cs typeface="Playfair Display Bold" pitchFamily="34" charset="-120"/>
              </a:rPr>
              <a:t>Model Saving</a:t>
            </a:r>
            <a:endParaRPr lang="en-US" sz="2400" dirty="0"/>
          </a:p>
        </p:txBody>
      </p:sp>
      <p:sp>
        <p:nvSpPr>
          <p:cNvPr id="8" name="Text 4"/>
          <p:cNvSpPr/>
          <p:nvPr/>
        </p:nvSpPr>
        <p:spPr>
          <a:xfrm>
            <a:off x="5288161" y="5051346"/>
            <a:ext cx="4053959" cy="790099"/>
          </a:xfrm>
          <a:prstGeom prst="rect">
            <a:avLst/>
          </a:prstGeom>
          <a:noFill/>
          <a:ln/>
        </p:spPr>
        <p:txBody>
          <a:bodyPr wrap="square" lIns="0" tIns="0" rIns="0" bIns="0" rtlCol="0" anchor="t"/>
          <a:lstStyle/>
          <a:p>
            <a:pPr marL="0" indent="0" algn="l">
              <a:lnSpc>
                <a:spcPts val="3100"/>
              </a:lnSpc>
              <a:buNone/>
            </a:pPr>
            <a:r>
              <a:rPr lang="en-US" sz="1900" dirty="0">
                <a:solidFill>
                  <a:srgbClr val="39393C"/>
                </a:solidFill>
                <a:latin typeface="Open Sans" pitchFamily="34" charset="0"/>
                <a:ea typeface="Open Sans" pitchFamily="34" charset="-122"/>
                <a:cs typeface="Open Sans" pitchFamily="34" charset="-120"/>
              </a:rPr>
              <a:t>The trained model is saved using pickle for future use.</a:t>
            </a:r>
            <a:endParaRPr lang="en-US" sz="1900" dirty="0"/>
          </a:p>
        </p:txBody>
      </p:sp>
      <p:pic>
        <p:nvPicPr>
          <p:cNvPr id="9" name="Image 2" descr="preencoded.png"/>
          <p:cNvPicPr>
            <a:picLocks noChangeAspect="1"/>
          </p:cNvPicPr>
          <p:nvPr/>
        </p:nvPicPr>
        <p:blipFill>
          <a:blip r:embed="rId5"/>
          <a:stretch>
            <a:fillRect/>
          </a:stretch>
        </p:blipFill>
        <p:spPr>
          <a:xfrm>
            <a:off x="9712404" y="3653433"/>
            <a:ext cx="617220" cy="617220"/>
          </a:xfrm>
          <a:prstGeom prst="rect">
            <a:avLst/>
          </a:prstGeom>
        </p:spPr>
      </p:pic>
      <p:sp>
        <p:nvSpPr>
          <p:cNvPr id="10" name="Text 5"/>
          <p:cNvSpPr/>
          <p:nvPr/>
        </p:nvSpPr>
        <p:spPr>
          <a:xfrm>
            <a:off x="9712404" y="4517469"/>
            <a:ext cx="3086100" cy="385763"/>
          </a:xfrm>
          <a:prstGeom prst="rect">
            <a:avLst/>
          </a:prstGeom>
          <a:noFill/>
          <a:ln/>
        </p:spPr>
        <p:txBody>
          <a:bodyPr wrap="none" lIns="0" tIns="0" rIns="0" bIns="0" rtlCol="0" anchor="t"/>
          <a:lstStyle/>
          <a:p>
            <a:pPr marL="0" indent="0" algn="l">
              <a:lnSpc>
                <a:spcPts val="3000"/>
              </a:lnSpc>
              <a:buNone/>
            </a:pPr>
            <a:r>
              <a:rPr lang="en-US" sz="2400" b="1" dirty="0">
                <a:solidFill>
                  <a:srgbClr val="39393C"/>
                </a:solidFill>
                <a:latin typeface="Playfair Display Bold" pitchFamily="34" charset="0"/>
                <a:ea typeface="Playfair Display Bold" pitchFamily="34" charset="-122"/>
                <a:cs typeface="Playfair Display Bold" pitchFamily="34" charset="-120"/>
              </a:rPr>
              <a:t>Prediction</a:t>
            </a:r>
            <a:endParaRPr lang="en-US" sz="2400" dirty="0"/>
          </a:p>
        </p:txBody>
      </p:sp>
      <p:sp>
        <p:nvSpPr>
          <p:cNvPr id="11" name="Text 6"/>
          <p:cNvSpPr/>
          <p:nvPr/>
        </p:nvSpPr>
        <p:spPr>
          <a:xfrm>
            <a:off x="9712404" y="5051346"/>
            <a:ext cx="4053840" cy="790099"/>
          </a:xfrm>
          <a:prstGeom prst="rect">
            <a:avLst/>
          </a:prstGeom>
          <a:noFill/>
          <a:ln/>
        </p:spPr>
        <p:txBody>
          <a:bodyPr wrap="square" lIns="0" tIns="0" rIns="0" bIns="0" rtlCol="0" anchor="t"/>
          <a:lstStyle/>
          <a:p>
            <a:pPr marL="0" indent="0" algn="l">
              <a:lnSpc>
                <a:spcPts val="3100"/>
              </a:lnSpc>
              <a:buNone/>
            </a:pPr>
            <a:r>
              <a:rPr lang="en-US" sz="1900" dirty="0">
                <a:solidFill>
                  <a:srgbClr val="39393C"/>
                </a:solidFill>
                <a:latin typeface="Open Sans" pitchFamily="34" charset="0"/>
                <a:ea typeface="Open Sans" pitchFamily="34" charset="-122"/>
                <a:cs typeface="Open Sans" pitchFamily="34" charset="-120"/>
              </a:rPr>
              <a:t>The selected model makes predictions on new data.</a:t>
            </a:r>
            <a:endParaRPr lang="en-US" sz="1900" dirty="0"/>
          </a:p>
        </p:txBody>
      </p:sp>
      <p:sp>
        <p:nvSpPr>
          <p:cNvPr id="12" name="Rectangle: Rounded Corners 11">
            <a:extLst>
              <a:ext uri="{FF2B5EF4-FFF2-40B4-BE49-F238E27FC236}">
                <a16:creationId xmlns:a16="http://schemas.microsoft.com/office/drawing/2014/main" id="{C45B587F-663A-CABA-7EC8-BFF5468DACEE}"/>
              </a:ext>
            </a:extLst>
          </p:cNvPr>
          <p:cNvSpPr/>
          <p:nvPr/>
        </p:nvSpPr>
        <p:spPr>
          <a:xfrm>
            <a:off x="12823902" y="7716644"/>
            <a:ext cx="1728439" cy="434897"/>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814983" y="640318"/>
            <a:ext cx="7921228" cy="727710"/>
          </a:xfrm>
          <a:prstGeom prst="rect">
            <a:avLst/>
          </a:prstGeom>
          <a:noFill/>
          <a:ln/>
        </p:spPr>
        <p:txBody>
          <a:bodyPr wrap="none" lIns="0" tIns="0" rIns="0" bIns="0" rtlCol="0" anchor="t"/>
          <a:lstStyle/>
          <a:p>
            <a:pPr marL="0" indent="0">
              <a:lnSpc>
                <a:spcPts val="5700"/>
              </a:lnSpc>
              <a:buNone/>
            </a:pPr>
            <a:r>
              <a:rPr lang="en-US" sz="4550" b="1" dirty="0">
                <a:solidFill>
                  <a:srgbClr val="101014"/>
                </a:solidFill>
                <a:latin typeface="Playfair Display Bold" pitchFamily="34" charset="0"/>
                <a:ea typeface="Playfair Display Bold" pitchFamily="34" charset="-122"/>
                <a:cs typeface="Playfair Display Bold" pitchFamily="34" charset="-120"/>
              </a:rPr>
              <a:t>Step 9: Integrate with MLflow</a:t>
            </a:r>
            <a:endParaRPr lang="en-US" sz="4550" dirty="0"/>
          </a:p>
        </p:txBody>
      </p:sp>
      <p:pic>
        <p:nvPicPr>
          <p:cNvPr id="3" name="Image 0" descr="preencoded.png"/>
          <p:cNvPicPr>
            <a:picLocks noChangeAspect="1"/>
          </p:cNvPicPr>
          <p:nvPr/>
        </p:nvPicPr>
        <p:blipFill>
          <a:blip r:embed="rId3"/>
          <a:stretch>
            <a:fillRect/>
          </a:stretch>
        </p:blipFill>
        <p:spPr>
          <a:xfrm>
            <a:off x="814983" y="1833682"/>
            <a:ext cx="4100632" cy="2534364"/>
          </a:xfrm>
          <a:prstGeom prst="rect">
            <a:avLst/>
          </a:prstGeom>
        </p:spPr>
      </p:pic>
      <p:sp>
        <p:nvSpPr>
          <p:cNvPr id="4" name="Text 1"/>
          <p:cNvSpPr/>
          <p:nvPr/>
        </p:nvSpPr>
        <p:spPr>
          <a:xfrm>
            <a:off x="814983" y="4659035"/>
            <a:ext cx="2910840" cy="363855"/>
          </a:xfrm>
          <a:prstGeom prst="rect">
            <a:avLst/>
          </a:prstGeom>
          <a:noFill/>
          <a:ln/>
        </p:spPr>
        <p:txBody>
          <a:bodyPr wrap="none" lIns="0" tIns="0" rIns="0" bIns="0" rtlCol="0" anchor="t"/>
          <a:lstStyle/>
          <a:p>
            <a:pPr marL="0" indent="0" algn="l">
              <a:lnSpc>
                <a:spcPts val="2850"/>
              </a:lnSpc>
              <a:buNone/>
            </a:pPr>
            <a:r>
              <a:rPr lang="en-US" sz="2250" b="1" dirty="0">
                <a:solidFill>
                  <a:srgbClr val="39393C"/>
                </a:solidFill>
                <a:latin typeface="Playfair Display Bold" pitchFamily="34" charset="0"/>
                <a:ea typeface="Playfair Display Bold" pitchFamily="34" charset="-122"/>
                <a:cs typeface="Playfair Display Bold" pitchFamily="34" charset="-120"/>
              </a:rPr>
              <a:t>Experiment Tracking</a:t>
            </a:r>
            <a:endParaRPr lang="en-US" sz="2250" dirty="0"/>
          </a:p>
        </p:txBody>
      </p:sp>
      <p:sp>
        <p:nvSpPr>
          <p:cNvPr id="5" name="Text 2"/>
          <p:cNvSpPr/>
          <p:nvPr/>
        </p:nvSpPr>
        <p:spPr>
          <a:xfrm>
            <a:off x="814983" y="5162550"/>
            <a:ext cx="4100632" cy="1490186"/>
          </a:xfrm>
          <a:prstGeom prst="rect">
            <a:avLst/>
          </a:prstGeom>
          <a:noFill/>
          <a:ln/>
        </p:spPr>
        <p:txBody>
          <a:bodyPr wrap="square" lIns="0" tIns="0" rIns="0" bIns="0" rtlCol="0" anchor="t"/>
          <a:lstStyle/>
          <a:p>
            <a:pPr marL="0" indent="0" algn="l">
              <a:lnSpc>
                <a:spcPts val="2900"/>
              </a:lnSpc>
              <a:buNone/>
            </a:pPr>
            <a:r>
              <a:rPr lang="en-US" sz="1800" dirty="0">
                <a:solidFill>
                  <a:srgbClr val="39393C"/>
                </a:solidFill>
                <a:latin typeface="Open Sans" pitchFamily="34" charset="0"/>
                <a:ea typeface="Open Sans" pitchFamily="34" charset="-122"/>
                <a:cs typeface="Open Sans" pitchFamily="34" charset="-120"/>
              </a:rPr>
              <a:t>MLflow allows tracking of experiments and models, enabling reproducibility and comparison of different approaches.</a:t>
            </a:r>
            <a:endParaRPr lang="en-US" sz="1800" dirty="0"/>
          </a:p>
        </p:txBody>
      </p:sp>
      <p:pic>
        <p:nvPicPr>
          <p:cNvPr id="6" name="Image 1" descr="preencoded.png"/>
          <p:cNvPicPr>
            <a:picLocks noChangeAspect="1"/>
          </p:cNvPicPr>
          <p:nvPr/>
        </p:nvPicPr>
        <p:blipFill>
          <a:blip r:embed="rId4"/>
          <a:stretch>
            <a:fillRect/>
          </a:stretch>
        </p:blipFill>
        <p:spPr>
          <a:xfrm>
            <a:off x="5264825" y="1833682"/>
            <a:ext cx="4100632" cy="2534364"/>
          </a:xfrm>
          <a:prstGeom prst="rect">
            <a:avLst/>
          </a:prstGeom>
        </p:spPr>
      </p:pic>
      <p:sp>
        <p:nvSpPr>
          <p:cNvPr id="7" name="Text 3"/>
          <p:cNvSpPr/>
          <p:nvPr/>
        </p:nvSpPr>
        <p:spPr>
          <a:xfrm>
            <a:off x="5264825" y="4659035"/>
            <a:ext cx="2910840" cy="363855"/>
          </a:xfrm>
          <a:prstGeom prst="rect">
            <a:avLst/>
          </a:prstGeom>
          <a:noFill/>
          <a:ln/>
        </p:spPr>
        <p:txBody>
          <a:bodyPr wrap="none" lIns="0" tIns="0" rIns="0" bIns="0" rtlCol="0" anchor="t"/>
          <a:lstStyle/>
          <a:p>
            <a:pPr marL="0" indent="0" algn="l">
              <a:lnSpc>
                <a:spcPts val="2850"/>
              </a:lnSpc>
              <a:buNone/>
            </a:pPr>
            <a:r>
              <a:rPr lang="en-US" sz="2250" b="1" dirty="0">
                <a:solidFill>
                  <a:srgbClr val="39393C"/>
                </a:solidFill>
                <a:latin typeface="Playfair Display Bold" pitchFamily="34" charset="0"/>
                <a:ea typeface="Playfair Display Bold" pitchFamily="34" charset="-122"/>
                <a:cs typeface="Playfair Display Bold" pitchFamily="34" charset="-120"/>
              </a:rPr>
              <a:t>Model Management</a:t>
            </a:r>
            <a:endParaRPr lang="en-US" sz="2250" dirty="0"/>
          </a:p>
        </p:txBody>
      </p:sp>
      <p:sp>
        <p:nvSpPr>
          <p:cNvPr id="8" name="Text 4"/>
          <p:cNvSpPr/>
          <p:nvPr/>
        </p:nvSpPr>
        <p:spPr>
          <a:xfrm>
            <a:off x="5264825" y="5162550"/>
            <a:ext cx="4100632" cy="1862733"/>
          </a:xfrm>
          <a:prstGeom prst="rect">
            <a:avLst/>
          </a:prstGeom>
          <a:noFill/>
          <a:ln/>
        </p:spPr>
        <p:txBody>
          <a:bodyPr wrap="square" lIns="0" tIns="0" rIns="0" bIns="0" rtlCol="0" anchor="t"/>
          <a:lstStyle/>
          <a:p>
            <a:pPr marL="0" indent="0" algn="l">
              <a:lnSpc>
                <a:spcPts val="2900"/>
              </a:lnSpc>
              <a:buNone/>
            </a:pPr>
            <a:r>
              <a:rPr lang="en-US" sz="1800" dirty="0">
                <a:solidFill>
                  <a:srgbClr val="39393C"/>
                </a:solidFill>
                <a:latin typeface="Open Sans" pitchFamily="34" charset="0"/>
                <a:ea typeface="Open Sans" pitchFamily="34" charset="-122"/>
                <a:cs typeface="Open Sans" pitchFamily="34" charset="-120"/>
              </a:rPr>
              <a:t>Model management features allow for version control, deployment, and monitoring of trained models, ensuring efficient model lifecycle management.</a:t>
            </a:r>
            <a:endParaRPr lang="en-US" sz="1800" dirty="0"/>
          </a:p>
        </p:txBody>
      </p:sp>
      <p:pic>
        <p:nvPicPr>
          <p:cNvPr id="9" name="Image 2" descr="preencoded.png"/>
          <p:cNvPicPr>
            <a:picLocks noChangeAspect="1"/>
          </p:cNvPicPr>
          <p:nvPr/>
        </p:nvPicPr>
        <p:blipFill>
          <a:blip r:embed="rId5"/>
          <a:stretch>
            <a:fillRect/>
          </a:stretch>
        </p:blipFill>
        <p:spPr>
          <a:xfrm>
            <a:off x="9714667" y="1833682"/>
            <a:ext cx="4100751" cy="2534364"/>
          </a:xfrm>
          <a:prstGeom prst="rect">
            <a:avLst/>
          </a:prstGeom>
        </p:spPr>
      </p:pic>
      <p:sp>
        <p:nvSpPr>
          <p:cNvPr id="10" name="Text 5"/>
          <p:cNvSpPr/>
          <p:nvPr/>
        </p:nvSpPr>
        <p:spPr>
          <a:xfrm>
            <a:off x="9714667" y="4659035"/>
            <a:ext cx="4100751" cy="727710"/>
          </a:xfrm>
          <a:prstGeom prst="rect">
            <a:avLst/>
          </a:prstGeom>
          <a:noFill/>
          <a:ln/>
        </p:spPr>
        <p:txBody>
          <a:bodyPr wrap="square" lIns="0" tIns="0" rIns="0" bIns="0" rtlCol="0" anchor="t"/>
          <a:lstStyle/>
          <a:p>
            <a:pPr marL="0" indent="0" algn="l">
              <a:lnSpc>
                <a:spcPts val="2850"/>
              </a:lnSpc>
              <a:buNone/>
            </a:pPr>
            <a:r>
              <a:rPr lang="en-US" sz="2250" b="1" dirty="0">
                <a:solidFill>
                  <a:srgbClr val="39393C"/>
                </a:solidFill>
                <a:latin typeface="Playfair Display Bold" pitchFamily="34" charset="0"/>
                <a:ea typeface="Playfair Display Bold" pitchFamily="34" charset="-122"/>
                <a:cs typeface="Playfair Display Bold" pitchFamily="34" charset="-120"/>
              </a:rPr>
              <a:t>Collaboration and Reproducibility</a:t>
            </a:r>
            <a:endParaRPr lang="en-US" sz="2250" dirty="0"/>
          </a:p>
        </p:txBody>
      </p:sp>
      <p:sp>
        <p:nvSpPr>
          <p:cNvPr id="11" name="Text 6"/>
          <p:cNvSpPr/>
          <p:nvPr/>
        </p:nvSpPr>
        <p:spPr>
          <a:xfrm>
            <a:off x="9714667" y="5526405"/>
            <a:ext cx="4100751" cy="2235279"/>
          </a:xfrm>
          <a:prstGeom prst="rect">
            <a:avLst/>
          </a:prstGeom>
          <a:noFill/>
          <a:ln/>
        </p:spPr>
        <p:txBody>
          <a:bodyPr wrap="square" lIns="0" tIns="0" rIns="0" bIns="0" rtlCol="0" anchor="t"/>
          <a:lstStyle/>
          <a:p>
            <a:pPr marL="0" indent="0" algn="l">
              <a:lnSpc>
                <a:spcPts val="2900"/>
              </a:lnSpc>
              <a:buNone/>
            </a:pPr>
            <a:r>
              <a:rPr lang="en-US" sz="1800" dirty="0">
                <a:solidFill>
                  <a:srgbClr val="39393C"/>
                </a:solidFill>
                <a:latin typeface="Open Sans" pitchFamily="34" charset="0"/>
                <a:ea typeface="Open Sans" pitchFamily="34" charset="-122"/>
                <a:cs typeface="Open Sans" pitchFamily="34" charset="-120"/>
              </a:rPr>
              <a:t>MLflow promotes collaboration and reproducibility by providing a centralized platform for sharing models, experiments, and results, making it easier for teams to work together.</a:t>
            </a:r>
            <a:endParaRPr lang="en-US" sz="1800" dirty="0"/>
          </a:p>
        </p:txBody>
      </p:sp>
      <p:sp>
        <p:nvSpPr>
          <p:cNvPr id="12" name="Rectangle: Rounded Corners 11">
            <a:extLst>
              <a:ext uri="{FF2B5EF4-FFF2-40B4-BE49-F238E27FC236}">
                <a16:creationId xmlns:a16="http://schemas.microsoft.com/office/drawing/2014/main" id="{27674AC0-5C56-9165-DE40-838D41BA1079}"/>
              </a:ext>
            </a:extLst>
          </p:cNvPr>
          <p:cNvSpPr/>
          <p:nvPr/>
        </p:nvSpPr>
        <p:spPr>
          <a:xfrm>
            <a:off x="12823902" y="7716644"/>
            <a:ext cx="1728439" cy="434897"/>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831652" y="654248"/>
            <a:ext cx="12336304" cy="742593"/>
          </a:xfrm>
          <a:prstGeom prst="rect">
            <a:avLst/>
          </a:prstGeom>
          <a:noFill/>
          <a:ln/>
        </p:spPr>
        <p:txBody>
          <a:bodyPr wrap="none" lIns="0" tIns="0" rIns="0" bIns="0" rtlCol="0" anchor="t"/>
          <a:lstStyle/>
          <a:p>
            <a:pPr marL="0" indent="0">
              <a:lnSpc>
                <a:spcPts val="5800"/>
              </a:lnSpc>
              <a:buNone/>
            </a:pPr>
            <a:r>
              <a:rPr lang="en-US" sz="4650" b="1" dirty="0">
                <a:solidFill>
                  <a:srgbClr val="101014"/>
                </a:solidFill>
                <a:latin typeface="Playfair Display Bold" pitchFamily="34" charset="0"/>
                <a:ea typeface="Playfair Display Bold" pitchFamily="34" charset="-122"/>
                <a:cs typeface="Playfair Display Bold" pitchFamily="34" charset="-120"/>
              </a:rPr>
              <a:t>Step 10: Implement Recommendation System</a:t>
            </a:r>
            <a:endParaRPr lang="en-US" sz="4650" dirty="0"/>
          </a:p>
        </p:txBody>
      </p:sp>
      <p:pic>
        <p:nvPicPr>
          <p:cNvPr id="3" name="Image 0" descr="preencoded.png"/>
          <p:cNvPicPr>
            <a:picLocks noChangeAspect="1"/>
          </p:cNvPicPr>
          <p:nvPr/>
        </p:nvPicPr>
        <p:blipFill>
          <a:blip r:embed="rId3"/>
          <a:stretch>
            <a:fillRect/>
          </a:stretch>
        </p:blipFill>
        <p:spPr>
          <a:xfrm>
            <a:off x="831652" y="1872020"/>
            <a:ext cx="1188125" cy="1901071"/>
          </a:xfrm>
          <a:prstGeom prst="rect">
            <a:avLst/>
          </a:prstGeom>
        </p:spPr>
      </p:pic>
      <p:sp>
        <p:nvSpPr>
          <p:cNvPr id="4" name="Text 1"/>
          <p:cNvSpPr/>
          <p:nvPr/>
        </p:nvSpPr>
        <p:spPr>
          <a:xfrm>
            <a:off x="2376130" y="2109549"/>
            <a:ext cx="2970490" cy="371237"/>
          </a:xfrm>
          <a:prstGeom prst="rect">
            <a:avLst/>
          </a:prstGeom>
          <a:noFill/>
          <a:ln/>
        </p:spPr>
        <p:txBody>
          <a:bodyPr wrap="none" lIns="0" tIns="0" rIns="0" bIns="0" rtlCol="0" anchor="t"/>
          <a:lstStyle/>
          <a:p>
            <a:pPr marL="0" indent="0" algn="l">
              <a:lnSpc>
                <a:spcPts val="2900"/>
              </a:lnSpc>
              <a:buNone/>
            </a:pPr>
            <a:r>
              <a:rPr lang="en-US" sz="2300" b="1" dirty="0">
                <a:solidFill>
                  <a:srgbClr val="39393C"/>
                </a:solidFill>
                <a:latin typeface="Playfair Display Bold" pitchFamily="34" charset="0"/>
                <a:ea typeface="Playfair Display Bold" pitchFamily="34" charset="-122"/>
                <a:cs typeface="Playfair Display Bold" pitchFamily="34" charset="-120"/>
              </a:rPr>
              <a:t>Load Additional Data</a:t>
            </a:r>
            <a:endParaRPr lang="en-US" sz="2300" dirty="0"/>
          </a:p>
        </p:txBody>
      </p:sp>
      <p:sp>
        <p:nvSpPr>
          <p:cNvPr id="5" name="Text 2"/>
          <p:cNvSpPr/>
          <p:nvPr/>
        </p:nvSpPr>
        <p:spPr>
          <a:xfrm>
            <a:off x="2376130" y="2623304"/>
            <a:ext cx="11422618" cy="380167"/>
          </a:xfrm>
          <a:prstGeom prst="rect">
            <a:avLst/>
          </a:prstGeom>
          <a:noFill/>
          <a:ln/>
        </p:spPr>
        <p:txBody>
          <a:bodyPr wrap="none" lIns="0" tIns="0" rIns="0" bIns="0" rtlCol="0" anchor="t"/>
          <a:lstStyle/>
          <a:p>
            <a:pPr marL="0" indent="0" algn="l">
              <a:lnSpc>
                <a:spcPts val="2950"/>
              </a:lnSpc>
              <a:buNone/>
            </a:pPr>
            <a:r>
              <a:rPr lang="en-US" sz="1850" dirty="0">
                <a:solidFill>
                  <a:srgbClr val="39393C"/>
                </a:solidFill>
                <a:latin typeface="Open Sans" pitchFamily="34" charset="0"/>
                <a:ea typeface="Open Sans" pitchFamily="34" charset="-122"/>
                <a:cs typeface="Open Sans" pitchFamily="34" charset="-120"/>
              </a:rPr>
              <a:t>Include datasets for diseases, precautions, medications, and diets to enrich recommendations.</a:t>
            </a:r>
            <a:endParaRPr lang="en-US" sz="1850" dirty="0"/>
          </a:p>
        </p:txBody>
      </p:sp>
      <p:pic>
        <p:nvPicPr>
          <p:cNvPr id="6" name="Image 1" descr="preencoded.png"/>
          <p:cNvPicPr>
            <a:picLocks noChangeAspect="1"/>
          </p:cNvPicPr>
          <p:nvPr/>
        </p:nvPicPr>
        <p:blipFill>
          <a:blip r:embed="rId4"/>
          <a:stretch>
            <a:fillRect/>
          </a:stretch>
        </p:blipFill>
        <p:spPr>
          <a:xfrm>
            <a:off x="831652" y="3773091"/>
            <a:ext cx="1188125" cy="1901071"/>
          </a:xfrm>
          <a:prstGeom prst="rect">
            <a:avLst/>
          </a:prstGeom>
        </p:spPr>
      </p:pic>
      <p:sp>
        <p:nvSpPr>
          <p:cNvPr id="7" name="Text 3"/>
          <p:cNvSpPr/>
          <p:nvPr/>
        </p:nvSpPr>
        <p:spPr>
          <a:xfrm>
            <a:off x="2376130" y="4010620"/>
            <a:ext cx="3204686" cy="371237"/>
          </a:xfrm>
          <a:prstGeom prst="rect">
            <a:avLst/>
          </a:prstGeom>
          <a:noFill/>
          <a:ln/>
        </p:spPr>
        <p:txBody>
          <a:bodyPr wrap="none" lIns="0" tIns="0" rIns="0" bIns="0" rtlCol="0" anchor="t"/>
          <a:lstStyle/>
          <a:p>
            <a:pPr marL="0" indent="0" algn="l">
              <a:lnSpc>
                <a:spcPts val="2900"/>
              </a:lnSpc>
              <a:buNone/>
            </a:pPr>
            <a:r>
              <a:rPr lang="en-US" sz="2300" b="1" dirty="0">
                <a:solidFill>
                  <a:srgbClr val="39393C"/>
                </a:solidFill>
                <a:latin typeface="Playfair Display Bold" pitchFamily="34" charset="0"/>
                <a:ea typeface="Playfair Display Bold" pitchFamily="34" charset="-122"/>
                <a:cs typeface="Playfair Display Bold" pitchFamily="34" charset="-120"/>
              </a:rPr>
              <a:t>Create Helper Function</a:t>
            </a:r>
            <a:endParaRPr lang="en-US" sz="2300" dirty="0"/>
          </a:p>
        </p:txBody>
      </p:sp>
      <p:sp>
        <p:nvSpPr>
          <p:cNvPr id="8" name="Text 4"/>
          <p:cNvSpPr/>
          <p:nvPr/>
        </p:nvSpPr>
        <p:spPr>
          <a:xfrm>
            <a:off x="2376130" y="4524375"/>
            <a:ext cx="11422618" cy="380167"/>
          </a:xfrm>
          <a:prstGeom prst="rect">
            <a:avLst/>
          </a:prstGeom>
          <a:noFill/>
          <a:ln/>
        </p:spPr>
        <p:txBody>
          <a:bodyPr wrap="none" lIns="0" tIns="0" rIns="0" bIns="0" rtlCol="0" anchor="t"/>
          <a:lstStyle/>
          <a:p>
            <a:pPr marL="0" indent="0" algn="l">
              <a:lnSpc>
                <a:spcPts val="2950"/>
              </a:lnSpc>
              <a:buNone/>
            </a:pPr>
            <a:r>
              <a:rPr lang="en-US" sz="1850" dirty="0">
                <a:solidFill>
                  <a:srgbClr val="39393C"/>
                </a:solidFill>
                <a:latin typeface="Open Sans" pitchFamily="34" charset="0"/>
                <a:ea typeface="Open Sans" pitchFamily="34" charset="-122"/>
                <a:cs typeface="Open Sans" pitchFamily="34" charset="-120"/>
              </a:rPr>
              <a:t>Develop a function that retrieves relevant information based on the predicted disease.</a:t>
            </a:r>
            <a:endParaRPr lang="en-US" sz="1850" dirty="0"/>
          </a:p>
        </p:txBody>
      </p:sp>
      <p:pic>
        <p:nvPicPr>
          <p:cNvPr id="9" name="Image 2" descr="preencoded.png"/>
          <p:cNvPicPr>
            <a:picLocks noChangeAspect="1"/>
          </p:cNvPicPr>
          <p:nvPr/>
        </p:nvPicPr>
        <p:blipFill>
          <a:blip r:embed="rId5"/>
          <a:stretch>
            <a:fillRect/>
          </a:stretch>
        </p:blipFill>
        <p:spPr>
          <a:xfrm>
            <a:off x="831652" y="5674162"/>
            <a:ext cx="1188125" cy="1901071"/>
          </a:xfrm>
          <a:prstGeom prst="rect">
            <a:avLst/>
          </a:prstGeom>
        </p:spPr>
      </p:pic>
      <p:sp>
        <p:nvSpPr>
          <p:cNvPr id="10" name="Text 5"/>
          <p:cNvSpPr/>
          <p:nvPr/>
        </p:nvSpPr>
        <p:spPr>
          <a:xfrm>
            <a:off x="2376130" y="5911691"/>
            <a:ext cx="2970490" cy="371237"/>
          </a:xfrm>
          <a:prstGeom prst="rect">
            <a:avLst/>
          </a:prstGeom>
          <a:noFill/>
          <a:ln/>
        </p:spPr>
        <p:txBody>
          <a:bodyPr wrap="none" lIns="0" tIns="0" rIns="0" bIns="0" rtlCol="0" anchor="t"/>
          <a:lstStyle/>
          <a:p>
            <a:pPr marL="0" indent="0" algn="l">
              <a:lnSpc>
                <a:spcPts val="2900"/>
              </a:lnSpc>
              <a:buNone/>
            </a:pPr>
            <a:r>
              <a:rPr lang="en-US" sz="2300" b="1" dirty="0">
                <a:solidFill>
                  <a:srgbClr val="39393C"/>
                </a:solidFill>
                <a:latin typeface="Playfair Display Bold" pitchFamily="34" charset="0"/>
                <a:ea typeface="Playfair Display Bold" pitchFamily="34" charset="-122"/>
                <a:cs typeface="Playfair Display Bold" pitchFamily="34" charset="-120"/>
              </a:rPr>
              <a:t>User Interface</a:t>
            </a:r>
            <a:endParaRPr lang="en-US" sz="2300" dirty="0"/>
          </a:p>
        </p:txBody>
      </p:sp>
      <p:sp>
        <p:nvSpPr>
          <p:cNvPr id="11" name="Text 6"/>
          <p:cNvSpPr/>
          <p:nvPr/>
        </p:nvSpPr>
        <p:spPr>
          <a:xfrm>
            <a:off x="2376130" y="6425446"/>
            <a:ext cx="11422618" cy="760333"/>
          </a:xfrm>
          <a:prstGeom prst="rect">
            <a:avLst/>
          </a:prstGeom>
          <a:noFill/>
          <a:ln/>
        </p:spPr>
        <p:txBody>
          <a:bodyPr wrap="square" lIns="0" tIns="0" rIns="0" bIns="0" rtlCol="0" anchor="t"/>
          <a:lstStyle/>
          <a:p>
            <a:pPr marL="0" indent="0" algn="l">
              <a:lnSpc>
                <a:spcPts val="2950"/>
              </a:lnSpc>
              <a:buNone/>
            </a:pPr>
            <a:r>
              <a:rPr lang="en-US" sz="1850" dirty="0">
                <a:solidFill>
                  <a:srgbClr val="39393C"/>
                </a:solidFill>
                <a:latin typeface="Open Sans" pitchFamily="34" charset="0"/>
                <a:ea typeface="Open Sans" pitchFamily="34" charset="-122"/>
                <a:cs typeface="Open Sans" pitchFamily="34" charset="-120"/>
              </a:rPr>
              <a:t>Design a user interface where users can input their symptoms for disease prediction and recommendations.</a:t>
            </a:r>
            <a:endParaRPr lang="en-US" sz="1850" dirty="0"/>
          </a:p>
        </p:txBody>
      </p:sp>
      <p:sp>
        <p:nvSpPr>
          <p:cNvPr id="12" name="Rectangle: Rounded Corners 11">
            <a:extLst>
              <a:ext uri="{FF2B5EF4-FFF2-40B4-BE49-F238E27FC236}">
                <a16:creationId xmlns:a16="http://schemas.microsoft.com/office/drawing/2014/main" id="{83FBABD1-35C5-D144-A11A-36C649DCFC11}"/>
              </a:ext>
            </a:extLst>
          </p:cNvPr>
          <p:cNvSpPr/>
          <p:nvPr/>
        </p:nvSpPr>
        <p:spPr>
          <a:xfrm>
            <a:off x="12823902" y="7716644"/>
            <a:ext cx="1728439" cy="434897"/>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64037" y="3582472"/>
            <a:ext cx="7415927" cy="1064657"/>
          </a:xfrm>
          <a:prstGeom prst="rect">
            <a:avLst/>
          </a:prstGeom>
          <a:noFill/>
          <a:ln/>
        </p:spPr>
        <p:txBody>
          <a:bodyPr wrap="none" lIns="0" tIns="0" rIns="0" bIns="0" rtlCol="0" anchor="t"/>
          <a:lstStyle/>
          <a:p>
            <a:pPr marL="0" indent="0" algn="ctr">
              <a:lnSpc>
                <a:spcPts val="8350"/>
              </a:lnSpc>
              <a:buNone/>
            </a:pPr>
            <a:r>
              <a:rPr lang="en-US" sz="6700" b="1" dirty="0">
                <a:solidFill>
                  <a:srgbClr val="101014"/>
                </a:solidFill>
                <a:latin typeface="Playfair Display Bold" pitchFamily="34" charset="0"/>
                <a:ea typeface="Playfair Display Bold" pitchFamily="34" charset="-122"/>
                <a:cs typeface="Playfair Display Bold" pitchFamily="34" charset="-120"/>
              </a:rPr>
              <a:t>Thanks</a:t>
            </a:r>
            <a:endParaRPr lang="en-US" sz="67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64037" y="2321838"/>
            <a:ext cx="6172200" cy="771525"/>
          </a:xfrm>
          <a:prstGeom prst="rect">
            <a:avLst/>
          </a:prstGeom>
          <a:noFill/>
          <a:ln/>
        </p:spPr>
        <p:txBody>
          <a:bodyPr wrap="none" lIns="0" tIns="0" rIns="0" bIns="0" rtlCol="0" anchor="t"/>
          <a:lstStyle/>
          <a:p>
            <a:pPr marL="0" indent="0">
              <a:lnSpc>
                <a:spcPts val="6050"/>
              </a:lnSpc>
              <a:buNone/>
            </a:pPr>
            <a:r>
              <a:rPr lang="en-US" sz="4850" b="1" dirty="0">
                <a:solidFill>
                  <a:srgbClr val="101014"/>
                </a:solidFill>
                <a:latin typeface="Playfair Display Bold" pitchFamily="34" charset="0"/>
                <a:ea typeface="Playfair Display Bold" pitchFamily="34" charset="-122"/>
                <a:cs typeface="Playfair Display Bold" pitchFamily="34" charset="-120"/>
              </a:rPr>
              <a:t>Team Members</a:t>
            </a:r>
            <a:endParaRPr lang="en-US" sz="4850" dirty="0"/>
          </a:p>
        </p:txBody>
      </p:sp>
      <p:sp>
        <p:nvSpPr>
          <p:cNvPr id="3" name="Text 1"/>
          <p:cNvSpPr/>
          <p:nvPr/>
        </p:nvSpPr>
        <p:spPr>
          <a:xfrm>
            <a:off x="1258967" y="3587115"/>
            <a:ext cx="12507397" cy="395049"/>
          </a:xfrm>
          <a:prstGeom prst="rect">
            <a:avLst/>
          </a:prstGeom>
          <a:noFill/>
          <a:ln/>
        </p:spPr>
        <p:txBody>
          <a:bodyPr wrap="none" lIns="0" tIns="0" rIns="0" bIns="0" rtlCol="0" anchor="t"/>
          <a:lstStyle/>
          <a:p>
            <a:pPr marL="342900" indent="-342900" algn="l">
              <a:lnSpc>
                <a:spcPts val="3100"/>
              </a:lnSpc>
              <a:buSzPct val="100000"/>
              <a:buChar char="•"/>
            </a:pPr>
            <a:r>
              <a:rPr lang="en-US" sz="1900" b="1" dirty="0">
                <a:solidFill>
                  <a:srgbClr val="39393C"/>
                </a:solidFill>
                <a:latin typeface="Open Sans" pitchFamily="34" charset="0"/>
                <a:ea typeface="Open Sans" pitchFamily="34" charset="-122"/>
                <a:cs typeface="Open Sans" pitchFamily="34" charset="-120"/>
              </a:rPr>
              <a:t>Abdelrahman Ahmed Eldaba</a:t>
            </a:r>
            <a:r>
              <a:rPr lang="en-US" sz="1900" dirty="0">
                <a:solidFill>
                  <a:srgbClr val="39393C"/>
                </a:solidFill>
                <a:latin typeface="Open Sans" pitchFamily="34" charset="0"/>
                <a:ea typeface="Open Sans" pitchFamily="34" charset="-122"/>
                <a:cs typeface="Open Sans" pitchFamily="34" charset="-120"/>
              </a:rPr>
              <a:t> – Data Scientist - </a:t>
            </a:r>
            <a:r>
              <a:rPr lang="en-US" sz="1900" u="sng" dirty="0">
                <a:solidFill>
                  <a:srgbClr val="101014"/>
                </a:solidFill>
                <a:latin typeface="Open Sans" pitchFamily="34" charset="0"/>
                <a:ea typeface="Open Sans" pitchFamily="34" charset="-122"/>
                <a:cs typeface="Open Sans" pitchFamily="34" charset="-120"/>
                <a:hlinkClick r:id="rId3">
                  <a:extLst>
                    <a:ext uri="{A12FA001-AC4F-418D-AE19-62706E023703}">
                      <ahyp:hlinkClr xmlns:ahyp="http://schemas.microsoft.com/office/drawing/2018/hyperlinkcolor" val="tx"/>
                    </a:ext>
                  </a:extLst>
                </a:hlinkClick>
              </a:rPr>
              <a:t>LinkedIn</a:t>
            </a:r>
            <a:endParaRPr lang="en-US" sz="1900" dirty="0"/>
          </a:p>
        </p:txBody>
      </p:sp>
      <p:sp>
        <p:nvSpPr>
          <p:cNvPr id="4" name="Text 2"/>
          <p:cNvSpPr/>
          <p:nvPr/>
        </p:nvSpPr>
        <p:spPr>
          <a:xfrm>
            <a:off x="1258967" y="4068485"/>
            <a:ext cx="12507397" cy="395049"/>
          </a:xfrm>
          <a:prstGeom prst="rect">
            <a:avLst/>
          </a:prstGeom>
          <a:noFill/>
          <a:ln/>
        </p:spPr>
        <p:txBody>
          <a:bodyPr wrap="none" lIns="0" tIns="0" rIns="0" bIns="0" rtlCol="0" anchor="t"/>
          <a:lstStyle/>
          <a:p>
            <a:pPr marL="342900" indent="-342900" algn="l">
              <a:lnSpc>
                <a:spcPts val="3100"/>
              </a:lnSpc>
              <a:buSzPct val="100000"/>
              <a:buChar char="•"/>
            </a:pPr>
            <a:r>
              <a:rPr lang="en-US" sz="1900" b="1" dirty="0">
                <a:solidFill>
                  <a:srgbClr val="39393C"/>
                </a:solidFill>
                <a:latin typeface="Open Sans" pitchFamily="34" charset="0"/>
                <a:ea typeface="Open Sans" pitchFamily="34" charset="-122"/>
                <a:cs typeface="Open Sans" pitchFamily="34" charset="-120"/>
              </a:rPr>
              <a:t>Mohamed Yasser Esmaeil</a:t>
            </a:r>
            <a:r>
              <a:rPr lang="en-US" sz="1900" dirty="0">
                <a:solidFill>
                  <a:srgbClr val="39393C"/>
                </a:solidFill>
                <a:latin typeface="Open Sans" pitchFamily="34" charset="0"/>
                <a:ea typeface="Open Sans" pitchFamily="34" charset="-122"/>
                <a:cs typeface="Open Sans" pitchFamily="34" charset="-120"/>
              </a:rPr>
              <a:t> – ML Engineer - </a:t>
            </a:r>
            <a:r>
              <a:rPr lang="en-US" sz="1900" u="sng" dirty="0">
                <a:solidFill>
                  <a:srgbClr val="101014"/>
                </a:solidFill>
                <a:latin typeface="Open Sans" pitchFamily="34" charset="0"/>
                <a:ea typeface="Open Sans" pitchFamily="34" charset="-122"/>
                <a:cs typeface="Open Sans" pitchFamily="34" charset="-120"/>
                <a:hlinkClick r:id="rId4">
                  <a:extLst>
                    <a:ext uri="{A12FA001-AC4F-418D-AE19-62706E023703}">
                      <ahyp:hlinkClr xmlns:ahyp="http://schemas.microsoft.com/office/drawing/2018/hyperlinkcolor" val="tx"/>
                    </a:ext>
                  </a:extLst>
                </a:hlinkClick>
              </a:rPr>
              <a:t>LinkedIn</a:t>
            </a:r>
            <a:endParaRPr lang="en-US" sz="1900" dirty="0"/>
          </a:p>
        </p:txBody>
      </p:sp>
      <p:sp>
        <p:nvSpPr>
          <p:cNvPr id="5" name="Text 3"/>
          <p:cNvSpPr/>
          <p:nvPr/>
        </p:nvSpPr>
        <p:spPr>
          <a:xfrm>
            <a:off x="1258967" y="4549854"/>
            <a:ext cx="12507397" cy="395049"/>
          </a:xfrm>
          <a:prstGeom prst="rect">
            <a:avLst/>
          </a:prstGeom>
          <a:noFill/>
          <a:ln/>
        </p:spPr>
        <p:txBody>
          <a:bodyPr wrap="none" lIns="0" tIns="0" rIns="0" bIns="0" rtlCol="0" anchor="t"/>
          <a:lstStyle/>
          <a:p>
            <a:pPr marL="342900" indent="-342900" algn="l">
              <a:lnSpc>
                <a:spcPts val="3100"/>
              </a:lnSpc>
              <a:buSzPct val="100000"/>
              <a:buChar char="•"/>
            </a:pPr>
            <a:r>
              <a:rPr lang="en-US" sz="1900" b="1" dirty="0">
                <a:solidFill>
                  <a:srgbClr val="39393C"/>
                </a:solidFill>
                <a:latin typeface="Open Sans" pitchFamily="34" charset="0"/>
                <a:ea typeface="Open Sans" pitchFamily="34" charset="-122"/>
                <a:cs typeface="Open Sans" pitchFamily="34" charset="-120"/>
              </a:rPr>
              <a:t>Mohamed Rabiee Abdallah</a:t>
            </a:r>
            <a:r>
              <a:rPr lang="en-US" sz="1900" dirty="0">
                <a:solidFill>
                  <a:srgbClr val="39393C"/>
                </a:solidFill>
                <a:latin typeface="Open Sans" pitchFamily="34" charset="0"/>
                <a:ea typeface="Open Sans" pitchFamily="34" charset="-122"/>
                <a:cs typeface="Open Sans" pitchFamily="34" charset="-120"/>
              </a:rPr>
              <a:t> - ML Engineer - </a:t>
            </a:r>
            <a:r>
              <a:rPr lang="en-US" sz="1900" u="sng" dirty="0">
                <a:solidFill>
                  <a:srgbClr val="101014"/>
                </a:solidFill>
                <a:latin typeface="Open Sans" pitchFamily="34" charset="0"/>
                <a:ea typeface="Open Sans" pitchFamily="34" charset="-122"/>
                <a:cs typeface="Open Sans" pitchFamily="34" charset="-120"/>
                <a:hlinkClick r:id="rId5">
                  <a:extLst>
                    <a:ext uri="{A12FA001-AC4F-418D-AE19-62706E023703}">
                      <ahyp:hlinkClr xmlns:ahyp="http://schemas.microsoft.com/office/drawing/2018/hyperlinkcolor" val="tx"/>
                    </a:ext>
                  </a:extLst>
                </a:hlinkClick>
              </a:rPr>
              <a:t>LinkedIn</a:t>
            </a:r>
            <a:endParaRPr lang="en-US" sz="1900" dirty="0"/>
          </a:p>
        </p:txBody>
      </p:sp>
      <p:sp>
        <p:nvSpPr>
          <p:cNvPr id="6" name="Text 4"/>
          <p:cNvSpPr/>
          <p:nvPr/>
        </p:nvSpPr>
        <p:spPr>
          <a:xfrm>
            <a:off x="1258967" y="5031224"/>
            <a:ext cx="12507397" cy="395049"/>
          </a:xfrm>
          <a:prstGeom prst="rect">
            <a:avLst/>
          </a:prstGeom>
          <a:noFill/>
          <a:ln/>
        </p:spPr>
        <p:txBody>
          <a:bodyPr wrap="none" lIns="0" tIns="0" rIns="0" bIns="0" rtlCol="0" anchor="t"/>
          <a:lstStyle/>
          <a:p>
            <a:pPr marL="342900" indent="-342900" algn="l">
              <a:lnSpc>
                <a:spcPts val="3100"/>
              </a:lnSpc>
              <a:buSzPct val="100000"/>
              <a:buChar char="•"/>
            </a:pPr>
            <a:r>
              <a:rPr lang="en-US" sz="1900" b="1" dirty="0">
                <a:solidFill>
                  <a:srgbClr val="39393C"/>
                </a:solidFill>
                <a:latin typeface="Open Sans" pitchFamily="34" charset="0"/>
                <a:ea typeface="Open Sans" pitchFamily="34" charset="-122"/>
                <a:cs typeface="Open Sans" pitchFamily="34" charset="-120"/>
              </a:rPr>
              <a:t>Khaled Emad Eddin Salem</a:t>
            </a:r>
            <a:r>
              <a:rPr lang="en-US" sz="1900" dirty="0">
                <a:solidFill>
                  <a:srgbClr val="39393C"/>
                </a:solidFill>
                <a:latin typeface="Open Sans" pitchFamily="34" charset="0"/>
                <a:ea typeface="Open Sans" pitchFamily="34" charset="-122"/>
                <a:cs typeface="Open Sans" pitchFamily="34" charset="-120"/>
              </a:rPr>
              <a:t> - ML Engineer - </a:t>
            </a:r>
            <a:r>
              <a:rPr lang="en-US" sz="1900" u="sng" dirty="0">
                <a:solidFill>
                  <a:srgbClr val="101014"/>
                </a:solidFill>
                <a:latin typeface="Open Sans" pitchFamily="34" charset="0"/>
                <a:ea typeface="Open Sans" pitchFamily="34" charset="-122"/>
                <a:cs typeface="Open Sans" pitchFamily="34" charset="-120"/>
                <a:hlinkClick r:id="rId6">
                  <a:extLst>
                    <a:ext uri="{A12FA001-AC4F-418D-AE19-62706E023703}">
                      <ahyp:hlinkClr xmlns:ahyp="http://schemas.microsoft.com/office/drawing/2018/hyperlinkcolor" val="tx"/>
                    </a:ext>
                  </a:extLst>
                </a:hlinkClick>
              </a:rPr>
              <a:t>LinkedIn</a:t>
            </a:r>
            <a:endParaRPr lang="en-US" sz="1900" dirty="0"/>
          </a:p>
        </p:txBody>
      </p:sp>
      <p:sp>
        <p:nvSpPr>
          <p:cNvPr id="7" name="Text 5"/>
          <p:cNvSpPr/>
          <p:nvPr/>
        </p:nvSpPr>
        <p:spPr>
          <a:xfrm>
            <a:off x="1258967" y="5512594"/>
            <a:ext cx="12507397" cy="395049"/>
          </a:xfrm>
          <a:prstGeom prst="rect">
            <a:avLst/>
          </a:prstGeom>
          <a:noFill/>
          <a:ln/>
        </p:spPr>
        <p:txBody>
          <a:bodyPr wrap="none" lIns="0" tIns="0" rIns="0" bIns="0" rtlCol="0" anchor="t"/>
          <a:lstStyle/>
          <a:p>
            <a:pPr marL="342900" indent="-342900" algn="l">
              <a:lnSpc>
                <a:spcPts val="3100"/>
              </a:lnSpc>
              <a:buSzPct val="100000"/>
              <a:buChar char="•"/>
            </a:pPr>
            <a:r>
              <a:rPr lang="en-US" sz="1900" b="1" dirty="0">
                <a:solidFill>
                  <a:srgbClr val="39393C"/>
                </a:solidFill>
                <a:latin typeface="Open Sans" pitchFamily="34" charset="0"/>
                <a:ea typeface="Open Sans" pitchFamily="34" charset="-122"/>
                <a:cs typeface="Open Sans" pitchFamily="34" charset="-120"/>
              </a:rPr>
              <a:t>Refaat-Allah Tarek Elgohary</a:t>
            </a:r>
            <a:r>
              <a:rPr lang="en-US" sz="1900" dirty="0">
                <a:solidFill>
                  <a:srgbClr val="39393C"/>
                </a:solidFill>
                <a:latin typeface="Open Sans" pitchFamily="34" charset="0"/>
                <a:ea typeface="Open Sans" pitchFamily="34" charset="-122"/>
                <a:cs typeface="Open Sans" pitchFamily="34" charset="-120"/>
              </a:rPr>
              <a:t> - ML Engineer - </a:t>
            </a:r>
            <a:r>
              <a:rPr lang="en-US" sz="1900" u="sng" dirty="0">
                <a:solidFill>
                  <a:srgbClr val="101014"/>
                </a:solidFill>
                <a:latin typeface="Open Sans" pitchFamily="34" charset="0"/>
                <a:ea typeface="Open Sans" pitchFamily="34" charset="-122"/>
                <a:cs typeface="Open Sans" pitchFamily="34" charset="-120"/>
                <a:hlinkClick r:id="rId7">
                  <a:extLst>
                    <a:ext uri="{A12FA001-AC4F-418D-AE19-62706E023703}">
                      <ahyp:hlinkClr xmlns:ahyp="http://schemas.microsoft.com/office/drawing/2018/hyperlinkcolor" val="tx"/>
                    </a:ext>
                  </a:extLst>
                </a:hlinkClick>
              </a:rPr>
              <a:t>LinkedIn</a:t>
            </a:r>
            <a:endParaRPr lang="en-US" sz="1900" dirty="0"/>
          </a:p>
        </p:txBody>
      </p:sp>
      <p:sp>
        <p:nvSpPr>
          <p:cNvPr id="8" name="Rectangle: Rounded Corners 7">
            <a:extLst>
              <a:ext uri="{FF2B5EF4-FFF2-40B4-BE49-F238E27FC236}">
                <a16:creationId xmlns:a16="http://schemas.microsoft.com/office/drawing/2014/main" id="{886B0C00-4B4F-EEC0-BEAC-F9BEA0DC8B2B}"/>
              </a:ext>
            </a:extLst>
          </p:cNvPr>
          <p:cNvSpPr/>
          <p:nvPr/>
        </p:nvSpPr>
        <p:spPr>
          <a:xfrm>
            <a:off x="12823902" y="7716644"/>
            <a:ext cx="1728439" cy="434897"/>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89503" y="620316"/>
            <a:ext cx="5639514" cy="704969"/>
          </a:xfrm>
          <a:prstGeom prst="rect">
            <a:avLst/>
          </a:prstGeom>
          <a:noFill/>
          <a:ln/>
        </p:spPr>
        <p:txBody>
          <a:bodyPr wrap="none" lIns="0" tIns="0" rIns="0" bIns="0" rtlCol="0" anchor="t"/>
          <a:lstStyle/>
          <a:p>
            <a:pPr marL="0" indent="0">
              <a:lnSpc>
                <a:spcPts val="5550"/>
              </a:lnSpc>
              <a:buNone/>
            </a:pPr>
            <a:r>
              <a:rPr lang="en-US" sz="4400" b="1" dirty="0">
                <a:solidFill>
                  <a:srgbClr val="101014"/>
                </a:solidFill>
                <a:latin typeface="Playfair Display Bold" pitchFamily="34" charset="0"/>
                <a:ea typeface="Playfair Display Bold" pitchFamily="34" charset="-122"/>
                <a:cs typeface="Playfair Display Bold" pitchFamily="34" charset="-120"/>
              </a:rPr>
              <a:t>Objectives</a:t>
            </a:r>
            <a:endParaRPr lang="en-US" sz="4400" dirty="0"/>
          </a:p>
        </p:txBody>
      </p:sp>
      <p:sp>
        <p:nvSpPr>
          <p:cNvPr id="3" name="Shape 1"/>
          <p:cNvSpPr/>
          <p:nvPr/>
        </p:nvSpPr>
        <p:spPr>
          <a:xfrm>
            <a:off x="789503" y="2030135"/>
            <a:ext cx="507444" cy="507444"/>
          </a:xfrm>
          <a:prstGeom prst="roundRect">
            <a:avLst>
              <a:gd name="adj" fmla="val 6668"/>
            </a:avLst>
          </a:prstGeom>
          <a:solidFill>
            <a:srgbClr val="E0E0EC"/>
          </a:solidFill>
          <a:ln/>
        </p:spPr>
        <p:txBody>
          <a:bodyPr/>
          <a:lstStyle/>
          <a:p>
            <a:endParaRPr lang="en-GB"/>
          </a:p>
        </p:txBody>
      </p:sp>
      <p:sp>
        <p:nvSpPr>
          <p:cNvPr id="4" name="Text 2"/>
          <p:cNvSpPr/>
          <p:nvPr/>
        </p:nvSpPr>
        <p:spPr>
          <a:xfrm>
            <a:off x="978337" y="2114669"/>
            <a:ext cx="129659" cy="338376"/>
          </a:xfrm>
          <a:prstGeom prst="rect">
            <a:avLst/>
          </a:prstGeom>
          <a:noFill/>
          <a:ln/>
        </p:spPr>
        <p:txBody>
          <a:bodyPr wrap="none" lIns="0" tIns="0" rIns="0" bIns="0" rtlCol="0" anchor="t"/>
          <a:lstStyle/>
          <a:p>
            <a:pPr marL="0" indent="0" algn="ctr">
              <a:lnSpc>
                <a:spcPts val="2650"/>
              </a:lnSpc>
              <a:buNone/>
            </a:pPr>
            <a:r>
              <a:rPr lang="en-US" sz="2650" b="1" dirty="0">
                <a:solidFill>
                  <a:srgbClr val="39393C"/>
                </a:solidFill>
                <a:latin typeface="Playfair Display Bold" pitchFamily="34" charset="0"/>
                <a:ea typeface="Playfair Display Bold" pitchFamily="34" charset="-122"/>
                <a:cs typeface="Playfair Display Bold" pitchFamily="34" charset="-120"/>
              </a:rPr>
              <a:t>1</a:t>
            </a:r>
            <a:endParaRPr lang="en-US" sz="2650" dirty="0"/>
          </a:p>
        </p:txBody>
      </p:sp>
      <p:sp>
        <p:nvSpPr>
          <p:cNvPr id="5" name="Text 3"/>
          <p:cNvSpPr/>
          <p:nvPr/>
        </p:nvSpPr>
        <p:spPr>
          <a:xfrm>
            <a:off x="1522452" y="2030135"/>
            <a:ext cx="4403527" cy="422910"/>
          </a:xfrm>
          <a:prstGeom prst="rect">
            <a:avLst/>
          </a:prstGeom>
          <a:noFill/>
          <a:ln/>
        </p:spPr>
        <p:txBody>
          <a:bodyPr wrap="none" lIns="0" tIns="0" rIns="0" bIns="0" rtlCol="0" anchor="t"/>
          <a:lstStyle/>
          <a:p>
            <a:pPr marL="0" indent="0">
              <a:lnSpc>
                <a:spcPts val="3300"/>
              </a:lnSpc>
              <a:buNone/>
            </a:pPr>
            <a:r>
              <a:rPr lang="en-US" sz="2650" b="1" dirty="0">
                <a:solidFill>
                  <a:srgbClr val="39393C"/>
                </a:solidFill>
                <a:latin typeface="Playfair Display Bold" pitchFamily="34" charset="0"/>
                <a:ea typeface="Playfair Display Bold" pitchFamily="34" charset="-122"/>
                <a:cs typeface="Playfair Display Bold" pitchFamily="34" charset="-120"/>
              </a:rPr>
              <a:t>Automate Disease Diagnosis</a:t>
            </a:r>
            <a:endParaRPr lang="en-US" sz="2650" dirty="0"/>
          </a:p>
        </p:txBody>
      </p:sp>
      <p:sp>
        <p:nvSpPr>
          <p:cNvPr id="6" name="Text 4"/>
          <p:cNvSpPr/>
          <p:nvPr/>
        </p:nvSpPr>
        <p:spPr>
          <a:xfrm>
            <a:off x="1522452" y="2588300"/>
            <a:ext cx="5679996" cy="721995"/>
          </a:xfrm>
          <a:prstGeom prst="rect">
            <a:avLst/>
          </a:prstGeom>
          <a:noFill/>
          <a:ln/>
        </p:spPr>
        <p:txBody>
          <a:bodyPr wrap="square" lIns="0" tIns="0" rIns="0" bIns="0" rtlCol="0" anchor="t"/>
          <a:lstStyle/>
          <a:p>
            <a:pPr marL="0" indent="0">
              <a:lnSpc>
                <a:spcPts val="2800"/>
              </a:lnSpc>
              <a:buNone/>
            </a:pPr>
            <a:r>
              <a:rPr lang="en-US" sz="1750" dirty="0">
                <a:solidFill>
                  <a:srgbClr val="39393C"/>
                </a:solidFill>
                <a:latin typeface="Open Sans" pitchFamily="34" charset="0"/>
                <a:ea typeface="Open Sans" pitchFamily="34" charset="-122"/>
                <a:cs typeface="Open Sans" pitchFamily="34" charset="-120"/>
              </a:rPr>
              <a:t>Develop a machine learning system capable of accurately predicting diseases based on symptoms.</a:t>
            </a:r>
            <a:endParaRPr lang="en-US" sz="1750" dirty="0"/>
          </a:p>
        </p:txBody>
      </p:sp>
      <p:sp>
        <p:nvSpPr>
          <p:cNvPr id="7" name="Shape 5"/>
          <p:cNvSpPr/>
          <p:nvPr/>
        </p:nvSpPr>
        <p:spPr>
          <a:xfrm>
            <a:off x="7427952" y="2030135"/>
            <a:ext cx="507444" cy="507444"/>
          </a:xfrm>
          <a:prstGeom prst="roundRect">
            <a:avLst>
              <a:gd name="adj" fmla="val 6668"/>
            </a:avLst>
          </a:prstGeom>
          <a:solidFill>
            <a:srgbClr val="E0E0EC"/>
          </a:solidFill>
          <a:ln/>
        </p:spPr>
        <p:txBody>
          <a:bodyPr/>
          <a:lstStyle/>
          <a:p>
            <a:endParaRPr lang="en-GB"/>
          </a:p>
        </p:txBody>
      </p:sp>
      <p:sp>
        <p:nvSpPr>
          <p:cNvPr id="8" name="Text 6"/>
          <p:cNvSpPr/>
          <p:nvPr/>
        </p:nvSpPr>
        <p:spPr>
          <a:xfrm>
            <a:off x="7593211" y="2114669"/>
            <a:ext cx="176927" cy="338376"/>
          </a:xfrm>
          <a:prstGeom prst="rect">
            <a:avLst/>
          </a:prstGeom>
          <a:noFill/>
          <a:ln/>
        </p:spPr>
        <p:txBody>
          <a:bodyPr wrap="none" lIns="0" tIns="0" rIns="0" bIns="0" rtlCol="0" anchor="t"/>
          <a:lstStyle/>
          <a:p>
            <a:pPr marL="0" indent="0" algn="ctr">
              <a:lnSpc>
                <a:spcPts val="2650"/>
              </a:lnSpc>
              <a:buNone/>
            </a:pPr>
            <a:r>
              <a:rPr lang="en-US" sz="2650" b="1" dirty="0">
                <a:solidFill>
                  <a:srgbClr val="39393C"/>
                </a:solidFill>
                <a:latin typeface="Playfair Display Bold" pitchFamily="34" charset="0"/>
                <a:ea typeface="Playfair Display Bold" pitchFamily="34" charset="-122"/>
                <a:cs typeface="Playfair Display Bold" pitchFamily="34" charset="-120"/>
              </a:rPr>
              <a:t>2</a:t>
            </a:r>
            <a:endParaRPr lang="en-US" sz="2650" dirty="0"/>
          </a:p>
        </p:txBody>
      </p:sp>
      <p:sp>
        <p:nvSpPr>
          <p:cNvPr id="9" name="Text 7"/>
          <p:cNvSpPr/>
          <p:nvPr/>
        </p:nvSpPr>
        <p:spPr>
          <a:xfrm>
            <a:off x="8160901" y="2030135"/>
            <a:ext cx="3988475" cy="422910"/>
          </a:xfrm>
          <a:prstGeom prst="rect">
            <a:avLst/>
          </a:prstGeom>
          <a:noFill/>
          <a:ln/>
        </p:spPr>
        <p:txBody>
          <a:bodyPr wrap="none" lIns="0" tIns="0" rIns="0" bIns="0" rtlCol="0" anchor="t"/>
          <a:lstStyle/>
          <a:p>
            <a:pPr marL="0" indent="0">
              <a:lnSpc>
                <a:spcPts val="3300"/>
              </a:lnSpc>
              <a:buNone/>
            </a:pPr>
            <a:r>
              <a:rPr lang="en-US" sz="2650" b="1" dirty="0">
                <a:solidFill>
                  <a:srgbClr val="39393C"/>
                </a:solidFill>
                <a:latin typeface="Playfair Display Bold" pitchFamily="34" charset="0"/>
                <a:ea typeface="Playfair Display Bold" pitchFamily="34" charset="-122"/>
                <a:cs typeface="Playfair Display Bold" pitchFamily="34" charset="-120"/>
              </a:rPr>
              <a:t>Enhance Data Availability</a:t>
            </a:r>
            <a:endParaRPr lang="en-US" sz="2650" dirty="0"/>
          </a:p>
        </p:txBody>
      </p:sp>
      <p:sp>
        <p:nvSpPr>
          <p:cNvPr id="10" name="Text 8"/>
          <p:cNvSpPr/>
          <p:nvPr/>
        </p:nvSpPr>
        <p:spPr>
          <a:xfrm>
            <a:off x="8160901" y="2588300"/>
            <a:ext cx="5679996" cy="1082993"/>
          </a:xfrm>
          <a:prstGeom prst="rect">
            <a:avLst/>
          </a:prstGeom>
          <a:noFill/>
          <a:ln/>
        </p:spPr>
        <p:txBody>
          <a:bodyPr wrap="square" lIns="0" tIns="0" rIns="0" bIns="0" rtlCol="0" anchor="t"/>
          <a:lstStyle/>
          <a:p>
            <a:pPr marL="0" indent="0">
              <a:lnSpc>
                <a:spcPts val="2800"/>
              </a:lnSpc>
              <a:buNone/>
            </a:pPr>
            <a:r>
              <a:rPr lang="en-US" sz="1750" dirty="0">
                <a:solidFill>
                  <a:srgbClr val="39393C"/>
                </a:solidFill>
                <a:latin typeface="Open Sans" pitchFamily="34" charset="0"/>
                <a:ea typeface="Open Sans" pitchFamily="34" charset="-122"/>
                <a:cs typeface="Open Sans" pitchFamily="34" charset="-120"/>
              </a:rPr>
              <a:t>Use GANs to generate synthetic medical data, improving the model's training dataset and robustness.</a:t>
            </a:r>
            <a:endParaRPr lang="en-US" sz="1750" dirty="0"/>
          </a:p>
        </p:txBody>
      </p:sp>
      <p:sp>
        <p:nvSpPr>
          <p:cNvPr id="11" name="Shape 9"/>
          <p:cNvSpPr/>
          <p:nvPr/>
        </p:nvSpPr>
        <p:spPr>
          <a:xfrm>
            <a:off x="789503" y="4150519"/>
            <a:ext cx="507444" cy="507444"/>
          </a:xfrm>
          <a:prstGeom prst="roundRect">
            <a:avLst>
              <a:gd name="adj" fmla="val 6668"/>
            </a:avLst>
          </a:prstGeom>
          <a:solidFill>
            <a:srgbClr val="E0E0EC"/>
          </a:solidFill>
          <a:ln/>
        </p:spPr>
        <p:txBody>
          <a:bodyPr/>
          <a:lstStyle/>
          <a:p>
            <a:endParaRPr lang="en-GB"/>
          </a:p>
        </p:txBody>
      </p:sp>
      <p:sp>
        <p:nvSpPr>
          <p:cNvPr id="12" name="Text 10"/>
          <p:cNvSpPr/>
          <p:nvPr/>
        </p:nvSpPr>
        <p:spPr>
          <a:xfrm>
            <a:off x="960596" y="4235053"/>
            <a:ext cx="165140" cy="338376"/>
          </a:xfrm>
          <a:prstGeom prst="rect">
            <a:avLst/>
          </a:prstGeom>
          <a:noFill/>
          <a:ln/>
        </p:spPr>
        <p:txBody>
          <a:bodyPr wrap="none" lIns="0" tIns="0" rIns="0" bIns="0" rtlCol="0" anchor="t"/>
          <a:lstStyle/>
          <a:p>
            <a:pPr marL="0" indent="0" algn="ctr">
              <a:lnSpc>
                <a:spcPts val="2650"/>
              </a:lnSpc>
              <a:buNone/>
            </a:pPr>
            <a:r>
              <a:rPr lang="en-US" sz="2650" b="1" dirty="0">
                <a:solidFill>
                  <a:srgbClr val="39393C"/>
                </a:solidFill>
                <a:latin typeface="Playfair Display Bold" pitchFamily="34" charset="0"/>
                <a:ea typeface="Playfair Display Bold" pitchFamily="34" charset="-122"/>
                <a:cs typeface="Playfair Display Bold" pitchFamily="34" charset="-120"/>
              </a:rPr>
              <a:t>3</a:t>
            </a:r>
            <a:endParaRPr lang="en-US" sz="2650" dirty="0"/>
          </a:p>
        </p:txBody>
      </p:sp>
      <p:sp>
        <p:nvSpPr>
          <p:cNvPr id="13" name="Text 11"/>
          <p:cNvSpPr/>
          <p:nvPr/>
        </p:nvSpPr>
        <p:spPr>
          <a:xfrm>
            <a:off x="1522452" y="4150519"/>
            <a:ext cx="3383637" cy="422910"/>
          </a:xfrm>
          <a:prstGeom prst="rect">
            <a:avLst/>
          </a:prstGeom>
          <a:noFill/>
          <a:ln/>
        </p:spPr>
        <p:txBody>
          <a:bodyPr wrap="none" lIns="0" tIns="0" rIns="0" bIns="0" rtlCol="0" anchor="t"/>
          <a:lstStyle/>
          <a:p>
            <a:pPr marL="0" indent="0">
              <a:lnSpc>
                <a:spcPts val="3300"/>
              </a:lnSpc>
              <a:buNone/>
            </a:pPr>
            <a:r>
              <a:rPr lang="en-US" sz="2650" b="1" dirty="0">
                <a:solidFill>
                  <a:srgbClr val="39393C"/>
                </a:solidFill>
                <a:latin typeface="Playfair Display Bold" pitchFamily="34" charset="0"/>
                <a:ea typeface="Playfair Display Bold" pitchFamily="34" charset="-122"/>
                <a:cs typeface="Playfair Display Bold" pitchFamily="34" charset="-120"/>
              </a:rPr>
              <a:t>Model Comparison</a:t>
            </a:r>
            <a:endParaRPr lang="en-US" sz="2650" dirty="0"/>
          </a:p>
        </p:txBody>
      </p:sp>
      <p:sp>
        <p:nvSpPr>
          <p:cNvPr id="14" name="Text 12"/>
          <p:cNvSpPr/>
          <p:nvPr/>
        </p:nvSpPr>
        <p:spPr>
          <a:xfrm>
            <a:off x="1522452" y="4708684"/>
            <a:ext cx="5679996" cy="721995"/>
          </a:xfrm>
          <a:prstGeom prst="rect">
            <a:avLst/>
          </a:prstGeom>
          <a:noFill/>
          <a:ln/>
        </p:spPr>
        <p:txBody>
          <a:bodyPr wrap="square" lIns="0" tIns="0" rIns="0" bIns="0" rtlCol="0" anchor="t"/>
          <a:lstStyle/>
          <a:p>
            <a:pPr marL="0" indent="0">
              <a:lnSpc>
                <a:spcPts val="2800"/>
              </a:lnSpc>
              <a:buNone/>
            </a:pPr>
            <a:r>
              <a:rPr lang="en-US" sz="1750" dirty="0">
                <a:solidFill>
                  <a:srgbClr val="39393C"/>
                </a:solidFill>
                <a:latin typeface="Open Sans" pitchFamily="34" charset="0"/>
                <a:ea typeface="Open Sans" pitchFamily="34" charset="-122"/>
                <a:cs typeface="Open Sans" pitchFamily="34" charset="-120"/>
              </a:rPr>
              <a:t>Evaluate various classification models to identify the best-performing algorithm for predicting diseases.</a:t>
            </a:r>
            <a:endParaRPr lang="en-US" sz="1750" dirty="0"/>
          </a:p>
        </p:txBody>
      </p:sp>
      <p:sp>
        <p:nvSpPr>
          <p:cNvPr id="15" name="Shape 13"/>
          <p:cNvSpPr/>
          <p:nvPr/>
        </p:nvSpPr>
        <p:spPr>
          <a:xfrm>
            <a:off x="7427952" y="4150519"/>
            <a:ext cx="507444" cy="507444"/>
          </a:xfrm>
          <a:prstGeom prst="roundRect">
            <a:avLst>
              <a:gd name="adj" fmla="val 6668"/>
            </a:avLst>
          </a:prstGeom>
          <a:solidFill>
            <a:srgbClr val="E0E0EC"/>
          </a:solidFill>
          <a:ln/>
        </p:spPr>
        <p:txBody>
          <a:bodyPr/>
          <a:lstStyle/>
          <a:p>
            <a:endParaRPr lang="en-GB"/>
          </a:p>
        </p:txBody>
      </p:sp>
      <p:sp>
        <p:nvSpPr>
          <p:cNvPr id="16" name="Text 14"/>
          <p:cNvSpPr/>
          <p:nvPr/>
        </p:nvSpPr>
        <p:spPr>
          <a:xfrm>
            <a:off x="7592258" y="4235053"/>
            <a:ext cx="178713" cy="338376"/>
          </a:xfrm>
          <a:prstGeom prst="rect">
            <a:avLst/>
          </a:prstGeom>
          <a:noFill/>
          <a:ln/>
        </p:spPr>
        <p:txBody>
          <a:bodyPr wrap="none" lIns="0" tIns="0" rIns="0" bIns="0" rtlCol="0" anchor="t"/>
          <a:lstStyle/>
          <a:p>
            <a:pPr marL="0" indent="0" algn="ctr">
              <a:lnSpc>
                <a:spcPts val="2650"/>
              </a:lnSpc>
              <a:buNone/>
            </a:pPr>
            <a:r>
              <a:rPr lang="en-US" sz="2650" b="1" dirty="0">
                <a:solidFill>
                  <a:srgbClr val="39393C"/>
                </a:solidFill>
                <a:latin typeface="Playfair Display Bold" pitchFamily="34" charset="0"/>
                <a:ea typeface="Playfair Display Bold" pitchFamily="34" charset="-122"/>
                <a:cs typeface="Playfair Display Bold" pitchFamily="34" charset="-120"/>
              </a:rPr>
              <a:t>4</a:t>
            </a:r>
            <a:endParaRPr lang="en-US" sz="2650" dirty="0"/>
          </a:p>
        </p:txBody>
      </p:sp>
      <p:sp>
        <p:nvSpPr>
          <p:cNvPr id="17" name="Text 15"/>
          <p:cNvSpPr/>
          <p:nvPr/>
        </p:nvSpPr>
        <p:spPr>
          <a:xfrm>
            <a:off x="8160901" y="4150519"/>
            <a:ext cx="5679996" cy="845820"/>
          </a:xfrm>
          <a:prstGeom prst="rect">
            <a:avLst/>
          </a:prstGeom>
          <a:noFill/>
          <a:ln/>
        </p:spPr>
        <p:txBody>
          <a:bodyPr wrap="square" lIns="0" tIns="0" rIns="0" bIns="0" rtlCol="0" anchor="t"/>
          <a:lstStyle/>
          <a:p>
            <a:pPr marL="0" indent="0">
              <a:lnSpc>
                <a:spcPts val="3300"/>
              </a:lnSpc>
              <a:buNone/>
            </a:pPr>
            <a:r>
              <a:rPr lang="en-US" sz="2650" b="1" dirty="0">
                <a:solidFill>
                  <a:srgbClr val="39393C"/>
                </a:solidFill>
                <a:latin typeface="Playfair Display Bold" pitchFamily="34" charset="0"/>
                <a:ea typeface="Playfair Display Bold" pitchFamily="34" charset="-122"/>
                <a:cs typeface="Playfair Display Bold" pitchFamily="34" charset="-120"/>
              </a:rPr>
              <a:t>Recommendation System Implementation</a:t>
            </a:r>
            <a:endParaRPr lang="en-US" sz="2650" dirty="0"/>
          </a:p>
        </p:txBody>
      </p:sp>
      <p:sp>
        <p:nvSpPr>
          <p:cNvPr id="18" name="Text 16"/>
          <p:cNvSpPr/>
          <p:nvPr/>
        </p:nvSpPr>
        <p:spPr>
          <a:xfrm>
            <a:off x="8160901" y="5131594"/>
            <a:ext cx="5679996" cy="1082993"/>
          </a:xfrm>
          <a:prstGeom prst="rect">
            <a:avLst/>
          </a:prstGeom>
          <a:noFill/>
          <a:ln/>
        </p:spPr>
        <p:txBody>
          <a:bodyPr wrap="square" lIns="0" tIns="0" rIns="0" bIns="0" rtlCol="0" anchor="t"/>
          <a:lstStyle/>
          <a:p>
            <a:pPr marL="0" indent="0">
              <a:lnSpc>
                <a:spcPts val="2800"/>
              </a:lnSpc>
              <a:buNone/>
            </a:pPr>
            <a:r>
              <a:rPr lang="en-US" sz="1750" dirty="0">
                <a:solidFill>
                  <a:srgbClr val="39393C"/>
                </a:solidFill>
                <a:latin typeface="Open Sans" pitchFamily="34" charset="0"/>
                <a:ea typeface="Open Sans" pitchFamily="34" charset="-122"/>
                <a:cs typeface="Open Sans" pitchFamily="34" charset="-120"/>
              </a:rPr>
              <a:t>Provide health-related recommendations, including medications, precautions, and lifestyle changes based on predicted diseases.</a:t>
            </a:r>
            <a:endParaRPr lang="en-US" sz="1750" dirty="0"/>
          </a:p>
        </p:txBody>
      </p:sp>
      <p:sp>
        <p:nvSpPr>
          <p:cNvPr id="19" name="Shape 17"/>
          <p:cNvSpPr/>
          <p:nvPr/>
        </p:nvSpPr>
        <p:spPr>
          <a:xfrm>
            <a:off x="789503" y="6693813"/>
            <a:ext cx="507444" cy="507444"/>
          </a:xfrm>
          <a:prstGeom prst="roundRect">
            <a:avLst>
              <a:gd name="adj" fmla="val 6668"/>
            </a:avLst>
          </a:prstGeom>
          <a:solidFill>
            <a:srgbClr val="E0E0EC"/>
          </a:solidFill>
          <a:ln/>
        </p:spPr>
        <p:txBody>
          <a:bodyPr/>
          <a:lstStyle/>
          <a:p>
            <a:endParaRPr lang="en-GB"/>
          </a:p>
        </p:txBody>
      </p:sp>
      <p:sp>
        <p:nvSpPr>
          <p:cNvPr id="20" name="Text 18"/>
          <p:cNvSpPr/>
          <p:nvPr/>
        </p:nvSpPr>
        <p:spPr>
          <a:xfrm>
            <a:off x="965478" y="6778347"/>
            <a:ext cx="155377" cy="338376"/>
          </a:xfrm>
          <a:prstGeom prst="rect">
            <a:avLst/>
          </a:prstGeom>
          <a:noFill/>
          <a:ln/>
        </p:spPr>
        <p:txBody>
          <a:bodyPr wrap="none" lIns="0" tIns="0" rIns="0" bIns="0" rtlCol="0" anchor="t"/>
          <a:lstStyle/>
          <a:p>
            <a:pPr marL="0" indent="0" algn="ctr">
              <a:lnSpc>
                <a:spcPts val="2650"/>
              </a:lnSpc>
              <a:buNone/>
            </a:pPr>
            <a:r>
              <a:rPr lang="en-US" sz="2650" b="1" dirty="0">
                <a:solidFill>
                  <a:srgbClr val="39393C"/>
                </a:solidFill>
                <a:latin typeface="Playfair Display Bold" pitchFamily="34" charset="0"/>
                <a:ea typeface="Playfair Display Bold" pitchFamily="34" charset="-122"/>
                <a:cs typeface="Playfair Display Bold" pitchFamily="34" charset="-120"/>
              </a:rPr>
              <a:t>5</a:t>
            </a:r>
            <a:endParaRPr lang="en-US" sz="2650" dirty="0"/>
          </a:p>
        </p:txBody>
      </p:sp>
      <p:sp>
        <p:nvSpPr>
          <p:cNvPr id="21" name="Text 19"/>
          <p:cNvSpPr/>
          <p:nvPr/>
        </p:nvSpPr>
        <p:spPr>
          <a:xfrm>
            <a:off x="1522452" y="6693813"/>
            <a:ext cx="4718090" cy="422910"/>
          </a:xfrm>
          <a:prstGeom prst="rect">
            <a:avLst/>
          </a:prstGeom>
          <a:noFill/>
          <a:ln/>
        </p:spPr>
        <p:txBody>
          <a:bodyPr wrap="none" lIns="0" tIns="0" rIns="0" bIns="0" rtlCol="0" anchor="t"/>
          <a:lstStyle/>
          <a:p>
            <a:pPr marL="0" indent="0">
              <a:lnSpc>
                <a:spcPts val="3300"/>
              </a:lnSpc>
              <a:buNone/>
            </a:pPr>
            <a:r>
              <a:rPr lang="en-US" sz="2650" b="1" dirty="0">
                <a:solidFill>
                  <a:srgbClr val="39393C"/>
                </a:solidFill>
                <a:latin typeface="Playfair Display Bold" pitchFamily="34" charset="0"/>
                <a:ea typeface="Playfair Display Bold" pitchFamily="34" charset="-122"/>
                <a:cs typeface="Playfair Display Bold" pitchFamily="34" charset="-120"/>
              </a:rPr>
              <a:t>Improve Experiment Tracking</a:t>
            </a:r>
            <a:endParaRPr lang="en-US" sz="2650" dirty="0"/>
          </a:p>
        </p:txBody>
      </p:sp>
      <p:sp>
        <p:nvSpPr>
          <p:cNvPr id="22" name="Text 20"/>
          <p:cNvSpPr/>
          <p:nvPr/>
        </p:nvSpPr>
        <p:spPr>
          <a:xfrm>
            <a:off x="1522452" y="7251978"/>
            <a:ext cx="12318444" cy="360998"/>
          </a:xfrm>
          <a:prstGeom prst="rect">
            <a:avLst/>
          </a:prstGeom>
          <a:noFill/>
          <a:ln/>
        </p:spPr>
        <p:txBody>
          <a:bodyPr wrap="none" lIns="0" tIns="0" rIns="0" bIns="0" rtlCol="0" anchor="t"/>
          <a:lstStyle/>
          <a:p>
            <a:pPr marL="0" indent="0">
              <a:lnSpc>
                <a:spcPts val="2800"/>
              </a:lnSpc>
              <a:buNone/>
            </a:pPr>
            <a:r>
              <a:rPr lang="en-US" sz="1750" dirty="0">
                <a:solidFill>
                  <a:srgbClr val="39393C"/>
                </a:solidFill>
                <a:latin typeface="Open Sans" pitchFamily="34" charset="0"/>
                <a:ea typeface="Open Sans" pitchFamily="34" charset="-122"/>
                <a:cs typeface="Open Sans" pitchFamily="34" charset="-120"/>
              </a:rPr>
              <a:t>Use MLflow for managing model lifecycle, ensuring reproducibility and better model management​.</a:t>
            </a:r>
            <a:endParaRPr lang="en-US" sz="1750" dirty="0"/>
          </a:p>
        </p:txBody>
      </p:sp>
      <p:sp>
        <p:nvSpPr>
          <p:cNvPr id="23" name="Rectangle: Rounded Corners 22">
            <a:extLst>
              <a:ext uri="{FF2B5EF4-FFF2-40B4-BE49-F238E27FC236}">
                <a16:creationId xmlns:a16="http://schemas.microsoft.com/office/drawing/2014/main" id="{E4DCCC4D-5603-7EDC-960F-534996DC9BA6}"/>
              </a:ext>
            </a:extLst>
          </p:cNvPr>
          <p:cNvSpPr/>
          <p:nvPr/>
        </p:nvSpPr>
        <p:spPr>
          <a:xfrm>
            <a:off x="12823902" y="7716644"/>
            <a:ext cx="1728439" cy="434897"/>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47606" y="665917"/>
            <a:ext cx="6054447" cy="756761"/>
          </a:xfrm>
          <a:prstGeom prst="rect">
            <a:avLst/>
          </a:prstGeom>
          <a:noFill/>
          <a:ln/>
        </p:spPr>
        <p:txBody>
          <a:bodyPr wrap="none" lIns="0" tIns="0" rIns="0" bIns="0" rtlCol="0" anchor="t"/>
          <a:lstStyle/>
          <a:p>
            <a:pPr marL="0" indent="0">
              <a:lnSpc>
                <a:spcPts val="5950"/>
              </a:lnSpc>
              <a:buNone/>
            </a:pPr>
            <a:r>
              <a:rPr lang="en-US" sz="4750" b="1" dirty="0">
                <a:solidFill>
                  <a:srgbClr val="101014"/>
                </a:solidFill>
                <a:latin typeface="Playfair Display Bold" pitchFamily="34" charset="0"/>
                <a:ea typeface="Playfair Display Bold" pitchFamily="34" charset="-122"/>
                <a:cs typeface="Playfair Display Bold" pitchFamily="34" charset="-120"/>
              </a:rPr>
              <a:t>Agenda</a:t>
            </a:r>
            <a:endParaRPr lang="en-US" sz="4750" dirty="0"/>
          </a:p>
        </p:txBody>
      </p:sp>
      <p:sp>
        <p:nvSpPr>
          <p:cNvPr id="3" name="Shape 1"/>
          <p:cNvSpPr/>
          <p:nvPr/>
        </p:nvSpPr>
        <p:spPr>
          <a:xfrm>
            <a:off x="1195626" y="1907024"/>
            <a:ext cx="30480" cy="5660350"/>
          </a:xfrm>
          <a:prstGeom prst="roundRect">
            <a:avLst>
              <a:gd name="adj" fmla="val 119183"/>
            </a:avLst>
          </a:prstGeom>
          <a:solidFill>
            <a:srgbClr val="C6C6D2"/>
          </a:solidFill>
          <a:ln/>
        </p:spPr>
        <p:txBody>
          <a:bodyPr/>
          <a:lstStyle/>
          <a:p>
            <a:endParaRPr lang="en-GB"/>
          </a:p>
        </p:txBody>
      </p:sp>
      <p:sp>
        <p:nvSpPr>
          <p:cNvPr id="4" name="Shape 2"/>
          <p:cNvSpPr/>
          <p:nvPr/>
        </p:nvSpPr>
        <p:spPr>
          <a:xfrm>
            <a:off x="1452801" y="2436614"/>
            <a:ext cx="847606" cy="30480"/>
          </a:xfrm>
          <a:prstGeom prst="roundRect">
            <a:avLst>
              <a:gd name="adj" fmla="val 119183"/>
            </a:avLst>
          </a:prstGeom>
          <a:solidFill>
            <a:srgbClr val="C6C6D2"/>
          </a:solidFill>
          <a:ln/>
        </p:spPr>
        <p:txBody>
          <a:bodyPr/>
          <a:lstStyle/>
          <a:p>
            <a:endParaRPr lang="en-GB"/>
          </a:p>
        </p:txBody>
      </p:sp>
      <p:sp>
        <p:nvSpPr>
          <p:cNvPr id="5" name="Shape 3"/>
          <p:cNvSpPr/>
          <p:nvPr/>
        </p:nvSpPr>
        <p:spPr>
          <a:xfrm>
            <a:off x="938451" y="2179439"/>
            <a:ext cx="544830" cy="544830"/>
          </a:xfrm>
          <a:prstGeom prst="roundRect">
            <a:avLst>
              <a:gd name="adj" fmla="val 6668"/>
            </a:avLst>
          </a:prstGeom>
          <a:solidFill>
            <a:srgbClr val="E0E0EC"/>
          </a:solidFill>
          <a:ln/>
        </p:spPr>
        <p:txBody>
          <a:bodyPr/>
          <a:lstStyle/>
          <a:p>
            <a:endParaRPr lang="en-GB"/>
          </a:p>
        </p:txBody>
      </p:sp>
      <p:sp>
        <p:nvSpPr>
          <p:cNvPr id="6" name="Text 4"/>
          <p:cNvSpPr/>
          <p:nvPr/>
        </p:nvSpPr>
        <p:spPr>
          <a:xfrm>
            <a:off x="1141214" y="2270165"/>
            <a:ext cx="139184" cy="363260"/>
          </a:xfrm>
          <a:prstGeom prst="rect">
            <a:avLst/>
          </a:prstGeom>
          <a:noFill/>
          <a:ln/>
        </p:spPr>
        <p:txBody>
          <a:bodyPr wrap="none" lIns="0" tIns="0" rIns="0" bIns="0" rtlCol="0" anchor="t"/>
          <a:lstStyle/>
          <a:p>
            <a:pPr marL="0" indent="0" algn="ctr">
              <a:lnSpc>
                <a:spcPts val="2850"/>
              </a:lnSpc>
              <a:buNone/>
            </a:pPr>
            <a:r>
              <a:rPr lang="en-US" sz="2850" b="1" dirty="0">
                <a:solidFill>
                  <a:srgbClr val="39393C"/>
                </a:solidFill>
                <a:latin typeface="Playfair Display Bold" pitchFamily="34" charset="0"/>
                <a:ea typeface="Playfair Display Bold" pitchFamily="34" charset="-122"/>
                <a:cs typeface="Playfair Display Bold" pitchFamily="34" charset="-120"/>
              </a:rPr>
              <a:t>1</a:t>
            </a:r>
            <a:endParaRPr lang="en-US" sz="2850" dirty="0"/>
          </a:p>
        </p:txBody>
      </p:sp>
      <p:sp>
        <p:nvSpPr>
          <p:cNvPr id="7" name="Text 5"/>
          <p:cNvSpPr/>
          <p:nvPr/>
        </p:nvSpPr>
        <p:spPr>
          <a:xfrm>
            <a:off x="2542818" y="2149197"/>
            <a:ext cx="3632597" cy="453985"/>
          </a:xfrm>
          <a:prstGeom prst="rect">
            <a:avLst/>
          </a:prstGeom>
          <a:noFill/>
          <a:ln/>
        </p:spPr>
        <p:txBody>
          <a:bodyPr wrap="none" lIns="0" tIns="0" rIns="0" bIns="0" rtlCol="0" anchor="t"/>
          <a:lstStyle/>
          <a:p>
            <a:pPr marL="0" indent="0" algn="l">
              <a:lnSpc>
                <a:spcPts val="3550"/>
              </a:lnSpc>
              <a:buNone/>
            </a:pPr>
            <a:r>
              <a:rPr lang="en-US" sz="2850" b="1" dirty="0">
                <a:solidFill>
                  <a:srgbClr val="39393C"/>
                </a:solidFill>
                <a:latin typeface="Playfair Display Bold" pitchFamily="34" charset="0"/>
                <a:ea typeface="Playfair Display Bold" pitchFamily="34" charset="-122"/>
                <a:cs typeface="Playfair Display Bold" pitchFamily="34" charset="-120"/>
              </a:rPr>
              <a:t>Introduction</a:t>
            </a:r>
            <a:endParaRPr lang="en-US" sz="2850" dirty="0"/>
          </a:p>
        </p:txBody>
      </p:sp>
      <p:sp>
        <p:nvSpPr>
          <p:cNvPr id="8" name="Shape 6"/>
          <p:cNvSpPr/>
          <p:nvPr/>
        </p:nvSpPr>
        <p:spPr>
          <a:xfrm>
            <a:off x="1452801" y="3617119"/>
            <a:ext cx="847606" cy="30480"/>
          </a:xfrm>
          <a:prstGeom prst="roundRect">
            <a:avLst>
              <a:gd name="adj" fmla="val 119183"/>
            </a:avLst>
          </a:prstGeom>
          <a:solidFill>
            <a:srgbClr val="C6C6D2"/>
          </a:solidFill>
          <a:ln/>
        </p:spPr>
        <p:txBody>
          <a:bodyPr/>
          <a:lstStyle/>
          <a:p>
            <a:endParaRPr lang="en-GB"/>
          </a:p>
        </p:txBody>
      </p:sp>
      <p:sp>
        <p:nvSpPr>
          <p:cNvPr id="9" name="Shape 7"/>
          <p:cNvSpPr/>
          <p:nvPr/>
        </p:nvSpPr>
        <p:spPr>
          <a:xfrm>
            <a:off x="938451" y="3359944"/>
            <a:ext cx="544830" cy="544830"/>
          </a:xfrm>
          <a:prstGeom prst="roundRect">
            <a:avLst>
              <a:gd name="adj" fmla="val 6668"/>
            </a:avLst>
          </a:prstGeom>
          <a:solidFill>
            <a:srgbClr val="E0E0EC"/>
          </a:solidFill>
          <a:ln/>
        </p:spPr>
        <p:txBody>
          <a:bodyPr/>
          <a:lstStyle/>
          <a:p>
            <a:endParaRPr lang="en-GB"/>
          </a:p>
        </p:txBody>
      </p:sp>
      <p:sp>
        <p:nvSpPr>
          <p:cNvPr id="10" name="Text 8"/>
          <p:cNvSpPr/>
          <p:nvPr/>
        </p:nvSpPr>
        <p:spPr>
          <a:xfrm>
            <a:off x="1115854" y="3450669"/>
            <a:ext cx="190024" cy="363260"/>
          </a:xfrm>
          <a:prstGeom prst="rect">
            <a:avLst/>
          </a:prstGeom>
          <a:noFill/>
          <a:ln/>
        </p:spPr>
        <p:txBody>
          <a:bodyPr wrap="none" lIns="0" tIns="0" rIns="0" bIns="0" rtlCol="0" anchor="t"/>
          <a:lstStyle/>
          <a:p>
            <a:pPr marL="0" indent="0" algn="ctr">
              <a:lnSpc>
                <a:spcPts val="2850"/>
              </a:lnSpc>
              <a:buNone/>
            </a:pPr>
            <a:r>
              <a:rPr lang="en-US" sz="2850" b="1" dirty="0">
                <a:solidFill>
                  <a:srgbClr val="39393C"/>
                </a:solidFill>
                <a:latin typeface="Playfair Display Bold" pitchFamily="34" charset="0"/>
                <a:ea typeface="Playfair Display Bold" pitchFamily="34" charset="-122"/>
                <a:cs typeface="Playfair Display Bold" pitchFamily="34" charset="-120"/>
              </a:rPr>
              <a:t>2</a:t>
            </a:r>
            <a:endParaRPr lang="en-US" sz="2850" dirty="0"/>
          </a:p>
        </p:txBody>
      </p:sp>
      <p:sp>
        <p:nvSpPr>
          <p:cNvPr id="11" name="Text 9"/>
          <p:cNvSpPr/>
          <p:nvPr/>
        </p:nvSpPr>
        <p:spPr>
          <a:xfrm>
            <a:off x="2542818" y="3329702"/>
            <a:ext cx="6976705" cy="453985"/>
          </a:xfrm>
          <a:prstGeom prst="rect">
            <a:avLst/>
          </a:prstGeom>
          <a:noFill/>
          <a:ln/>
        </p:spPr>
        <p:txBody>
          <a:bodyPr wrap="none" lIns="0" tIns="0" rIns="0" bIns="0" rtlCol="0" anchor="t"/>
          <a:lstStyle/>
          <a:p>
            <a:pPr marL="0" indent="0" algn="l">
              <a:lnSpc>
                <a:spcPts val="3550"/>
              </a:lnSpc>
              <a:buNone/>
            </a:pPr>
            <a:r>
              <a:rPr lang="en-US" sz="2850" b="1" dirty="0">
                <a:solidFill>
                  <a:srgbClr val="39393C"/>
                </a:solidFill>
                <a:latin typeface="Playfair Display Bold" pitchFamily="34" charset="0"/>
                <a:ea typeface="Playfair Display Bold" pitchFamily="34" charset="-122"/>
                <a:cs typeface="Playfair Display Bold" pitchFamily="34" charset="-120"/>
              </a:rPr>
              <a:t>Discussion of Key Models and Techniques</a:t>
            </a:r>
            <a:endParaRPr lang="en-US" sz="2850" dirty="0"/>
          </a:p>
        </p:txBody>
      </p:sp>
      <p:sp>
        <p:nvSpPr>
          <p:cNvPr id="12" name="Shape 10"/>
          <p:cNvSpPr/>
          <p:nvPr/>
        </p:nvSpPr>
        <p:spPr>
          <a:xfrm>
            <a:off x="1452801" y="4797623"/>
            <a:ext cx="847606" cy="30480"/>
          </a:xfrm>
          <a:prstGeom prst="roundRect">
            <a:avLst>
              <a:gd name="adj" fmla="val 119183"/>
            </a:avLst>
          </a:prstGeom>
          <a:solidFill>
            <a:srgbClr val="C6C6D2"/>
          </a:solidFill>
          <a:ln/>
        </p:spPr>
        <p:txBody>
          <a:bodyPr/>
          <a:lstStyle/>
          <a:p>
            <a:endParaRPr lang="en-GB"/>
          </a:p>
        </p:txBody>
      </p:sp>
      <p:sp>
        <p:nvSpPr>
          <p:cNvPr id="13" name="Shape 11"/>
          <p:cNvSpPr/>
          <p:nvPr/>
        </p:nvSpPr>
        <p:spPr>
          <a:xfrm>
            <a:off x="938451" y="4540448"/>
            <a:ext cx="544830" cy="544830"/>
          </a:xfrm>
          <a:prstGeom prst="roundRect">
            <a:avLst>
              <a:gd name="adj" fmla="val 6668"/>
            </a:avLst>
          </a:prstGeom>
          <a:solidFill>
            <a:srgbClr val="E0E0EC"/>
          </a:solidFill>
          <a:ln/>
        </p:spPr>
        <p:txBody>
          <a:bodyPr/>
          <a:lstStyle/>
          <a:p>
            <a:endParaRPr lang="en-GB"/>
          </a:p>
        </p:txBody>
      </p:sp>
      <p:sp>
        <p:nvSpPr>
          <p:cNvPr id="14" name="Text 12"/>
          <p:cNvSpPr/>
          <p:nvPr/>
        </p:nvSpPr>
        <p:spPr>
          <a:xfrm>
            <a:off x="1122164" y="4631174"/>
            <a:ext cx="177284" cy="363260"/>
          </a:xfrm>
          <a:prstGeom prst="rect">
            <a:avLst/>
          </a:prstGeom>
          <a:noFill/>
          <a:ln/>
        </p:spPr>
        <p:txBody>
          <a:bodyPr wrap="none" lIns="0" tIns="0" rIns="0" bIns="0" rtlCol="0" anchor="t"/>
          <a:lstStyle/>
          <a:p>
            <a:pPr marL="0" indent="0" algn="ctr">
              <a:lnSpc>
                <a:spcPts val="2850"/>
              </a:lnSpc>
              <a:buNone/>
            </a:pPr>
            <a:r>
              <a:rPr lang="en-US" sz="2850" b="1" dirty="0">
                <a:solidFill>
                  <a:srgbClr val="39393C"/>
                </a:solidFill>
                <a:latin typeface="Playfair Display Bold" pitchFamily="34" charset="0"/>
                <a:ea typeface="Playfair Display Bold" pitchFamily="34" charset="-122"/>
                <a:cs typeface="Playfair Display Bold" pitchFamily="34" charset="-120"/>
              </a:rPr>
              <a:t>3</a:t>
            </a:r>
            <a:endParaRPr lang="en-US" sz="2850" dirty="0"/>
          </a:p>
        </p:txBody>
      </p:sp>
      <p:sp>
        <p:nvSpPr>
          <p:cNvPr id="15" name="Text 13"/>
          <p:cNvSpPr/>
          <p:nvPr/>
        </p:nvSpPr>
        <p:spPr>
          <a:xfrm>
            <a:off x="2542818" y="4510207"/>
            <a:ext cx="5597843" cy="453985"/>
          </a:xfrm>
          <a:prstGeom prst="rect">
            <a:avLst/>
          </a:prstGeom>
          <a:noFill/>
          <a:ln/>
        </p:spPr>
        <p:txBody>
          <a:bodyPr wrap="none" lIns="0" tIns="0" rIns="0" bIns="0" rtlCol="0" anchor="t"/>
          <a:lstStyle/>
          <a:p>
            <a:pPr marL="0" indent="0" algn="l">
              <a:lnSpc>
                <a:spcPts val="3550"/>
              </a:lnSpc>
              <a:buNone/>
            </a:pPr>
            <a:r>
              <a:rPr lang="en-US" sz="2850" b="1" dirty="0">
                <a:solidFill>
                  <a:srgbClr val="39393C"/>
                </a:solidFill>
                <a:latin typeface="Playfair Display Bold" pitchFamily="34" charset="0"/>
                <a:ea typeface="Playfair Display Bold" pitchFamily="34" charset="-122"/>
                <a:cs typeface="Playfair Display Bold" pitchFamily="34" charset="-120"/>
              </a:rPr>
              <a:t>Evaluation of Model Performance</a:t>
            </a:r>
            <a:endParaRPr lang="en-US" sz="2850" dirty="0"/>
          </a:p>
        </p:txBody>
      </p:sp>
      <p:sp>
        <p:nvSpPr>
          <p:cNvPr id="16" name="Shape 14"/>
          <p:cNvSpPr/>
          <p:nvPr/>
        </p:nvSpPr>
        <p:spPr>
          <a:xfrm>
            <a:off x="1452801" y="5978128"/>
            <a:ext cx="847606" cy="30480"/>
          </a:xfrm>
          <a:prstGeom prst="roundRect">
            <a:avLst>
              <a:gd name="adj" fmla="val 119183"/>
            </a:avLst>
          </a:prstGeom>
          <a:solidFill>
            <a:srgbClr val="C6C6D2"/>
          </a:solidFill>
          <a:ln/>
        </p:spPr>
        <p:txBody>
          <a:bodyPr/>
          <a:lstStyle/>
          <a:p>
            <a:endParaRPr lang="en-GB"/>
          </a:p>
        </p:txBody>
      </p:sp>
      <p:sp>
        <p:nvSpPr>
          <p:cNvPr id="17" name="Shape 15"/>
          <p:cNvSpPr/>
          <p:nvPr/>
        </p:nvSpPr>
        <p:spPr>
          <a:xfrm>
            <a:off x="938451" y="5720953"/>
            <a:ext cx="544830" cy="544830"/>
          </a:xfrm>
          <a:prstGeom prst="roundRect">
            <a:avLst>
              <a:gd name="adj" fmla="val 6668"/>
            </a:avLst>
          </a:prstGeom>
          <a:solidFill>
            <a:srgbClr val="E0E0EC"/>
          </a:solidFill>
          <a:ln/>
        </p:spPr>
        <p:txBody>
          <a:bodyPr/>
          <a:lstStyle/>
          <a:p>
            <a:endParaRPr lang="en-GB"/>
          </a:p>
        </p:txBody>
      </p:sp>
      <p:sp>
        <p:nvSpPr>
          <p:cNvPr id="18" name="Text 16"/>
          <p:cNvSpPr/>
          <p:nvPr/>
        </p:nvSpPr>
        <p:spPr>
          <a:xfrm>
            <a:off x="1114901" y="5811679"/>
            <a:ext cx="191810" cy="363260"/>
          </a:xfrm>
          <a:prstGeom prst="rect">
            <a:avLst/>
          </a:prstGeom>
          <a:noFill/>
          <a:ln/>
        </p:spPr>
        <p:txBody>
          <a:bodyPr wrap="none" lIns="0" tIns="0" rIns="0" bIns="0" rtlCol="0" anchor="t"/>
          <a:lstStyle/>
          <a:p>
            <a:pPr marL="0" indent="0" algn="ctr">
              <a:lnSpc>
                <a:spcPts val="2850"/>
              </a:lnSpc>
              <a:buNone/>
            </a:pPr>
            <a:r>
              <a:rPr lang="en-US" sz="2850" b="1" dirty="0">
                <a:solidFill>
                  <a:srgbClr val="39393C"/>
                </a:solidFill>
                <a:latin typeface="Playfair Display Bold" pitchFamily="34" charset="0"/>
                <a:ea typeface="Playfair Display Bold" pitchFamily="34" charset="-122"/>
                <a:cs typeface="Playfair Display Bold" pitchFamily="34" charset="-120"/>
              </a:rPr>
              <a:t>4</a:t>
            </a:r>
            <a:endParaRPr lang="en-US" sz="2850" dirty="0"/>
          </a:p>
        </p:txBody>
      </p:sp>
      <p:sp>
        <p:nvSpPr>
          <p:cNvPr id="19" name="Text 17"/>
          <p:cNvSpPr/>
          <p:nvPr/>
        </p:nvSpPr>
        <p:spPr>
          <a:xfrm>
            <a:off x="2542818" y="5690711"/>
            <a:ext cx="6628090" cy="453985"/>
          </a:xfrm>
          <a:prstGeom prst="rect">
            <a:avLst/>
          </a:prstGeom>
          <a:noFill/>
          <a:ln/>
        </p:spPr>
        <p:txBody>
          <a:bodyPr wrap="none" lIns="0" tIns="0" rIns="0" bIns="0" rtlCol="0" anchor="t"/>
          <a:lstStyle/>
          <a:p>
            <a:pPr marL="0" indent="0" algn="l">
              <a:lnSpc>
                <a:spcPts val="3550"/>
              </a:lnSpc>
              <a:buNone/>
            </a:pPr>
            <a:r>
              <a:rPr lang="en-US" sz="2850" b="1" dirty="0">
                <a:solidFill>
                  <a:srgbClr val="39393C"/>
                </a:solidFill>
                <a:latin typeface="Playfair Display Bold" pitchFamily="34" charset="0"/>
                <a:ea typeface="Playfair Display Bold" pitchFamily="34" charset="-122"/>
                <a:cs typeface="Playfair Display Bold" pitchFamily="34" charset="-120"/>
              </a:rPr>
              <a:t>Integration and Real-World Application</a:t>
            </a:r>
            <a:endParaRPr lang="en-US" sz="2850" dirty="0"/>
          </a:p>
        </p:txBody>
      </p:sp>
      <p:sp>
        <p:nvSpPr>
          <p:cNvPr id="20" name="Shape 18"/>
          <p:cNvSpPr/>
          <p:nvPr/>
        </p:nvSpPr>
        <p:spPr>
          <a:xfrm>
            <a:off x="1452801" y="7158633"/>
            <a:ext cx="847606" cy="30480"/>
          </a:xfrm>
          <a:prstGeom prst="roundRect">
            <a:avLst>
              <a:gd name="adj" fmla="val 119183"/>
            </a:avLst>
          </a:prstGeom>
          <a:solidFill>
            <a:srgbClr val="C6C6D2"/>
          </a:solidFill>
          <a:ln/>
        </p:spPr>
        <p:txBody>
          <a:bodyPr/>
          <a:lstStyle/>
          <a:p>
            <a:endParaRPr lang="en-GB"/>
          </a:p>
        </p:txBody>
      </p:sp>
      <p:sp>
        <p:nvSpPr>
          <p:cNvPr id="21" name="Shape 19"/>
          <p:cNvSpPr/>
          <p:nvPr/>
        </p:nvSpPr>
        <p:spPr>
          <a:xfrm>
            <a:off x="938451" y="6901458"/>
            <a:ext cx="544830" cy="544830"/>
          </a:xfrm>
          <a:prstGeom prst="roundRect">
            <a:avLst>
              <a:gd name="adj" fmla="val 6668"/>
            </a:avLst>
          </a:prstGeom>
          <a:solidFill>
            <a:srgbClr val="E0E0EC"/>
          </a:solidFill>
          <a:ln/>
        </p:spPr>
        <p:txBody>
          <a:bodyPr/>
          <a:lstStyle/>
          <a:p>
            <a:endParaRPr lang="en-GB"/>
          </a:p>
        </p:txBody>
      </p:sp>
      <p:sp>
        <p:nvSpPr>
          <p:cNvPr id="22" name="Text 20"/>
          <p:cNvSpPr/>
          <p:nvPr/>
        </p:nvSpPr>
        <p:spPr>
          <a:xfrm>
            <a:off x="1127522" y="6992183"/>
            <a:ext cx="166688" cy="363260"/>
          </a:xfrm>
          <a:prstGeom prst="rect">
            <a:avLst/>
          </a:prstGeom>
          <a:noFill/>
          <a:ln/>
        </p:spPr>
        <p:txBody>
          <a:bodyPr wrap="none" lIns="0" tIns="0" rIns="0" bIns="0" rtlCol="0" anchor="t"/>
          <a:lstStyle/>
          <a:p>
            <a:pPr marL="0" indent="0" algn="ctr">
              <a:lnSpc>
                <a:spcPts val="2850"/>
              </a:lnSpc>
              <a:buNone/>
            </a:pPr>
            <a:r>
              <a:rPr lang="en-US" sz="2850" b="1" dirty="0">
                <a:solidFill>
                  <a:srgbClr val="39393C"/>
                </a:solidFill>
                <a:latin typeface="Playfair Display Bold" pitchFamily="34" charset="0"/>
                <a:ea typeface="Playfair Display Bold" pitchFamily="34" charset="-122"/>
                <a:cs typeface="Playfair Display Bold" pitchFamily="34" charset="-120"/>
              </a:rPr>
              <a:t>5</a:t>
            </a:r>
            <a:endParaRPr lang="en-US" sz="2850" dirty="0"/>
          </a:p>
        </p:txBody>
      </p:sp>
      <p:sp>
        <p:nvSpPr>
          <p:cNvPr id="23" name="Text 21"/>
          <p:cNvSpPr/>
          <p:nvPr/>
        </p:nvSpPr>
        <p:spPr>
          <a:xfrm>
            <a:off x="2542818" y="6871216"/>
            <a:ext cx="4449247" cy="453985"/>
          </a:xfrm>
          <a:prstGeom prst="rect">
            <a:avLst/>
          </a:prstGeom>
          <a:noFill/>
          <a:ln/>
        </p:spPr>
        <p:txBody>
          <a:bodyPr wrap="none" lIns="0" tIns="0" rIns="0" bIns="0" rtlCol="0" anchor="t"/>
          <a:lstStyle/>
          <a:p>
            <a:pPr marL="0" indent="0" algn="l">
              <a:lnSpc>
                <a:spcPts val="3550"/>
              </a:lnSpc>
              <a:buNone/>
            </a:pPr>
            <a:r>
              <a:rPr lang="en-US" sz="2850" b="1" dirty="0">
                <a:solidFill>
                  <a:srgbClr val="39393C"/>
                </a:solidFill>
                <a:latin typeface="Playfair Display Bold" pitchFamily="34" charset="0"/>
                <a:ea typeface="Playfair Display Bold" pitchFamily="34" charset="-122"/>
                <a:cs typeface="Playfair Display Bold" pitchFamily="34" charset="-120"/>
              </a:rPr>
              <a:t>Conclusion and Next Steps</a:t>
            </a:r>
            <a:endParaRPr lang="en-US" sz="2850" dirty="0"/>
          </a:p>
        </p:txBody>
      </p:sp>
      <p:sp>
        <p:nvSpPr>
          <p:cNvPr id="24" name="Rectangle: Rounded Corners 23">
            <a:extLst>
              <a:ext uri="{FF2B5EF4-FFF2-40B4-BE49-F238E27FC236}">
                <a16:creationId xmlns:a16="http://schemas.microsoft.com/office/drawing/2014/main" id="{CA134E2F-3CE3-8B6E-4867-CE65E880599D}"/>
              </a:ext>
            </a:extLst>
          </p:cNvPr>
          <p:cNvSpPr/>
          <p:nvPr/>
        </p:nvSpPr>
        <p:spPr>
          <a:xfrm>
            <a:off x="12823902" y="7716644"/>
            <a:ext cx="1728439" cy="434897"/>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64037" y="1814155"/>
            <a:ext cx="10979825" cy="771525"/>
          </a:xfrm>
          <a:prstGeom prst="rect">
            <a:avLst/>
          </a:prstGeom>
          <a:noFill/>
          <a:ln/>
        </p:spPr>
        <p:txBody>
          <a:bodyPr wrap="none" lIns="0" tIns="0" rIns="0" bIns="0" rtlCol="0" anchor="t"/>
          <a:lstStyle/>
          <a:p>
            <a:pPr marL="0" indent="0">
              <a:lnSpc>
                <a:spcPts val="6050"/>
              </a:lnSpc>
              <a:buNone/>
            </a:pPr>
            <a:r>
              <a:rPr lang="en-US" sz="4850" b="1" dirty="0">
                <a:solidFill>
                  <a:srgbClr val="101014"/>
                </a:solidFill>
                <a:latin typeface="Playfair Display Bold" pitchFamily="34" charset="0"/>
                <a:ea typeface="Playfair Display Bold" pitchFamily="34" charset="-122"/>
                <a:cs typeface="Playfair Display Bold" pitchFamily="34" charset="-120"/>
              </a:rPr>
              <a:t>Step 1: Import Libraries and Load Data</a:t>
            </a:r>
            <a:endParaRPr lang="en-US" sz="4850" dirty="0"/>
          </a:p>
        </p:txBody>
      </p:sp>
      <p:sp>
        <p:nvSpPr>
          <p:cNvPr id="3" name="Text 1"/>
          <p:cNvSpPr/>
          <p:nvPr/>
        </p:nvSpPr>
        <p:spPr>
          <a:xfrm>
            <a:off x="864037" y="2955965"/>
            <a:ext cx="12902327" cy="1580198"/>
          </a:xfrm>
          <a:prstGeom prst="rect">
            <a:avLst/>
          </a:prstGeom>
          <a:noFill/>
          <a:ln/>
        </p:spPr>
        <p:txBody>
          <a:bodyPr wrap="square" lIns="0" tIns="0" rIns="0" bIns="0" rtlCol="0" anchor="t"/>
          <a:lstStyle/>
          <a:p>
            <a:pPr marL="0" indent="0">
              <a:lnSpc>
                <a:spcPts val="3100"/>
              </a:lnSpc>
              <a:buNone/>
            </a:pPr>
            <a:r>
              <a:rPr lang="en-US" sz="1900" dirty="0">
                <a:solidFill>
                  <a:srgbClr val="39393C"/>
                </a:solidFill>
                <a:latin typeface="Open Sans" pitchFamily="34" charset="0"/>
                <a:ea typeface="Open Sans" pitchFamily="34" charset="-122"/>
                <a:cs typeface="Open Sans" pitchFamily="34" charset="-120"/>
              </a:rPr>
              <a:t>The first step involves setting up the environment for data processing and machine learning. This includes importing essential libraries like pandas for data manipulation, numpy for numerical operations, and scikit-learn and TensorFlow for machine learning and deep learning tasks. The dataset containing medical symptoms and their corresponding diagnoses is then loaded from a CSV file.</a:t>
            </a:r>
            <a:endParaRPr lang="en-US" sz="1900" dirty="0"/>
          </a:p>
        </p:txBody>
      </p:sp>
      <p:sp>
        <p:nvSpPr>
          <p:cNvPr id="4" name="Shape 2"/>
          <p:cNvSpPr/>
          <p:nvPr/>
        </p:nvSpPr>
        <p:spPr>
          <a:xfrm>
            <a:off x="864037" y="5091470"/>
            <a:ext cx="555427" cy="555427"/>
          </a:xfrm>
          <a:prstGeom prst="roundRect">
            <a:avLst>
              <a:gd name="adj" fmla="val 6668"/>
            </a:avLst>
          </a:prstGeom>
          <a:solidFill>
            <a:srgbClr val="E0E0EC"/>
          </a:solidFill>
          <a:ln/>
        </p:spPr>
        <p:txBody>
          <a:bodyPr/>
          <a:lstStyle/>
          <a:p>
            <a:endParaRPr lang="en-GB"/>
          </a:p>
        </p:txBody>
      </p:sp>
      <p:sp>
        <p:nvSpPr>
          <p:cNvPr id="5" name="Text 3"/>
          <p:cNvSpPr/>
          <p:nvPr/>
        </p:nvSpPr>
        <p:spPr>
          <a:xfrm>
            <a:off x="1070729" y="5183981"/>
            <a:ext cx="141923" cy="370284"/>
          </a:xfrm>
          <a:prstGeom prst="rect">
            <a:avLst/>
          </a:prstGeom>
          <a:noFill/>
          <a:ln/>
        </p:spPr>
        <p:txBody>
          <a:bodyPr wrap="none" lIns="0" tIns="0" rIns="0" bIns="0" rtlCol="0" anchor="t"/>
          <a:lstStyle/>
          <a:p>
            <a:pPr marL="0" indent="0" algn="ctr">
              <a:lnSpc>
                <a:spcPts val="2900"/>
              </a:lnSpc>
              <a:buNone/>
            </a:pPr>
            <a:r>
              <a:rPr lang="en-US" sz="2900" b="1" dirty="0">
                <a:solidFill>
                  <a:srgbClr val="39393C"/>
                </a:solidFill>
                <a:latin typeface="Playfair Display Bold" pitchFamily="34" charset="0"/>
                <a:ea typeface="Playfair Display Bold" pitchFamily="34" charset="-122"/>
                <a:cs typeface="Playfair Display Bold" pitchFamily="34" charset="-120"/>
              </a:rPr>
              <a:t>1</a:t>
            </a:r>
            <a:endParaRPr lang="en-US" sz="2900" dirty="0"/>
          </a:p>
        </p:txBody>
      </p:sp>
      <p:sp>
        <p:nvSpPr>
          <p:cNvPr id="6" name="Text 4"/>
          <p:cNvSpPr/>
          <p:nvPr/>
        </p:nvSpPr>
        <p:spPr>
          <a:xfrm>
            <a:off x="1666280" y="5091470"/>
            <a:ext cx="3086100" cy="385763"/>
          </a:xfrm>
          <a:prstGeom prst="rect">
            <a:avLst/>
          </a:prstGeom>
          <a:noFill/>
          <a:ln/>
        </p:spPr>
        <p:txBody>
          <a:bodyPr wrap="none" lIns="0" tIns="0" rIns="0" bIns="0" rtlCol="0" anchor="t"/>
          <a:lstStyle/>
          <a:p>
            <a:pPr marL="0" indent="0">
              <a:lnSpc>
                <a:spcPts val="3000"/>
              </a:lnSpc>
              <a:buNone/>
            </a:pPr>
            <a:r>
              <a:rPr lang="en-US" sz="2400" b="1" dirty="0">
                <a:solidFill>
                  <a:srgbClr val="39393C"/>
                </a:solidFill>
                <a:latin typeface="Playfair Display Bold" pitchFamily="34" charset="0"/>
                <a:ea typeface="Playfair Display Bold" pitchFamily="34" charset="-122"/>
                <a:cs typeface="Playfair Display Bold" pitchFamily="34" charset="-120"/>
              </a:rPr>
              <a:t>Import Libraries</a:t>
            </a:r>
            <a:endParaRPr lang="en-US" sz="2400" dirty="0"/>
          </a:p>
        </p:txBody>
      </p:sp>
      <p:sp>
        <p:nvSpPr>
          <p:cNvPr id="7" name="Text 5"/>
          <p:cNvSpPr/>
          <p:nvPr/>
        </p:nvSpPr>
        <p:spPr>
          <a:xfrm>
            <a:off x="1666280" y="5625346"/>
            <a:ext cx="5525572" cy="790099"/>
          </a:xfrm>
          <a:prstGeom prst="rect">
            <a:avLst/>
          </a:prstGeom>
          <a:noFill/>
          <a:ln/>
        </p:spPr>
        <p:txBody>
          <a:bodyPr wrap="square" lIns="0" tIns="0" rIns="0" bIns="0" rtlCol="0" anchor="t"/>
          <a:lstStyle/>
          <a:p>
            <a:pPr marL="0" indent="0">
              <a:lnSpc>
                <a:spcPts val="3100"/>
              </a:lnSpc>
              <a:buNone/>
            </a:pPr>
            <a:r>
              <a:rPr lang="en-US" sz="1900" dirty="0">
                <a:solidFill>
                  <a:srgbClr val="39393C"/>
                </a:solidFill>
                <a:latin typeface="Open Sans" pitchFamily="34" charset="0"/>
                <a:ea typeface="Open Sans" pitchFamily="34" charset="-122"/>
                <a:cs typeface="Open Sans" pitchFamily="34" charset="-120"/>
              </a:rPr>
              <a:t>Import libraries like pandas, numpy, scikit-learn, and TensorFlow.</a:t>
            </a:r>
            <a:endParaRPr lang="en-US" sz="1900" dirty="0"/>
          </a:p>
        </p:txBody>
      </p:sp>
      <p:sp>
        <p:nvSpPr>
          <p:cNvPr id="8" name="Shape 6"/>
          <p:cNvSpPr/>
          <p:nvPr/>
        </p:nvSpPr>
        <p:spPr>
          <a:xfrm>
            <a:off x="7438668" y="5091470"/>
            <a:ext cx="555427" cy="555427"/>
          </a:xfrm>
          <a:prstGeom prst="roundRect">
            <a:avLst>
              <a:gd name="adj" fmla="val 6668"/>
            </a:avLst>
          </a:prstGeom>
          <a:solidFill>
            <a:srgbClr val="E0E0EC"/>
          </a:solidFill>
          <a:ln/>
        </p:spPr>
        <p:txBody>
          <a:bodyPr/>
          <a:lstStyle/>
          <a:p>
            <a:endParaRPr lang="en-GB"/>
          </a:p>
        </p:txBody>
      </p:sp>
      <p:sp>
        <p:nvSpPr>
          <p:cNvPr id="9" name="Text 7"/>
          <p:cNvSpPr/>
          <p:nvPr/>
        </p:nvSpPr>
        <p:spPr>
          <a:xfrm>
            <a:off x="7619524" y="5183981"/>
            <a:ext cx="193715" cy="370284"/>
          </a:xfrm>
          <a:prstGeom prst="rect">
            <a:avLst/>
          </a:prstGeom>
          <a:noFill/>
          <a:ln/>
        </p:spPr>
        <p:txBody>
          <a:bodyPr wrap="none" lIns="0" tIns="0" rIns="0" bIns="0" rtlCol="0" anchor="t"/>
          <a:lstStyle/>
          <a:p>
            <a:pPr marL="0" indent="0" algn="ctr">
              <a:lnSpc>
                <a:spcPts val="2900"/>
              </a:lnSpc>
              <a:buNone/>
            </a:pPr>
            <a:r>
              <a:rPr lang="en-US" sz="2900" b="1" dirty="0">
                <a:solidFill>
                  <a:srgbClr val="39393C"/>
                </a:solidFill>
                <a:latin typeface="Playfair Display Bold" pitchFamily="34" charset="0"/>
                <a:ea typeface="Playfair Display Bold" pitchFamily="34" charset="-122"/>
                <a:cs typeface="Playfair Display Bold" pitchFamily="34" charset="-120"/>
              </a:rPr>
              <a:t>2</a:t>
            </a:r>
            <a:endParaRPr lang="en-US" sz="2900" dirty="0"/>
          </a:p>
        </p:txBody>
      </p:sp>
      <p:sp>
        <p:nvSpPr>
          <p:cNvPr id="10" name="Text 8"/>
          <p:cNvSpPr/>
          <p:nvPr/>
        </p:nvSpPr>
        <p:spPr>
          <a:xfrm>
            <a:off x="8240911" y="5091470"/>
            <a:ext cx="3086100" cy="385763"/>
          </a:xfrm>
          <a:prstGeom prst="rect">
            <a:avLst/>
          </a:prstGeom>
          <a:noFill/>
          <a:ln/>
        </p:spPr>
        <p:txBody>
          <a:bodyPr wrap="none" lIns="0" tIns="0" rIns="0" bIns="0" rtlCol="0" anchor="t"/>
          <a:lstStyle/>
          <a:p>
            <a:pPr marL="0" indent="0">
              <a:lnSpc>
                <a:spcPts val="3000"/>
              </a:lnSpc>
              <a:buNone/>
            </a:pPr>
            <a:r>
              <a:rPr lang="en-US" sz="2400" b="1" dirty="0">
                <a:solidFill>
                  <a:srgbClr val="39393C"/>
                </a:solidFill>
                <a:latin typeface="Playfair Display Bold" pitchFamily="34" charset="0"/>
                <a:ea typeface="Playfair Display Bold" pitchFamily="34" charset="-122"/>
                <a:cs typeface="Playfair Display Bold" pitchFamily="34" charset="-120"/>
              </a:rPr>
              <a:t>Load Data</a:t>
            </a:r>
            <a:endParaRPr lang="en-US" sz="2400" dirty="0"/>
          </a:p>
        </p:txBody>
      </p:sp>
      <p:sp>
        <p:nvSpPr>
          <p:cNvPr id="11" name="Text 9"/>
          <p:cNvSpPr/>
          <p:nvPr/>
        </p:nvSpPr>
        <p:spPr>
          <a:xfrm>
            <a:off x="8240911" y="5625346"/>
            <a:ext cx="5525572" cy="790099"/>
          </a:xfrm>
          <a:prstGeom prst="rect">
            <a:avLst/>
          </a:prstGeom>
          <a:noFill/>
          <a:ln/>
        </p:spPr>
        <p:txBody>
          <a:bodyPr wrap="square" lIns="0" tIns="0" rIns="0" bIns="0" rtlCol="0" anchor="t"/>
          <a:lstStyle/>
          <a:p>
            <a:pPr marL="0" indent="0">
              <a:lnSpc>
                <a:spcPts val="3100"/>
              </a:lnSpc>
              <a:buNone/>
            </a:pPr>
            <a:r>
              <a:rPr lang="en-US" sz="1900" dirty="0">
                <a:solidFill>
                  <a:srgbClr val="39393C"/>
                </a:solidFill>
                <a:latin typeface="Open Sans" pitchFamily="34" charset="0"/>
                <a:ea typeface="Open Sans" pitchFamily="34" charset="-122"/>
                <a:cs typeface="Open Sans" pitchFamily="34" charset="-120"/>
              </a:rPr>
              <a:t>Load the dataset from a CSV file containing medical symptoms and diagnoses.</a:t>
            </a:r>
            <a:endParaRPr lang="en-US" sz="1900" dirty="0"/>
          </a:p>
        </p:txBody>
      </p:sp>
      <p:sp>
        <p:nvSpPr>
          <p:cNvPr id="12" name="Rectangle: Rounded Corners 11">
            <a:extLst>
              <a:ext uri="{FF2B5EF4-FFF2-40B4-BE49-F238E27FC236}">
                <a16:creationId xmlns:a16="http://schemas.microsoft.com/office/drawing/2014/main" id="{ED1FF417-7114-3B7C-8BE6-14D2A52E3777}"/>
              </a:ext>
            </a:extLst>
          </p:cNvPr>
          <p:cNvSpPr/>
          <p:nvPr/>
        </p:nvSpPr>
        <p:spPr>
          <a:xfrm>
            <a:off x="12823902" y="7716644"/>
            <a:ext cx="1728439" cy="434897"/>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864037" y="1409819"/>
            <a:ext cx="7728942" cy="771525"/>
          </a:xfrm>
          <a:prstGeom prst="rect">
            <a:avLst/>
          </a:prstGeom>
          <a:noFill/>
          <a:ln/>
        </p:spPr>
        <p:txBody>
          <a:bodyPr wrap="none" lIns="0" tIns="0" rIns="0" bIns="0" rtlCol="0" anchor="t"/>
          <a:lstStyle/>
          <a:p>
            <a:pPr marL="0" indent="0">
              <a:lnSpc>
                <a:spcPts val="6050"/>
              </a:lnSpc>
              <a:buNone/>
            </a:pPr>
            <a:r>
              <a:rPr lang="en-US" sz="4850" b="1" dirty="0">
                <a:solidFill>
                  <a:srgbClr val="101014"/>
                </a:solidFill>
                <a:latin typeface="Playfair Display Bold" pitchFamily="34" charset="0"/>
                <a:ea typeface="Playfair Display Bold" pitchFamily="34" charset="-122"/>
                <a:cs typeface="Playfair Display Bold" pitchFamily="34" charset="-120"/>
              </a:rPr>
              <a:t>Step 2: Preprocess the Data</a:t>
            </a:r>
            <a:endParaRPr lang="en-US" sz="4850" dirty="0"/>
          </a:p>
        </p:txBody>
      </p:sp>
      <p:sp>
        <p:nvSpPr>
          <p:cNvPr id="3" name="Text 1"/>
          <p:cNvSpPr/>
          <p:nvPr/>
        </p:nvSpPr>
        <p:spPr>
          <a:xfrm>
            <a:off x="864037" y="2675096"/>
            <a:ext cx="12902327" cy="1580198"/>
          </a:xfrm>
          <a:prstGeom prst="rect">
            <a:avLst/>
          </a:prstGeom>
          <a:noFill/>
          <a:ln/>
        </p:spPr>
        <p:txBody>
          <a:bodyPr wrap="square" lIns="0" tIns="0" rIns="0" bIns="0" rtlCol="0" anchor="t"/>
          <a:lstStyle/>
          <a:p>
            <a:pPr marL="0" indent="0">
              <a:lnSpc>
                <a:spcPts val="3100"/>
              </a:lnSpc>
              <a:buNone/>
            </a:pPr>
            <a:r>
              <a:rPr lang="en-US" sz="1900" dirty="0">
                <a:solidFill>
                  <a:srgbClr val="39393C"/>
                </a:solidFill>
                <a:latin typeface="Open Sans" pitchFamily="34" charset="0"/>
                <a:ea typeface="Open Sans" pitchFamily="34" charset="-122"/>
                <a:cs typeface="Open Sans" pitchFamily="34" charset="-120"/>
              </a:rPr>
              <a:t>Data preprocessing is crucial for preparing the data for modeling. This involves separating the dataset into features (symptoms) and labels (diagnoses). A LabelEncoder is used to convert categorical labels into numerical format, which is essential for machine learning algorithms. The dataset is then split into training and testing sets (e.g., 70% training, 30% testing) to ensure that the model can be evaluated on unseen data.</a:t>
            </a:r>
            <a:endParaRPr lang="en-US" sz="1900" dirty="0"/>
          </a:p>
        </p:txBody>
      </p:sp>
      <p:sp>
        <p:nvSpPr>
          <p:cNvPr id="4" name="Text 2"/>
          <p:cNvSpPr/>
          <p:nvPr/>
        </p:nvSpPr>
        <p:spPr>
          <a:xfrm>
            <a:off x="864037" y="4779764"/>
            <a:ext cx="3086100" cy="385763"/>
          </a:xfrm>
          <a:prstGeom prst="rect">
            <a:avLst/>
          </a:prstGeom>
          <a:noFill/>
          <a:ln/>
        </p:spPr>
        <p:txBody>
          <a:bodyPr wrap="none" lIns="0" tIns="0" rIns="0" bIns="0" rtlCol="0" anchor="t"/>
          <a:lstStyle/>
          <a:p>
            <a:pPr marL="0" indent="0">
              <a:lnSpc>
                <a:spcPts val="3000"/>
              </a:lnSpc>
              <a:buNone/>
            </a:pPr>
            <a:r>
              <a:rPr lang="en-US" sz="2400" b="1" dirty="0">
                <a:solidFill>
                  <a:srgbClr val="101014"/>
                </a:solidFill>
                <a:latin typeface="Playfair Display Bold" pitchFamily="34" charset="0"/>
                <a:ea typeface="Playfair Display Bold" pitchFamily="34" charset="-122"/>
                <a:cs typeface="Playfair Display Bold" pitchFamily="34" charset="-120"/>
              </a:rPr>
              <a:t>Feature Extraction</a:t>
            </a:r>
            <a:endParaRPr lang="en-US" sz="2400" dirty="0"/>
          </a:p>
        </p:txBody>
      </p:sp>
      <p:sp>
        <p:nvSpPr>
          <p:cNvPr id="5" name="Text 3"/>
          <p:cNvSpPr/>
          <p:nvPr/>
        </p:nvSpPr>
        <p:spPr>
          <a:xfrm>
            <a:off x="864037" y="5412343"/>
            <a:ext cx="3898821" cy="1185148"/>
          </a:xfrm>
          <a:prstGeom prst="rect">
            <a:avLst/>
          </a:prstGeom>
          <a:noFill/>
          <a:ln/>
        </p:spPr>
        <p:txBody>
          <a:bodyPr wrap="square" lIns="0" tIns="0" rIns="0" bIns="0" rtlCol="0" anchor="t"/>
          <a:lstStyle/>
          <a:p>
            <a:pPr marL="0" indent="0">
              <a:lnSpc>
                <a:spcPts val="3100"/>
              </a:lnSpc>
              <a:buNone/>
            </a:pPr>
            <a:r>
              <a:rPr lang="en-US" sz="1900" dirty="0">
                <a:solidFill>
                  <a:srgbClr val="39393C"/>
                </a:solidFill>
                <a:latin typeface="Open Sans" pitchFamily="34" charset="0"/>
                <a:ea typeface="Open Sans" pitchFamily="34" charset="-122"/>
                <a:cs typeface="Open Sans" pitchFamily="34" charset="-120"/>
              </a:rPr>
              <a:t>Separate the dataset into features (symptoms) and labels (diagnoses).</a:t>
            </a:r>
            <a:endParaRPr lang="en-US" sz="1900" dirty="0"/>
          </a:p>
        </p:txBody>
      </p:sp>
      <p:sp>
        <p:nvSpPr>
          <p:cNvPr id="6" name="Text 4"/>
          <p:cNvSpPr/>
          <p:nvPr/>
        </p:nvSpPr>
        <p:spPr>
          <a:xfrm>
            <a:off x="5372695" y="4779764"/>
            <a:ext cx="3086100" cy="385763"/>
          </a:xfrm>
          <a:prstGeom prst="rect">
            <a:avLst/>
          </a:prstGeom>
          <a:noFill/>
          <a:ln/>
        </p:spPr>
        <p:txBody>
          <a:bodyPr wrap="none" lIns="0" tIns="0" rIns="0" bIns="0" rtlCol="0" anchor="t"/>
          <a:lstStyle/>
          <a:p>
            <a:pPr marL="0" indent="0">
              <a:lnSpc>
                <a:spcPts val="3000"/>
              </a:lnSpc>
              <a:buNone/>
            </a:pPr>
            <a:r>
              <a:rPr lang="en-US" sz="2400" b="1" dirty="0">
                <a:solidFill>
                  <a:srgbClr val="101014"/>
                </a:solidFill>
                <a:latin typeface="Playfair Display Bold" pitchFamily="34" charset="0"/>
                <a:ea typeface="Playfair Display Bold" pitchFamily="34" charset="-122"/>
                <a:cs typeface="Playfair Display Bold" pitchFamily="34" charset="-120"/>
              </a:rPr>
              <a:t>Label Encoding</a:t>
            </a:r>
            <a:endParaRPr lang="en-US" sz="2400" dirty="0"/>
          </a:p>
        </p:txBody>
      </p:sp>
      <p:sp>
        <p:nvSpPr>
          <p:cNvPr id="7" name="Text 5"/>
          <p:cNvSpPr/>
          <p:nvPr/>
        </p:nvSpPr>
        <p:spPr>
          <a:xfrm>
            <a:off x="5372695" y="5412343"/>
            <a:ext cx="3898821" cy="1185148"/>
          </a:xfrm>
          <a:prstGeom prst="rect">
            <a:avLst/>
          </a:prstGeom>
          <a:noFill/>
          <a:ln/>
        </p:spPr>
        <p:txBody>
          <a:bodyPr wrap="square" lIns="0" tIns="0" rIns="0" bIns="0" rtlCol="0" anchor="t"/>
          <a:lstStyle/>
          <a:p>
            <a:pPr marL="0" indent="0">
              <a:lnSpc>
                <a:spcPts val="3100"/>
              </a:lnSpc>
              <a:buNone/>
            </a:pPr>
            <a:r>
              <a:rPr lang="en-US" sz="1900" dirty="0">
                <a:solidFill>
                  <a:srgbClr val="39393C"/>
                </a:solidFill>
                <a:latin typeface="Open Sans" pitchFamily="34" charset="0"/>
                <a:ea typeface="Open Sans" pitchFamily="34" charset="-122"/>
                <a:cs typeface="Open Sans" pitchFamily="34" charset="-120"/>
              </a:rPr>
              <a:t>Convert categorical labels into numerical format using a LabelEncoder.</a:t>
            </a:r>
            <a:endParaRPr lang="en-US" sz="1900" dirty="0"/>
          </a:p>
        </p:txBody>
      </p:sp>
      <p:sp>
        <p:nvSpPr>
          <p:cNvPr id="8" name="Text 6"/>
          <p:cNvSpPr/>
          <p:nvPr/>
        </p:nvSpPr>
        <p:spPr>
          <a:xfrm>
            <a:off x="9881354" y="4779764"/>
            <a:ext cx="3086100" cy="385763"/>
          </a:xfrm>
          <a:prstGeom prst="rect">
            <a:avLst/>
          </a:prstGeom>
          <a:noFill/>
          <a:ln/>
        </p:spPr>
        <p:txBody>
          <a:bodyPr wrap="none" lIns="0" tIns="0" rIns="0" bIns="0" rtlCol="0" anchor="t"/>
          <a:lstStyle/>
          <a:p>
            <a:pPr marL="0" indent="0">
              <a:lnSpc>
                <a:spcPts val="3000"/>
              </a:lnSpc>
              <a:buNone/>
            </a:pPr>
            <a:r>
              <a:rPr lang="en-US" sz="2400" b="1" dirty="0">
                <a:solidFill>
                  <a:srgbClr val="101014"/>
                </a:solidFill>
                <a:latin typeface="Playfair Display Bold" pitchFamily="34" charset="0"/>
                <a:ea typeface="Playfair Display Bold" pitchFamily="34" charset="-122"/>
                <a:cs typeface="Playfair Display Bold" pitchFamily="34" charset="-120"/>
              </a:rPr>
              <a:t>Data Splitting</a:t>
            </a:r>
            <a:endParaRPr lang="en-US" sz="2400" dirty="0"/>
          </a:p>
        </p:txBody>
      </p:sp>
      <p:sp>
        <p:nvSpPr>
          <p:cNvPr id="9" name="Text 7"/>
          <p:cNvSpPr/>
          <p:nvPr/>
        </p:nvSpPr>
        <p:spPr>
          <a:xfrm>
            <a:off x="9881354" y="5412343"/>
            <a:ext cx="3898821" cy="790099"/>
          </a:xfrm>
          <a:prstGeom prst="rect">
            <a:avLst/>
          </a:prstGeom>
          <a:noFill/>
          <a:ln/>
        </p:spPr>
        <p:txBody>
          <a:bodyPr wrap="square" lIns="0" tIns="0" rIns="0" bIns="0" rtlCol="0" anchor="t"/>
          <a:lstStyle/>
          <a:p>
            <a:pPr marL="0" indent="0">
              <a:lnSpc>
                <a:spcPts val="3100"/>
              </a:lnSpc>
              <a:buNone/>
            </a:pPr>
            <a:r>
              <a:rPr lang="en-US" sz="1900" dirty="0">
                <a:solidFill>
                  <a:srgbClr val="39393C"/>
                </a:solidFill>
                <a:latin typeface="Open Sans" pitchFamily="34" charset="0"/>
                <a:ea typeface="Open Sans" pitchFamily="34" charset="-122"/>
                <a:cs typeface="Open Sans" pitchFamily="34" charset="-120"/>
              </a:rPr>
              <a:t>Split the dataset into training and testing sets for model evaluation.</a:t>
            </a:r>
            <a:endParaRPr lang="en-US" sz="1900" dirty="0"/>
          </a:p>
        </p:txBody>
      </p:sp>
      <p:sp>
        <p:nvSpPr>
          <p:cNvPr id="10" name="Rectangle: Rounded Corners 9">
            <a:extLst>
              <a:ext uri="{FF2B5EF4-FFF2-40B4-BE49-F238E27FC236}">
                <a16:creationId xmlns:a16="http://schemas.microsoft.com/office/drawing/2014/main" id="{410B0381-26A1-E8C0-AF4D-E7C8374B4FD1}"/>
              </a:ext>
            </a:extLst>
          </p:cNvPr>
          <p:cNvSpPr/>
          <p:nvPr/>
        </p:nvSpPr>
        <p:spPr>
          <a:xfrm>
            <a:off x="12823902" y="7716644"/>
            <a:ext cx="1728439" cy="434897"/>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1289" y="789146"/>
            <a:ext cx="9297948" cy="706636"/>
          </a:xfrm>
          <a:prstGeom prst="rect">
            <a:avLst/>
          </a:prstGeom>
          <a:noFill/>
          <a:ln/>
        </p:spPr>
        <p:txBody>
          <a:bodyPr wrap="none" lIns="0" tIns="0" rIns="0" bIns="0" rtlCol="0" anchor="t"/>
          <a:lstStyle/>
          <a:p>
            <a:pPr marL="0" indent="0">
              <a:lnSpc>
                <a:spcPts val="5550"/>
              </a:lnSpc>
              <a:buNone/>
            </a:pPr>
            <a:r>
              <a:rPr lang="en-US" sz="4450" b="1" dirty="0">
                <a:solidFill>
                  <a:srgbClr val="101014"/>
                </a:solidFill>
                <a:latin typeface="Playfair Display Bold" pitchFamily="34" charset="0"/>
                <a:ea typeface="Playfair Display Bold" pitchFamily="34" charset="-122"/>
                <a:cs typeface="Playfair Display Bold" pitchFamily="34" charset="-120"/>
              </a:rPr>
              <a:t>Step 3: Define Classification Models</a:t>
            </a:r>
            <a:endParaRPr lang="en-US" sz="4450" dirty="0"/>
          </a:p>
        </p:txBody>
      </p:sp>
      <p:sp>
        <p:nvSpPr>
          <p:cNvPr id="3" name="Text 1"/>
          <p:cNvSpPr/>
          <p:nvPr/>
        </p:nvSpPr>
        <p:spPr>
          <a:xfrm>
            <a:off x="791289" y="1834872"/>
            <a:ext cx="13047821" cy="1085136"/>
          </a:xfrm>
          <a:prstGeom prst="rect">
            <a:avLst/>
          </a:prstGeom>
          <a:noFill/>
          <a:ln/>
        </p:spPr>
        <p:txBody>
          <a:bodyPr wrap="square" lIns="0" tIns="0" rIns="0" bIns="0" rtlCol="0" anchor="t"/>
          <a:lstStyle/>
          <a:p>
            <a:pPr marL="0" indent="0">
              <a:lnSpc>
                <a:spcPts val="2800"/>
              </a:lnSpc>
              <a:buNone/>
            </a:pPr>
            <a:r>
              <a:rPr lang="en-US" sz="1750" dirty="0">
                <a:solidFill>
                  <a:srgbClr val="39393C"/>
                </a:solidFill>
                <a:latin typeface="Open Sans" pitchFamily="34" charset="0"/>
                <a:ea typeface="Open Sans" pitchFamily="34" charset="-122"/>
                <a:cs typeface="Open Sans" pitchFamily="34" charset="-120"/>
              </a:rPr>
              <a:t>A variety of classification models are defined to find the best one for the task. These include Support Vector Classifier (SVC), Random Forest, Gradient Boosting, K-Neighbors, and Naive Bayes. Each model has its strengths and weaknesses, and the choice of the best model depends on the specific characteristics of the dataset and the desired performance.</a:t>
            </a:r>
            <a:endParaRPr lang="en-US" sz="1750" dirty="0"/>
          </a:p>
        </p:txBody>
      </p:sp>
      <p:sp>
        <p:nvSpPr>
          <p:cNvPr id="4" name="Shape 2"/>
          <p:cNvSpPr/>
          <p:nvPr/>
        </p:nvSpPr>
        <p:spPr>
          <a:xfrm>
            <a:off x="791289" y="3174325"/>
            <a:ext cx="13047821" cy="4266009"/>
          </a:xfrm>
          <a:prstGeom prst="roundRect">
            <a:avLst>
              <a:gd name="adj" fmla="val 795"/>
            </a:avLst>
          </a:prstGeom>
          <a:noFill/>
          <a:ln w="7620">
            <a:solidFill>
              <a:srgbClr val="000000">
                <a:alpha val="8000"/>
              </a:srgbClr>
            </a:solidFill>
            <a:prstDash val="solid"/>
          </a:ln>
        </p:spPr>
        <p:txBody>
          <a:bodyPr/>
          <a:lstStyle/>
          <a:p>
            <a:endParaRPr lang="en-GB"/>
          </a:p>
        </p:txBody>
      </p:sp>
      <p:sp>
        <p:nvSpPr>
          <p:cNvPr id="5" name="Shape 3"/>
          <p:cNvSpPr/>
          <p:nvPr/>
        </p:nvSpPr>
        <p:spPr>
          <a:xfrm>
            <a:off x="798909" y="3181945"/>
            <a:ext cx="13032581" cy="648176"/>
          </a:xfrm>
          <a:prstGeom prst="rect">
            <a:avLst/>
          </a:prstGeom>
          <a:solidFill>
            <a:srgbClr val="FFFFFF">
              <a:alpha val="4000"/>
            </a:srgbClr>
          </a:solidFill>
          <a:ln/>
        </p:spPr>
        <p:txBody>
          <a:bodyPr/>
          <a:lstStyle/>
          <a:p>
            <a:endParaRPr lang="en-GB"/>
          </a:p>
        </p:txBody>
      </p:sp>
      <p:sp>
        <p:nvSpPr>
          <p:cNvPr id="6" name="Text 4"/>
          <p:cNvSpPr/>
          <p:nvPr/>
        </p:nvSpPr>
        <p:spPr>
          <a:xfrm>
            <a:off x="1025009" y="3325178"/>
            <a:ext cx="6060281" cy="361712"/>
          </a:xfrm>
          <a:prstGeom prst="rect">
            <a:avLst/>
          </a:prstGeom>
          <a:noFill/>
          <a:ln/>
        </p:spPr>
        <p:txBody>
          <a:bodyPr wrap="none" lIns="0" tIns="0" rIns="0" bIns="0" rtlCol="0" anchor="t"/>
          <a:lstStyle/>
          <a:p>
            <a:pPr marL="0" indent="0">
              <a:lnSpc>
                <a:spcPts val="2800"/>
              </a:lnSpc>
              <a:buNone/>
            </a:pPr>
            <a:r>
              <a:rPr lang="en-US" sz="1750" dirty="0">
                <a:solidFill>
                  <a:srgbClr val="39393C"/>
                </a:solidFill>
                <a:latin typeface="Open Sans" pitchFamily="34" charset="0"/>
                <a:ea typeface="Open Sans" pitchFamily="34" charset="-122"/>
                <a:cs typeface="Open Sans" pitchFamily="34" charset="-120"/>
              </a:rPr>
              <a:t>Model</a:t>
            </a:r>
            <a:endParaRPr lang="en-US" sz="1750" dirty="0"/>
          </a:p>
        </p:txBody>
      </p:sp>
      <p:sp>
        <p:nvSpPr>
          <p:cNvPr id="7" name="Text 5"/>
          <p:cNvSpPr/>
          <p:nvPr/>
        </p:nvSpPr>
        <p:spPr>
          <a:xfrm>
            <a:off x="7545110" y="3325178"/>
            <a:ext cx="6060281" cy="361712"/>
          </a:xfrm>
          <a:prstGeom prst="rect">
            <a:avLst/>
          </a:prstGeom>
          <a:noFill/>
          <a:ln/>
        </p:spPr>
        <p:txBody>
          <a:bodyPr wrap="none" lIns="0" tIns="0" rIns="0" bIns="0" rtlCol="0" anchor="t"/>
          <a:lstStyle/>
          <a:p>
            <a:pPr marL="0" indent="0">
              <a:lnSpc>
                <a:spcPts val="2800"/>
              </a:lnSpc>
              <a:buNone/>
            </a:pPr>
            <a:r>
              <a:rPr lang="en-US" sz="1750" dirty="0">
                <a:solidFill>
                  <a:srgbClr val="39393C"/>
                </a:solidFill>
                <a:latin typeface="Open Sans" pitchFamily="34" charset="0"/>
                <a:ea typeface="Open Sans" pitchFamily="34" charset="-122"/>
                <a:cs typeface="Open Sans" pitchFamily="34" charset="-120"/>
              </a:rPr>
              <a:t>Description</a:t>
            </a:r>
            <a:endParaRPr lang="en-US" sz="1750" dirty="0"/>
          </a:p>
        </p:txBody>
      </p:sp>
      <p:sp>
        <p:nvSpPr>
          <p:cNvPr id="8" name="Shape 6"/>
          <p:cNvSpPr/>
          <p:nvPr/>
        </p:nvSpPr>
        <p:spPr>
          <a:xfrm>
            <a:off x="798909" y="3830122"/>
            <a:ext cx="13032581" cy="648176"/>
          </a:xfrm>
          <a:prstGeom prst="rect">
            <a:avLst/>
          </a:prstGeom>
          <a:solidFill>
            <a:srgbClr val="000000">
              <a:alpha val="4000"/>
            </a:srgbClr>
          </a:solidFill>
          <a:ln/>
        </p:spPr>
        <p:txBody>
          <a:bodyPr/>
          <a:lstStyle/>
          <a:p>
            <a:endParaRPr lang="en-GB"/>
          </a:p>
        </p:txBody>
      </p:sp>
      <p:sp>
        <p:nvSpPr>
          <p:cNvPr id="9" name="Text 7"/>
          <p:cNvSpPr/>
          <p:nvPr/>
        </p:nvSpPr>
        <p:spPr>
          <a:xfrm>
            <a:off x="1025009" y="3973354"/>
            <a:ext cx="6060281" cy="361712"/>
          </a:xfrm>
          <a:prstGeom prst="rect">
            <a:avLst/>
          </a:prstGeom>
          <a:noFill/>
          <a:ln/>
        </p:spPr>
        <p:txBody>
          <a:bodyPr wrap="none" lIns="0" tIns="0" rIns="0" bIns="0" rtlCol="0" anchor="t"/>
          <a:lstStyle/>
          <a:p>
            <a:pPr marL="0" indent="0">
              <a:lnSpc>
                <a:spcPts val="2800"/>
              </a:lnSpc>
              <a:buNone/>
            </a:pPr>
            <a:r>
              <a:rPr lang="en-US" sz="1750" dirty="0">
                <a:solidFill>
                  <a:srgbClr val="39393C"/>
                </a:solidFill>
                <a:latin typeface="Open Sans" pitchFamily="34" charset="0"/>
                <a:ea typeface="Open Sans" pitchFamily="34" charset="-122"/>
                <a:cs typeface="Open Sans" pitchFamily="34" charset="-120"/>
              </a:rPr>
              <a:t>SVC</a:t>
            </a:r>
            <a:endParaRPr lang="en-US" sz="1750" dirty="0"/>
          </a:p>
        </p:txBody>
      </p:sp>
      <p:sp>
        <p:nvSpPr>
          <p:cNvPr id="10" name="Text 8"/>
          <p:cNvSpPr/>
          <p:nvPr/>
        </p:nvSpPr>
        <p:spPr>
          <a:xfrm>
            <a:off x="7545110" y="3973354"/>
            <a:ext cx="6060281" cy="361712"/>
          </a:xfrm>
          <a:prstGeom prst="rect">
            <a:avLst/>
          </a:prstGeom>
          <a:noFill/>
          <a:ln/>
        </p:spPr>
        <p:txBody>
          <a:bodyPr wrap="none" lIns="0" tIns="0" rIns="0" bIns="0" rtlCol="0" anchor="t"/>
          <a:lstStyle/>
          <a:p>
            <a:pPr marL="0" indent="0">
              <a:lnSpc>
                <a:spcPts val="2800"/>
              </a:lnSpc>
              <a:buNone/>
            </a:pPr>
            <a:r>
              <a:rPr lang="en-US" sz="1750" dirty="0">
                <a:solidFill>
                  <a:srgbClr val="39393C"/>
                </a:solidFill>
                <a:latin typeface="Open Sans" pitchFamily="34" charset="0"/>
                <a:ea typeface="Open Sans" pitchFamily="34" charset="-122"/>
                <a:cs typeface="Open Sans" pitchFamily="34" charset="-120"/>
              </a:rPr>
              <a:t>Effective for high-dimensional spaces.</a:t>
            </a:r>
            <a:endParaRPr lang="en-US" sz="1750" dirty="0"/>
          </a:p>
        </p:txBody>
      </p:sp>
      <p:sp>
        <p:nvSpPr>
          <p:cNvPr id="11" name="Shape 9"/>
          <p:cNvSpPr/>
          <p:nvPr/>
        </p:nvSpPr>
        <p:spPr>
          <a:xfrm>
            <a:off x="798909" y="4478298"/>
            <a:ext cx="13032581" cy="648176"/>
          </a:xfrm>
          <a:prstGeom prst="rect">
            <a:avLst/>
          </a:prstGeom>
          <a:solidFill>
            <a:srgbClr val="FFFFFF">
              <a:alpha val="4000"/>
            </a:srgbClr>
          </a:solidFill>
          <a:ln/>
        </p:spPr>
        <p:txBody>
          <a:bodyPr/>
          <a:lstStyle/>
          <a:p>
            <a:endParaRPr lang="en-GB"/>
          </a:p>
        </p:txBody>
      </p:sp>
      <p:sp>
        <p:nvSpPr>
          <p:cNvPr id="12" name="Text 10"/>
          <p:cNvSpPr/>
          <p:nvPr/>
        </p:nvSpPr>
        <p:spPr>
          <a:xfrm>
            <a:off x="1025009" y="4621530"/>
            <a:ext cx="6060281" cy="361712"/>
          </a:xfrm>
          <a:prstGeom prst="rect">
            <a:avLst/>
          </a:prstGeom>
          <a:noFill/>
          <a:ln/>
        </p:spPr>
        <p:txBody>
          <a:bodyPr wrap="none" lIns="0" tIns="0" rIns="0" bIns="0" rtlCol="0" anchor="t"/>
          <a:lstStyle/>
          <a:p>
            <a:pPr marL="0" indent="0">
              <a:lnSpc>
                <a:spcPts val="2800"/>
              </a:lnSpc>
              <a:buNone/>
            </a:pPr>
            <a:r>
              <a:rPr lang="en-US" sz="1750" dirty="0">
                <a:solidFill>
                  <a:srgbClr val="39393C"/>
                </a:solidFill>
                <a:latin typeface="Open Sans" pitchFamily="34" charset="0"/>
                <a:ea typeface="Open Sans" pitchFamily="34" charset="-122"/>
                <a:cs typeface="Open Sans" pitchFamily="34" charset="-120"/>
              </a:rPr>
              <a:t>Random Forest</a:t>
            </a:r>
            <a:endParaRPr lang="en-US" sz="1750" dirty="0"/>
          </a:p>
        </p:txBody>
      </p:sp>
      <p:sp>
        <p:nvSpPr>
          <p:cNvPr id="13" name="Text 11"/>
          <p:cNvSpPr/>
          <p:nvPr/>
        </p:nvSpPr>
        <p:spPr>
          <a:xfrm>
            <a:off x="7545110" y="4621530"/>
            <a:ext cx="6060281" cy="361712"/>
          </a:xfrm>
          <a:prstGeom prst="rect">
            <a:avLst/>
          </a:prstGeom>
          <a:noFill/>
          <a:ln/>
        </p:spPr>
        <p:txBody>
          <a:bodyPr wrap="none" lIns="0" tIns="0" rIns="0" bIns="0" rtlCol="0" anchor="t"/>
          <a:lstStyle/>
          <a:p>
            <a:pPr marL="0" indent="0">
              <a:lnSpc>
                <a:spcPts val="2800"/>
              </a:lnSpc>
              <a:buNone/>
            </a:pPr>
            <a:r>
              <a:rPr lang="en-US" sz="1750" dirty="0">
                <a:solidFill>
                  <a:srgbClr val="39393C"/>
                </a:solidFill>
                <a:latin typeface="Open Sans" pitchFamily="34" charset="0"/>
                <a:ea typeface="Open Sans" pitchFamily="34" charset="-122"/>
                <a:cs typeface="Open Sans" pitchFamily="34" charset="-120"/>
              </a:rPr>
              <a:t>Ensemble method combining multiple decision trees.</a:t>
            </a:r>
            <a:endParaRPr lang="en-US" sz="1750" dirty="0"/>
          </a:p>
        </p:txBody>
      </p:sp>
      <p:sp>
        <p:nvSpPr>
          <p:cNvPr id="14" name="Shape 12"/>
          <p:cNvSpPr/>
          <p:nvPr/>
        </p:nvSpPr>
        <p:spPr>
          <a:xfrm>
            <a:off x="798909" y="5126474"/>
            <a:ext cx="13032581" cy="1009888"/>
          </a:xfrm>
          <a:prstGeom prst="rect">
            <a:avLst/>
          </a:prstGeom>
          <a:solidFill>
            <a:srgbClr val="000000">
              <a:alpha val="4000"/>
            </a:srgbClr>
          </a:solidFill>
          <a:ln/>
        </p:spPr>
        <p:txBody>
          <a:bodyPr/>
          <a:lstStyle/>
          <a:p>
            <a:endParaRPr lang="en-GB"/>
          </a:p>
        </p:txBody>
      </p:sp>
      <p:sp>
        <p:nvSpPr>
          <p:cNvPr id="15" name="Text 13"/>
          <p:cNvSpPr/>
          <p:nvPr/>
        </p:nvSpPr>
        <p:spPr>
          <a:xfrm>
            <a:off x="1025009" y="5269706"/>
            <a:ext cx="6060281" cy="361712"/>
          </a:xfrm>
          <a:prstGeom prst="rect">
            <a:avLst/>
          </a:prstGeom>
          <a:noFill/>
          <a:ln/>
        </p:spPr>
        <p:txBody>
          <a:bodyPr wrap="none" lIns="0" tIns="0" rIns="0" bIns="0" rtlCol="0" anchor="t"/>
          <a:lstStyle/>
          <a:p>
            <a:pPr marL="0" indent="0">
              <a:lnSpc>
                <a:spcPts val="2800"/>
              </a:lnSpc>
              <a:buNone/>
            </a:pPr>
            <a:r>
              <a:rPr lang="en-US" sz="1750" dirty="0">
                <a:solidFill>
                  <a:srgbClr val="39393C"/>
                </a:solidFill>
                <a:latin typeface="Open Sans" pitchFamily="34" charset="0"/>
                <a:ea typeface="Open Sans" pitchFamily="34" charset="-122"/>
                <a:cs typeface="Open Sans" pitchFamily="34" charset="-120"/>
              </a:rPr>
              <a:t>Gradient Boosting</a:t>
            </a:r>
            <a:endParaRPr lang="en-US" sz="1750" dirty="0"/>
          </a:p>
        </p:txBody>
      </p:sp>
      <p:sp>
        <p:nvSpPr>
          <p:cNvPr id="16" name="Text 14"/>
          <p:cNvSpPr/>
          <p:nvPr/>
        </p:nvSpPr>
        <p:spPr>
          <a:xfrm>
            <a:off x="7545110" y="5269706"/>
            <a:ext cx="6060281" cy="723424"/>
          </a:xfrm>
          <a:prstGeom prst="rect">
            <a:avLst/>
          </a:prstGeom>
          <a:noFill/>
          <a:ln/>
        </p:spPr>
        <p:txBody>
          <a:bodyPr wrap="square" lIns="0" tIns="0" rIns="0" bIns="0" rtlCol="0" anchor="t"/>
          <a:lstStyle/>
          <a:p>
            <a:pPr marL="0" indent="0">
              <a:lnSpc>
                <a:spcPts val="2800"/>
              </a:lnSpc>
              <a:buNone/>
            </a:pPr>
            <a:r>
              <a:rPr lang="en-US" sz="1750" dirty="0">
                <a:solidFill>
                  <a:srgbClr val="39393C"/>
                </a:solidFill>
                <a:latin typeface="Open Sans" pitchFamily="34" charset="0"/>
                <a:ea typeface="Open Sans" pitchFamily="34" charset="-122"/>
                <a:cs typeface="Open Sans" pitchFamily="34" charset="-120"/>
              </a:rPr>
              <a:t>Ensemble technique building models sequentially to minimize errors.</a:t>
            </a:r>
            <a:endParaRPr lang="en-US" sz="1750" dirty="0"/>
          </a:p>
        </p:txBody>
      </p:sp>
      <p:sp>
        <p:nvSpPr>
          <p:cNvPr id="17" name="Shape 15"/>
          <p:cNvSpPr/>
          <p:nvPr/>
        </p:nvSpPr>
        <p:spPr>
          <a:xfrm>
            <a:off x="798909" y="6136362"/>
            <a:ext cx="13032581" cy="648176"/>
          </a:xfrm>
          <a:prstGeom prst="rect">
            <a:avLst/>
          </a:prstGeom>
          <a:solidFill>
            <a:srgbClr val="FFFFFF">
              <a:alpha val="4000"/>
            </a:srgbClr>
          </a:solidFill>
          <a:ln/>
        </p:spPr>
        <p:txBody>
          <a:bodyPr/>
          <a:lstStyle/>
          <a:p>
            <a:endParaRPr lang="en-GB"/>
          </a:p>
        </p:txBody>
      </p:sp>
      <p:sp>
        <p:nvSpPr>
          <p:cNvPr id="18" name="Text 16"/>
          <p:cNvSpPr/>
          <p:nvPr/>
        </p:nvSpPr>
        <p:spPr>
          <a:xfrm>
            <a:off x="1025009" y="6279594"/>
            <a:ext cx="6060281" cy="361712"/>
          </a:xfrm>
          <a:prstGeom prst="rect">
            <a:avLst/>
          </a:prstGeom>
          <a:noFill/>
          <a:ln/>
        </p:spPr>
        <p:txBody>
          <a:bodyPr wrap="none" lIns="0" tIns="0" rIns="0" bIns="0" rtlCol="0" anchor="t"/>
          <a:lstStyle/>
          <a:p>
            <a:pPr marL="0" indent="0">
              <a:lnSpc>
                <a:spcPts val="2800"/>
              </a:lnSpc>
              <a:buNone/>
            </a:pPr>
            <a:r>
              <a:rPr lang="en-US" sz="1750" dirty="0">
                <a:solidFill>
                  <a:srgbClr val="39393C"/>
                </a:solidFill>
                <a:latin typeface="Open Sans" pitchFamily="34" charset="0"/>
                <a:ea typeface="Open Sans" pitchFamily="34" charset="-122"/>
                <a:cs typeface="Open Sans" pitchFamily="34" charset="-120"/>
              </a:rPr>
              <a:t>K-Neighbors</a:t>
            </a:r>
            <a:endParaRPr lang="en-US" sz="1750" dirty="0"/>
          </a:p>
        </p:txBody>
      </p:sp>
      <p:sp>
        <p:nvSpPr>
          <p:cNvPr id="19" name="Text 17"/>
          <p:cNvSpPr/>
          <p:nvPr/>
        </p:nvSpPr>
        <p:spPr>
          <a:xfrm>
            <a:off x="7545110" y="6279594"/>
            <a:ext cx="6060281" cy="361712"/>
          </a:xfrm>
          <a:prstGeom prst="rect">
            <a:avLst/>
          </a:prstGeom>
          <a:noFill/>
          <a:ln/>
        </p:spPr>
        <p:txBody>
          <a:bodyPr wrap="none" lIns="0" tIns="0" rIns="0" bIns="0" rtlCol="0" anchor="t"/>
          <a:lstStyle/>
          <a:p>
            <a:pPr marL="0" indent="0">
              <a:lnSpc>
                <a:spcPts val="2800"/>
              </a:lnSpc>
              <a:buNone/>
            </a:pPr>
            <a:r>
              <a:rPr lang="en-US" sz="1750" dirty="0">
                <a:solidFill>
                  <a:srgbClr val="39393C"/>
                </a:solidFill>
                <a:latin typeface="Open Sans" pitchFamily="34" charset="0"/>
                <a:ea typeface="Open Sans" pitchFamily="34" charset="-122"/>
                <a:cs typeface="Open Sans" pitchFamily="34" charset="-120"/>
              </a:rPr>
              <a:t>Classifies based on the closest training samples.</a:t>
            </a:r>
            <a:endParaRPr lang="en-US" sz="1750" dirty="0"/>
          </a:p>
        </p:txBody>
      </p:sp>
      <p:sp>
        <p:nvSpPr>
          <p:cNvPr id="20" name="Shape 18"/>
          <p:cNvSpPr/>
          <p:nvPr/>
        </p:nvSpPr>
        <p:spPr>
          <a:xfrm>
            <a:off x="798909" y="6784538"/>
            <a:ext cx="13032581" cy="648176"/>
          </a:xfrm>
          <a:prstGeom prst="rect">
            <a:avLst/>
          </a:prstGeom>
          <a:solidFill>
            <a:srgbClr val="000000">
              <a:alpha val="4000"/>
            </a:srgbClr>
          </a:solidFill>
          <a:ln/>
        </p:spPr>
        <p:txBody>
          <a:bodyPr/>
          <a:lstStyle/>
          <a:p>
            <a:endParaRPr lang="en-GB"/>
          </a:p>
        </p:txBody>
      </p:sp>
      <p:sp>
        <p:nvSpPr>
          <p:cNvPr id="21" name="Text 19"/>
          <p:cNvSpPr/>
          <p:nvPr/>
        </p:nvSpPr>
        <p:spPr>
          <a:xfrm>
            <a:off x="1025009" y="6927771"/>
            <a:ext cx="6060281" cy="361712"/>
          </a:xfrm>
          <a:prstGeom prst="rect">
            <a:avLst/>
          </a:prstGeom>
          <a:noFill/>
          <a:ln/>
        </p:spPr>
        <p:txBody>
          <a:bodyPr wrap="none" lIns="0" tIns="0" rIns="0" bIns="0" rtlCol="0" anchor="t"/>
          <a:lstStyle/>
          <a:p>
            <a:pPr marL="0" indent="0">
              <a:lnSpc>
                <a:spcPts val="2800"/>
              </a:lnSpc>
              <a:buNone/>
            </a:pPr>
            <a:r>
              <a:rPr lang="en-US" sz="1750" dirty="0">
                <a:solidFill>
                  <a:srgbClr val="39393C"/>
                </a:solidFill>
                <a:latin typeface="Open Sans" pitchFamily="34" charset="0"/>
                <a:ea typeface="Open Sans" pitchFamily="34" charset="-122"/>
                <a:cs typeface="Open Sans" pitchFamily="34" charset="-120"/>
              </a:rPr>
              <a:t>Naive Bayes</a:t>
            </a:r>
            <a:endParaRPr lang="en-US" sz="1750" dirty="0"/>
          </a:p>
        </p:txBody>
      </p:sp>
      <p:sp>
        <p:nvSpPr>
          <p:cNvPr id="22" name="Text 20"/>
          <p:cNvSpPr/>
          <p:nvPr/>
        </p:nvSpPr>
        <p:spPr>
          <a:xfrm>
            <a:off x="7545110" y="6927771"/>
            <a:ext cx="6060281" cy="361712"/>
          </a:xfrm>
          <a:prstGeom prst="rect">
            <a:avLst/>
          </a:prstGeom>
          <a:noFill/>
          <a:ln/>
        </p:spPr>
        <p:txBody>
          <a:bodyPr wrap="none" lIns="0" tIns="0" rIns="0" bIns="0" rtlCol="0" anchor="t"/>
          <a:lstStyle/>
          <a:p>
            <a:pPr marL="0" indent="0">
              <a:lnSpc>
                <a:spcPts val="2800"/>
              </a:lnSpc>
              <a:buNone/>
            </a:pPr>
            <a:r>
              <a:rPr lang="en-US" sz="1750" dirty="0">
                <a:solidFill>
                  <a:srgbClr val="39393C"/>
                </a:solidFill>
                <a:latin typeface="Open Sans" pitchFamily="34" charset="0"/>
                <a:ea typeface="Open Sans" pitchFamily="34" charset="-122"/>
                <a:cs typeface="Open Sans" pitchFamily="34" charset="-120"/>
              </a:rPr>
              <a:t>Probabilistic classifier based on Bayes' theorem.</a:t>
            </a:r>
            <a:endParaRPr lang="en-US" sz="1750" dirty="0"/>
          </a:p>
        </p:txBody>
      </p:sp>
      <p:sp>
        <p:nvSpPr>
          <p:cNvPr id="23" name="Rectangle: Rounded Corners 22">
            <a:extLst>
              <a:ext uri="{FF2B5EF4-FFF2-40B4-BE49-F238E27FC236}">
                <a16:creationId xmlns:a16="http://schemas.microsoft.com/office/drawing/2014/main" id="{87F19D61-966E-B5A9-7879-C9F89DB33A34}"/>
              </a:ext>
            </a:extLst>
          </p:cNvPr>
          <p:cNvSpPr/>
          <p:nvPr/>
        </p:nvSpPr>
        <p:spPr>
          <a:xfrm>
            <a:off x="12823902" y="7716644"/>
            <a:ext cx="1728439" cy="434897"/>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17126" y="641985"/>
            <a:ext cx="7542490" cy="729615"/>
          </a:xfrm>
          <a:prstGeom prst="rect">
            <a:avLst/>
          </a:prstGeom>
          <a:noFill/>
          <a:ln/>
        </p:spPr>
        <p:txBody>
          <a:bodyPr wrap="none" lIns="0" tIns="0" rIns="0" bIns="0" rtlCol="0" anchor="t"/>
          <a:lstStyle/>
          <a:p>
            <a:pPr marL="0" indent="0">
              <a:lnSpc>
                <a:spcPts val="5700"/>
              </a:lnSpc>
              <a:buNone/>
            </a:pPr>
            <a:r>
              <a:rPr lang="en-US" sz="4550" b="1" dirty="0">
                <a:solidFill>
                  <a:srgbClr val="101014"/>
                </a:solidFill>
                <a:latin typeface="Playfair Display Bold" pitchFamily="34" charset="0"/>
                <a:ea typeface="Playfair Display Bold" pitchFamily="34" charset="-122"/>
                <a:cs typeface="Playfair Display Bold" pitchFamily="34" charset="-120"/>
              </a:rPr>
              <a:t>Step 4: Build the GAN Model</a:t>
            </a:r>
            <a:endParaRPr lang="en-US" sz="4550" dirty="0"/>
          </a:p>
        </p:txBody>
      </p:sp>
      <p:sp>
        <p:nvSpPr>
          <p:cNvPr id="3" name="Text 1"/>
          <p:cNvSpPr/>
          <p:nvPr/>
        </p:nvSpPr>
        <p:spPr>
          <a:xfrm>
            <a:off x="817126" y="1721763"/>
            <a:ext cx="12996148" cy="1867495"/>
          </a:xfrm>
          <a:prstGeom prst="rect">
            <a:avLst/>
          </a:prstGeom>
          <a:noFill/>
          <a:ln/>
        </p:spPr>
        <p:txBody>
          <a:bodyPr wrap="square" lIns="0" tIns="0" rIns="0" bIns="0" rtlCol="0" anchor="t"/>
          <a:lstStyle/>
          <a:p>
            <a:pPr marL="0" indent="0">
              <a:lnSpc>
                <a:spcPts val="2900"/>
              </a:lnSpc>
              <a:buNone/>
            </a:pPr>
            <a:r>
              <a:rPr lang="en-US" sz="1800" dirty="0">
                <a:solidFill>
                  <a:srgbClr val="39393C"/>
                </a:solidFill>
                <a:latin typeface="Open Sans" pitchFamily="34" charset="0"/>
                <a:ea typeface="Open Sans" pitchFamily="34" charset="-122"/>
                <a:cs typeface="Open Sans" pitchFamily="34" charset="-120"/>
              </a:rPr>
              <a:t>A Generative Adversarial Network (GAN) is created to generate synthetic data. The GAN consists of two neural networks: a generator and a discriminator. The generator takes random noise as input and produces synthetic data resembling the training data. The discriminator evaluates whether the input data is real or fake (generated by the generator). The generator and discriminator are trained in opposition to each other, improving their performance over time.</a:t>
            </a:r>
            <a:endParaRPr lang="en-US" sz="1800" dirty="0"/>
          </a:p>
        </p:txBody>
      </p:sp>
      <p:pic>
        <p:nvPicPr>
          <p:cNvPr id="4" name="Image 0" descr="preencoded.png"/>
          <p:cNvPicPr>
            <a:picLocks noChangeAspect="1"/>
          </p:cNvPicPr>
          <p:nvPr/>
        </p:nvPicPr>
        <p:blipFill>
          <a:blip r:embed="rId3"/>
          <a:stretch>
            <a:fillRect/>
          </a:stretch>
        </p:blipFill>
        <p:spPr>
          <a:xfrm>
            <a:off x="817126" y="3851910"/>
            <a:ext cx="1167408" cy="1867853"/>
          </a:xfrm>
          <a:prstGeom prst="rect">
            <a:avLst/>
          </a:prstGeom>
        </p:spPr>
      </p:pic>
      <p:sp>
        <p:nvSpPr>
          <p:cNvPr id="5" name="Text 2"/>
          <p:cNvSpPr/>
          <p:nvPr/>
        </p:nvSpPr>
        <p:spPr>
          <a:xfrm>
            <a:off x="2334697" y="4085392"/>
            <a:ext cx="2918460" cy="364688"/>
          </a:xfrm>
          <a:prstGeom prst="rect">
            <a:avLst/>
          </a:prstGeom>
          <a:noFill/>
          <a:ln/>
        </p:spPr>
        <p:txBody>
          <a:bodyPr wrap="none" lIns="0" tIns="0" rIns="0" bIns="0" rtlCol="0" anchor="t"/>
          <a:lstStyle/>
          <a:p>
            <a:pPr marL="0" indent="0" algn="l">
              <a:lnSpc>
                <a:spcPts val="2850"/>
              </a:lnSpc>
              <a:buNone/>
            </a:pPr>
            <a:r>
              <a:rPr lang="en-US" sz="2250" b="1" dirty="0">
                <a:solidFill>
                  <a:srgbClr val="39393C"/>
                </a:solidFill>
                <a:latin typeface="Playfair Display Bold" pitchFamily="34" charset="0"/>
                <a:ea typeface="Playfair Display Bold" pitchFamily="34" charset="-122"/>
                <a:cs typeface="Playfair Display Bold" pitchFamily="34" charset="-120"/>
              </a:rPr>
              <a:t>Generator</a:t>
            </a:r>
            <a:endParaRPr lang="en-US" sz="2250" dirty="0"/>
          </a:p>
        </p:txBody>
      </p:sp>
      <p:sp>
        <p:nvSpPr>
          <p:cNvPr id="6" name="Text 3"/>
          <p:cNvSpPr/>
          <p:nvPr/>
        </p:nvSpPr>
        <p:spPr>
          <a:xfrm>
            <a:off x="2334697" y="4590098"/>
            <a:ext cx="11478578" cy="373499"/>
          </a:xfrm>
          <a:prstGeom prst="rect">
            <a:avLst/>
          </a:prstGeom>
          <a:noFill/>
          <a:ln/>
        </p:spPr>
        <p:txBody>
          <a:bodyPr wrap="none" lIns="0" tIns="0" rIns="0" bIns="0" rtlCol="0" anchor="t"/>
          <a:lstStyle/>
          <a:p>
            <a:pPr marL="0" indent="0" algn="l">
              <a:lnSpc>
                <a:spcPts val="2900"/>
              </a:lnSpc>
              <a:buNone/>
            </a:pPr>
            <a:r>
              <a:rPr lang="en-US" sz="1800" dirty="0">
                <a:solidFill>
                  <a:srgbClr val="39393C"/>
                </a:solidFill>
                <a:latin typeface="Open Sans" pitchFamily="34" charset="0"/>
                <a:ea typeface="Open Sans" pitchFamily="34" charset="-122"/>
                <a:cs typeface="Open Sans" pitchFamily="34" charset="-120"/>
              </a:rPr>
              <a:t>Generates synthetic data resembling the training data.</a:t>
            </a:r>
            <a:endParaRPr lang="en-US" sz="1800" dirty="0"/>
          </a:p>
        </p:txBody>
      </p:sp>
      <p:pic>
        <p:nvPicPr>
          <p:cNvPr id="7" name="Image 1" descr="preencoded.png"/>
          <p:cNvPicPr>
            <a:picLocks noChangeAspect="1"/>
          </p:cNvPicPr>
          <p:nvPr/>
        </p:nvPicPr>
        <p:blipFill>
          <a:blip r:embed="rId4"/>
          <a:stretch>
            <a:fillRect/>
          </a:stretch>
        </p:blipFill>
        <p:spPr>
          <a:xfrm>
            <a:off x="817126" y="5719763"/>
            <a:ext cx="1167408" cy="1867853"/>
          </a:xfrm>
          <a:prstGeom prst="rect">
            <a:avLst/>
          </a:prstGeom>
        </p:spPr>
      </p:pic>
      <p:sp>
        <p:nvSpPr>
          <p:cNvPr id="8" name="Text 4"/>
          <p:cNvSpPr/>
          <p:nvPr/>
        </p:nvSpPr>
        <p:spPr>
          <a:xfrm>
            <a:off x="2334697" y="5953244"/>
            <a:ext cx="2918460" cy="364688"/>
          </a:xfrm>
          <a:prstGeom prst="rect">
            <a:avLst/>
          </a:prstGeom>
          <a:noFill/>
          <a:ln/>
        </p:spPr>
        <p:txBody>
          <a:bodyPr wrap="none" lIns="0" tIns="0" rIns="0" bIns="0" rtlCol="0" anchor="t"/>
          <a:lstStyle/>
          <a:p>
            <a:pPr marL="0" indent="0" algn="l">
              <a:lnSpc>
                <a:spcPts val="2850"/>
              </a:lnSpc>
              <a:buNone/>
            </a:pPr>
            <a:r>
              <a:rPr lang="en-US" sz="2250" b="1" dirty="0">
                <a:solidFill>
                  <a:srgbClr val="39393C"/>
                </a:solidFill>
                <a:latin typeface="Playfair Display Bold" pitchFamily="34" charset="0"/>
                <a:ea typeface="Playfair Display Bold" pitchFamily="34" charset="-122"/>
                <a:cs typeface="Playfair Display Bold" pitchFamily="34" charset="-120"/>
              </a:rPr>
              <a:t>Discriminator</a:t>
            </a:r>
            <a:endParaRPr lang="en-US" sz="2250" dirty="0"/>
          </a:p>
        </p:txBody>
      </p:sp>
      <p:sp>
        <p:nvSpPr>
          <p:cNvPr id="9" name="Text 5"/>
          <p:cNvSpPr/>
          <p:nvPr/>
        </p:nvSpPr>
        <p:spPr>
          <a:xfrm>
            <a:off x="2334697" y="6457950"/>
            <a:ext cx="11478578" cy="373499"/>
          </a:xfrm>
          <a:prstGeom prst="rect">
            <a:avLst/>
          </a:prstGeom>
          <a:noFill/>
          <a:ln/>
        </p:spPr>
        <p:txBody>
          <a:bodyPr wrap="none" lIns="0" tIns="0" rIns="0" bIns="0" rtlCol="0" anchor="t"/>
          <a:lstStyle/>
          <a:p>
            <a:pPr marL="0" indent="0" algn="l">
              <a:lnSpc>
                <a:spcPts val="2900"/>
              </a:lnSpc>
              <a:buNone/>
            </a:pPr>
            <a:r>
              <a:rPr lang="en-US" sz="1800" dirty="0">
                <a:solidFill>
                  <a:srgbClr val="39393C"/>
                </a:solidFill>
                <a:latin typeface="Open Sans" pitchFamily="34" charset="0"/>
                <a:ea typeface="Open Sans" pitchFamily="34" charset="-122"/>
                <a:cs typeface="Open Sans" pitchFamily="34" charset="-120"/>
              </a:rPr>
              <a:t>Evaluates whether the input data is real or fake.</a:t>
            </a:r>
            <a:endParaRPr lang="en-US" sz="1800" dirty="0"/>
          </a:p>
        </p:txBody>
      </p:sp>
      <p:sp>
        <p:nvSpPr>
          <p:cNvPr id="10" name="Rectangle: Rounded Corners 9">
            <a:extLst>
              <a:ext uri="{FF2B5EF4-FFF2-40B4-BE49-F238E27FC236}">
                <a16:creationId xmlns:a16="http://schemas.microsoft.com/office/drawing/2014/main" id="{B3264B40-2143-4768-31BF-26D13E635CFA}"/>
              </a:ext>
            </a:extLst>
          </p:cNvPr>
          <p:cNvSpPr/>
          <p:nvPr/>
        </p:nvSpPr>
        <p:spPr>
          <a:xfrm>
            <a:off x="12823902" y="7716644"/>
            <a:ext cx="1728439" cy="434897"/>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79621" y="614243"/>
            <a:ext cx="5568910" cy="696039"/>
          </a:xfrm>
          <a:prstGeom prst="rect">
            <a:avLst/>
          </a:prstGeom>
          <a:noFill/>
          <a:ln/>
        </p:spPr>
        <p:txBody>
          <a:bodyPr wrap="none" lIns="0" tIns="0" rIns="0" bIns="0" rtlCol="0" anchor="t"/>
          <a:lstStyle/>
          <a:p>
            <a:pPr marL="0" indent="0">
              <a:lnSpc>
                <a:spcPts val="5450"/>
              </a:lnSpc>
              <a:buNone/>
            </a:pPr>
            <a:r>
              <a:rPr lang="en-US" sz="4350" b="1" dirty="0">
                <a:solidFill>
                  <a:srgbClr val="101014"/>
                </a:solidFill>
                <a:latin typeface="Playfair Display Bold" pitchFamily="34" charset="0"/>
                <a:ea typeface="Playfair Display Bold" pitchFamily="34" charset="-122"/>
                <a:cs typeface="Playfair Display Bold" pitchFamily="34" charset="-120"/>
              </a:rPr>
              <a:t>Step 5: Train the GAN</a:t>
            </a:r>
            <a:endParaRPr lang="en-US" sz="4350" dirty="0"/>
          </a:p>
        </p:txBody>
      </p:sp>
      <p:sp>
        <p:nvSpPr>
          <p:cNvPr id="3" name="Text 1"/>
          <p:cNvSpPr/>
          <p:nvPr/>
        </p:nvSpPr>
        <p:spPr>
          <a:xfrm>
            <a:off x="779621" y="1644372"/>
            <a:ext cx="13071158" cy="1425416"/>
          </a:xfrm>
          <a:prstGeom prst="rect">
            <a:avLst/>
          </a:prstGeom>
          <a:noFill/>
          <a:ln/>
        </p:spPr>
        <p:txBody>
          <a:bodyPr wrap="square" lIns="0" tIns="0" rIns="0" bIns="0" rtlCol="0" anchor="t"/>
          <a:lstStyle/>
          <a:p>
            <a:pPr marL="0" indent="0">
              <a:lnSpc>
                <a:spcPts val="2800"/>
              </a:lnSpc>
              <a:buNone/>
            </a:pPr>
            <a:r>
              <a:rPr lang="en-US" sz="1750" dirty="0">
                <a:solidFill>
                  <a:srgbClr val="39393C"/>
                </a:solidFill>
                <a:latin typeface="Open Sans" pitchFamily="34" charset="0"/>
                <a:ea typeface="Open Sans" pitchFamily="34" charset="-122"/>
                <a:cs typeface="Open Sans" pitchFamily="34" charset="-120"/>
              </a:rPr>
              <a:t>The GAN is trained to improve its ability to generate realistic data. For each training epoch, random noise is generated, and the generator creates synthetic samples. Real samples from the training data are randomly selected for comparison. The discriminator is trained on both real and synthetic data, adjusting its weights based on how well it distinguishes between the two. The generator is trained by trying to fool the discriminator into thinking the synthetic data is real.</a:t>
            </a:r>
            <a:endParaRPr lang="en-US" sz="1750" dirty="0"/>
          </a:p>
        </p:txBody>
      </p:sp>
      <p:sp>
        <p:nvSpPr>
          <p:cNvPr id="4" name="Shape 2"/>
          <p:cNvSpPr/>
          <p:nvPr/>
        </p:nvSpPr>
        <p:spPr>
          <a:xfrm>
            <a:off x="1098471" y="3320296"/>
            <a:ext cx="30480" cy="4295061"/>
          </a:xfrm>
          <a:prstGeom prst="roundRect">
            <a:avLst>
              <a:gd name="adj" fmla="val 109627"/>
            </a:avLst>
          </a:prstGeom>
          <a:solidFill>
            <a:srgbClr val="C6C6D2"/>
          </a:solidFill>
          <a:ln/>
        </p:spPr>
        <p:txBody>
          <a:bodyPr/>
          <a:lstStyle/>
          <a:p>
            <a:endParaRPr lang="en-GB"/>
          </a:p>
        </p:txBody>
      </p:sp>
      <p:sp>
        <p:nvSpPr>
          <p:cNvPr id="5" name="Shape 3"/>
          <p:cNvSpPr/>
          <p:nvPr/>
        </p:nvSpPr>
        <p:spPr>
          <a:xfrm>
            <a:off x="1333798" y="3806071"/>
            <a:ext cx="779621" cy="30480"/>
          </a:xfrm>
          <a:prstGeom prst="roundRect">
            <a:avLst>
              <a:gd name="adj" fmla="val 109627"/>
            </a:avLst>
          </a:prstGeom>
          <a:solidFill>
            <a:srgbClr val="C6C6D2"/>
          </a:solidFill>
          <a:ln/>
        </p:spPr>
        <p:txBody>
          <a:bodyPr/>
          <a:lstStyle/>
          <a:p>
            <a:endParaRPr lang="en-GB"/>
          </a:p>
        </p:txBody>
      </p:sp>
      <p:sp>
        <p:nvSpPr>
          <p:cNvPr id="6" name="Shape 4"/>
          <p:cNvSpPr/>
          <p:nvPr/>
        </p:nvSpPr>
        <p:spPr>
          <a:xfrm>
            <a:off x="863144" y="3570803"/>
            <a:ext cx="501134" cy="501134"/>
          </a:xfrm>
          <a:prstGeom prst="roundRect">
            <a:avLst>
              <a:gd name="adj" fmla="val 6668"/>
            </a:avLst>
          </a:prstGeom>
          <a:solidFill>
            <a:srgbClr val="E0E0EC"/>
          </a:solidFill>
          <a:ln/>
        </p:spPr>
        <p:txBody>
          <a:bodyPr/>
          <a:lstStyle/>
          <a:p>
            <a:endParaRPr lang="en-GB"/>
          </a:p>
        </p:txBody>
      </p:sp>
      <p:sp>
        <p:nvSpPr>
          <p:cNvPr id="7" name="Text 5"/>
          <p:cNvSpPr/>
          <p:nvPr/>
        </p:nvSpPr>
        <p:spPr>
          <a:xfrm>
            <a:off x="1049715" y="3654266"/>
            <a:ext cx="127992" cy="334089"/>
          </a:xfrm>
          <a:prstGeom prst="rect">
            <a:avLst/>
          </a:prstGeom>
          <a:noFill/>
          <a:ln/>
        </p:spPr>
        <p:txBody>
          <a:bodyPr wrap="none" lIns="0" tIns="0" rIns="0" bIns="0" rtlCol="0" anchor="t"/>
          <a:lstStyle/>
          <a:p>
            <a:pPr marL="0" indent="0" algn="ctr">
              <a:lnSpc>
                <a:spcPts val="2600"/>
              </a:lnSpc>
              <a:buNone/>
            </a:pPr>
            <a:r>
              <a:rPr lang="en-US" sz="2600" b="1" dirty="0">
                <a:solidFill>
                  <a:srgbClr val="39393C"/>
                </a:solidFill>
                <a:latin typeface="Playfair Display Bold" pitchFamily="34" charset="0"/>
                <a:ea typeface="Playfair Display Bold" pitchFamily="34" charset="-122"/>
                <a:cs typeface="Playfair Display Bold" pitchFamily="34" charset="-120"/>
              </a:rPr>
              <a:t>1</a:t>
            </a:r>
            <a:endParaRPr lang="en-US" sz="2600" dirty="0"/>
          </a:p>
        </p:txBody>
      </p:sp>
      <p:sp>
        <p:nvSpPr>
          <p:cNvPr id="8" name="Text 6"/>
          <p:cNvSpPr/>
          <p:nvPr/>
        </p:nvSpPr>
        <p:spPr>
          <a:xfrm>
            <a:off x="2338864" y="3542943"/>
            <a:ext cx="2784396" cy="348020"/>
          </a:xfrm>
          <a:prstGeom prst="rect">
            <a:avLst/>
          </a:prstGeom>
          <a:noFill/>
          <a:ln/>
        </p:spPr>
        <p:txBody>
          <a:bodyPr wrap="none" lIns="0" tIns="0" rIns="0" bIns="0" rtlCol="0" anchor="t"/>
          <a:lstStyle/>
          <a:p>
            <a:pPr marL="0" indent="0" algn="l">
              <a:lnSpc>
                <a:spcPts val="2700"/>
              </a:lnSpc>
              <a:buNone/>
            </a:pPr>
            <a:r>
              <a:rPr lang="en-US" sz="2150" b="1" dirty="0">
                <a:solidFill>
                  <a:srgbClr val="39393C"/>
                </a:solidFill>
                <a:latin typeface="Playfair Display Bold" pitchFamily="34" charset="0"/>
                <a:ea typeface="Playfair Display Bold" pitchFamily="34" charset="-122"/>
                <a:cs typeface="Playfair Display Bold" pitchFamily="34" charset="-120"/>
              </a:rPr>
              <a:t>Generate Noise</a:t>
            </a:r>
            <a:endParaRPr lang="en-US" sz="2150" dirty="0"/>
          </a:p>
        </p:txBody>
      </p:sp>
      <p:sp>
        <p:nvSpPr>
          <p:cNvPr id="9" name="Text 7"/>
          <p:cNvSpPr/>
          <p:nvPr/>
        </p:nvSpPr>
        <p:spPr>
          <a:xfrm>
            <a:off x="2338864" y="4024551"/>
            <a:ext cx="11511915" cy="356354"/>
          </a:xfrm>
          <a:prstGeom prst="rect">
            <a:avLst/>
          </a:prstGeom>
          <a:noFill/>
          <a:ln/>
        </p:spPr>
        <p:txBody>
          <a:bodyPr wrap="none" lIns="0" tIns="0" rIns="0" bIns="0" rtlCol="0" anchor="t"/>
          <a:lstStyle/>
          <a:p>
            <a:pPr marL="0" indent="0" algn="l">
              <a:lnSpc>
                <a:spcPts val="2800"/>
              </a:lnSpc>
              <a:buNone/>
            </a:pPr>
            <a:r>
              <a:rPr lang="en-US" sz="1750" dirty="0">
                <a:solidFill>
                  <a:srgbClr val="39393C"/>
                </a:solidFill>
                <a:latin typeface="Open Sans" pitchFamily="34" charset="0"/>
                <a:ea typeface="Open Sans" pitchFamily="34" charset="-122"/>
                <a:cs typeface="Open Sans" pitchFamily="34" charset="-120"/>
              </a:rPr>
              <a:t>Generate random noise as input for the generator.</a:t>
            </a:r>
            <a:endParaRPr lang="en-US" sz="1750" dirty="0"/>
          </a:p>
        </p:txBody>
      </p:sp>
      <p:sp>
        <p:nvSpPr>
          <p:cNvPr id="10" name="Shape 8"/>
          <p:cNvSpPr/>
          <p:nvPr/>
        </p:nvSpPr>
        <p:spPr>
          <a:xfrm>
            <a:off x="1333798" y="5311973"/>
            <a:ext cx="779621" cy="30480"/>
          </a:xfrm>
          <a:prstGeom prst="roundRect">
            <a:avLst>
              <a:gd name="adj" fmla="val 109627"/>
            </a:avLst>
          </a:prstGeom>
          <a:solidFill>
            <a:srgbClr val="C6C6D2"/>
          </a:solidFill>
          <a:ln/>
        </p:spPr>
        <p:txBody>
          <a:bodyPr/>
          <a:lstStyle/>
          <a:p>
            <a:endParaRPr lang="en-GB"/>
          </a:p>
        </p:txBody>
      </p:sp>
      <p:sp>
        <p:nvSpPr>
          <p:cNvPr id="11" name="Shape 9"/>
          <p:cNvSpPr/>
          <p:nvPr/>
        </p:nvSpPr>
        <p:spPr>
          <a:xfrm>
            <a:off x="863144" y="5076706"/>
            <a:ext cx="501134" cy="501134"/>
          </a:xfrm>
          <a:prstGeom prst="roundRect">
            <a:avLst>
              <a:gd name="adj" fmla="val 6668"/>
            </a:avLst>
          </a:prstGeom>
          <a:solidFill>
            <a:srgbClr val="E0E0EC"/>
          </a:solidFill>
          <a:ln/>
        </p:spPr>
        <p:txBody>
          <a:bodyPr/>
          <a:lstStyle/>
          <a:p>
            <a:endParaRPr lang="en-GB"/>
          </a:p>
        </p:txBody>
      </p:sp>
      <p:sp>
        <p:nvSpPr>
          <p:cNvPr id="12" name="Text 10"/>
          <p:cNvSpPr/>
          <p:nvPr/>
        </p:nvSpPr>
        <p:spPr>
          <a:xfrm>
            <a:off x="1026259" y="5160169"/>
            <a:ext cx="174784" cy="334089"/>
          </a:xfrm>
          <a:prstGeom prst="rect">
            <a:avLst/>
          </a:prstGeom>
          <a:noFill/>
          <a:ln/>
        </p:spPr>
        <p:txBody>
          <a:bodyPr wrap="none" lIns="0" tIns="0" rIns="0" bIns="0" rtlCol="0" anchor="t"/>
          <a:lstStyle/>
          <a:p>
            <a:pPr marL="0" indent="0" algn="ctr">
              <a:lnSpc>
                <a:spcPts val="2600"/>
              </a:lnSpc>
              <a:buNone/>
            </a:pPr>
            <a:r>
              <a:rPr lang="en-US" sz="2600" b="1" dirty="0">
                <a:solidFill>
                  <a:srgbClr val="39393C"/>
                </a:solidFill>
                <a:latin typeface="Playfair Display Bold" pitchFamily="34" charset="0"/>
                <a:ea typeface="Playfair Display Bold" pitchFamily="34" charset="-122"/>
                <a:cs typeface="Playfair Display Bold" pitchFamily="34" charset="-120"/>
              </a:rPr>
              <a:t>2</a:t>
            </a:r>
            <a:endParaRPr lang="en-US" sz="2600" dirty="0"/>
          </a:p>
        </p:txBody>
      </p:sp>
      <p:sp>
        <p:nvSpPr>
          <p:cNvPr id="13" name="Text 11"/>
          <p:cNvSpPr/>
          <p:nvPr/>
        </p:nvSpPr>
        <p:spPr>
          <a:xfrm>
            <a:off x="2338864" y="5048845"/>
            <a:ext cx="2784396" cy="348020"/>
          </a:xfrm>
          <a:prstGeom prst="rect">
            <a:avLst/>
          </a:prstGeom>
          <a:noFill/>
          <a:ln/>
        </p:spPr>
        <p:txBody>
          <a:bodyPr wrap="none" lIns="0" tIns="0" rIns="0" bIns="0" rtlCol="0" anchor="t"/>
          <a:lstStyle/>
          <a:p>
            <a:pPr marL="0" indent="0" algn="l">
              <a:lnSpc>
                <a:spcPts val="2700"/>
              </a:lnSpc>
              <a:buNone/>
            </a:pPr>
            <a:r>
              <a:rPr lang="en-US" sz="2150" b="1" dirty="0">
                <a:solidFill>
                  <a:srgbClr val="39393C"/>
                </a:solidFill>
                <a:latin typeface="Playfair Display Bold" pitchFamily="34" charset="0"/>
                <a:ea typeface="Playfair Display Bold" pitchFamily="34" charset="-122"/>
                <a:cs typeface="Playfair Display Bold" pitchFamily="34" charset="-120"/>
              </a:rPr>
              <a:t>Train Discriminator</a:t>
            </a:r>
            <a:endParaRPr lang="en-US" sz="2150" dirty="0"/>
          </a:p>
        </p:txBody>
      </p:sp>
      <p:sp>
        <p:nvSpPr>
          <p:cNvPr id="14" name="Text 12"/>
          <p:cNvSpPr/>
          <p:nvPr/>
        </p:nvSpPr>
        <p:spPr>
          <a:xfrm>
            <a:off x="2338864" y="5530453"/>
            <a:ext cx="11511915" cy="356354"/>
          </a:xfrm>
          <a:prstGeom prst="rect">
            <a:avLst/>
          </a:prstGeom>
          <a:noFill/>
          <a:ln/>
        </p:spPr>
        <p:txBody>
          <a:bodyPr wrap="none" lIns="0" tIns="0" rIns="0" bIns="0" rtlCol="0" anchor="t"/>
          <a:lstStyle/>
          <a:p>
            <a:pPr marL="0" indent="0" algn="l">
              <a:lnSpc>
                <a:spcPts val="2800"/>
              </a:lnSpc>
              <a:buNone/>
            </a:pPr>
            <a:r>
              <a:rPr lang="en-US" sz="1750" dirty="0">
                <a:solidFill>
                  <a:srgbClr val="39393C"/>
                </a:solidFill>
                <a:latin typeface="Open Sans" pitchFamily="34" charset="0"/>
                <a:ea typeface="Open Sans" pitchFamily="34" charset="-122"/>
                <a:cs typeface="Open Sans" pitchFamily="34" charset="-120"/>
              </a:rPr>
              <a:t>Train the discriminator on real and synthetic data.</a:t>
            </a:r>
            <a:endParaRPr lang="en-US" sz="1750" dirty="0"/>
          </a:p>
        </p:txBody>
      </p:sp>
      <p:sp>
        <p:nvSpPr>
          <p:cNvPr id="15" name="Shape 13"/>
          <p:cNvSpPr/>
          <p:nvPr/>
        </p:nvSpPr>
        <p:spPr>
          <a:xfrm>
            <a:off x="1333798" y="6817876"/>
            <a:ext cx="779621" cy="30480"/>
          </a:xfrm>
          <a:prstGeom prst="roundRect">
            <a:avLst>
              <a:gd name="adj" fmla="val 109627"/>
            </a:avLst>
          </a:prstGeom>
          <a:solidFill>
            <a:srgbClr val="C6C6D2"/>
          </a:solidFill>
          <a:ln/>
        </p:spPr>
        <p:txBody>
          <a:bodyPr/>
          <a:lstStyle/>
          <a:p>
            <a:endParaRPr lang="en-GB"/>
          </a:p>
        </p:txBody>
      </p:sp>
      <p:sp>
        <p:nvSpPr>
          <p:cNvPr id="16" name="Shape 14"/>
          <p:cNvSpPr/>
          <p:nvPr/>
        </p:nvSpPr>
        <p:spPr>
          <a:xfrm>
            <a:off x="863144" y="6582608"/>
            <a:ext cx="501134" cy="501134"/>
          </a:xfrm>
          <a:prstGeom prst="roundRect">
            <a:avLst>
              <a:gd name="adj" fmla="val 6668"/>
            </a:avLst>
          </a:prstGeom>
          <a:solidFill>
            <a:srgbClr val="E0E0EC"/>
          </a:solidFill>
          <a:ln/>
        </p:spPr>
        <p:txBody>
          <a:bodyPr/>
          <a:lstStyle/>
          <a:p>
            <a:endParaRPr lang="en-GB"/>
          </a:p>
        </p:txBody>
      </p:sp>
      <p:sp>
        <p:nvSpPr>
          <p:cNvPr id="17" name="Text 15"/>
          <p:cNvSpPr/>
          <p:nvPr/>
        </p:nvSpPr>
        <p:spPr>
          <a:xfrm>
            <a:off x="1032093" y="6666071"/>
            <a:ext cx="163116" cy="334089"/>
          </a:xfrm>
          <a:prstGeom prst="rect">
            <a:avLst/>
          </a:prstGeom>
          <a:noFill/>
          <a:ln/>
        </p:spPr>
        <p:txBody>
          <a:bodyPr wrap="none" lIns="0" tIns="0" rIns="0" bIns="0" rtlCol="0" anchor="t"/>
          <a:lstStyle/>
          <a:p>
            <a:pPr marL="0" indent="0" algn="ctr">
              <a:lnSpc>
                <a:spcPts val="2600"/>
              </a:lnSpc>
              <a:buNone/>
            </a:pPr>
            <a:r>
              <a:rPr lang="en-US" sz="2600" b="1" dirty="0">
                <a:solidFill>
                  <a:srgbClr val="39393C"/>
                </a:solidFill>
                <a:latin typeface="Playfair Display Bold" pitchFamily="34" charset="0"/>
                <a:ea typeface="Playfair Display Bold" pitchFamily="34" charset="-122"/>
                <a:cs typeface="Playfair Display Bold" pitchFamily="34" charset="-120"/>
              </a:rPr>
              <a:t>3</a:t>
            </a:r>
            <a:endParaRPr lang="en-US" sz="2600" dirty="0"/>
          </a:p>
        </p:txBody>
      </p:sp>
      <p:sp>
        <p:nvSpPr>
          <p:cNvPr id="18" name="Text 16"/>
          <p:cNvSpPr/>
          <p:nvPr/>
        </p:nvSpPr>
        <p:spPr>
          <a:xfrm>
            <a:off x="2338864" y="6554748"/>
            <a:ext cx="2784396" cy="348020"/>
          </a:xfrm>
          <a:prstGeom prst="rect">
            <a:avLst/>
          </a:prstGeom>
          <a:noFill/>
          <a:ln/>
        </p:spPr>
        <p:txBody>
          <a:bodyPr wrap="none" lIns="0" tIns="0" rIns="0" bIns="0" rtlCol="0" anchor="t"/>
          <a:lstStyle/>
          <a:p>
            <a:pPr marL="0" indent="0" algn="l">
              <a:lnSpc>
                <a:spcPts val="2700"/>
              </a:lnSpc>
              <a:buNone/>
            </a:pPr>
            <a:r>
              <a:rPr lang="en-US" sz="2150" b="1" dirty="0">
                <a:solidFill>
                  <a:srgbClr val="39393C"/>
                </a:solidFill>
                <a:latin typeface="Playfair Display Bold" pitchFamily="34" charset="0"/>
                <a:ea typeface="Playfair Display Bold" pitchFamily="34" charset="-122"/>
                <a:cs typeface="Playfair Display Bold" pitchFamily="34" charset="-120"/>
              </a:rPr>
              <a:t>Train Generator</a:t>
            </a:r>
            <a:endParaRPr lang="en-US" sz="2150" dirty="0"/>
          </a:p>
        </p:txBody>
      </p:sp>
      <p:sp>
        <p:nvSpPr>
          <p:cNvPr id="19" name="Text 17"/>
          <p:cNvSpPr/>
          <p:nvPr/>
        </p:nvSpPr>
        <p:spPr>
          <a:xfrm>
            <a:off x="2338864" y="7036356"/>
            <a:ext cx="11511915" cy="356354"/>
          </a:xfrm>
          <a:prstGeom prst="rect">
            <a:avLst/>
          </a:prstGeom>
          <a:noFill/>
          <a:ln/>
        </p:spPr>
        <p:txBody>
          <a:bodyPr wrap="none" lIns="0" tIns="0" rIns="0" bIns="0" rtlCol="0" anchor="t"/>
          <a:lstStyle/>
          <a:p>
            <a:pPr marL="0" indent="0" algn="l">
              <a:lnSpc>
                <a:spcPts val="2800"/>
              </a:lnSpc>
              <a:buNone/>
            </a:pPr>
            <a:r>
              <a:rPr lang="en-US" sz="1750" dirty="0">
                <a:solidFill>
                  <a:srgbClr val="39393C"/>
                </a:solidFill>
                <a:latin typeface="Open Sans" pitchFamily="34" charset="0"/>
                <a:ea typeface="Open Sans" pitchFamily="34" charset="-122"/>
                <a:cs typeface="Open Sans" pitchFamily="34" charset="-120"/>
              </a:rPr>
              <a:t>Train the generator to fool the discriminator.</a:t>
            </a:r>
            <a:endParaRPr lang="en-US" sz="1750" dirty="0"/>
          </a:p>
        </p:txBody>
      </p:sp>
      <p:sp>
        <p:nvSpPr>
          <p:cNvPr id="20" name="Rectangle: Rounded Corners 19">
            <a:extLst>
              <a:ext uri="{FF2B5EF4-FFF2-40B4-BE49-F238E27FC236}">
                <a16:creationId xmlns:a16="http://schemas.microsoft.com/office/drawing/2014/main" id="{E6C5F208-7D3A-F22E-B588-8DD5B984D0CD}"/>
              </a:ext>
            </a:extLst>
          </p:cNvPr>
          <p:cNvSpPr/>
          <p:nvPr/>
        </p:nvSpPr>
        <p:spPr>
          <a:xfrm>
            <a:off x="12823902" y="7716644"/>
            <a:ext cx="1728439" cy="434897"/>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TotalTime>
  <Words>1145</Words>
  <Application>Microsoft Office PowerPoint</Application>
  <PresentationFormat>Custom</PresentationFormat>
  <Paragraphs>135</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Open Sans</vt:lpstr>
      <vt:lpstr>Playfair Display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Abdelrahman Eldaba</cp:lastModifiedBy>
  <cp:revision>2</cp:revision>
  <dcterms:created xsi:type="dcterms:W3CDTF">2024-10-16T22:17:33Z</dcterms:created>
  <dcterms:modified xsi:type="dcterms:W3CDTF">2024-10-17T04:26:00Z</dcterms:modified>
</cp:coreProperties>
</file>