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25" r:id="rId1"/>
  </p:sldMasterIdLst>
  <p:sldIdLst>
    <p:sldId id="256" r:id="rId2"/>
    <p:sldId id="271"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lnSpc>
                <a:spcPct val="11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5/27/2022</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32759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5/27/2022</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474597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5/27/2022</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797708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5/27/2022</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669722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5/27/2022</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182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5/27/2022</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838023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5/27/2022</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180055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5/27/2022</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789594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5/27/2022</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891714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5/27/2022</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1649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5/27/2022</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124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lIns="109728" tIns="109728" rIns="109728" bIns="91440"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lIns="109728" tIns="109728" rIns="109728" bIns="91440" anchor="ctr"/>
          <a:lstStyle>
            <a:lvl1pPr algn="l">
              <a:defRPr sz="1100" cap="none" spc="0" baseline="0">
                <a:solidFill>
                  <a:schemeClr val="tx1">
                    <a:alpha val="60000"/>
                  </a:schemeClr>
                </a:solidFill>
                <a:latin typeface="+mj-lt"/>
              </a:defRPr>
            </a:lvl1pPr>
          </a:lstStyle>
          <a:p>
            <a:fld id="{4EC743F4-8769-40B4-85DF-6CB8DE9F66AA}" type="datetimeFigureOut">
              <a:rPr lang="en-US" smtClean="0"/>
              <a:pPr/>
              <a:t>5/27/2022</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lIns="109728" tIns="109728" rIns="109728" bIns="91440" anchor="ctr"/>
          <a:lstStyle>
            <a:lvl1pPr algn="ctr">
              <a:defRPr sz="1100" cap="none" spc="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lIns="109728" tIns="109728" rIns="109728" bIns="91440" anchor="ctr"/>
          <a:lstStyle>
            <a:lvl1pPr algn="r">
              <a:defRPr sz="1100" cap="none" spc="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381917184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14" r:id="rId5"/>
    <p:sldLayoutId id="2147483719" r:id="rId6"/>
    <p:sldLayoutId id="2147483715" r:id="rId7"/>
    <p:sldLayoutId id="2147483716" r:id="rId8"/>
    <p:sldLayoutId id="2147483717" r:id="rId9"/>
    <p:sldLayoutId id="2147483718" r:id="rId10"/>
    <p:sldLayoutId id="2147483720" r:id="rId11"/>
  </p:sldLayoutIdLst>
  <p:txStyles>
    <p:titleStyle>
      <a:lvl1pPr algn="l" defTabSz="914400" rtl="0" eaLnBrk="1" latinLnBrk="0" hangingPunct="1">
        <a:lnSpc>
          <a:spcPct val="100000"/>
        </a:lnSpc>
        <a:spcBef>
          <a:spcPct val="0"/>
        </a:spcBef>
        <a:buNone/>
        <a:defRPr sz="4400" b="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20000"/>
        </a:lnSpc>
        <a:spcBef>
          <a:spcPts val="1000"/>
        </a:spcBef>
        <a:buClr>
          <a:schemeClr val="accent3"/>
        </a:buClr>
        <a:buFont typeface="Wingdings" panose="05000000000000000000" pitchFamily="2" charset="2"/>
        <a:buChar char=""/>
        <a:defRPr sz="2400" kern="1200" spc="0">
          <a:solidFill>
            <a:schemeClr val="tx1">
              <a:alpha val="60000"/>
            </a:schemeClr>
          </a:solidFill>
          <a:latin typeface="+mn-lt"/>
          <a:ea typeface="+mn-ea"/>
          <a:cs typeface="+mn-cs"/>
        </a:defRPr>
      </a:lvl1pPr>
      <a:lvl2pPr marL="360000" indent="0" algn="l" defTabSz="914400" rtl="0" eaLnBrk="1" latinLnBrk="0" hangingPunct="1">
        <a:lnSpc>
          <a:spcPct val="120000"/>
        </a:lnSpc>
        <a:spcBef>
          <a:spcPts val="500"/>
        </a:spcBef>
        <a:buFontTx/>
        <a:buNone/>
        <a:defRPr sz="2400" b="0" i="0" kern="1200" spc="0" baseline="0">
          <a:solidFill>
            <a:schemeClr val="tx1">
              <a:alpha val="60000"/>
            </a:schemeClr>
          </a:solidFill>
          <a:latin typeface="+mn-lt"/>
          <a:ea typeface="+mn-ea"/>
          <a:cs typeface="+mn-cs"/>
        </a:defRPr>
      </a:lvl2pPr>
      <a:lvl3pPr marL="1080000" indent="-360000" algn="l" defTabSz="914400" rtl="0" eaLnBrk="1" latinLnBrk="0" hangingPunct="1">
        <a:lnSpc>
          <a:spcPct val="120000"/>
        </a:lnSpc>
        <a:spcBef>
          <a:spcPts val="500"/>
        </a:spcBef>
        <a:buClr>
          <a:schemeClr val="accent3"/>
        </a:buClr>
        <a:buFont typeface="Wingdings" panose="05000000000000000000" pitchFamily="2" charset="2"/>
        <a:buChar char=""/>
        <a:defRPr sz="2400" kern="1200" spc="0">
          <a:solidFill>
            <a:schemeClr val="tx1">
              <a:alpha val="60000"/>
            </a:schemeClr>
          </a:solidFill>
          <a:latin typeface="+mn-lt"/>
          <a:ea typeface="+mn-ea"/>
          <a:cs typeface="+mn-cs"/>
        </a:defRPr>
      </a:lvl3pPr>
      <a:lvl4pPr marL="1080000" indent="0" algn="l" defTabSz="914400" rtl="0" eaLnBrk="1" latinLnBrk="0" hangingPunct="1">
        <a:lnSpc>
          <a:spcPct val="120000"/>
        </a:lnSpc>
        <a:spcBef>
          <a:spcPts val="500"/>
        </a:spcBef>
        <a:buClr>
          <a:schemeClr val="accent3"/>
        </a:buClr>
        <a:buFontTx/>
        <a:buNone/>
        <a:defRPr sz="2400" b="0" i="0" kern="1200" spc="0" baseline="0">
          <a:solidFill>
            <a:schemeClr val="tx1">
              <a:alpha val="60000"/>
            </a:schemeClr>
          </a:solidFill>
          <a:latin typeface="+mn-lt"/>
          <a:ea typeface="+mn-ea"/>
          <a:cs typeface="+mn-cs"/>
        </a:defRPr>
      </a:lvl4pPr>
      <a:lvl5pPr marL="1800000" indent="-360000" algn="l" defTabSz="914400" rtl="0" eaLnBrk="1" latinLnBrk="0" hangingPunct="1">
        <a:lnSpc>
          <a:spcPct val="120000"/>
        </a:lnSpc>
        <a:spcBef>
          <a:spcPts val="500"/>
        </a:spcBef>
        <a:buClr>
          <a:schemeClr val="accent3"/>
        </a:buClr>
        <a:buFont typeface="Wingdings" panose="05000000000000000000" pitchFamily="2" charset="2"/>
        <a:buChar char=""/>
        <a:defRPr sz="2400" kern="1200" spc="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A27539-4286-4FA8-9DA6-7CF23744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C5D9E8F0-C6CD-C90F-EFF9-52BC51DB0B4C}"/>
              </a:ext>
            </a:extLst>
          </p:cNvPr>
          <p:cNvSpPr>
            <a:spLocks noGrp="1"/>
          </p:cNvSpPr>
          <p:nvPr>
            <p:ph type="ctrTitle"/>
          </p:nvPr>
        </p:nvSpPr>
        <p:spPr>
          <a:xfrm>
            <a:off x="7112369" y="1079500"/>
            <a:ext cx="4078800" cy="2138400"/>
          </a:xfrm>
        </p:spPr>
        <p:txBody>
          <a:bodyPr>
            <a:normAutofit/>
          </a:bodyPr>
          <a:lstStyle/>
          <a:p>
            <a:pPr fontAlgn="base">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Open Shortest Path First Protocol</a:t>
            </a:r>
            <a:br>
              <a:rPr lang="en-US" sz="1800" dirty="0">
                <a:effectLst/>
                <a:latin typeface="Times New Roman" panose="02020603050405020304" pitchFamily="18" charset="0"/>
                <a:ea typeface="Times New Roman" panose="02020603050405020304" pitchFamily="18" charset="0"/>
              </a:rPr>
            </a:br>
            <a:r>
              <a:rPr lang="en-US" sz="1800" b="1" dirty="0">
                <a:solidFill>
                  <a:srgbClr val="000000"/>
                </a:solidFill>
                <a:effectLst/>
                <a:latin typeface="Times New Roman" panose="02020603050405020304" pitchFamily="18" charset="0"/>
                <a:ea typeface="Times New Roman" panose="02020603050405020304" pitchFamily="18" charset="0"/>
              </a:rPr>
              <a:t>(OSPF)</a:t>
            </a:r>
            <a:br>
              <a:rPr lang="en-US" sz="1800" dirty="0">
                <a:effectLst/>
                <a:latin typeface="Times New Roman" panose="02020603050405020304" pitchFamily="18" charset="0"/>
                <a:ea typeface="Times New Roman" panose="02020603050405020304" pitchFamily="18" charset="0"/>
              </a:rPr>
            </a:br>
            <a:endParaRPr lang="ar-SA" dirty="0"/>
          </a:p>
        </p:txBody>
      </p:sp>
      <p:sp>
        <p:nvSpPr>
          <p:cNvPr id="3" name="عنوان فرعي 2">
            <a:extLst>
              <a:ext uri="{FF2B5EF4-FFF2-40B4-BE49-F238E27FC236}">
                <a16:creationId xmlns:a16="http://schemas.microsoft.com/office/drawing/2014/main" id="{5161F42F-7240-847F-48FB-DC1CD1B66322}"/>
              </a:ext>
            </a:extLst>
          </p:cNvPr>
          <p:cNvSpPr>
            <a:spLocks noGrp="1"/>
          </p:cNvSpPr>
          <p:nvPr>
            <p:ph type="subTitle" idx="1"/>
          </p:nvPr>
        </p:nvSpPr>
        <p:spPr>
          <a:xfrm>
            <a:off x="7112369" y="3690871"/>
            <a:ext cx="4078800" cy="1655762"/>
          </a:xfrm>
        </p:spPr>
        <p:txBody>
          <a:bodyPr>
            <a:normAutofit fontScale="85000" lnSpcReduction="20000"/>
          </a:bodyPr>
          <a:lstStyle/>
          <a:p>
            <a:pPr algn="ctr" fontAlgn="base">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a:t>
            </a:r>
            <a:r>
              <a:rPr lang="en-US" sz="1800" dirty="0">
                <a:solidFill>
                  <a:srgbClr val="000000"/>
                </a:solidFill>
                <a:effectLst/>
                <a:latin typeface="Arial" panose="020B0604020202020204" pitchFamily="34" charset="0"/>
                <a:ea typeface="Calibri" panose="020F0502020204030204" pitchFamily="34" charset="0"/>
              </a:rPr>
              <a:t>OSPF)</a:t>
            </a:r>
            <a:endParaRPr lang="en-US" sz="1800" dirty="0">
              <a:effectLst/>
              <a:latin typeface="Times New Roman" panose="02020603050405020304" pitchFamily="18" charset="0"/>
              <a:ea typeface="Times New Roman" panose="02020603050405020304" pitchFamily="18" charset="0"/>
            </a:endParaRPr>
          </a:p>
          <a:p>
            <a:pPr algn="ctr">
              <a:lnSpc>
                <a:spcPct val="150000"/>
              </a:lnSpc>
              <a:spcAft>
                <a:spcPts val="1200"/>
              </a:spcAft>
            </a:pPr>
            <a:r>
              <a:rPr lang="en-US" sz="1800" dirty="0">
                <a:effectLst/>
                <a:latin typeface="Arial" panose="020B0604020202020204" pitchFamily="34" charset="0"/>
                <a:ea typeface="Calibri" panose="020F0502020204030204" pitchFamily="34" charset="0"/>
                <a:cs typeface="Arial" panose="020B0604020202020204" pitchFamily="34" charset="0"/>
              </a:rPr>
              <a:t>Khaled Ail Alghamdi</a:t>
            </a:r>
          </a:p>
          <a:p>
            <a:pPr algn="ctr">
              <a:lnSpc>
                <a:spcPct val="150000"/>
              </a:lnSpc>
              <a:spcAft>
                <a:spcPts val="1200"/>
              </a:spcAft>
            </a:pPr>
            <a:r>
              <a:rPr lang="en-US" sz="1800" dirty="0">
                <a:effectLst/>
                <a:latin typeface="Arial" panose="020B0604020202020204" pitchFamily="34" charset="0"/>
                <a:ea typeface="Calibri" panose="020F0502020204030204" pitchFamily="34" charset="0"/>
                <a:cs typeface="Arial" panose="020B0604020202020204" pitchFamily="34" charset="0"/>
              </a:rPr>
              <a:t>441226880</a:t>
            </a:r>
          </a:p>
          <a:p>
            <a:endParaRPr lang="ar-SA" dirty="0"/>
          </a:p>
        </p:txBody>
      </p:sp>
      <p:pic>
        <p:nvPicPr>
          <p:cNvPr id="4" name="Picture 3" descr="انعكاس المدينة عند الغسق على مبنى عاكس">
            <a:extLst>
              <a:ext uri="{FF2B5EF4-FFF2-40B4-BE49-F238E27FC236}">
                <a16:creationId xmlns:a16="http://schemas.microsoft.com/office/drawing/2014/main" id="{4E600A61-FB24-7D22-ED56-76C4CA481C59}"/>
              </a:ext>
            </a:extLst>
          </p:cNvPr>
          <p:cNvPicPr>
            <a:picLocks noChangeAspect="1"/>
          </p:cNvPicPr>
          <p:nvPr/>
        </p:nvPicPr>
        <p:blipFill rotWithShape="1">
          <a:blip r:embed="rId2"/>
          <a:srcRect l="37618" r="4457"/>
          <a:stretch/>
        </p:blipFill>
        <p:spPr>
          <a:xfrm>
            <a:off x="-28555" y="-190490"/>
            <a:ext cx="6111518" cy="6857990"/>
          </a:xfrm>
          <a:prstGeom prst="rect">
            <a:avLst/>
          </a:prstGeom>
        </p:spPr>
      </p:pic>
      <p:cxnSp>
        <p:nvCxnSpPr>
          <p:cNvPr id="11" name="Straight Connector 10">
            <a:extLst>
              <a:ext uri="{FF2B5EF4-FFF2-40B4-BE49-F238E27FC236}">
                <a16:creationId xmlns:a16="http://schemas.microsoft.com/office/drawing/2014/main" id="{C5E74535-9C0E-4211-B088-610AD5626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9812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24B6559C-82ED-071A-FC64-034A17186675}"/>
              </a:ext>
            </a:extLst>
          </p:cNvPr>
          <p:cNvSpPr>
            <a:spLocks noGrp="1"/>
          </p:cNvSpPr>
          <p:nvPr>
            <p:ph idx="1"/>
          </p:nvPr>
        </p:nvSpPr>
        <p:spPr>
          <a:xfrm>
            <a:off x="638020" y="257175"/>
            <a:ext cx="10213200" cy="4040191"/>
          </a:xfrm>
        </p:spPr>
        <p:txBody>
          <a:bodyPr/>
          <a:lstStyle/>
          <a:p>
            <a:pPr algn="l" fontAlgn="base">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b. Issue the show </a:t>
            </a:r>
            <a:r>
              <a:rPr lang="en-US" sz="1800" dirty="0" err="1">
                <a:solidFill>
                  <a:srgbClr val="000000"/>
                </a:solidFill>
                <a:effectLst/>
                <a:latin typeface="Times New Roman" panose="02020603050405020304" pitchFamily="18" charset="0"/>
                <a:ea typeface="Times New Roman" panose="02020603050405020304" pitchFamily="18" charset="0"/>
              </a:rPr>
              <a:t>ip</a:t>
            </a:r>
            <a:r>
              <a:rPr lang="en-US" sz="1800" dirty="0">
                <a:solidFill>
                  <a:srgbClr val="000000"/>
                </a:solidFill>
                <a:effectLst/>
                <a:latin typeface="Times New Roman" panose="02020603050405020304" pitchFamily="18" charset="0"/>
                <a:ea typeface="Times New Roman" panose="02020603050405020304" pitchFamily="18" charset="0"/>
              </a:rPr>
              <a:t> route command to verify that all networks display in the routing table on all routers.</a:t>
            </a:r>
            <a:r>
              <a:rPr lang="en-US" sz="1800" dirty="0">
                <a:effectLst/>
                <a:latin typeface="Times New Roman" panose="02020603050405020304" pitchFamily="18" charset="0"/>
                <a:ea typeface="Times New Roman" panose="02020603050405020304" pitchFamily="18" charset="0"/>
              </a:rPr>
              <a:t> </a:t>
            </a:r>
          </a:p>
          <a:p>
            <a:pPr algn="l" fontAlgn="base">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R1#  </a:t>
            </a:r>
            <a:r>
              <a:rPr lang="en-US" sz="1800" b="1" dirty="0">
                <a:solidFill>
                  <a:srgbClr val="000000"/>
                </a:solidFill>
                <a:effectLst/>
                <a:latin typeface="Times New Roman" panose="02020603050405020304" pitchFamily="18" charset="0"/>
                <a:ea typeface="Times New Roman" panose="02020603050405020304" pitchFamily="18" charset="0"/>
              </a:rPr>
              <a:t>show </a:t>
            </a:r>
            <a:r>
              <a:rPr lang="en-US" sz="1800" b="1" dirty="0" err="1">
                <a:solidFill>
                  <a:srgbClr val="000000"/>
                </a:solidFill>
                <a:effectLst/>
                <a:latin typeface="Times New Roman" panose="02020603050405020304" pitchFamily="18" charset="0"/>
                <a:ea typeface="Times New Roman" panose="02020603050405020304" pitchFamily="18" charset="0"/>
              </a:rPr>
              <a:t>ip</a:t>
            </a:r>
            <a:r>
              <a:rPr lang="en-US" sz="1800" b="1" dirty="0">
                <a:solidFill>
                  <a:srgbClr val="000000"/>
                </a:solidFill>
                <a:effectLst/>
                <a:latin typeface="Times New Roman" panose="02020603050405020304" pitchFamily="18" charset="0"/>
                <a:ea typeface="Times New Roman" panose="02020603050405020304" pitchFamily="18" charset="0"/>
              </a:rPr>
              <a:t> route</a:t>
            </a:r>
            <a:r>
              <a:rPr lang="en-US" sz="1800" dirty="0">
                <a:effectLst/>
                <a:latin typeface="Times New Roman" panose="02020603050405020304" pitchFamily="18" charset="0"/>
                <a:ea typeface="Times New Roman" panose="02020603050405020304" pitchFamily="18" charset="0"/>
              </a:rPr>
              <a:t> </a:t>
            </a:r>
          </a:p>
          <a:p>
            <a:endParaRPr lang="ar-SA" dirty="0"/>
          </a:p>
        </p:txBody>
      </p:sp>
      <p:pic>
        <p:nvPicPr>
          <p:cNvPr id="4" name="صورة 3" descr="صورة تحتوي على نص&#10;&#10;تم إنشاء الوصف تلقائياً">
            <a:extLst>
              <a:ext uri="{FF2B5EF4-FFF2-40B4-BE49-F238E27FC236}">
                <a16:creationId xmlns:a16="http://schemas.microsoft.com/office/drawing/2014/main" id="{6454AB7C-AC4A-BDDC-76ED-34B90ADEE3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490" y="1666875"/>
            <a:ext cx="8760910" cy="4038600"/>
          </a:xfrm>
          <a:prstGeom prst="rect">
            <a:avLst/>
          </a:prstGeom>
        </p:spPr>
      </p:pic>
    </p:spTree>
    <p:extLst>
      <p:ext uri="{BB962C8B-B14F-4D97-AF65-F5344CB8AC3E}">
        <p14:creationId xmlns:p14="http://schemas.microsoft.com/office/powerpoint/2010/main" val="1978454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24B6559C-82ED-071A-FC64-034A17186675}"/>
              </a:ext>
            </a:extLst>
          </p:cNvPr>
          <p:cNvSpPr>
            <a:spLocks noGrp="1"/>
          </p:cNvSpPr>
          <p:nvPr>
            <p:ph idx="1"/>
          </p:nvPr>
        </p:nvSpPr>
        <p:spPr>
          <a:xfrm>
            <a:off x="638020" y="257175"/>
            <a:ext cx="10213200" cy="4040191"/>
          </a:xfrm>
        </p:spPr>
        <p:txBody>
          <a:bodyPr/>
          <a:lstStyle/>
          <a:p>
            <a:pPr marL="0" indent="0" algn="l" fontAlgn="base">
              <a:lnSpc>
                <a:spcPct val="150000"/>
              </a:lnSpc>
              <a:buNone/>
            </a:pPr>
            <a:r>
              <a:rPr lang="en-US" sz="1800" b="1" dirty="0">
                <a:solidFill>
                  <a:srgbClr val="000000"/>
                </a:solidFill>
                <a:effectLst/>
                <a:latin typeface="Times New Roman" panose="02020603050405020304" pitchFamily="18" charset="0"/>
                <a:ea typeface="Times New Roman" panose="02020603050405020304" pitchFamily="18" charset="0"/>
              </a:rPr>
              <a:t>Step 4: Verify OSPF protocol settings</a:t>
            </a: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400" dirty="0">
                <a:solidFill>
                  <a:srgbClr val="000000"/>
                </a:solidFill>
                <a:effectLst/>
                <a:latin typeface="Times New Roman" panose="02020603050405020304" pitchFamily="18" charset="0"/>
                <a:ea typeface="Times New Roman" panose="02020603050405020304" pitchFamily="18" charset="0"/>
              </a:rPr>
              <a:t>The </a:t>
            </a:r>
            <a:r>
              <a:rPr lang="en-US" sz="1400" b="1" dirty="0">
                <a:solidFill>
                  <a:srgbClr val="000000"/>
                </a:solidFill>
                <a:effectLst/>
                <a:latin typeface="Times New Roman" panose="02020603050405020304" pitchFamily="18" charset="0"/>
                <a:ea typeface="Times New Roman" panose="02020603050405020304" pitchFamily="18" charset="0"/>
              </a:rPr>
              <a:t>show </a:t>
            </a:r>
            <a:r>
              <a:rPr lang="en-US" sz="1400" b="1" dirty="0" err="1">
                <a:solidFill>
                  <a:srgbClr val="000000"/>
                </a:solidFill>
                <a:effectLst/>
                <a:latin typeface="Times New Roman" panose="02020603050405020304" pitchFamily="18" charset="0"/>
                <a:ea typeface="Times New Roman" panose="02020603050405020304" pitchFamily="18" charset="0"/>
              </a:rPr>
              <a:t>ip</a:t>
            </a:r>
            <a:r>
              <a:rPr lang="en-US" sz="1400" b="1" dirty="0">
                <a:solidFill>
                  <a:srgbClr val="000000"/>
                </a:solidFill>
                <a:effectLst/>
                <a:latin typeface="Times New Roman" panose="02020603050405020304" pitchFamily="18" charset="0"/>
                <a:ea typeface="Times New Roman" panose="02020603050405020304" pitchFamily="18" charset="0"/>
              </a:rPr>
              <a:t> protocols</a:t>
            </a:r>
            <a:r>
              <a:rPr lang="en-US" sz="1400" dirty="0">
                <a:solidFill>
                  <a:srgbClr val="000000"/>
                </a:solidFill>
                <a:effectLst/>
                <a:latin typeface="Times New Roman" panose="02020603050405020304" pitchFamily="18" charset="0"/>
                <a:ea typeface="Times New Roman" panose="02020603050405020304" pitchFamily="18" charset="0"/>
              </a:rPr>
              <a:t> command is a quick way to verify vital OSPF configuration information. This information includes the OSPF process ID, the router ID, networks the router is advertising, the neighbors the router is receiving updates from, and the default administrative distance, which is 110 for OSPF.</a:t>
            </a:r>
            <a:endParaRPr lang="en-US" sz="1400" dirty="0">
              <a:effectLst/>
              <a:latin typeface="Times New Roman" panose="02020603050405020304" pitchFamily="18" charset="0"/>
              <a:ea typeface="Times New Roman" panose="02020603050405020304" pitchFamily="18" charset="0"/>
            </a:endParaRPr>
          </a:p>
          <a:p>
            <a:endParaRPr lang="ar-SA" dirty="0"/>
          </a:p>
        </p:txBody>
      </p:sp>
      <p:pic>
        <p:nvPicPr>
          <p:cNvPr id="5" name="صورة 4" descr="صورة تحتوي على نص&#10;&#10;تم إنشاء الوصف تلقائياً">
            <a:extLst>
              <a:ext uri="{FF2B5EF4-FFF2-40B4-BE49-F238E27FC236}">
                <a16:creationId xmlns:a16="http://schemas.microsoft.com/office/drawing/2014/main" id="{1C9E495C-FB60-D628-8FB4-B6911281A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441" y="2277270"/>
            <a:ext cx="7970983" cy="3799680"/>
          </a:xfrm>
          <a:prstGeom prst="rect">
            <a:avLst/>
          </a:prstGeom>
        </p:spPr>
      </p:pic>
    </p:spTree>
    <p:extLst>
      <p:ext uri="{BB962C8B-B14F-4D97-AF65-F5344CB8AC3E}">
        <p14:creationId xmlns:p14="http://schemas.microsoft.com/office/powerpoint/2010/main" val="662242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B608A45D-4134-0D85-6434-97855F0DAC7E}"/>
              </a:ext>
            </a:extLst>
          </p:cNvPr>
          <p:cNvSpPr>
            <a:spLocks noGrp="1"/>
          </p:cNvSpPr>
          <p:nvPr>
            <p:ph idx="1"/>
          </p:nvPr>
        </p:nvSpPr>
        <p:spPr>
          <a:xfrm>
            <a:off x="447862" y="620604"/>
            <a:ext cx="10213200" cy="4040191"/>
          </a:xfrm>
        </p:spPr>
        <p:txBody>
          <a:bodyPr/>
          <a:lstStyle/>
          <a:p>
            <a:pPr algn="l" fontAlgn="base">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Step 5:  Verify OSPF process information</a:t>
            </a:r>
            <a:r>
              <a:rPr lang="en-US" sz="1800"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Use the show </a:t>
            </a:r>
            <a:r>
              <a:rPr lang="en-US" sz="1800" dirty="0" err="1">
                <a:solidFill>
                  <a:srgbClr val="000000"/>
                </a:solidFill>
                <a:effectLst/>
                <a:latin typeface="Times New Roman" panose="02020603050405020304" pitchFamily="18" charset="0"/>
                <a:ea typeface="Times New Roman" panose="02020603050405020304" pitchFamily="18" charset="0"/>
              </a:rPr>
              <a:t>ip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ospf</a:t>
            </a:r>
            <a:r>
              <a:rPr lang="en-US" sz="1800" dirty="0">
                <a:solidFill>
                  <a:srgbClr val="000000"/>
                </a:solidFill>
                <a:effectLst/>
                <a:latin typeface="Times New Roman" panose="02020603050405020304" pitchFamily="18" charset="0"/>
                <a:ea typeface="Times New Roman" panose="02020603050405020304" pitchFamily="18" charset="0"/>
              </a:rPr>
              <a:t> command to examine the OSPF process ID and router ID. This command displays the OSPF area information, as well as the last time the SPF algorithm was calculated.</a:t>
            </a: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Step 6: Verify OSPF interface settings</a:t>
            </a: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800" dirty="0" err="1">
                <a:solidFill>
                  <a:srgbClr val="000000"/>
                </a:solidFill>
                <a:effectLst/>
                <a:latin typeface="Times New Roman" panose="02020603050405020304" pitchFamily="18" charset="0"/>
                <a:ea typeface="Times New Roman" panose="02020603050405020304" pitchFamily="18" charset="0"/>
              </a:rPr>
              <a:t>a.Issue</a:t>
            </a:r>
            <a:r>
              <a:rPr lang="en-US" sz="1800" dirty="0">
                <a:solidFill>
                  <a:srgbClr val="000000"/>
                </a:solidFill>
                <a:effectLst/>
                <a:latin typeface="Times New Roman" panose="02020603050405020304" pitchFamily="18" charset="0"/>
                <a:ea typeface="Times New Roman" panose="02020603050405020304" pitchFamily="18" charset="0"/>
              </a:rPr>
              <a:t> the </a:t>
            </a:r>
            <a:r>
              <a:rPr lang="en-US" sz="1800" b="1" dirty="0">
                <a:solidFill>
                  <a:srgbClr val="000000"/>
                </a:solidFill>
                <a:effectLst/>
                <a:latin typeface="Times New Roman" panose="02020603050405020304" pitchFamily="18" charset="0"/>
                <a:ea typeface="Times New Roman" panose="02020603050405020304" pitchFamily="18" charset="0"/>
              </a:rPr>
              <a:t>show </a:t>
            </a:r>
            <a:r>
              <a:rPr lang="en-US" sz="1800" b="1" dirty="0" err="1">
                <a:solidFill>
                  <a:srgbClr val="000000"/>
                </a:solidFill>
                <a:effectLst/>
                <a:latin typeface="Times New Roman" panose="02020603050405020304" pitchFamily="18" charset="0"/>
                <a:ea typeface="Times New Roman" panose="02020603050405020304" pitchFamily="18" charset="0"/>
              </a:rPr>
              <a:t>ip</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ospf</a:t>
            </a:r>
            <a:r>
              <a:rPr lang="en-US" sz="1800" b="1" dirty="0">
                <a:solidFill>
                  <a:srgbClr val="000000"/>
                </a:solidFill>
                <a:effectLst/>
                <a:latin typeface="Times New Roman" panose="02020603050405020304" pitchFamily="18" charset="0"/>
                <a:ea typeface="Times New Roman" panose="02020603050405020304" pitchFamily="18" charset="0"/>
              </a:rPr>
              <a:t> interface brief</a:t>
            </a:r>
            <a:r>
              <a:rPr lang="en-US" sz="1800" dirty="0">
                <a:solidFill>
                  <a:srgbClr val="000000"/>
                </a:solidFill>
                <a:effectLst/>
                <a:latin typeface="Times New Roman" panose="02020603050405020304" pitchFamily="18" charset="0"/>
                <a:ea typeface="Times New Roman" panose="02020603050405020304" pitchFamily="18" charset="0"/>
              </a:rPr>
              <a:t> command to display a summary of OSPF-enabled interfaces</a:t>
            </a: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b. For a more detailed list of every OSPF-enabled interface, issue the </a:t>
            </a:r>
            <a:r>
              <a:rPr lang="en-US" sz="1800" b="1" dirty="0">
                <a:solidFill>
                  <a:srgbClr val="000000"/>
                </a:solidFill>
                <a:effectLst/>
                <a:latin typeface="Times New Roman" panose="02020603050405020304" pitchFamily="18" charset="0"/>
                <a:ea typeface="Times New Roman" panose="02020603050405020304" pitchFamily="18" charset="0"/>
              </a:rPr>
              <a:t>show </a:t>
            </a:r>
            <a:r>
              <a:rPr lang="en-US" sz="1800" b="1" dirty="0" err="1">
                <a:solidFill>
                  <a:srgbClr val="000000"/>
                </a:solidFill>
                <a:effectLst/>
                <a:latin typeface="Times New Roman" panose="02020603050405020304" pitchFamily="18" charset="0"/>
                <a:ea typeface="Times New Roman" panose="02020603050405020304" pitchFamily="18" charset="0"/>
              </a:rPr>
              <a:t>ip</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ospf</a:t>
            </a:r>
            <a:r>
              <a:rPr lang="en-US" sz="1800" b="1" dirty="0">
                <a:solidFill>
                  <a:srgbClr val="000000"/>
                </a:solidFill>
                <a:effectLst/>
                <a:latin typeface="Times New Roman" panose="02020603050405020304" pitchFamily="18" charset="0"/>
                <a:ea typeface="Times New Roman" panose="02020603050405020304" pitchFamily="18" charset="0"/>
              </a:rPr>
              <a:t> interface</a:t>
            </a:r>
            <a:r>
              <a:rPr lang="en-US" sz="1800" dirty="0">
                <a:solidFill>
                  <a:srgbClr val="000000"/>
                </a:solidFill>
                <a:effectLst/>
                <a:latin typeface="Times New Roman" panose="02020603050405020304" pitchFamily="18" charset="0"/>
                <a:ea typeface="Times New Roman" panose="02020603050405020304" pitchFamily="18" charset="0"/>
              </a:rPr>
              <a:t> command.</a:t>
            </a: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Step 7: Verify end-to-end connectivity </a:t>
            </a: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Each PC should be able to ping the other PCs in the topology. Verify and troubleshoot if necessary</a:t>
            </a:r>
            <a:endParaRPr lang="en-US" sz="1800" dirty="0">
              <a:effectLst/>
              <a:latin typeface="Times New Roman" panose="02020603050405020304" pitchFamily="18" charset="0"/>
              <a:ea typeface="Times New Roman" panose="02020603050405020304" pitchFamily="18" charset="0"/>
            </a:endParaRPr>
          </a:p>
          <a:p>
            <a:endParaRPr lang="ar-SA" dirty="0"/>
          </a:p>
        </p:txBody>
      </p:sp>
    </p:spTree>
    <p:extLst>
      <p:ext uri="{BB962C8B-B14F-4D97-AF65-F5344CB8AC3E}">
        <p14:creationId xmlns:p14="http://schemas.microsoft.com/office/powerpoint/2010/main" val="2795898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B608A45D-4134-0D85-6434-97855F0DAC7E}"/>
              </a:ext>
            </a:extLst>
          </p:cNvPr>
          <p:cNvSpPr>
            <a:spLocks noGrp="1"/>
          </p:cNvSpPr>
          <p:nvPr>
            <p:ph idx="1"/>
          </p:nvPr>
        </p:nvSpPr>
        <p:spPr>
          <a:xfrm>
            <a:off x="435006" y="620604"/>
            <a:ext cx="10226056" cy="6002138"/>
          </a:xfrm>
        </p:spPr>
        <p:txBody>
          <a:bodyPr/>
          <a:lstStyle/>
          <a:p>
            <a:pPr algn="l" fontAlgn="base">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Part 3:  Change Router ID Assignments</a:t>
            </a: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OSPF router ID is used to uniquely identify the router in the OSPF routing domain. Cisco routers derive the router ID in one of three ways and with the following precedence:</a:t>
            </a: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1) IP address configured with the OSPF router-id command, if present  </a:t>
            </a: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2) Highest IP address of any of the router’s loopback addresses, if present </a:t>
            </a: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3) Highest active IP address on any of the router’s physical interfaces</a:t>
            </a: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1) IP address configured with the OSPF router-id command, if present 2) Highest IP address of any of the router’s loopback addresses, if present 3) Highest active IP address on any of the router’s physical interfaces</a:t>
            </a: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endParaRPr lang="ar-SA" dirty="0"/>
          </a:p>
        </p:txBody>
      </p:sp>
    </p:spTree>
    <p:extLst>
      <p:ext uri="{BB962C8B-B14F-4D97-AF65-F5344CB8AC3E}">
        <p14:creationId xmlns:p14="http://schemas.microsoft.com/office/powerpoint/2010/main" val="3633299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B608A45D-4134-0D85-6434-97855F0DAC7E}"/>
              </a:ext>
            </a:extLst>
          </p:cNvPr>
          <p:cNvSpPr>
            <a:spLocks noGrp="1"/>
          </p:cNvSpPr>
          <p:nvPr>
            <p:ph idx="1"/>
          </p:nvPr>
        </p:nvSpPr>
        <p:spPr>
          <a:xfrm>
            <a:off x="435006" y="620604"/>
            <a:ext cx="10226056" cy="6002138"/>
          </a:xfrm>
        </p:spPr>
        <p:txBody>
          <a:bodyPr/>
          <a:lstStyle/>
          <a:p>
            <a:pPr marL="0" indent="0" algn="l" fontAlgn="base">
              <a:lnSpc>
                <a:spcPct val="150000"/>
              </a:lnSpc>
              <a:buNone/>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a. Assign an IP address to loopback 0 on R1.</a:t>
            </a: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b. Assign IP addresses to Loopback 0 on R2 and R3. Use IP address 2.2.2.2/32 for R2 and 3.3.3.3/32 for R3. </a:t>
            </a: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c. Save the running configuration to the startup configuration on all three routers.</a:t>
            </a: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d. You must reload the routers in order to reset the router ID to the loopback address. Issue the reload command on all three routers. Press Enter to confirm the reload. </a:t>
            </a: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e. After the router completes the reload process, issue the </a:t>
            </a:r>
            <a:r>
              <a:rPr lang="en-US" sz="1800" b="1" dirty="0">
                <a:solidFill>
                  <a:srgbClr val="000000"/>
                </a:solidFill>
                <a:effectLst/>
                <a:latin typeface="Times New Roman" panose="02020603050405020304" pitchFamily="18" charset="0"/>
                <a:ea typeface="Times New Roman" panose="02020603050405020304" pitchFamily="18" charset="0"/>
              </a:rPr>
              <a:t>show </a:t>
            </a:r>
            <a:r>
              <a:rPr lang="en-US" sz="1800" b="1" dirty="0" err="1">
                <a:solidFill>
                  <a:srgbClr val="000000"/>
                </a:solidFill>
                <a:effectLst/>
                <a:latin typeface="Times New Roman" panose="02020603050405020304" pitchFamily="18" charset="0"/>
                <a:ea typeface="Times New Roman" panose="02020603050405020304" pitchFamily="18" charset="0"/>
              </a:rPr>
              <a:t>ip</a:t>
            </a:r>
            <a:r>
              <a:rPr lang="en-US" sz="1800" b="1" dirty="0">
                <a:solidFill>
                  <a:srgbClr val="000000"/>
                </a:solidFill>
                <a:effectLst/>
                <a:latin typeface="Times New Roman" panose="02020603050405020304" pitchFamily="18" charset="0"/>
                <a:ea typeface="Times New Roman" panose="02020603050405020304" pitchFamily="18" charset="0"/>
              </a:rPr>
              <a:t> protocols</a:t>
            </a:r>
            <a:r>
              <a:rPr lang="en-US" sz="1800" dirty="0">
                <a:solidFill>
                  <a:srgbClr val="000000"/>
                </a:solidFill>
                <a:effectLst/>
                <a:latin typeface="Times New Roman" panose="02020603050405020304" pitchFamily="18" charset="0"/>
                <a:ea typeface="Times New Roman" panose="02020603050405020304" pitchFamily="18" charset="0"/>
              </a:rPr>
              <a:t> command to view the new router ID</a:t>
            </a: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f. Issue the show </a:t>
            </a:r>
            <a:r>
              <a:rPr lang="en-US" sz="1800" b="1" dirty="0" err="1">
                <a:solidFill>
                  <a:srgbClr val="000000"/>
                </a:solidFill>
                <a:effectLst/>
                <a:latin typeface="Times New Roman" panose="02020603050405020304" pitchFamily="18" charset="0"/>
                <a:ea typeface="Times New Roman" panose="02020603050405020304" pitchFamily="18" charset="0"/>
              </a:rPr>
              <a:t>ip</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ospf</a:t>
            </a:r>
            <a:r>
              <a:rPr lang="en-US" sz="1800" b="1" dirty="0">
                <a:solidFill>
                  <a:srgbClr val="000000"/>
                </a:solidFill>
                <a:effectLst/>
                <a:latin typeface="Times New Roman" panose="02020603050405020304" pitchFamily="18" charset="0"/>
                <a:ea typeface="Times New Roman" panose="02020603050405020304" pitchFamily="18" charset="0"/>
              </a:rPr>
              <a:t> neighbor</a:t>
            </a:r>
            <a:r>
              <a:rPr lang="en-US" sz="1800" dirty="0">
                <a:solidFill>
                  <a:srgbClr val="000000"/>
                </a:solidFill>
                <a:effectLst/>
                <a:latin typeface="Times New Roman" panose="02020603050405020304" pitchFamily="18" charset="0"/>
                <a:ea typeface="Times New Roman" panose="02020603050405020304" pitchFamily="18" charset="0"/>
              </a:rPr>
              <a:t> command to display the router ID changes for the neighboring routers</a:t>
            </a:r>
            <a:endParaRPr lang="en-US" sz="1800" dirty="0">
              <a:effectLst/>
              <a:latin typeface="Times New Roman" panose="02020603050405020304" pitchFamily="18" charset="0"/>
              <a:ea typeface="Times New Roman" panose="02020603050405020304" pitchFamily="18" charset="0"/>
            </a:endParaRPr>
          </a:p>
          <a:p>
            <a:endParaRPr lang="ar-SA" dirty="0"/>
          </a:p>
        </p:txBody>
      </p:sp>
    </p:spTree>
    <p:extLst>
      <p:ext uri="{BB962C8B-B14F-4D97-AF65-F5344CB8AC3E}">
        <p14:creationId xmlns:p14="http://schemas.microsoft.com/office/powerpoint/2010/main" val="4250792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B608A45D-4134-0D85-6434-97855F0DAC7E}"/>
              </a:ext>
            </a:extLst>
          </p:cNvPr>
          <p:cNvSpPr>
            <a:spLocks noGrp="1"/>
          </p:cNvSpPr>
          <p:nvPr>
            <p:ph idx="1"/>
          </p:nvPr>
        </p:nvSpPr>
        <p:spPr>
          <a:xfrm>
            <a:off x="195309" y="132332"/>
            <a:ext cx="10226056" cy="6002138"/>
          </a:xfrm>
        </p:spPr>
        <p:txBody>
          <a:bodyPr/>
          <a:lstStyle/>
          <a:p>
            <a:pPr marL="0" indent="0" algn="l" fontAlgn="base">
              <a:lnSpc>
                <a:spcPct val="150000"/>
              </a:lnSpc>
              <a:buNone/>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Step 2: Change the router ID on R1 using the router-id command</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preferred method for setting the router ID is with the router-id command.</a:t>
            </a: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 a. Issue the router-id 11.11.11.11 command on R1 to reassign the router ID. Notice the informational message that appears when issuing the router-id command</a:t>
            </a: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b. You will receive an informational message telling you that you must either reload the router or use the </a:t>
            </a:r>
            <a:r>
              <a:rPr lang="en-US" sz="1800" b="1" dirty="0">
                <a:solidFill>
                  <a:srgbClr val="000000"/>
                </a:solidFill>
                <a:effectLst/>
                <a:latin typeface="Times New Roman" panose="02020603050405020304" pitchFamily="18" charset="0"/>
                <a:ea typeface="Times New Roman" panose="02020603050405020304" pitchFamily="18" charset="0"/>
              </a:rPr>
              <a:t>clear </a:t>
            </a:r>
            <a:r>
              <a:rPr lang="en-US" sz="1800" b="1" dirty="0" err="1">
                <a:solidFill>
                  <a:srgbClr val="000000"/>
                </a:solidFill>
                <a:effectLst/>
                <a:latin typeface="Times New Roman" panose="02020603050405020304" pitchFamily="18" charset="0"/>
                <a:ea typeface="Times New Roman" panose="02020603050405020304" pitchFamily="18" charset="0"/>
              </a:rPr>
              <a:t>ip</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ospf</a:t>
            </a:r>
            <a:r>
              <a:rPr lang="en-US" sz="1800" b="1" dirty="0">
                <a:solidFill>
                  <a:srgbClr val="000000"/>
                </a:solidFill>
                <a:effectLst/>
                <a:latin typeface="Times New Roman" panose="02020603050405020304" pitchFamily="18" charset="0"/>
                <a:ea typeface="Times New Roman" panose="02020603050405020304" pitchFamily="18" charset="0"/>
              </a:rPr>
              <a:t> process</a:t>
            </a:r>
            <a:r>
              <a:rPr lang="en-US" sz="1800" dirty="0">
                <a:solidFill>
                  <a:srgbClr val="000000"/>
                </a:solidFill>
                <a:effectLst/>
                <a:latin typeface="Times New Roman" panose="02020603050405020304" pitchFamily="18" charset="0"/>
                <a:ea typeface="Times New Roman" panose="02020603050405020304" pitchFamily="18" charset="0"/>
              </a:rPr>
              <a:t> command for the change to take effect. Issue the clear </a:t>
            </a:r>
            <a:r>
              <a:rPr lang="en-US" sz="1800" dirty="0" err="1">
                <a:solidFill>
                  <a:srgbClr val="000000"/>
                </a:solidFill>
                <a:effectLst/>
                <a:latin typeface="Times New Roman" panose="02020603050405020304" pitchFamily="18" charset="0"/>
                <a:ea typeface="Times New Roman" panose="02020603050405020304" pitchFamily="18" charset="0"/>
              </a:rPr>
              <a:t>ip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ospf</a:t>
            </a:r>
            <a:r>
              <a:rPr lang="en-US" sz="1800" dirty="0">
                <a:solidFill>
                  <a:srgbClr val="000000"/>
                </a:solidFill>
                <a:effectLst/>
                <a:latin typeface="Times New Roman" panose="02020603050405020304" pitchFamily="18" charset="0"/>
                <a:ea typeface="Times New Roman" panose="02020603050405020304" pitchFamily="18" charset="0"/>
              </a:rPr>
              <a:t> process command on all three routers. Type yes to reply to the reset verification message, and press ENTER. </a:t>
            </a: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c. Set the router ID for R2 to </a:t>
            </a:r>
            <a:r>
              <a:rPr lang="en-US" sz="1800" b="1" dirty="0">
                <a:solidFill>
                  <a:srgbClr val="000000"/>
                </a:solidFill>
                <a:effectLst/>
                <a:latin typeface="Times New Roman" panose="02020603050405020304" pitchFamily="18" charset="0"/>
                <a:ea typeface="Times New Roman" panose="02020603050405020304" pitchFamily="18" charset="0"/>
              </a:rPr>
              <a:t>22.22.22.22</a:t>
            </a:r>
            <a:r>
              <a:rPr lang="en-US" sz="1800" dirty="0">
                <a:solidFill>
                  <a:srgbClr val="000000"/>
                </a:solidFill>
                <a:effectLst/>
                <a:latin typeface="Times New Roman" panose="02020603050405020304" pitchFamily="18" charset="0"/>
                <a:ea typeface="Times New Roman" panose="02020603050405020304" pitchFamily="18" charset="0"/>
              </a:rPr>
              <a:t> and the router ID for R3 to </a:t>
            </a:r>
            <a:r>
              <a:rPr lang="en-US" sz="1800" b="1" dirty="0">
                <a:solidFill>
                  <a:srgbClr val="000000"/>
                </a:solidFill>
                <a:effectLst/>
                <a:latin typeface="Times New Roman" panose="02020603050405020304" pitchFamily="18" charset="0"/>
                <a:ea typeface="Times New Roman" panose="02020603050405020304" pitchFamily="18" charset="0"/>
              </a:rPr>
              <a:t>33.33.33.33</a:t>
            </a:r>
            <a:r>
              <a:rPr lang="en-US" sz="1800" dirty="0">
                <a:solidFill>
                  <a:srgbClr val="000000"/>
                </a:solidFill>
                <a:effectLst/>
                <a:latin typeface="Times New Roman" panose="02020603050405020304" pitchFamily="18" charset="0"/>
                <a:ea typeface="Times New Roman" panose="02020603050405020304" pitchFamily="18" charset="0"/>
              </a:rPr>
              <a:t>. Then use </a:t>
            </a:r>
            <a:r>
              <a:rPr lang="en-US" sz="1800" b="1" dirty="0">
                <a:solidFill>
                  <a:srgbClr val="000000"/>
                </a:solidFill>
                <a:effectLst/>
                <a:latin typeface="Times New Roman" panose="02020603050405020304" pitchFamily="18" charset="0"/>
                <a:ea typeface="Times New Roman" panose="02020603050405020304" pitchFamily="18" charset="0"/>
              </a:rPr>
              <a:t>clear</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ip</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ospf</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b="1" dirty="0">
                <a:solidFill>
                  <a:srgbClr val="000000"/>
                </a:solidFill>
                <a:effectLst/>
                <a:latin typeface="Times New Roman" panose="02020603050405020304" pitchFamily="18" charset="0"/>
                <a:ea typeface="Times New Roman" panose="02020603050405020304" pitchFamily="18" charset="0"/>
              </a:rPr>
              <a:t>process</a:t>
            </a:r>
            <a:r>
              <a:rPr lang="en-US" sz="1800" dirty="0">
                <a:solidFill>
                  <a:srgbClr val="000000"/>
                </a:solidFill>
                <a:effectLst/>
                <a:latin typeface="Times New Roman" panose="02020603050405020304" pitchFamily="18" charset="0"/>
                <a:ea typeface="Times New Roman" panose="02020603050405020304" pitchFamily="18" charset="0"/>
              </a:rPr>
              <a:t> command to reset </a:t>
            </a:r>
            <a:r>
              <a:rPr lang="en-US" sz="1800" dirty="0" err="1">
                <a:solidFill>
                  <a:srgbClr val="000000"/>
                </a:solidFill>
                <a:effectLst/>
                <a:latin typeface="Times New Roman" panose="02020603050405020304" pitchFamily="18" charset="0"/>
                <a:ea typeface="Times New Roman" panose="02020603050405020304" pitchFamily="18" charset="0"/>
              </a:rPr>
              <a:t>ospf</a:t>
            </a:r>
            <a:r>
              <a:rPr lang="en-US" sz="1800" dirty="0">
                <a:solidFill>
                  <a:srgbClr val="000000"/>
                </a:solidFill>
                <a:effectLst/>
                <a:latin typeface="Times New Roman" panose="02020603050405020304" pitchFamily="18" charset="0"/>
                <a:ea typeface="Times New Roman" panose="02020603050405020304" pitchFamily="18" charset="0"/>
              </a:rPr>
              <a:t> routing process. </a:t>
            </a: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d. Issue the </a:t>
            </a:r>
            <a:r>
              <a:rPr lang="en-US" sz="1800" b="1" dirty="0">
                <a:solidFill>
                  <a:srgbClr val="000000"/>
                </a:solidFill>
                <a:effectLst/>
                <a:latin typeface="Times New Roman" panose="02020603050405020304" pitchFamily="18" charset="0"/>
                <a:ea typeface="Times New Roman" panose="02020603050405020304" pitchFamily="18" charset="0"/>
              </a:rPr>
              <a:t>show </a:t>
            </a:r>
            <a:r>
              <a:rPr lang="en-US" sz="1800" b="1" dirty="0" err="1">
                <a:solidFill>
                  <a:srgbClr val="000000"/>
                </a:solidFill>
                <a:effectLst/>
                <a:latin typeface="Times New Roman" panose="02020603050405020304" pitchFamily="18" charset="0"/>
                <a:ea typeface="Times New Roman" panose="02020603050405020304" pitchFamily="18" charset="0"/>
              </a:rPr>
              <a:t>ip</a:t>
            </a:r>
            <a:r>
              <a:rPr lang="en-US" sz="1800" b="1" dirty="0">
                <a:solidFill>
                  <a:srgbClr val="000000"/>
                </a:solidFill>
                <a:effectLst/>
                <a:latin typeface="Times New Roman" panose="02020603050405020304" pitchFamily="18" charset="0"/>
                <a:ea typeface="Times New Roman" panose="02020603050405020304" pitchFamily="18" charset="0"/>
              </a:rPr>
              <a:t> protocols</a:t>
            </a:r>
            <a:r>
              <a:rPr lang="en-US" sz="1800" dirty="0">
                <a:solidFill>
                  <a:srgbClr val="000000"/>
                </a:solidFill>
                <a:effectLst/>
                <a:latin typeface="Times New Roman" panose="02020603050405020304" pitchFamily="18" charset="0"/>
                <a:ea typeface="Times New Roman" panose="02020603050405020304" pitchFamily="18" charset="0"/>
              </a:rPr>
              <a:t> command to verify that the router ID changed on R1</a:t>
            </a: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e. Issue the </a:t>
            </a:r>
            <a:r>
              <a:rPr lang="en-US" sz="1800" b="1" dirty="0">
                <a:solidFill>
                  <a:srgbClr val="000000"/>
                </a:solidFill>
                <a:effectLst/>
                <a:latin typeface="Times New Roman" panose="02020603050405020304" pitchFamily="18" charset="0"/>
                <a:ea typeface="Times New Roman" panose="02020603050405020304" pitchFamily="18" charset="0"/>
              </a:rPr>
              <a:t>show</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ip</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ospf</a:t>
            </a:r>
            <a:r>
              <a:rPr lang="en-US" sz="1800" b="1" dirty="0">
                <a:solidFill>
                  <a:srgbClr val="000000"/>
                </a:solidFill>
                <a:effectLst/>
                <a:latin typeface="Times New Roman" panose="02020603050405020304" pitchFamily="18" charset="0"/>
                <a:ea typeface="Times New Roman" panose="02020603050405020304" pitchFamily="18" charset="0"/>
              </a:rPr>
              <a:t> neighbor</a:t>
            </a:r>
            <a:r>
              <a:rPr lang="en-US" sz="1800" dirty="0">
                <a:solidFill>
                  <a:srgbClr val="000000"/>
                </a:solidFill>
                <a:effectLst/>
                <a:latin typeface="Times New Roman" panose="02020603050405020304" pitchFamily="18" charset="0"/>
                <a:ea typeface="Times New Roman" panose="02020603050405020304" pitchFamily="18" charset="0"/>
              </a:rPr>
              <a:t> command on R1 to verify that new router ID for R2 and R3 is listed.</a:t>
            </a:r>
            <a:endParaRPr lang="en-US" sz="1800" dirty="0">
              <a:effectLst/>
              <a:latin typeface="Times New Roman" panose="02020603050405020304" pitchFamily="18" charset="0"/>
              <a:ea typeface="Times New Roman" panose="02020603050405020304" pitchFamily="18" charset="0"/>
            </a:endParaRPr>
          </a:p>
          <a:p>
            <a:endParaRPr lang="ar-SA" dirty="0"/>
          </a:p>
        </p:txBody>
      </p:sp>
    </p:spTree>
    <p:extLst>
      <p:ext uri="{BB962C8B-B14F-4D97-AF65-F5344CB8AC3E}">
        <p14:creationId xmlns:p14="http://schemas.microsoft.com/office/powerpoint/2010/main" val="438952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15046095-9095-5285-F043-421E223123E6}"/>
              </a:ext>
            </a:extLst>
          </p:cNvPr>
          <p:cNvSpPr>
            <a:spLocks noGrp="1"/>
          </p:cNvSpPr>
          <p:nvPr>
            <p:ph idx="1"/>
          </p:nvPr>
        </p:nvSpPr>
        <p:spPr>
          <a:xfrm>
            <a:off x="421229" y="460806"/>
            <a:ext cx="10213200" cy="4040191"/>
          </a:xfrm>
        </p:spPr>
        <p:txBody>
          <a:bodyPr/>
          <a:lstStyle/>
          <a:p>
            <a:pPr algn="l" fontAlgn="base">
              <a:lnSpc>
                <a:spcPct val="150000"/>
              </a:lnSpc>
            </a:pPr>
            <a:r>
              <a:rPr lang="en-US" sz="2000" b="1" dirty="0">
                <a:solidFill>
                  <a:srgbClr val="000000"/>
                </a:solidFill>
                <a:effectLst/>
                <a:latin typeface="Times New Roman" panose="02020603050405020304" pitchFamily="18" charset="0"/>
                <a:ea typeface="Times New Roman" panose="02020603050405020304" pitchFamily="18" charset="0"/>
              </a:rPr>
              <a:t>Step 2: Set passive interface as the default on a router</a:t>
            </a:r>
            <a:r>
              <a:rPr lang="en-US" sz="1600" dirty="0">
                <a:solidFill>
                  <a:srgbClr val="000000"/>
                </a:solidFill>
                <a:effectLst/>
                <a:latin typeface="Times New Roman" panose="02020603050405020304" pitchFamily="18" charset="0"/>
                <a:ea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a:p>
            <a:pPr algn="l" fontAlgn="base">
              <a:lnSpc>
                <a:spcPct val="150000"/>
              </a:lnSpc>
            </a:pPr>
            <a:r>
              <a:rPr lang="en-US" sz="1600" dirty="0">
                <a:solidFill>
                  <a:srgbClr val="000000"/>
                </a:solidFill>
                <a:effectLst/>
                <a:latin typeface="Times New Roman" panose="02020603050405020304" pitchFamily="18" charset="0"/>
                <a:ea typeface="Times New Roman" panose="02020603050405020304" pitchFamily="18" charset="0"/>
              </a:rPr>
              <a:t>a. Issue the </a:t>
            </a:r>
            <a:r>
              <a:rPr lang="en-US" sz="1600" b="1" dirty="0">
                <a:solidFill>
                  <a:srgbClr val="000000"/>
                </a:solidFill>
                <a:effectLst/>
                <a:latin typeface="Times New Roman" panose="02020603050405020304" pitchFamily="18" charset="0"/>
                <a:ea typeface="Times New Roman" panose="02020603050405020304" pitchFamily="18" charset="0"/>
              </a:rPr>
              <a:t>show </a:t>
            </a:r>
            <a:r>
              <a:rPr lang="en-US" sz="1600" b="1" dirty="0" err="1">
                <a:solidFill>
                  <a:srgbClr val="000000"/>
                </a:solidFill>
                <a:effectLst/>
                <a:latin typeface="Times New Roman" panose="02020603050405020304" pitchFamily="18" charset="0"/>
                <a:ea typeface="Times New Roman" panose="02020603050405020304" pitchFamily="18" charset="0"/>
              </a:rPr>
              <a:t>ip</a:t>
            </a:r>
            <a:r>
              <a:rPr lang="en-US" sz="1600" b="1" dirty="0">
                <a:solidFill>
                  <a:srgbClr val="000000"/>
                </a:solidFill>
                <a:effectLst/>
                <a:latin typeface="Times New Roman" panose="02020603050405020304" pitchFamily="18" charset="0"/>
                <a:ea typeface="Times New Roman" panose="02020603050405020304" pitchFamily="18" charset="0"/>
              </a:rPr>
              <a:t> </a:t>
            </a:r>
            <a:r>
              <a:rPr lang="en-US" sz="1600" b="1" dirty="0" err="1">
                <a:solidFill>
                  <a:srgbClr val="000000"/>
                </a:solidFill>
                <a:effectLst/>
                <a:latin typeface="Times New Roman" panose="02020603050405020304" pitchFamily="18" charset="0"/>
                <a:ea typeface="Times New Roman" panose="02020603050405020304" pitchFamily="18" charset="0"/>
              </a:rPr>
              <a:t>ospf</a:t>
            </a:r>
            <a:r>
              <a:rPr lang="en-US" sz="1600" b="1" dirty="0">
                <a:solidFill>
                  <a:srgbClr val="000000"/>
                </a:solidFill>
                <a:effectLst/>
                <a:latin typeface="Times New Roman" panose="02020603050405020304" pitchFamily="18" charset="0"/>
                <a:ea typeface="Times New Roman" panose="02020603050405020304" pitchFamily="18" charset="0"/>
              </a:rPr>
              <a:t> neighbor</a:t>
            </a:r>
            <a:r>
              <a:rPr lang="en-US" sz="1600" dirty="0">
                <a:solidFill>
                  <a:srgbClr val="000000"/>
                </a:solidFill>
                <a:effectLst/>
                <a:latin typeface="Times New Roman" panose="02020603050405020304" pitchFamily="18" charset="0"/>
                <a:ea typeface="Times New Roman" panose="02020603050405020304" pitchFamily="18" charset="0"/>
              </a:rPr>
              <a:t> command on R1 to verify that R2 is listed as an OSPF neighbor</a:t>
            </a:r>
            <a:endParaRPr lang="en-US" sz="1600" dirty="0">
              <a:effectLst/>
              <a:latin typeface="Times New Roman" panose="02020603050405020304" pitchFamily="18" charset="0"/>
              <a:ea typeface="Times New Roman" panose="02020603050405020304" pitchFamily="18" charset="0"/>
            </a:endParaRPr>
          </a:p>
          <a:p>
            <a:pPr algn="l" fontAlgn="base">
              <a:lnSpc>
                <a:spcPct val="150000"/>
              </a:lnSpc>
            </a:pPr>
            <a:r>
              <a:rPr lang="en-US" sz="1600" dirty="0">
                <a:solidFill>
                  <a:srgbClr val="000000"/>
                </a:solidFill>
                <a:effectLst/>
                <a:latin typeface="Times New Roman" panose="02020603050405020304" pitchFamily="18" charset="0"/>
                <a:ea typeface="Times New Roman" panose="02020603050405020304" pitchFamily="18" charset="0"/>
              </a:rPr>
              <a:t>b. Issue the </a:t>
            </a:r>
            <a:r>
              <a:rPr lang="en-US" sz="1600" b="1" dirty="0">
                <a:solidFill>
                  <a:srgbClr val="000000"/>
                </a:solidFill>
                <a:effectLst/>
                <a:latin typeface="Times New Roman" panose="02020603050405020304" pitchFamily="18" charset="0"/>
                <a:ea typeface="Times New Roman" panose="02020603050405020304" pitchFamily="18" charset="0"/>
              </a:rPr>
              <a:t>passive-interface default</a:t>
            </a:r>
            <a:r>
              <a:rPr lang="en-US" sz="1600" dirty="0">
                <a:solidFill>
                  <a:srgbClr val="000000"/>
                </a:solidFill>
                <a:effectLst/>
                <a:latin typeface="Times New Roman" panose="02020603050405020304" pitchFamily="18" charset="0"/>
                <a:ea typeface="Times New Roman" panose="02020603050405020304" pitchFamily="18" charset="0"/>
              </a:rPr>
              <a:t> command on R2 to set the default for all OSPF interfaces as passive.</a:t>
            </a:r>
            <a:endParaRPr lang="en-US" sz="1600" dirty="0">
              <a:effectLst/>
              <a:latin typeface="Times New Roman" panose="02020603050405020304" pitchFamily="18" charset="0"/>
              <a:ea typeface="Times New Roman" panose="02020603050405020304" pitchFamily="18" charset="0"/>
            </a:endParaRPr>
          </a:p>
          <a:p>
            <a:pPr algn="l" fontAlgn="base">
              <a:lnSpc>
                <a:spcPct val="150000"/>
              </a:lnSpc>
            </a:pPr>
            <a:r>
              <a:rPr lang="en-US" sz="1600" dirty="0">
                <a:solidFill>
                  <a:srgbClr val="000000"/>
                </a:solidFill>
                <a:effectLst/>
                <a:latin typeface="Times New Roman" panose="02020603050405020304" pitchFamily="18" charset="0"/>
                <a:ea typeface="Times New Roman" panose="02020603050405020304" pitchFamily="18" charset="0"/>
              </a:rPr>
              <a:t>c. Re-issue the </a:t>
            </a:r>
            <a:r>
              <a:rPr lang="en-US" sz="1600" b="1" dirty="0">
                <a:solidFill>
                  <a:srgbClr val="000000"/>
                </a:solidFill>
                <a:effectLst/>
                <a:latin typeface="Times New Roman" panose="02020603050405020304" pitchFamily="18" charset="0"/>
                <a:ea typeface="Times New Roman" panose="02020603050405020304" pitchFamily="18" charset="0"/>
              </a:rPr>
              <a:t>show </a:t>
            </a:r>
            <a:r>
              <a:rPr lang="en-US" sz="1600" b="1" dirty="0" err="1">
                <a:solidFill>
                  <a:srgbClr val="000000"/>
                </a:solidFill>
                <a:effectLst/>
                <a:latin typeface="Times New Roman" panose="02020603050405020304" pitchFamily="18" charset="0"/>
                <a:ea typeface="Times New Roman" panose="02020603050405020304" pitchFamily="18" charset="0"/>
              </a:rPr>
              <a:t>ip</a:t>
            </a:r>
            <a:r>
              <a:rPr lang="en-US" sz="1600" b="1" dirty="0">
                <a:solidFill>
                  <a:srgbClr val="000000"/>
                </a:solidFill>
                <a:effectLst/>
                <a:latin typeface="Times New Roman" panose="02020603050405020304" pitchFamily="18" charset="0"/>
                <a:ea typeface="Times New Roman" panose="02020603050405020304" pitchFamily="18" charset="0"/>
              </a:rPr>
              <a:t> </a:t>
            </a:r>
            <a:r>
              <a:rPr lang="en-US" sz="1600" b="1" dirty="0" err="1">
                <a:solidFill>
                  <a:srgbClr val="000000"/>
                </a:solidFill>
                <a:effectLst/>
                <a:latin typeface="Times New Roman" panose="02020603050405020304" pitchFamily="18" charset="0"/>
                <a:ea typeface="Times New Roman" panose="02020603050405020304" pitchFamily="18" charset="0"/>
              </a:rPr>
              <a:t>ospf</a:t>
            </a:r>
            <a:r>
              <a:rPr lang="en-US" sz="1600" b="1" dirty="0">
                <a:solidFill>
                  <a:srgbClr val="000000"/>
                </a:solidFill>
                <a:effectLst/>
                <a:latin typeface="Times New Roman" panose="02020603050405020304" pitchFamily="18" charset="0"/>
                <a:ea typeface="Times New Roman" panose="02020603050405020304" pitchFamily="18" charset="0"/>
              </a:rPr>
              <a:t> neighbor</a:t>
            </a:r>
            <a:r>
              <a:rPr lang="en-US" sz="1600" dirty="0">
                <a:solidFill>
                  <a:srgbClr val="000000"/>
                </a:solidFill>
                <a:effectLst/>
                <a:latin typeface="Times New Roman" panose="02020603050405020304" pitchFamily="18" charset="0"/>
                <a:ea typeface="Times New Roman" panose="02020603050405020304" pitchFamily="18" charset="0"/>
              </a:rPr>
              <a:t> command on R1. After the dead timer expires, R2 will no longer be listed as an OSPF neighbor</a:t>
            </a:r>
          </a:p>
          <a:p>
            <a:pPr algn="l" fontAlgn="base">
              <a:lnSpc>
                <a:spcPct val="150000"/>
              </a:lnSpc>
            </a:pPr>
            <a:r>
              <a:rPr lang="en-US" sz="1600" dirty="0">
                <a:solidFill>
                  <a:srgbClr val="000000"/>
                </a:solidFill>
                <a:effectLst/>
                <a:latin typeface="Times New Roman" panose="02020603050405020304" pitchFamily="18" charset="0"/>
                <a:ea typeface="Times New Roman" panose="02020603050405020304" pitchFamily="18" charset="0"/>
              </a:rPr>
              <a:t>d. Issue the </a:t>
            </a:r>
            <a:r>
              <a:rPr lang="en-US" sz="1600" b="1" dirty="0">
                <a:solidFill>
                  <a:srgbClr val="000000"/>
                </a:solidFill>
                <a:effectLst/>
                <a:latin typeface="Times New Roman" panose="02020603050405020304" pitchFamily="18" charset="0"/>
                <a:ea typeface="Times New Roman" panose="02020603050405020304" pitchFamily="18" charset="0"/>
              </a:rPr>
              <a:t>show </a:t>
            </a:r>
            <a:r>
              <a:rPr lang="en-US" sz="1600" b="1" dirty="0" err="1">
                <a:solidFill>
                  <a:srgbClr val="000000"/>
                </a:solidFill>
                <a:effectLst/>
                <a:latin typeface="Times New Roman" panose="02020603050405020304" pitchFamily="18" charset="0"/>
                <a:ea typeface="Times New Roman" panose="02020603050405020304" pitchFamily="18" charset="0"/>
              </a:rPr>
              <a:t>ip</a:t>
            </a:r>
            <a:r>
              <a:rPr lang="en-US" sz="1600" b="1" dirty="0">
                <a:solidFill>
                  <a:srgbClr val="000000"/>
                </a:solidFill>
                <a:effectLst/>
                <a:latin typeface="Times New Roman" panose="02020603050405020304" pitchFamily="18" charset="0"/>
                <a:ea typeface="Times New Roman" panose="02020603050405020304" pitchFamily="18" charset="0"/>
              </a:rPr>
              <a:t> </a:t>
            </a:r>
            <a:r>
              <a:rPr lang="en-US" sz="1600" b="1" dirty="0" err="1">
                <a:solidFill>
                  <a:srgbClr val="000000"/>
                </a:solidFill>
                <a:effectLst/>
                <a:latin typeface="Times New Roman" panose="02020603050405020304" pitchFamily="18" charset="0"/>
                <a:ea typeface="Times New Roman" panose="02020603050405020304" pitchFamily="18" charset="0"/>
              </a:rPr>
              <a:t>ospf</a:t>
            </a:r>
            <a:r>
              <a:rPr lang="en-US" sz="1600" b="1" dirty="0">
                <a:solidFill>
                  <a:srgbClr val="000000"/>
                </a:solidFill>
                <a:effectLst/>
                <a:latin typeface="Times New Roman" panose="02020603050405020304" pitchFamily="18" charset="0"/>
                <a:ea typeface="Times New Roman" panose="02020603050405020304" pitchFamily="18" charset="0"/>
              </a:rPr>
              <a:t> interface S0/0/0</a:t>
            </a:r>
            <a:r>
              <a:rPr lang="en-US" sz="1600" dirty="0">
                <a:solidFill>
                  <a:srgbClr val="000000"/>
                </a:solidFill>
                <a:effectLst/>
                <a:latin typeface="Times New Roman" panose="02020603050405020304" pitchFamily="18" charset="0"/>
                <a:ea typeface="Times New Roman" panose="02020603050405020304" pitchFamily="18" charset="0"/>
              </a:rPr>
              <a:t> command on R2 to view the OSPF status of interface S0/0/0</a:t>
            </a:r>
            <a:endParaRPr lang="en-US" sz="1600" dirty="0">
              <a:effectLst/>
              <a:latin typeface="Times New Roman" panose="02020603050405020304" pitchFamily="18" charset="0"/>
              <a:ea typeface="Times New Roman" panose="02020603050405020304" pitchFamily="18" charset="0"/>
            </a:endParaRPr>
          </a:p>
          <a:p>
            <a:pPr algn="l" fontAlgn="base">
              <a:lnSpc>
                <a:spcPct val="150000"/>
              </a:lnSpc>
            </a:pPr>
            <a:r>
              <a:rPr lang="en-US" sz="1600" dirty="0">
                <a:solidFill>
                  <a:srgbClr val="000000"/>
                </a:solidFill>
                <a:effectLst/>
                <a:latin typeface="Times New Roman" panose="02020603050405020304" pitchFamily="18" charset="0"/>
                <a:ea typeface="Times New Roman" panose="02020603050405020304" pitchFamily="18" charset="0"/>
              </a:rPr>
              <a:t>e. If all interfaces on R2 are passive, then no routing information is being advertised. In this case, R1 and R3 should no longer have a route to the 192.168.2.0/24 network. You can verify this by using the </a:t>
            </a:r>
            <a:r>
              <a:rPr lang="en-US" sz="1600" b="1" dirty="0">
                <a:solidFill>
                  <a:srgbClr val="000000"/>
                </a:solidFill>
                <a:effectLst/>
                <a:latin typeface="Times New Roman" panose="02020603050405020304" pitchFamily="18" charset="0"/>
                <a:ea typeface="Times New Roman" panose="02020603050405020304" pitchFamily="18" charset="0"/>
              </a:rPr>
              <a:t>show </a:t>
            </a:r>
            <a:r>
              <a:rPr lang="en-US" sz="1600" b="1" dirty="0" err="1">
                <a:solidFill>
                  <a:srgbClr val="000000"/>
                </a:solidFill>
                <a:effectLst/>
                <a:latin typeface="Times New Roman" panose="02020603050405020304" pitchFamily="18" charset="0"/>
                <a:ea typeface="Times New Roman" panose="02020603050405020304" pitchFamily="18" charset="0"/>
              </a:rPr>
              <a:t>ip</a:t>
            </a:r>
            <a:r>
              <a:rPr lang="en-US" sz="1600" b="1" dirty="0">
                <a:solidFill>
                  <a:srgbClr val="000000"/>
                </a:solidFill>
                <a:effectLst/>
                <a:latin typeface="Times New Roman" panose="02020603050405020304" pitchFamily="18" charset="0"/>
                <a:ea typeface="Times New Roman" panose="02020603050405020304" pitchFamily="18" charset="0"/>
              </a:rPr>
              <a:t> route</a:t>
            </a:r>
            <a:r>
              <a:rPr lang="en-US" sz="1600" dirty="0">
                <a:solidFill>
                  <a:srgbClr val="000000"/>
                </a:solidFill>
                <a:effectLst/>
                <a:latin typeface="Times New Roman" panose="02020603050405020304" pitchFamily="18" charset="0"/>
                <a:ea typeface="Times New Roman" panose="02020603050405020304" pitchFamily="18" charset="0"/>
              </a:rPr>
              <a:t> command</a:t>
            </a:r>
            <a:endParaRPr lang="en-US" sz="1600" dirty="0">
              <a:effectLst/>
              <a:latin typeface="Times New Roman" panose="02020603050405020304" pitchFamily="18" charset="0"/>
              <a:ea typeface="Times New Roman" panose="02020603050405020304" pitchFamily="18" charset="0"/>
            </a:endParaRPr>
          </a:p>
          <a:p>
            <a:pPr algn="l" fontAlgn="base">
              <a:lnSpc>
                <a:spcPct val="150000"/>
              </a:lnSpc>
            </a:pPr>
            <a:r>
              <a:rPr lang="en-US" sz="1600" dirty="0">
                <a:solidFill>
                  <a:srgbClr val="000000"/>
                </a:solidFill>
                <a:effectLst/>
                <a:latin typeface="Times New Roman" panose="02020603050405020304" pitchFamily="18" charset="0"/>
                <a:ea typeface="Times New Roman" panose="02020603050405020304" pitchFamily="18" charset="0"/>
              </a:rPr>
              <a:t>. f. On R2, issue the </a:t>
            </a:r>
            <a:r>
              <a:rPr lang="en-US" sz="1600" b="1" dirty="0">
                <a:solidFill>
                  <a:srgbClr val="000000"/>
                </a:solidFill>
                <a:effectLst/>
                <a:latin typeface="Times New Roman" panose="02020603050405020304" pitchFamily="18" charset="0"/>
                <a:ea typeface="Times New Roman" panose="02020603050405020304" pitchFamily="18" charset="0"/>
              </a:rPr>
              <a:t>no passive-interface</a:t>
            </a:r>
            <a:r>
              <a:rPr lang="en-US" sz="1600" dirty="0">
                <a:solidFill>
                  <a:srgbClr val="000000"/>
                </a:solidFill>
                <a:effectLst/>
                <a:latin typeface="Times New Roman" panose="02020603050405020304" pitchFamily="18" charset="0"/>
                <a:ea typeface="Times New Roman" panose="02020603050405020304" pitchFamily="18" charset="0"/>
              </a:rPr>
              <a:t> command so the router will send and receive OSPF routing updates. After entering this command, you will see an informational message that a neighbor adjacency has been established with R1.</a:t>
            </a:r>
            <a:endParaRPr lang="en-US" sz="1600" dirty="0">
              <a:effectLst/>
              <a:latin typeface="Times New Roman" panose="02020603050405020304" pitchFamily="18" charset="0"/>
              <a:ea typeface="Times New Roman" panose="02020603050405020304" pitchFamily="18" charset="0"/>
            </a:endParaRPr>
          </a:p>
          <a:p>
            <a:pPr algn="l" fontAlgn="base">
              <a:lnSpc>
                <a:spcPct val="150000"/>
              </a:lnSpc>
            </a:pPr>
            <a:endParaRPr lang="en-US" sz="1800" dirty="0">
              <a:effectLst/>
              <a:latin typeface="Times New Roman" panose="02020603050405020304" pitchFamily="18" charset="0"/>
              <a:ea typeface="Times New Roman" panose="02020603050405020304" pitchFamily="18" charset="0"/>
            </a:endParaRPr>
          </a:p>
          <a:p>
            <a:endParaRPr lang="ar-SA" dirty="0"/>
          </a:p>
        </p:txBody>
      </p:sp>
    </p:spTree>
    <p:extLst>
      <p:ext uri="{BB962C8B-B14F-4D97-AF65-F5344CB8AC3E}">
        <p14:creationId xmlns:p14="http://schemas.microsoft.com/office/powerpoint/2010/main" val="4092685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10">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12">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8FEDE189-E551-2D08-31C8-2D7D24375D7B}"/>
              </a:ext>
            </a:extLst>
          </p:cNvPr>
          <p:cNvSpPr>
            <a:spLocks noGrp="1"/>
          </p:cNvSpPr>
          <p:nvPr>
            <p:ph idx="1"/>
          </p:nvPr>
        </p:nvSpPr>
        <p:spPr>
          <a:xfrm>
            <a:off x="541538" y="800123"/>
            <a:ext cx="9973132" cy="2484000"/>
          </a:xfrm>
        </p:spPr>
        <p:txBody>
          <a:bodyPr anchor="ctr">
            <a:noAutofit/>
          </a:bodyPr>
          <a:lstStyle/>
          <a:p>
            <a:pPr algn="l" fontAlgn="base">
              <a:lnSpc>
                <a:spcPct val="150000"/>
              </a:lnSpc>
            </a:pPr>
            <a:r>
              <a:rPr lang="en-US" sz="1200" dirty="0">
                <a:solidFill>
                  <a:srgbClr val="000000"/>
                </a:solidFill>
                <a:effectLst/>
                <a:latin typeface="Times New Roman" panose="02020603050405020304" pitchFamily="18" charset="0"/>
                <a:ea typeface="Times New Roman" panose="02020603050405020304" pitchFamily="18" charset="0"/>
              </a:rPr>
              <a:t>▪ Support large network → (Unlimited Hop Count)</a:t>
            </a:r>
            <a:endParaRPr lang="en-US" sz="1200" dirty="0">
              <a:effectLst/>
              <a:latin typeface="Times New Roman" panose="02020603050405020304" pitchFamily="18" charset="0"/>
              <a:ea typeface="Times New Roman" panose="02020603050405020304" pitchFamily="18" charset="0"/>
            </a:endParaRPr>
          </a:p>
          <a:p>
            <a:pPr algn="l" fontAlgn="base">
              <a:lnSpc>
                <a:spcPct val="150000"/>
              </a:lnSpc>
            </a:pPr>
            <a:r>
              <a:rPr lang="en-US" sz="1200" dirty="0">
                <a:solidFill>
                  <a:srgbClr val="000000"/>
                </a:solidFill>
                <a:effectLst/>
                <a:latin typeface="Times New Roman" panose="02020603050405020304" pitchFamily="18" charset="0"/>
                <a:ea typeface="Times New Roman" panose="02020603050405020304" pitchFamily="18" charset="0"/>
              </a:rPr>
              <a:t> ▪ Any OSPF design must contain (Area 0) → called the backbone area.</a:t>
            </a:r>
            <a:endParaRPr lang="en-US" sz="1200" dirty="0">
              <a:effectLst/>
              <a:latin typeface="Times New Roman" panose="02020603050405020304" pitchFamily="18" charset="0"/>
              <a:ea typeface="Times New Roman" panose="02020603050405020304" pitchFamily="18" charset="0"/>
            </a:endParaRPr>
          </a:p>
          <a:p>
            <a:pPr algn="l" fontAlgn="base">
              <a:lnSpc>
                <a:spcPct val="150000"/>
              </a:lnSpc>
            </a:pPr>
            <a:r>
              <a:rPr lang="en-US" sz="1200" dirty="0">
                <a:solidFill>
                  <a:srgbClr val="000000"/>
                </a:solidFill>
                <a:effectLst/>
                <a:latin typeface="Times New Roman" panose="02020603050405020304" pitchFamily="18" charset="0"/>
                <a:ea typeface="Times New Roman" panose="02020603050405020304" pitchFamily="18" charset="0"/>
              </a:rPr>
              <a:t> ▪ An OSPF network can be divided into sub-domains called areas (Multiple Areas): o To divide large networks → To reduce processing and memory overhead. o A failure in one area does not affect other areas.</a:t>
            </a:r>
            <a:endParaRPr lang="en-US" sz="1200" dirty="0">
              <a:effectLst/>
              <a:latin typeface="Times New Roman" panose="02020603050405020304" pitchFamily="18" charset="0"/>
              <a:ea typeface="Times New Roman" panose="02020603050405020304" pitchFamily="18" charset="0"/>
            </a:endParaRPr>
          </a:p>
          <a:p>
            <a:pPr algn="l" fontAlgn="base">
              <a:lnSpc>
                <a:spcPct val="150000"/>
              </a:lnSpc>
            </a:pPr>
            <a:r>
              <a:rPr lang="en-US" sz="1200" dirty="0">
                <a:solidFill>
                  <a:srgbClr val="000000"/>
                </a:solidFill>
                <a:effectLst/>
                <a:latin typeface="Times New Roman" panose="02020603050405020304" pitchFamily="18" charset="0"/>
                <a:ea typeface="Times New Roman" panose="02020603050405020304" pitchFamily="18" charset="0"/>
              </a:rPr>
              <a:t> ▪ All the areas must connect to (Area 0). </a:t>
            </a:r>
            <a:endParaRPr lang="en-US" sz="1200" dirty="0">
              <a:effectLst/>
              <a:latin typeface="Times New Roman" panose="02020603050405020304" pitchFamily="18" charset="0"/>
              <a:ea typeface="Times New Roman" panose="02020603050405020304" pitchFamily="18" charset="0"/>
            </a:endParaRPr>
          </a:p>
          <a:p>
            <a:pPr algn="l" fontAlgn="base">
              <a:lnSpc>
                <a:spcPct val="150000"/>
              </a:lnSpc>
            </a:pPr>
            <a:r>
              <a:rPr lang="en-US" sz="1200" dirty="0">
                <a:solidFill>
                  <a:srgbClr val="000000"/>
                </a:solidFill>
                <a:effectLst/>
                <a:latin typeface="Times New Roman" panose="02020603050405020304" pitchFamily="18" charset="0"/>
                <a:ea typeface="Times New Roman" panose="02020603050405020304" pitchFamily="18" charset="0"/>
              </a:rPr>
              <a:t>▪ Routers on the edge of areas called Area Border Router (ABR) share summarized information between areas</a:t>
            </a:r>
            <a:endParaRPr lang="en-US" sz="1200" dirty="0">
              <a:effectLst/>
              <a:latin typeface="Times New Roman" panose="02020603050405020304" pitchFamily="18" charset="0"/>
              <a:ea typeface="Times New Roman" panose="02020603050405020304" pitchFamily="18" charset="0"/>
            </a:endParaRPr>
          </a:p>
          <a:p>
            <a:pPr algn="l" fontAlgn="base">
              <a:lnSpc>
                <a:spcPct val="150000"/>
              </a:lnSpc>
            </a:pPr>
            <a:r>
              <a:rPr lang="en-US" sz="1200" dirty="0">
                <a:solidFill>
                  <a:srgbClr val="000000"/>
                </a:solidFill>
                <a:effectLst/>
                <a:latin typeface="Times New Roman" panose="02020603050405020304" pitchFamily="18" charset="0"/>
                <a:ea typeface="Times New Roman" panose="02020603050405020304" pitchFamily="18" charset="0"/>
              </a:rPr>
              <a:t>▪ Shares routing information through Link State Advertisements (LSAs)</a:t>
            </a:r>
            <a:endParaRPr lang="en-US" sz="1200" dirty="0">
              <a:effectLst/>
              <a:latin typeface="Times New Roman" panose="02020603050405020304" pitchFamily="18" charset="0"/>
              <a:ea typeface="Times New Roman" panose="02020603050405020304" pitchFamily="18" charset="0"/>
            </a:endParaRPr>
          </a:p>
          <a:p>
            <a:r>
              <a:rPr lang="en-US" sz="1200" dirty="0">
                <a:effectLst/>
                <a:latin typeface="Arial" panose="020B0604020202020204" pitchFamily="34" charset="0"/>
                <a:ea typeface="Calibri" panose="020F0502020204030204" pitchFamily="34" charset="0"/>
              </a:rPr>
              <a:t> ▪ Neighbors are discovered by Hello Packets</a:t>
            </a:r>
            <a:endParaRPr lang="en-US" sz="1200" dirty="0"/>
          </a:p>
        </p:txBody>
      </p:sp>
      <p:pic>
        <p:nvPicPr>
          <p:cNvPr id="4" name="عنصر نائب للمحتوى 3">
            <a:extLst>
              <a:ext uri="{FF2B5EF4-FFF2-40B4-BE49-F238E27FC236}">
                <a16:creationId xmlns:a16="http://schemas.microsoft.com/office/drawing/2014/main" id="{FDCCE664-8104-DBAD-D156-B79A801F7B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106" y="3831331"/>
            <a:ext cx="9541585" cy="2886330"/>
          </a:xfrm>
          <a:prstGeom prst="rect">
            <a:avLst/>
          </a:prstGeom>
        </p:spPr>
      </p:pic>
    </p:spTree>
    <p:extLst>
      <p:ext uri="{BB962C8B-B14F-4D97-AF65-F5344CB8AC3E}">
        <p14:creationId xmlns:p14="http://schemas.microsoft.com/office/powerpoint/2010/main" val="3372809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A78A878A-A5CE-6EF7-7AFA-18E38ADDDF99}"/>
              </a:ext>
            </a:extLst>
          </p:cNvPr>
          <p:cNvSpPr>
            <a:spLocks noGrp="1"/>
          </p:cNvSpPr>
          <p:nvPr>
            <p:ph type="title"/>
          </p:nvPr>
        </p:nvSpPr>
        <p:spPr>
          <a:xfrm>
            <a:off x="539750" y="536575"/>
            <a:ext cx="3892550" cy="1453003"/>
          </a:xfrm>
        </p:spPr>
        <p:txBody>
          <a:bodyPr wrap="square" anchor="b">
            <a:normAutofit/>
          </a:bodyPr>
          <a:lstStyle/>
          <a:p>
            <a:pPr algn="ctr"/>
            <a:endParaRPr lang="ar-SA"/>
          </a:p>
        </p:txBody>
      </p:sp>
      <p:cxnSp>
        <p:nvCxnSpPr>
          <p:cNvPr id="13" name="Straight Connector 12">
            <a:extLst>
              <a:ext uri="{FF2B5EF4-FFF2-40B4-BE49-F238E27FC236}">
                <a16:creationId xmlns:a16="http://schemas.microsoft.com/office/drawing/2014/main" id="{79A23555-9837-466D-9123-97B89F6CA1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60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E9B4F038-40EC-428D-EE62-4F24BCF93108}"/>
              </a:ext>
            </a:extLst>
          </p:cNvPr>
          <p:cNvSpPr>
            <a:spLocks noGrp="1"/>
          </p:cNvSpPr>
          <p:nvPr>
            <p:ph idx="1"/>
          </p:nvPr>
        </p:nvSpPr>
        <p:spPr>
          <a:xfrm>
            <a:off x="990000" y="2877018"/>
            <a:ext cx="2970000" cy="2901482"/>
          </a:xfrm>
        </p:spPr>
        <p:txBody>
          <a:bodyPr>
            <a:normAutofit/>
          </a:bodyPr>
          <a:lstStyle/>
          <a:p>
            <a:endParaRPr lang="en-US"/>
          </a:p>
        </p:txBody>
      </p:sp>
      <p:pic>
        <p:nvPicPr>
          <p:cNvPr id="4" name="عنصر نائب للمحتوى 3">
            <a:extLst>
              <a:ext uri="{FF2B5EF4-FFF2-40B4-BE49-F238E27FC236}">
                <a16:creationId xmlns:a16="http://schemas.microsoft.com/office/drawing/2014/main" id="{35E7DC8E-972D-26B5-DD6D-A8A79F5208F8}"/>
              </a:ext>
            </a:extLst>
          </p:cNvPr>
          <p:cNvPicPr>
            <a:picLocks noChangeAspect="1"/>
          </p:cNvPicPr>
          <p:nvPr/>
        </p:nvPicPr>
        <p:blipFill rotWithShape="1">
          <a:blip r:embed="rId2">
            <a:extLst>
              <a:ext uri="{28A0092B-C50C-407E-A947-70E740481C1C}">
                <a14:useLocalDpi xmlns:a14="http://schemas.microsoft.com/office/drawing/2010/main" val="0"/>
              </a:ext>
            </a:extLst>
          </a:blip>
          <a:srcRect r="9823" b="-1"/>
          <a:stretch/>
        </p:blipFill>
        <p:spPr>
          <a:xfrm>
            <a:off x="381000" y="438150"/>
            <a:ext cx="11839576" cy="6229350"/>
          </a:xfrm>
          <a:prstGeom prst="rect">
            <a:avLst/>
          </a:prstGeom>
        </p:spPr>
      </p:pic>
    </p:spTree>
    <p:extLst>
      <p:ext uri="{BB962C8B-B14F-4D97-AF65-F5344CB8AC3E}">
        <p14:creationId xmlns:p14="http://schemas.microsoft.com/office/powerpoint/2010/main" val="1591011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عنصر نائب للمحتوى 3" descr="صورة تحتوي على منضدة&#10;&#10;تم إنشاء الوصف تلقائياً">
            <a:extLst>
              <a:ext uri="{FF2B5EF4-FFF2-40B4-BE49-F238E27FC236}">
                <a16:creationId xmlns:a16="http://schemas.microsoft.com/office/drawing/2014/main" id="{6F03DE34-77FA-B8AD-610F-7AD1A653CD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1126" y="1508125"/>
            <a:ext cx="9821474" cy="4954586"/>
          </a:xfrm>
          <a:prstGeom prst="rect">
            <a:avLst/>
          </a:prstGeom>
        </p:spPr>
      </p:pic>
    </p:spTree>
    <p:extLst>
      <p:ext uri="{BB962C8B-B14F-4D97-AF65-F5344CB8AC3E}">
        <p14:creationId xmlns:p14="http://schemas.microsoft.com/office/powerpoint/2010/main" val="2622825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6EB5F676-9096-8411-EA4C-8A121FCCE017}"/>
              </a:ext>
            </a:extLst>
          </p:cNvPr>
          <p:cNvSpPr>
            <a:spLocks noGrp="1"/>
          </p:cNvSpPr>
          <p:nvPr>
            <p:ph idx="1"/>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Part 1: Build the Network and Configure Basic Device Settings</a:t>
            </a: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800" b="1" dirty="0">
                <a:solidFill>
                  <a:srgbClr val="2F5496"/>
                </a:solidFill>
                <a:effectLst/>
                <a:latin typeface="Times New Roman" panose="02020603050405020304" pitchFamily="18" charset="0"/>
                <a:ea typeface="Times New Roman" panose="02020603050405020304" pitchFamily="18" charset="0"/>
              </a:rPr>
              <a:t>Step 1: Cable the network as shown in the topology.</a:t>
            </a: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800" b="1" dirty="0">
                <a:solidFill>
                  <a:srgbClr val="2F5496"/>
                </a:solidFill>
                <a:effectLst/>
                <a:latin typeface="Times New Roman" panose="02020603050405020304" pitchFamily="18" charset="0"/>
                <a:ea typeface="Times New Roman" panose="02020603050405020304" pitchFamily="18" charset="0"/>
              </a:rPr>
              <a:t> Step 2: Initialize and reload the routers as necessary. </a:t>
            </a: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800" b="1" dirty="0">
                <a:solidFill>
                  <a:srgbClr val="2F5496"/>
                </a:solidFill>
                <a:effectLst/>
                <a:latin typeface="Times New Roman" panose="02020603050405020304" pitchFamily="18" charset="0"/>
                <a:ea typeface="Times New Roman" panose="02020603050405020304" pitchFamily="18" charset="0"/>
              </a:rPr>
              <a:t>Step 3: Configure basic settings for each router. </a:t>
            </a:r>
            <a:endParaRPr lang="en-US" sz="1800" dirty="0">
              <a:effectLst/>
              <a:latin typeface="Times New Roman" panose="02020603050405020304" pitchFamily="18" charset="0"/>
              <a:ea typeface="Times New Roman" panose="02020603050405020304" pitchFamily="18" charset="0"/>
            </a:endParaRPr>
          </a:p>
          <a:p>
            <a:endParaRPr lang="ar-SA" dirty="0"/>
          </a:p>
        </p:txBody>
      </p:sp>
    </p:spTree>
    <p:extLst>
      <p:ext uri="{BB962C8B-B14F-4D97-AF65-F5344CB8AC3E}">
        <p14:creationId xmlns:p14="http://schemas.microsoft.com/office/powerpoint/2010/main" val="1021432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A70B9D12-5575-32E5-644A-97A630B96C1B}"/>
              </a:ext>
            </a:extLst>
          </p:cNvPr>
          <p:cNvSpPr>
            <a:spLocks noGrp="1"/>
          </p:cNvSpPr>
          <p:nvPr>
            <p:ph idx="1"/>
          </p:nvPr>
        </p:nvSpPr>
        <p:spPr>
          <a:xfrm>
            <a:off x="545517" y="389785"/>
            <a:ext cx="10213200" cy="4040191"/>
          </a:xfrm>
        </p:spPr>
        <p:txBody>
          <a:bodyPr/>
          <a:lstStyle/>
          <a:p>
            <a:pPr algn="l" fontAlgn="base">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a. Disable DNS lookup. </a:t>
            </a: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b. Configure device name as shown in the topology.</a:t>
            </a: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 c. Assign class as the privileged EXEC password.</a:t>
            </a: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 d. Assign cisco as the console and </a:t>
            </a:r>
            <a:r>
              <a:rPr lang="en-US" sz="1800" dirty="0" err="1">
                <a:solidFill>
                  <a:srgbClr val="000000"/>
                </a:solidFill>
                <a:effectLst/>
                <a:latin typeface="Times New Roman" panose="02020603050405020304" pitchFamily="18" charset="0"/>
                <a:ea typeface="Times New Roman" panose="02020603050405020304" pitchFamily="18" charset="0"/>
              </a:rPr>
              <a:t>vty</a:t>
            </a:r>
            <a:r>
              <a:rPr lang="en-US" sz="1800" dirty="0">
                <a:solidFill>
                  <a:srgbClr val="000000"/>
                </a:solidFill>
                <a:effectLst/>
                <a:latin typeface="Times New Roman" panose="02020603050405020304" pitchFamily="18" charset="0"/>
                <a:ea typeface="Times New Roman" panose="02020603050405020304" pitchFamily="18" charset="0"/>
              </a:rPr>
              <a:t> passwords.</a:t>
            </a: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 e. Configure a message of the day (MOTD) banner to warn users that unauthorized access is prohibited.</a:t>
            </a: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 f. Configure logging synchronous for the console line</a:t>
            </a: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g. Configure the IP address listed in the Addressing Table for all interfaces.</a:t>
            </a: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 h. Set the clock rate for all DCE serial interfaces at 128000.</a:t>
            </a: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i</a:t>
            </a:r>
            <a:r>
              <a:rPr lang="en-US" sz="1800" dirty="0">
                <a:solidFill>
                  <a:srgbClr val="000000"/>
                </a:solidFill>
                <a:effectLst/>
                <a:latin typeface="Times New Roman" panose="02020603050405020304" pitchFamily="18" charset="0"/>
                <a:ea typeface="Times New Roman" panose="02020603050405020304" pitchFamily="18" charset="0"/>
              </a:rPr>
              <a:t>. Copy the running configuration to the startup configuration. </a:t>
            </a:r>
            <a:endParaRPr lang="en-US" sz="1800" dirty="0">
              <a:effectLst/>
              <a:latin typeface="Times New Roman" panose="02020603050405020304" pitchFamily="18" charset="0"/>
              <a:ea typeface="Times New Roman" panose="02020603050405020304" pitchFamily="18" charset="0"/>
            </a:endParaRPr>
          </a:p>
          <a:p>
            <a:endParaRPr lang="ar-SA" dirty="0"/>
          </a:p>
        </p:txBody>
      </p:sp>
    </p:spTree>
    <p:extLst>
      <p:ext uri="{BB962C8B-B14F-4D97-AF65-F5344CB8AC3E}">
        <p14:creationId xmlns:p14="http://schemas.microsoft.com/office/powerpoint/2010/main" val="1532127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4712ED09-CB7E-E4AB-649E-57D169FC37F8}"/>
              </a:ext>
            </a:extLst>
          </p:cNvPr>
          <p:cNvSpPr>
            <a:spLocks noGrp="1"/>
          </p:cNvSpPr>
          <p:nvPr>
            <p:ph idx="1"/>
          </p:nvPr>
        </p:nvSpPr>
        <p:spPr>
          <a:xfrm>
            <a:off x="385718" y="514073"/>
            <a:ext cx="10213200" cy="4040191"/>
          </a:xfrm>
        </p:spPr>
        <p:txBody>
          <a:bodyPr/>
          <a:lstStyle/>
          <a:p>
            <a:pPr algn="l" fontAlgn="base">
              <a:lnSpc>
                <a:spcPct val="150000"/>
              </a:lnSpc>
            </a:pPr>
            <a:r>
              <a:rPr lang="en-US" sz="2400" b="1" dirty="0">
                <a:solidFill>
                  <a:srgbClr val="2F5496"/>
                </a:solidFill>
                <a:effectLst/>
                <a:latin typeface="Times New Roman" panose="02020603050405020304" pitchFamily="18" charset="0"/>
                <a:ea typeface="Times New Roman" panose="02020603050405020304" pitchFamily="18" charset="0"/>
              </a:rPr>
              <a:t>Step 4: Configure PC hosts</a:t>
            </a:r>
            <a:r>
              <a:rPr lang="en-US" sz="2400" dirty="0">
                <a:solidFill>
                  <a:srgbClr val="000000"/>
                </a:solidFill>
                <a:effectLst/>
                <a:latin typeface="Times New Roman" panose="02020603050405020304" pitchFamily="18" charset="0"/>
                <a:ea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endParaRPr>
          </a:p>
          <a:p>
            <a:pPr algn="l" fontAlgn="base">
              <a:lnSpc>
                <a:spcPct val="150000"/>
              </a:lnSpc>
            </a:pPr>
            <a:r>
              <a:rPr lang="en-US" sz="2400" b="1" dirty="0">
                <a:solidFill>
                  <a:srgbClr val="2F5496"/>
                </a:solidFill>
                <a:effectLst/>
                <a:latin typeface="Times New Roman" panose="02020603050405020304" pitchFamily="18" charset="0"/>
                <a:ea typeface="Times New Roman" panose="02020603050405020304" pitchFamily="18" charset="0"/>
              </a:rPr>
              <a:t>Step 5: Test connectivity</a:t>
            </a:r>
            <a:r>
              <a:rPr lang="en-US" sz="2400" dirty="0">
                <a:solidFill>
                  <a:srgbClr val="000000"/>
                </a:solidFill>
                <a:effectLst/>
                <a:latin typeface="Times New Roman" panose="02020603050405020304" pitchFamily="18" charset="0"/>
                <a:ea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endParaRPr>
          </a:p>
          <a:p>
            <a:pPr algn="l" fontAlgn="base">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rPr>
              <a:t>The routers should be able to ping one another, and each PC should be able to ping its default gateway. </a:t>
            </a:r>
            <a:endParaRPr lang="en-US" sz="2400" dirty="0">
              <a:effectLst/>
              <a:latin typeface="Times New Roman" panose="02020603050405020304" pitchFamily="18" charset="0"/>
              <a:ea typeface="Times New Roman" panose="02020603050405020304" pitchFamily="18" charset="0"/>
            </a:endParaRPr>
          </a:p>
          <a:p>
            <a:pPr algn="l" fontAlgn="base">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rPr>
              <a:t>The PCs are unable to ping other PCs until OSPF routing is configured. Verify and troubleshoot if necessary</a:t>
            </a:r>
            <a:endParaRPr lang="en-US" sz="2400" dirty="0">
              <a:effectLst/>
              <a:latin typeface="Times New Roman" panose="02020603050405020304" pitchFamily="18" charset="0"/>
              <a:ea typeface="Times New Roman" panose="02020603050405020304" pitchFamily="18" charset="0"/>
            </a:endParaRPr>
          </a:p>
          <a:p>
            <a:endParaRPr lang="ar-SA" dirty="0"/>
          </a:p>
        </p:txBody>
      </p:sp>
    </p:spTree>
    <p:extLst>
      <p:ext uri="{BB962C8B-B14F-4D97-AF65-F5344CB8AC3E}">
        <p14:creationId xmlns:p14="http://schemas.microsoft.com/office/powerpoint/2010/main" val="3915924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5114E476-F998-866F-B98F-A2A2CC8D5795}"/>
              </a:ext>
            </a:extLst>
          </p:cNvPr>
          <p:cNvSpPr>
            <a:spLocks noGrp="1"/>
          </p:cNvSpPr>
          <p:nvPr>
            <p:ph idx="1"/>
          </p:nvPr>
        </p:nvSpPr>
        <p:spPr>
          <a:xfrm>
            <a:off x="683580" y="203354"/>
            <a:ext cx="9870949" cy="6472654"/>
          </a:xfrm>
        </p:spPr>
        <p:txBody>
          <a:bodyPr/>
          <a:lstStyle/>
          <a:p>
            <a:pPr algn="l" fontAlgn="base">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Part 2: Configure and Verify OSPF Routing</a:t>
            </a: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Step 1: Configure OSPF on R1.</a:t>
            </a: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a. Use the router </a:t>
            </a:r>
            <a:r>
              <a:rPr lang="en-US" sz="1800" dirty="0" err="1">
                <a:solidFill>
                  <a:srgbClr val="000000"/>
                </a:solidFill>
                <a:effectLst/>
                <a:latin typeface="Times New Roman" panose="02020603050405020304" pitchFamily="18" charset="0"/>
                <a:ea typeface="Times New Roman" panose="02020603050405020304" pitchFamily="18" charset="0"/>
              </a:rPr>
              <a:t>ospf</a:t>
            </a:r>
            <a:r>
              <a:rPr lang="en-US" sz="1800" dirty="0">
                <a:solidFill>
                  <a:srgbClr val="000000"/>
                </a:solidFill>
                <a:effectLst/>
                <a:latin typeface="Times New Roman" panose="02020603050405020304" pitchFamily="18" charset="0"/>
                <a:ea typeface="Times New Roman" panose="02020603050405020304" pitchFamily="18" charset="0"/>
              </a:rPr>
              <a:t> command in global configuration mode to enable OSPF on R1.</a:t>
            </a: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R1(config) # </a:t>
            </a:r>
            <a:r>
              <a:rPr lang="en-US" sz="1800" b="1" dirty="0">
                <a:solidFill>
                  <a:srgbClr val="000000"/>
                </a:solidFill>
                <a:effectLst/>
                <a:latin typeface="Times New Roman" panose="02020603050405020304" pitchFamily="18" charset="0"/>
                <a:ea typeface="Times New Roman" panose="02020603050405020304" pitchFamily="18" charset="0"/>
              </a:rPr>
              <a:t>router </a:t>
            </a:r>
            <a:r>
              <a:rPr lang="en-US" sz="1800" b="1" dirty="0" err="1">
                <a:solidFill>
                  <a:srgbClr val="000000"/>
                </a:solidFill>
                <a:effectLst/>
                <a:latin typeface="Times New Roman" panose="02020603050405020304" pitchFamily="18" charset="0"/>
                <a:ea typeface="Times New Roman" panose="02020603050405020304" pitchFamily="18" charset="0"/>
              </a:rPr>
              <a:t>ospf</a:t>
            </a:r>
            <a:r>
              <a:rPr lang="en-US" sz="1800" b="1" dirty="0">
                <a:solidFill>
                  <a:srgbClr val="000000"/>
                </a:solidFill>
                <a:effectLst/>
                <a:latin typeface="Times New Roman" panose="02020603050405020304" pitchFamily="18" charset="0"/>
                <a:ea typeface="Times New Roman" panose="02020603050405020304" pitchFamily="18" charset="0"/>
              </a:rPr>
              <a:t> 1</a:t>
            </a: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b. Configure the </a:t>
            </a:r>
            <a:r>
              <a:rPr lang="en-US" sz="1800" b="1" dirty="0">
                <a:solidFill>
                  <a:srgbClr val="000000"/>
                </a:solidFill>
                <a:effectLst/>
                <a:latin typeface="Times New Roman" panose="02020603050405020304" pitchFamily="18" charset="0"/>
                <a:ea typeface="Times New Roman" panose="02020603050405020304" pitchFamily="18" charset="0"/>
              </a:rPr>
              <a:t>network</a:t>
            </a:r>
            <a:r>
              <a:rPr lang="en-US" sz="1800" dirty="0">
                <a:solidFill>
                  <a:srgbClr val="000000"/>
                </a:solidFill>
                <a:effectLst/>
                <a:latin typeface="Times New Roman" panose="02020603050405020304" pitchFamily="18" charset="0"/>
                <a:ea typeface="Times New Roman" panose="02020603050405020304" pitchFamily="18" charset="0"/>
              </a:rPr>
              <a:t> statements for the networks on R1. Use an area ID of 0</a:t>
            </a: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R1(config-router)  #  </a:t>
            </a:r>
            <a:r>
              <a:rPr lang="en-US" sz="1800" b="1" dirty="0">
                <a:solidFill>
                  <a:srgbClr val="000000"/>
                </a:solidFill>
                <a:effectLst/>
                <a:latin typeface="Times New Roman" panose="02020603050405020304" pitchFamily="18" charset="0"/>
                <a:ea typeface="Times New Roman" panose="02020603050405020304" pitchFamily="18" charset="0"/>
              </a:rPr>
              <a:t>network 192.168.1.0  0.0.0.255  area  0</a:t>
            </a: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R1(config-router)  #  </a:t>
            </a:r>
            <a:r>
              <a:rPr lang="en-US" sz="1800" b="1" dirty="0">
                <a:solidFill>
                  <a:srgbClr val="000000"/>
                </a:solidFill>
                <a:effectLst/>
                <a:latin typeface="Times New Roman" panose="02020603050405020304" pitchFamily="18" charset="0"/>
                <a:ea typeface="Times New Roman" panose="02020603050405020304" pitchFamily="18" charset="0"/>
              </a:rPr>
              <a:t>network 192.168.12.0  0.0.0.3  area  0</a:t>
            </a: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R1(config-router) #  </a:t>
            </a:r>
            <a:r>
              <a:rPr lang="en-US" sz="1800" b="1" dirty="0">
                <a:solidFill>
                  <a:srgbClr val="000000"/>
                </a:solidFill>
                <a:effectLst/>
                <a:latin typeface="Times New Roman" panose="02020603050405020304" pitchFamily="18" charset="0"/>
                <a:ea typeface="Times New Roman" panose="02020603050405020304" pitchFamily="18" charset="0"/>
              </a:rPr>
              <a:t>network 192.168.13.0  0.0.0.3  area  0</a:t>
            </a:r>
          </a:p>
          <a:p>
            <a:pPr algn="l" fontAlgn="base">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Step 2: Configure OSPF on R2 and R3</a:t>
            </a: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Arial" panose="020B0604020202020204" pitchFamily="34" charset="0"/>
                <a:ea typeface="Calibri" panose="020F0502020204030204" pitchFamily="34" charset="0"/>
              </a:rPr>
              <a:t>Use the router </a:t>
            </a:r>
            <a:r>
              <a:rPr lang="en-US" sz="1800" dirty="0" err="1">
                <a:effectLst/>
                <a:latin typeface="Arial" panose="020B0604020202020204" pitchFamily="34" charset="0"/>
                <a:ea typeface="Calibri" panose="020F0502020204030204" pitchFamily="34" charset="0"/>
              </a:rPr>
              <a:t>ospf</a:t>
            </a:r>
            <a:r>
              <a:rPr lang="en-US" sz="1800" dirty="0">
                <a:effectLst/>
                <a:latin typeface="Arial" panose="020B0604020202020204" pitchFamily="34" charset="0"/>
                <a:ea typeface="Calibri" panose="020F0502020204030204" pitchFamily="34" charset="0"/>
              </a:rPr>
              <a:t> command and add the network statements for the networks on R2 and R3. Neighbor adjacency messages display on R1 when OSPF routing is configured on R2 and R3</a:t>
            </a:r>
            <a:endParaRPr lang="en-US" sz="1800" b="1" dirty="0">
              <a:solidFill>
                <a:srgbClr val="000000"/>
              </a:solidFill>
              <a:effectLst/>
              <a:latin typeface="Times New Roman" panose="02020603050405020304" pitchFamily="18" charset="0"/>
              <a:ea typeface="Times New Roman" panose="02020603050405020304" pitchFamily="18" charset="0"/>
            </a:endParaRPr>
          </a:p>
          <a:p>
            <a:pPr algn="l" fontAlgn="base">
              <a:lnSpc>
                <a:spcPct val="150000"/>
              </a:lnSpc>
            </a:pPr>
            <a:endParaRPr lang="en-US" sz="1800" dirty="0">
              <a:effectLst/>
              <a:latin typeface="Times New Roman" panose="02020603050405020304" pitchFamily="18" charset="0"/>
              <a:ea typeface="Times New Roman" panose="02020603050405020304" pitchFamily="18" charset="0"/>
            </a:endParaRPr>
          </a:p>
          <a:p>
            <a:endParaRPr lang="ar-SA" dirty="0"/>
          </a:p>
        </p:txBody>
      </p:sp>
    </p:spTree>
    <p:extLst>
      <p:ext uri="{BB962C8B-B14F-4D97-AF65-F5344CB8AC3E}">
        <p14:creationId xmlns:p14="http://schemas.microsoft.com/office/powerpoint/2010/main" val="3282618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5114E476-F998-866F-B98F-A2A2CC8D5795}"/>
              </a:ext>
            </a:extLst>
          </p:cNvPr>
          <p:cNvSpPr>
            <a:spLocks noGrp="1"/>
          </p:cNvSpPr>
          <p:nvPr>
            <p:ph idx="1"/>
          </p:nvPr>
        </p:nvSpPr>
        <p:spPr>
          <a:xfrm>
            <a:off x="683580" y="203354"/>
            <a:ext cx="9870949" cy="6472654"/>
          </a:xfrm>
        </p:spPr>
        <p:txBody>
          <a:bodyPr/>
          <a:lstStyle/>
          <a:p>
            <a:pPr algn="l" fontAlgn="base">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Step 3: Verify OSPF neighbors and routing information</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a. Issue the show </a:t>
            </a:r>
            <a:r>
              <a:rPr lang="en-US" sz="1800" dirty="0" err="1">
                <a:solidFill>
                  <a:srgbClr val="000000"/>
                </a:solidFill>
                <a:effectLst/>
                <a:latin typeface="Times New Roman" panose="02020603050405020304" pitchFamily="18" charset="0"/>
                <a:ea typeface="Times New Roman" panose="02020603050405020304" pitchFamily="18" charset="0"/>
              </a:rPr>
              <a:t>ip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ospf</a:t>
            </a:r>
            <a:r>
              <a:rPr lang="en-US" sz="1800" dirty="0">
                <a:solidFill>
                  <a:srgbClr val="000000"/>
                </a:solidFill>
                <a:effectLst/>
                <a:latin typeface="Times New Roman" panose="02020603050405020304" pitchFamily="18" charset="0"/>
                <a:ea typeface="Times New Roman" panose="02020603050405020304" pitchFamily="18" charset="0"/>
              </a:rPr>
              <a:t> neighbor command to verify that each router lists the other routers in the network as neighbors.</a:t>
            </a:r>
          </a:p>
          <a:p>
            <a:pPr algn="l" fontAlgn="base">
              <a:lnSpc>
                <a:spcPct val="150000"/>
              </a:lnSpc>
            </a:pP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R1#  </a:t>
            </a:r>
            <a:r>
              <a:rPr lang="en-US" sz="1800" b="1" dirty="0">
                <a:solidFill>
                  <a:srgbClr val="000000"/>
                </a:solidFill>
                <a:effectLst/>
                <a:latin typeface="Times New Roman" panose="02020603050405020304" pitchFamily="18" charset="0"/>
                <a:ea typeface="Times New Roman" panose="02020603050405020304" pitchFamily="18" charset="0"/>
              </a:rPr>
              <a:t>show  </a:t>
            </a:r>
            <a:r>
              <a:rPr lang="en-US" sz="1800" b="1" dirty="0" err="1">
                <a:solidFill>
                  <a:srgbClr val="000000"/>
                </a:solidFill>
                <a:effectLst/>
                <a:latin typeface="Times New Roman" panose="02020603050405020304" pitchFamily="18" charset="0"/>
                <a:ea typeface="Times New Roman" panose="02020603050405020304" pitchFamily="18" charset="0"/>
              </a:rPr>
              <a:t>ip</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ospf</a:t>
            </a:r>
            <a:r>
              <a:rPr lang="en-US" sz="1800" b="1" dirty="0">
                <a:solidFill>
                  <a:srgbClr val="000000"/>
                </a:solidFill>
                <a:effectLst/>
                <a:latin typeface="Times New Roman" panose="02020603050405020304" pitchFamily="18" charset="0"/>
                <a:ea typeface="Times New Roman" panose="02020603050405020304" pitchFamily="18" charset="0"/>
              </a:rPr>
              <a:t>  neighbor</a:t>
            </a:r>
            <a:endParaRPr lang="en-US" sz="1800" dirty="0">
              <a:effectLst/>
              <a:latin typeface="Times New Roman" panose="02020603050405020304" pitchFamily="18" charset="0"/>
              <a:ea typeface="Times New Roman" panose="02020603050405020304" pitchFamily="18" charset="0"/>
            </a:endParaRPr>
          </a:p>
          <a:p>
            <a:pPr algn="l" fontAlgn="base">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Neighbor ID            </a:t>
            </a:r>
            <a:r>
              <a:rPr lang="en-US" sz="1800" dirty="0" err="1">
                <a:solidFill>
                  <a:srgbClr val="000000"/>
                </a:solidFill>
                <a:effectLst/>
                <a:latin typeface="Times New Roman" panose="02020603050405020304" pitchFamily="18" charset="0"/>
                <a:ea typeface="Times New Roman" panose="02020603050405020304" pitchFamily="18" charset="0"/>
              </a:rPr>
              <a:t>Pri</a:t>
            </a:r>
            <a:r>
              <a:rPr lang="en-US" sz="1800" dirty="0">
                <a:solidFill>
                  <a:srgbClr val="000000"/>
                </a:solidFill>
                <a:effectLst/>
                <a:latin typeface="Times New Roman" panose="02020603050405020304" pitchFamily="18" charset="0"/>
                <a:ea typeface="Times New Roman" panose="02020603050405020304" pitchFamily="18" charset="0"/>
              </a:rPr>
              <a:t>         State               Dead  Time                   Address           Interface                192.168.23.2             0         FULL/ -            00:00:33                 192.168.13.2        Serial0/0/1 192.168.23.1             0         FULL/ -            00:00:30                 192.168.12.2        Serial0/0/0</a:t>
            </a:r>
            <a:endParaRPr lang="en-US" sz="1800" dirty="0">
              <a:effectLst/>
              <a:latin typeface="Times New Roman" panose="02020603050405020304" pitchFamily="18" charset="0"/>
              <a:ea typeface="Times New Roman" panose="02020603050405020304" pitchFamily="18" charset="0"/>
            </a:endParaRPr>
          </a:p>
          <a:p>
            <a:pPr marL="0" indent="0" algn="l" fontAlgn="base">
              <a:lnSpc>
                <a:spcPct val="150000"/>
              </a:lnSpc>
              <a:buNone/>
            </a:pPr>
            <a:r>
              <a:rPr lang="en-US" sz="1800" dirty="0">
                <a:solidFill>
                  <a:srgbClr val="000000"/>
                </a:solidFill>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p>
          <a:p>
            <a:pPr marL="0" indent="0" algn="l" fontAlgn="base">
              <a:lnSpc>
                <a:spcPct val="150000"/>
              </a:lnSpc>
              <a:buNone/>
            </a:pPr>
            <a:endParaRPr lang="en-US" sz="1800" dirty="0">
              <a:effectLst/>
              <a:latin typeface="Times New Roman" panose="02020603050405020304" pitchFamily="18" charset="0"/>
              <a:ea typeface="Times New Roman" panose="02020603050405020304" pitchFamily="18" charset="0"/>
            </a:endParaRPr>
          </a:p>
          <a:p>
            <a:endParaRPr lang="ar-SA" dirty="0"/>
          </a:p>
        </p:txBody>
      </p:sp>
    </p:spTree>
    <p:extLst>
      <p:ext uri="{BB962C8B-B14F-4D97-AF65-F5344CB8AC3E}">
        <p14:creationId xmlns:p14="http://schemas.microsoft.com/office/powerpoint/2010/main" val="2825563194"/>
      </p:ext>
    </p:extLst>
  </p:cSld>
  <p:clrMapOvr>
    <a:masterClrMapping/>
  </p:clrMapOvr>
</p:sld>
</file>

<file path=ppt/theme/theme1.xml><?xml version="1.0" encoding="utf-8"?>
<a:theme xmlns:a="http://schemas.openxmlformats.org/drawingml/2006/main" name="FrostyVTI">
  <a:themeElements>
    <a:clrScheme name="AnalogousFromLightSeedLeftStep">
      <a:dk1>
        <a:srgbClr val="000000"/>
      </a:dk1>
      <a:lt1>
        <a:srgbClr val="FFFFFF"/>
      </a:lt1>
      <a:dk2>
        <a:srgbClr val="242B41"/>
      </a:dk2>
      <a:lt2>
        <a:srgbClr val="E2E8E5"/>
      </a:lt2>
      <a:accent1>
        <a:srgbClr val="C696AD"/>
      </a:accent1>
      <a:accent2>
        <a:srgbClr val="BA7FB4"/>
      </a:accent2>
      <a:accent3>
        <a:srgbClr val="B796C6"/>
      </a:accent3>
      <a:accent4>
        <a:srgbClr val="8F7FBA"/>
      </a:accent4>
      <a:accent5>
        <a:srgbClr val="969DC6"/>
      </a:accent5>
      <a:accent6>
        <a:srgbClr val="7FA0BA"/>
      </a:accent6>
      <a:hlink>
        <a:srgbClr val="579074"/>
      </a:hlink>
      <a:folHlink>
        <a:srgbClr val="7F7F7F"/>
      </a:folHlink>
    </a:clrScheme>
    <a:fontScheme name="Frosted Leaf">
      <a:majorFont>
        <a:latin typeface="Sakkal Majalla"/>
        <a:ea typeface=""/>
        <a:cs typeface=""/>
      </a:majorFont>
      <a:minorFont>
        <a:latin typeface="Sakkal Majalla"/>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23</TotalTime>
  <Words>1377</Words>
  <Application>Microsoft Office PowerPoint</Application>
  <PresentationFormat>شاشة عريضة</PresentationFormat>
  <Paragraphs>85</Paragraphs>
  <Slides>16</Slides>
  <Notes>0</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16</vt:i4>
      </vt:variant>
    </vt:vector>
  </HeadingPairs>
  <TitlesOfParts>
    <vt:vector size="21" baseType="lpstr">
      <vt:lpstr>Arial</vt:lpstr>
      <vt:lpstr>Sakkal Majalla</vt:lpstr>
      <vt:lpstr>Times New Roman</vt:lpstr>
      <vt:lpstr>Wingdings</vt:lpstr>
      <vt:lpstr>FrostyVTI</vt:lpstr>
      <vt:lpstr>Open Shortest Path First Protocol (OSPF) </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Shortest Path First Protocol (OSPF) </dc:title>
  <dc:creator>خلود الغامدي</dc:creator>
  <cp:lastModifiedBy>خلود الغامدي</cp:lastModifiedBy>
  <cp:revision>1</cp:revision>
  <dcterms:created xsi:type="dcterms:W3CDTF">2022-05-27T15:02:22Z</dcterms:created>
  <dcterms:modified xsi:type="dcterms:W3CDTF">2022-05-27T15:26:07Z</dcterms:modified>
</cp:coreProperties>
</file>